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notesMasterIdLst>
    <p:notesMasterId r:id="rId28"/>
  </p:notesMasterIdLst>
  <p:sldIdLst>
    <p:sldId id="256" r:id="rId2"/>
    <p:sldId id="257" r:id="rId3"/>
    <p:sldId id="278" r:id="rId4"/>
    <p:sldId id="258" r:id="rId5"/>
    <p:sldId id="259" r:id="rId6"/>
    <p:sldId id="261" r:id="rId7"/>
    <p:sldId id="262" r:id="rId8"/>
    <p:sldId id="281" r:id="rId9"/>
    <p:sldId id="260" r:id="rId10"/>
    <p:sldId id="263" r:id="rId11"/>
    <p:sldId id="264" r:id="rId12"/>
    <p:sldId id="265" r:id="rId13"/>
    <p:sldId id="266" r:id="rId14"/>
    <p:sldId id="282" r:id="rId15"/>
    <p:sldId id="267" r:id="rId16"/>
    <p:sldId id="268" r:id="rId17"/>
    <p:sldId id="269" r:id="rId18"/>
    <p:sldId id="280" r:id="rId19"/>
    <p:sldId id="271" r:id="rId20"/>
    <p:sldId id="272" r:id="rId21"/>
    <p:sldId id="276" r:id="rId22"/>
    <p:sldId id="273" r:id="rId23"/>
    <p:sldId id="277" r:id="rId24"/>
    <p:sldId id="274" r:id="rId25"/>
    <p:sldId id="275"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8" d="100"/>
          <a:sy n="88" d="100"/>
        </p:scale>
        <p:origin x="36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CE59A-36D1-4CD2-90B6-580F5C060DB9}" type="datetimeFigureOut">
              <a:rPr lang="en-GB" smtClean="0"/>
              <a:t>12/08/2024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CBA90-EB25-4477-A42E-174692A00A89}" type="slidenum">
              <a:rPr lang="en-GB" smtClean="0"/>
              <a:t>‹#›</a:t>
            </a:fld>
            <a:endParaRPr lang="en-GB"/>
          </a:p>
        </p:txBody>
      </p:sp>
    </p:spTree>
    <p:extLst>
      <p:ext uri="{BB962C8B-B14F-4D97-AF65-F5344CB8AC3E}">
        <p14:creationId xmlns:p14="http://schemas.microsoft.com/office/powerpoint/2010/main" val="39684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98CBA90-EB25-4477-A42E-174692A00A89}" type="slidenum">
              <a:rPr lang="en-GB" smtClean="0"/>
              <a:t>2</a:t>
            </a:fld>
            <a:endParaRPr lang="en-GB"/>
          </a:p>
        </p:txBody>
      </p:sp>
    </p:spTree>
    <p:extLst>
      <p:ext uri="{BB962C8B-B14F-4D97-AF65-F5344CB8AC3E}">
        <p14:creationId xmlns:p14="http://schemas.microsoft.com/office/powerpoint/2010/main" val="3468207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1650BB-F2D2-42E5-BCED-096B018D5DE2}"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840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D3703-1303-4314-8DCB-A1D7F68C3B6F}" type="datetime1">
              <a:rPr lang="en-US" smtClean="0"/>
              <a:t>8/12/2024</a:t>
            </a:fld>
            <a:endParaRPr lang="en-US" dirty="0"/>
          </a:p>
        </p:txBody>
      </p:sp>
      <p:sp>
        <p:nvSpPr>
          <p:cNvPr id="6" name="Footer Placeholder 5"/>
          <p:cNvSpPr>
            <a:spLocks noGrp="1"/>
          </p:cNvSpPr>
          <p:nvPr>
            <p:ph type="ftr" sz="quarter" idx="11"/>
          </p:nvPr>
        </p:nvSpPr>
        <p:spPr/>
        <p:txBody>
          <a:bodyPr/>
          <a:lstStyle/>
          <a:p>
            <a:r>
              <a:rPr lang="en-US" smtClean="0"/>
              <a:t>5G Wipro Batch 2</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587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5229BBF2-98C8-4AA0-A26C-143DE2278202}"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83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11AB7FD6-0DEA-4027-8658-4052390E167D}" type="datetime1">
              <a:rPr lang="en-US" smtClean="0"/>
              <a:t>8/12/2024</a:t>
            </a:fld>
            <a:endParaRPr lang="en-US" dirty="0"/>
          </a:p>
        </p:txBody>
      </p:sp>
      <p:sp>
        <p:nvSpPr>
          <p:cNvPr id="3" name="Footer Placeholder 2"/>
          <p:cNvSpPr>
            <a:spLocks noGrp="1"/>
          </p:cNvSpPr>
          <p:nvPr>
            <p:ph type="ftr" sz="quarter" idx="11"/>
          </p:nvPr>
        </p:nvSpPr>
        <p:spPr/>
        <p:txBody>
          <a:bodyPr/>
          <a:lstStyle/>
          <a:p>
            <a:r>
              <a:rPr lang="en-US" smtClean="0"/>
              <a:t>5G Wipro Batch 2</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280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B44665-183A-4047-9162-0A793C03C3E7}"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0297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30B267-3F3D-404D-935E-6A25B88BBA15}"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03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291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8BB4D0-563C-423E-8E02-80E6E427FC12}"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088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959E04-6238-4395-BCF5-A2477788735A}" type="datetime1">
              <a:rPr lang="en-US" smtClean="0"/>
              <a:t>8/12/2024</a:t>
            </a:fld>
            <a:endParaRPr lang="en-US" dirty="0"/>
          </a:p>
        </p:txBody>
      </p:sp>
      <p:sp>
        <p:nvSpPr>
          <p:cNvPr id="6" name="Footer Placeholder 5"/>
          <p:cNvSpPr>
            <a:spLocks noGrp="1"/>
          </p:cNvSpPr>
          <p:nvPr>
            <p:ph type="ftr" sz="quarter" idx="11"/>
          </p:nvPr>
        </p:nvSpPr>
        <p:spPr/>
        <p:txBody>
          <a:bodyPr/>
          <a:lstStyle/>
          <a:p>
            <a:r>
              <a:rPr lang="en-US" smtClean="0"/>
              <a:t>5G Wipro Batch 2</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95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5253F8-0C22-4740-9DA5-B97ACC52DFF2}" type="datetime1">
              <a:rPr lang="en-US" smtClean="0"/>
              <a:t>8/12/2024</a:t>
            </a:fld>
            <a:endParaRPr lang="en-US" dirty="0"/>
          </a:p>
        </p:txBody>
      </p:sp>
      <p:sp>
        <p:nvSpPr>
          <p:cNvPr id="8" name="Footer Placeholder 7"/>
          <p:cNvSpPr>
            <a:spLocks noGrp="1"/>
          </p:cNvSpPr>
          <p:nvPr>
            <p:ph type="ftr" sz="quarter" idx="11"/>
          </p:nvPr>
        </p:nvSpPr>
        <p:spPr/>
        <p:txBody>
          <a:bodyPr/>
          <a:lstStyle/>
          <a:p>
            <a:r>
              <a:rPr lang="en-US" smtClean="0"/>
              <a:t>5G Wipro Batch 2</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137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37A98D-9A4B-448E-AD3F-03866694DE53}" type="datetime1">
              <a:rPr lang="en-US" smtClean="0"/>
              <a:t>8/12/2024</a:t>
            </a:fld>
            <a:endParaRPr lang="en-US" dirty="0"/>
          </a:p>
        </p:txBody>
      </p:sp>
      <p:sp>
        <p:nvSpPr>
          <p:cNvPr id="4" name="Footer Placeholder 3"/>
          <p:cNvSpPr>
            <a:spLocks noGrp="1"/>
          </p:cNvSpPr>
          <p:nvPr>
            <p:ph type="ftr" sz="quarter" idx="11"/>
          </p:nvPr>
        </p:nvSpPr>
        <p:spPr/>
        <p:txBody>
          <a:bodyPr/>
          <a:lstStyle/>
          <a:p>
            <a:r>
              <a:rPr lang="en-US" smtClean="0"/>
              <a:t>5G Wipro Batch 2</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113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03CF6-7D0A-46D8-89AA-63D87D8CF76E}" type="datetime1">
              <a:rPr lang="en-US" smtClean="0"/>
              <a:t>8/12/2024</a:t>
            </a:fld>
            <a:endParaRPr lang="en-US" dirty="0"/>
          </a:p>
        </p:txBody>
      </p:sp>
      <p:sp>
        <p:nvSpPr>
          <p:cNvPr id="3" name="Footer Placeholder 2"/>
          <p:cNvSpPr>
            <a:spLocks noGrp="1"/>
          </p:cNvSpPr>
          <p:nvPr>
            <p:ph type="ftr" sz="quarter" idx="11"/>
          </p:nvPr>
        </p:nvSpPr>
        <p:spPr/>
        <p:txBody>
          <a:bodyPr/>
          <a:lstStyle/>
          <a:p>
            <a:r>
              <a:rPr lang="en-US" smtClean="0"/>
              <a:t>5G Wipro Batch 2</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1450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01A496-FF02-45B8-8563-D703CD747476}" type="datetime1">
              <a:rPr lang="en-US" smtClean="0"/>
              <a:t>8/12/2024</a:t>
            </a:fld>
            <a:endParaRPr lang="en-US" dirty="0"/>
          </a:p>
        </p:txBody>
      </p:sp>
      <p:sp>
        <p:nvSpPr>
          <p:cNvPr id="6" name="Footer Placeholder 5"/>
          <p:cNvSpPr>
            <a:spLocks noGrp="1"/>
          </p:cNvSpPr>
          <p:nvPr>
            <p:ph type="ftr" sz="quarter" idx="11"/>
          </p:nvPr>
        </p:nvSpPr>
        <p:spPr/>
        <p:txBody>
          <a:bodyPr/>
          <a:lstStyle/>
          <a:p>
            <a:r>
              <a:rPr lang="en-US" smtClean="0"/>
              <a:t>5G Wipro Batch 2</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880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AD26AA4-02A8-4402-A4F4-87E69F05781D}" type="datetime1">
              <a:rPr lang="en-US" smtClean="0"/>
              <a:t>8/12/2024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US" smtClean="0"/>
              <a:t>5G Wipro Batch 2</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522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smtClean="0"/>
              <a:t>5G Wipro Batch 2</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322F9AC-E082-44D4-A7F7-B2433686C0D1}" type="datetime1">
              <a:rPr lang="en-US" smtClean="0"/>
              <a:t>8/12/2024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50385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Lst>
  <p:hf hdr="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2452216"/>
            <a:ext cx="10572000" cy="2971051"/>
          </a:xfrm>
        </p:spPr>
        <p:txBody>
          <a:bodyPr/>
          <a:lstStyle/>
          <a:p>
            <a:r>
              <a:rPr lang="en-GB" sz="6000" dirty="0" smtClean="0">
                <a:solidFill>
                  <a:schemeClr val="accent1">
                    <a:lumMod val="20000"/>
                    <a:lumOff val="80000"/>
                  </a:schemeClr>
                </a:solidFill>
              </a:rPr>
              <a:t>Beamforming in PDSCH for 5G</a:t>
            </a:r>
            <a:r>
              <a:rPr lang="en-GB" sz="6000" smtClean="0">
                <a:solidFill>
                  <a:schemeClr val="accent1">
                    <a:lumMod val="20000"/>
                    <a:lumOff val="80000"/>
                  </a:schemeClr>
                </a:solidFill>
              </a:rPr>
              <a:t/>
            </a:r>
            <a:br>
              <a:rPr lang="en-GB" sz="6000" smtClean="0">
                <a:solidFill>
                  <a:schemeClr val="accent1">
                    <a:lumMod val="20000"/>
                    <a:lumOff val="80000"/>
                  </a:schemeClr>
                </a:solidFill>
              </a:rPr>
            </a:br>
            <a:r>
              <a:rPr lang="en-GB" sz="2000" smtClean="0">
                <a:solidFill>
                  <a:schemeClr val="accent1">
                    <a:lumMod val="20000"/>
                    <a:lumOff val="80000"/>
                  </a:schemeClr>
                </a:solidFill>
              </a:rPr>
              <a:t>Group </a:t>
            </a:r>
            <a:r>
              <a:rPr lang="en-GB" sz="2000" dirty="0" smtClean="0">
                <a:solidFill>
                  <a:schemeClr val="accent1">
                    <a:lumMod val="20000"/>
                    <a:lumOff val="80000"/>
                  </a:schemeClr>
                </a:solidFill>
              </a:rPr>
              <a:t>3</a:t>
            </a:r>
            <a:br>
              <a:rPr lang="en-GB" sz="2000" dirty="0" smtClean="0">
                <a:solidFill>
                  <a:schemeClr val="accent1">
                    <a:lumMod val="20000"/>
                    <a:lumOff val="80000"/>
                  </a:schemeClr>
                </a:solidFill>
              </a:rPr>
            </a:br>
            <a:r>
              <a:rPr lang="en-GB" sz="2000" dirty="0" smtClean="0">
                <a:solidFill>
                  <a:schemeClr val="accent1">
                    <a:lumMod val="20000"/>
                    <a:lumOff val="80000"/>
                  </a:schemeClr>
                </a:solidFill>
              </a:rPr>
              <a:t>Mentored by Abhijeet Sir</a:t>
            </a:r>
            <a:r>
              <a:rPr lang="en-GB" sz="6000" dirty="0">
                <a:solidFill>
                  <a:schemeClr val="accent1">
                    <a:lumMod val="20000"/>
                    <a:lumOff val="80000"/>
                  </a:schemeClr>
                </a:solidFill>
              </a:rPr>
              <a:t/>
            </a:r>
            <a:br>
              <a:rPr lang="en-GB" sz="6000" dirty="0">
                <a:solidFill>
                  <a:schemeClr val="accent1">
                    <a:lumMod val="20000"/>
                    <a:lumOff val="80000"/>
                  </a:schemeClr>
                </a:solidFill>
              </a:rPr>
            </a:br>
            <a:r>
              <a:rPr lang="en-GB" sz="6000" dirty="0" smtClean="0">
                <a:solidFill>
                  <a:schemeClr val="accent1">
                    <a:lumMod val="20000"/>
                    <a:lumOff val="80000"/>
                  </a:schemeClr>
                </a:solidFill>
              </a:rPr>
              <a:t/>
            </a:r>
            <a:br>
              <a:rPr lang="en-GB" sz="6000" dirty="0" smtClean="0">
                <a:solidFill>
                  <a:schemeClr val="accent1">
                    <a:lumMod val="20000"/>
                    <a:lumOff val="80000"/>
                  </a:schemeClr>
                </a:solidFill>
              </a:rPr>
            </a:br>
            <a:endParaRPr lang="en-GB" sz="2000" dirty="0">
              <a:solidFill>
                <a:schemeClr val="accent1">
                  <a:lumMod val="20000"/>
                  <a:lumOff val="80000"/>
                </a:schemeClr>
              </a:solidFill>
            </a:endParaRPr>
          </a:p>
        </p:txBody>
      </p:sp>
      <p:sp>
        <p:nvSpPr>
          <p:cNvPr id="3" name="Subtitle 2"/>
          <p:cNvSpPr>
            <a:spLocks noGrp="1"/>
          </p:cNvSpPr>
          <p:nvPr>
            <p:ph type="subTitle" idx="1"/>
          </p:nvPr>
        </p:nvSpPr>
        <p:spPr>
          <a:xfrm>
            <a:off x="810001" y="5280847"/>
            <a:ext cx="10572000" cy="970324"/>
          </a:xfrm>
        </p:spPr>
        <p:txBody>
          <a:bodyPr>
            <a:normAutofit/>
          </a:bodyPr>
          <a:lstStyle/>
          <a:p>
            <a:r>
              <a:rPr lang="en-GB" b="1" dirty="0"/>
              <a:t>Enhancing Data Rates and Signal Quality in 5G Networks</a:t>
            </a:r>
          </a:p>
        </p:txBody>
      </p:sp>
      <p:sp>
        <p:nvSpPr>
          <p:cNvPr id="4" name="Date Placeholder 3"/>
          <p:cNvSpPr>
            <a:spLocks noGrp="1"/>
          </p:cNvSpPr>
          <p:nvPr>
            <p:ph type="dt" sz="half" idx="10"/>
          </p:nvPr>
        </p:nvSpPr>
        <p:spPr>
          <a:xfrm>
            <a:off x="9334626" y="6041362"/>
            <a:ext cx="1343706" cy="365125"/>
          </a:xfrm>
        </p:spPr>
        <p:txBody>
          <a:bodyPr/>
          <a:lstStyle/>
          <a:p>
            <a:fld id="{6883E845-FFB9-4E63-B9E8-FFFB9638A3AC}"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912962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Content Placeholder 2"/>
          <p:cNvSpPr>
            <a:spLocks noGrp="1"/>
          </p:cNvSpPr>
          <p:nvPr>
            <p:ph idx="4294967295"/>
          </p:nvPr>
        </p:nvSpPr>
        <p:spPr>
          <a:xfrm>
            <a:off x="781396" y="0"/>
            <a:ext cx="10553700" cy="3636963"/>
          </a:xfrm>
        </p:spPr>
        <p:txBody>
          <a:bodyPr/>
          <a:lstStyle/>
          <a:p>
            <a:r>
              <a:rPr lang="en-GB" b="1" dirty="0"/>
              <a:t>Overcome High-Frequency Limitations: </a:t>
            </a:r>
            <a:r>
              <a:rPr lang="en-GB" dirty="0"/>
              <a:t>Reduce Signal </a:t>
            </a:r>
            <a:r>
              <a:rPr lang="en-GB" dirty="0" smtClean="0"/>
              <a:t>Attenuation- </a:t>
            </a:r>
            <a:r>
              <a:rPr lang="en-GB" dirty="0"/>
              <a:t>High-frequency 5G signals, especially in </a:t>
            </a:r>
            <a:r>
              <a:rPr lang="en-GB" dirty="0" smtClean="0"/>
              <a:t>millimetre-wave </a:t>
            </a:r>
            <a:r>
              <a:rPr lang="en-GB" dirty="0"/>
              <a:t>bands, are prone to attenuation and obstacles. Beamforming helps overcome these challenges by focusing the signal directly toward the user, ensuring a more reliable connection.</a:t>
            </a:r>
            <a:endParaRPr lang="en-GB" dirty="0"/>
          </a:p>
        </p:txBody>
      </p:sp>
    </p:spTree>
    <p:extLst>
      <p:ext uri="{BB962C8B-B14F-4D97-AF65-F5344CB8AC3E}">
        <p14:creationId xmlns:p14="http://schemas.microsoft.com/office/powerpoint/2010/main" val="12599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Principles of Beamforming in 5G NR</a:t>
            </a:r>
            <a:endParaRPr lang="en-GB" dirty="0"/>
          </a:p>
        </p:txBody>
      </p:sp>
      <p:sp>
        <p:nvSpPr>
          <p:cNvPr id="3" name="Content Placeholder 2"/>
          <p:cNvSpPr>
            <a:spLocks noGrp="1"/>
          </p:cNvSpPr>
          <p:nvPr>
            <p:ph idx="1"/>
          </p:nvPr>
        </p:nvSpPr>
        <p:spPr>
          <a:xfrm>
            <a:off x="818712" y="2222287"/>
            <a:ext cx="10554574" cy="3962382"/>
          </a:xfrm>
        </p:spPr>
        <p:txBody>
          <a:bodyPr>
            <a:normAutofit/>
          </a:bodyPr>
          <a:lstStyle/>
          <a:p>
            <a:r>
              <a:rPr lang="en-GB" b="1" dirty="0" smtClean="0"/>
              <a:t>Principle of Beamforming:-</a:t>
            </a:r>
          </a:p>
          <a:p>
            <a:pPr marL="0" indent="0">
              <a:buNone/>
            </a:pPr>
            <a:r>
              <a:rPr lang="en-GB" b="1" dirty="0" smtClean="0"/>
              <a:t>1.RRU Channel </a:t>
            </a:r>
            <a:r>
              <a:rPr lang="en-GB" b="1" dirty="0"/>
              <a:t>Calibration: </a:t>
            </a:r>
            <a:r>
              <a:rPr lang="en-GB" dirty="0"/>
              <a:t>Calibrating the Remote Radio Unit (RRU) channels to ensure accurate phase and amplitude alignment across antenna elements.</a:t>
            </a:r>
            <a:endParaRPr lang="en-GB" dirty="0" smtClean="0"/>
          </a:p>
          <a:p>
            <a:pPr marL="0" indent="0">
              <a:buNone/>
            </a:pPr>
            <a:r>
              <a:rPr lang="en-GB" b="1" dirty="0" smtClean="0"/>
              <a:t>2.Weight </a:t>
            </a:r>
            <a:r>
              <a:rPr lang="en-GB" b="1" dirty="0"/>
              <a:t>Calculation:-</a:t>
            </a:r>
            <a:r>
              <a:rPr lang="en-GB" dirty="0"/>
              <a:t>Calculating the optimal weights (phase and amplitude) for each antenna element to form the desired beam pattern</a:t>
            </a:r>
            <a:r>
              <a:rPr lang="en-GB" dirty="0" smtClean="0"/>
              <a:t>.</a:t>
            </a:r>
          </a:p>
          <a:p>
            <a:pPr marL="0" indent="0">
              <a:buNone/>
            </a:pPr>
            <a:r>
              <a:rPr lang="en-GB" b="1" dirty="0"/>
              <a:t>3. Weighting: </a:t>
            </a:r>
            <a:r>
              <a:rPr lang="en-GB" dirty="0"/>
              <a:t>Applying the calculated weights to the signal at each antenna element to shape the beam.</a:t>
            </a:r>
            <a:endParaRPr lang="en-GB" dirty="0" smtClean="0"/>
          </a:p>
          <a:p>
            <a:pPr marL="0" indent="0">
              <a:buNone/>
            </a:pPr>
            <a:r>
              <a:rPr lang="en-GB" b="1" dirty="0"/>
              <a:t>4. Beamforming Implementation: </a:t>
            </a:r>
            <a:r>
              <a:rPr lang="en-GB" dirty="0"/>
              <a:t>Combining the weighted signals from each antenna element to form the final beamformed signal</a:t>
            </a:r>
            <a:r>
              <a:rPr lang="en-GB" dirty="0" smtClean="0"/>
              <a:t>.</a:t>
            </a:r>
          </a:p>
          <a:p>
            <a:pPr marL="0" indent="0">
              <a:buNone/>
            </a:pPr>
            <a:r>
              <a:rPr lang="en-GB" b="1" dirty="0"/>
              <a:t>5. Demodulation:</a:t>
            </a:r>
            <a:r>
              <a:rPr lang="en-GB" dirty="0"/>
              <a:t> Receiving and demodulating the beamformed signal at the user equipment (UE) to recover the original data.</a:t>
            </a:r>
          </a:p>
        </p:txBody>
      </p:sp>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81722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sp>
        <p:nvSpPr>
          <p:cNvPr id="3" name="Content Placeholder 2"/>
          <p:cNvSpPr>
            <a:spLocks noGrp="1"/>
          </p:cNvSpPr>
          <p:nvPr>
            <p:ph idx="4294967295"/>
          </p:nvPr>
        </p:nvSpPr>
        <p:spPr>
          <a:xfrm>
            <a:off x="451514" y="461138"/>
            <a:ext cx="10555287" cy="5945349"/>
          </a:xfrm>
        </p:spPr>
        <p:txBody>
          <a:bodyPr>
            <a:normAutofit lnSpcReduction="10000"/>
          </a:bodyPr>
          <a:lstStyle/>
          <a:p>
            <a:r>
              <a:rPr lang="en-GB" dirty="0"/>
              <a:t>These steps enable the 5G NR base station to</a:t>
            </a:r>
            <a:r>
              <a:rPr lang="en-GB" dirty="0" smtClean="0"/>
              <a:t>:</a:t>
            </a:r>
          </a:p>
          <a:p>
            <a:pPr>
              <a:buFontTx/>
              <a:buChar char="-"/>
            </a:pPr>
            <a:r>
              <a:rPr lang="en-GB" dirty="0" smtClean="0"/>
              <a:t>Create </a:t>
            </a:r>
            <a:r>
              <a:rPr lang="en-GB" dirty="0"/>
              <a:t>a focused beam towards a specific user or </a:t>
            </a:r>
            <a:r>
              <a:rPr lang="en-GB" dirty="0" smtClean="0"/>
              <a:t>area</a:t>
            </a:r>
          </a:p>
          <a:p>
            <a:pPr>
              <a:buFontTx/>
              <a:buChar char="-"/>
            </a:pPr>
            <a:r>
              <a:rPr lang="en-GB" dirty="0" smtClean="0"/>
              <a:t>Increase </a:t>
            </a:r>
            <a:r>
              <a:rPr lang="en-GB" dirty="0"/>
              <a:t>signal strength and </a:t>
            </a:r>
            <a:r>
              <a:rPr lang="en-GB" dirty="0" smtClean="0"/>
              <a:t>quality</a:t>
            </a:r>
          </a:p>
          <a:p>
            <a:pPr>
              <a:buFontTx/>
              <a:buChar char="-"/>
            </a:pPr>
            <a:r>
              <a:rPr lang="en-GB" dirty="0" smtClean="0"/>
              <a:t>Improve </a:t>
            </a:r>
            <a:r>
              <a:rPr lang="en-GB" dirty="0"/>
              <a:t>link reliability and </a:t>
            </a:r>
            <a:r>
              <a:rPr lang="en-GB" dirty="0" smtClean="0"/>
              <a:t>throughput</a:t>
            </a:r>
          </a:p>
          <a:p>
            <a:pPr>
              <a:buFontTx/>
              <a:buChar char="-"/>
            </a:pPr>
            <a:r>
              <a:rPr lang="en-GB" dirty="0" smtClean="0"/>
              <a:t>Reduce </a:t>
            </a:r>
            <a:r>
              <a:rPr lang="en-GB" dirty="0"/>
              <a:t>interference and </a:t>
            </a:r>
            <a:r>
              <a:rPr lang="en-GB" dirty="0" smtClean="0"/>
              <a:t>noise</a:t>
            </a:r>
          </a:p>
          <a:p>
            <a:r>
              <a:rPr lang="en-GB" dirty="0"/>
              <a:t>By following these steps, beamforming in 5G NR can support advanced use cases like massive MIMO, </a:t>
            </a:r>
            <a:r>
              <a:rPr lang="en-GB" dirty="0" smtClean="0"/>
              <a:t>millimetre </a:t>
            </a:r>
            <a:r>
              <a:rPr lang="en-GB" dirty="0"/>
              <a:t>wave (mmWave), and ultra-reliable low-latency communications (URLLC</a:t>
            </a:r>
            <a:r>
              <a:rPr lang="en-GB" dirty="0" smtClean="0"/>
              <a:t>).</a:t>
            </a:r>
          </a:p>
          <a:p>
            <a:endParaRPr lang="en-GB" dirty="0"/>
          </a:p>
          <a:p>
            <a:r>
              <a:rPr lang="en-GB" b="1" dirty="0" smtClean="0"/>
              <a:t>Application in PDSCH:-</a:t>
            </a:r>
          </a:p>
          <a:p>
            <a:pPr>
              <a:buAutoNum type="arabicPeriod"/>
            </a:pPr>
            <a:r>
              <a:rPr lang="en-GB" b="1" dirty="0" smtClean="0"/>
              <a:t>Improved </a:t>
            </a:r>
            <a:r>
              <a:rPr lang="en-GB" b="1" dirty="0"/>
              <a:t>Signal Quality and Faster Data: </a:t>
            </a:r>
            <a:r>
              <a:rPr lang="en-GB" dirty="0"/>
              <a:t>In the Physical Downlink Shared Channel (PDSCH), beamforming is crucial for making sure that users receive the strongest signal, leading to faster data transmission and better signal quality. </a:t>
            </a:r>
            <a:endParaRPr lang="en-GB" dirty="0" smtClean="0"/>
          </a:p>
          <a:p>
            <a:pPr>
              <a:buAutoNum type="arabicPeriod"/>
            </a:pPr>
            <a:r>
              <a:rPr lang="en-GB" b="1" dirty="0"/>
              <a:t>Essential for Fast Data in Busy Cities</a:t>
            </a:r>
            <a:r>
              <a:rPr lang="en-GB" dirty="0"/>
              <a:t>: In crowded urban areas with lots of users and interference, beamforming is critical for maintaining signal quality and supporting the high data rates needed for 5G services. It does this by directing the signal precisely, reducing the impact of obstacles and interference.</a:t>
            </a:r>
            <a:r>
              <a:rPr lang="en-GB" dirty="0"/>
              <a:t/>
            </a:r>
            <a:br>
              <a:rPr lang="en-GB" dirty="0"/>
            </a:br>
            <a:endParaRPr lang="en-GB" b="1" dirty="0"/>
          </a:p>
        </p:txBody>
      </p:sp>
    </p:spTree>
    <p:extLst>
      <p:ext uri="{BB962C8B-B14F-4D97-AF65-F5344CB8AC3E}">
        <p14:creationId xmlns:p14="http://schemas.microsoft.com/office/powerpoint/2010/main" val="2508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
        <p:nvSpPr>
          <p:cNvPr id="3" name="Content Placeholder 2"/>
          <p:cNvSpPr>
            <a:spLocks noGrp="1"/>
          </p:cNvSpPr>
          <p:nvPr>
            <p:ph idx="4294967295"/>
          </p:nvPr>
        </p:nvSpPr>
        <p:spPr>
          <a:xfrm>
            <a:off x="655708" y="523181"/>
            <a:ext cx="10553700" cy="5678114"/>
          </a:xfrm>
        </p:spPr>
        <p:txBody>
          <a:bodyPr>
            <a:normAutofit/>
          </a:bodyPr>
          <a:lstStyle/>
          <a:p>
            <a:pPr marL="0" indent="0">
              <a:buNone/>
            </a:pPr>
            <a:r>
              <a:rPr lang="en-GB" b="1" dirty="0" smtClean="0"/>
              <a:t>3. </a:t>
            </a:r>
            <a:r>
              <a:rPr lang="en-GB" b="1" dirty="0"/>
              <a:t>Support high-data-rate applications: </a:t>
            </a:r>
            <a:r>
              <a:rPr lang="en-GB" dirty="0"/>
              <a:t>Beamforming enables the high-data-rate transmissions required for applications like video streaming, online gaming, and virtual reality</a:t>
            </a:r>
            <a:r>
              <a:rPr lang="en-GB" dirty="0" smtClean="0"/>
              <a:t>.</a:t>
            </a:r>
          </a:p>
          <a:p>
            <a:pPr marL="0" indent="0">
              <a:buNone/>
            </a:pPr>
            <a:r>
              <a:rPr lang="en-GB" b="1" dirty="0" smtClean="0"/>
              <a:t>4</a:t>
            </a:r>
            <a:r>
              <a:rPr lang="en-GB" b="1" dirty="0"/>
              <a:t>. Increase network capacity: </a:t>
            </a:r>
            <a:r>
              <a:rPr lang="en-GB" dirty="0"/>
              <a:t>By improving link quality and spectral efficiency, beamforming enables the network to serve more users and devices</a:t>
            </a:r>
            <a:r>
              <a:rPr lang="en-GB" dirty="0" smtClean="0"/>
              <a:t>.</a:t>
            </a:r>
          </a:p>
          <a:p>
            <a:pPr marL="0" indent="0">
              <a:buNone/>
            </a:pPr>
            <a:r>
              <a:rPr lang="en-GB" b="1" dirty="0" smtClean="0"/>
              <a:t>5</a:t>
            </a:r>
            <a:r>
              <a:rPr lang="en-GB" b="1" dirty="0"/>
              <a:t>. Reduce interference: </a:t>
            </a:r>
            <a:r>
              <a:rPr lang="en-GB" dirty="0"/>
              <a:t>Beamforming minimizes interference between adjacent cells and users, improving overall network performance</a:t>
            </a:r>
            <a:r>
              <a:rPr lang="en-GB" dirty="0" smtClean="0"/>
              <a:t>.</a:t>
            </a:r>
          </a:p>
          <a:p>
            <a:r>
              <a:rPr lang="en-GB" b="1" dirty="0"/>
              <a:t>In PDSCH, beamforming is used in conjunction with other 5G NR technologies like</a:t>
            </a:r>
            <a:r>
              <a:rPr lang="en-GB" b="1" dirty="0" smtClean="0"/>
              <a:t>:</a:t>
            </a:r>
          </a:p>
          <a:p>
            <a:pPr>
              <a:buAutoNum type="arabicPeriod"/>
            </a:pPr>
            <a:r>
              <a:rPr lang="en-GB" b="1" dirty="0" smtClean="0"/>
              <a:t>Massive </a:t>
            </a:r>
            <a:r>
              <a:rPr lang="en-GB" b="1" dirty="0"/>
              <a:t>MIMO</a:t>
            </a:r>
            <a:r>
              <a:rPr lang="en-GB" dirty="0"/>
              <a:t>: Beamforming is used to optimize the transmission and reception of signals in massive MIMO systems</a:t>
            </a:r>
            <a:r>
              <a:rPr lang="en-GB" dirty="0" smtClean="0"/>
              <a:t>.</a:t>
            </a:r>
          </a:p>
          <a:p>
            <a:pPr>
              <a:buAutoNum type="arabicPeriod"/>
            </a:pPr>
            <a:r>
              <a:rPr lang="en-GB" b="1" dirty="0" smtClean="0"/>
              <a:t>Millimeter </a:t>
            </a:r>
            <a:r>
              <a:rPr lang="en-GB" b="1" dirty="0"/>
              <a:t>wave (mmWave): </a:t>
            </a:r>
            <a:r>
              <a:rPr lang="en-GB" dirty="0"/>
              <a:t>Beamforming helps overcome the propagation losses and interference associated with mmWave frequencies</a:t>
            </a:r>
            <a:r>
              <a:rPr lang="en-GB" dirty="0" smtClean="0"/>
              <a:t>.</a:t>
            </a:r>
          </a:p>
          <a:p>
            <a:pPr>
              <a:buAutoNum type="arabicPeriod"/>
            </a:pPr>
            <a:r>
              <a:rPr lang="en-GB" b="1" dirty="0" smtClean="0"/>
              <a:t>OFDM </a:t>
            </a:r>
            <a:r>
              <a:rPr lang="en-GB" b="1" dirty="0"/>
              <a:t>(Orthogonal Frequency Division Multiplexing): </a:t>
            </a:r>
            <a:r>
              <a:rPr lang="en-GB" dirty="0"/>
              <a:t>Beamforming is applied to the OFDM symbols transmitted in PDSCH to improve link quality and throughput</a:t>
            </a:r>
            <a:r>
              <a:rPr lang="en-GB" dirty="0" smtClean="0"/>
              <a:t>.</a:t>
            </a:r>
          </a:p>
          <a:p>
            <a:pPr marL="0" indent="0">
              <a:buNone/>
            </a:pPr>
            <a:r>
              <a:rPr lang="en-GB" dirty="0"/>
              <a:t>*</a:t>
            </a:r>
            <a:r>
              <a:rPr lang="en-GB" dirty="0" smtClean="0"/>
              <a:t>By Using </a:t>
            </a:r>
            <a:r>
              <a:rPr lang="en-GB" dirty="0"/>
              <a:t>beamforming in PDSCH, 5G networks can deliver faster, more reliable, and higher-quality connectivity, supporting a wide range of use cases and applications.</a:t>
            </a:r>
          </a:p>
        </p:txBody>
      </p:sp>
    </p:spTree>
    <p:extLst>
      <p:ext uri="{BB962C8B-B14F-4D97-AF65-F5344CB8AC3E}">
        <p14:creationId xmlns:p14="http://schemas.microsoft.com/office/powerpoint/2010/main" val="3358252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03CF6-7D0A-46D8-89AA-63D87D8CF76E}" type="datetime1">
              <a:rPr lang="en-US" smtClean="0"/>
              <a:t>8/12/2024</a:t>
            </a:fld>
            <a:endParaRPr lang="en-US" dirty="0"/>
          </a:p>
        </p:txBody>
      </p:sp>
      <p:sp>
        <p:nvSpPr>
          <p:cNvPr id="3" name="Footer Placeholder 2"/>
          <p:cNvSpPr>
            <a:spLocks noGrp="1"/>
          </p:cNvSpPr>
          <p:nvPr>
            <p:ph type="ftr" sz="quarter" idx="11"/>
          </p:nvPr>
        </p:nvSpPr>
        <p:spPr/>
        <p:txBody>
          <a:bodyPr/>
          <a:lstStyle/>
          <a:p>
            <a:r>
              <a:rPr lang="en-US" smtClean="0"/>
              <a:t>5G Wipro Batch 2</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697028" y="748145"/>
            <a:ext cx="10744200" cy="4937760"/>
          </a:xfrm>
          <a:prstGeom prst="rect">
            <a:avLst/>
          </a:prstGeom>
        </p:spPr>
      </p:pic>
    </p:spTree>
    <p:extLst>
      <p:ext uri="{BB962C8B-B14F-4D97-AF65-F5344CB8AC3E}">
        <p14:creationId xmlns:p14="http://schemas.microsoft.com/office/powerpoint/2010/main" val="3871108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069273"/>
            <a:ext cx="10571998" cy="970450"/>
          </a:xfrm>
        </p:spPr>
        <p:txBody>
          <a:bodyPr/>
          <a:lstStyle/>
          <a:p>
            <a:r>
              <a:rPr lang="en-GB" dirty="0"/>
              <a:t>Beamforming </a:t>
            </a:r>
            <a:r>
              <a:rPr lang="en-GB" dirty="0" smtClean="0"/>
              <a:t>Algorithm in PDSCH for 5G</a:t>
            </a:r>
            <a:r>
              <a:rPr lang="en-GB" dirty="0"/>
              <a:t/>
            </a:r>
            <a:br>
              <a:rPr lang="en-GB" dirty="0"/>
            </a:br>
            <a:endParaRPr lang="en-GB" dirty="0"/>
          </a:p>
        </p:txBody>
      </p:sp>
      <p:sp>
        <p:nvSpPr>
          <p:cNvPr id="3" name="Content Placeholder 2"/>
          <p:cNvSpPr>
            <a:spLocks noGrp="1"/>
          </p:cNvSpPr>
          <p:nvPr>
            <p:ph idx="1"/>
          </p:nvPr>
        </p:nvSpPr>
        <p:spPr/>
        <p:txBody>
          <a:bodyPr>
            <a:normAutofit lnSpcReduction="10000"/>
          </a:bodyPr>
          <a:lstStyle/>
          <a:p>
            <a:r>
              <a:rPr lang="en-GB" b="1" dirty="0" smtClean="0"/>
              <a:t>Initialization:-</a:t>
            </a:r>
            <a:endParaRPr lang="en-GB" b="1" dirty="0"/>
          </a:p>
          <a:p>
            <a:pPr marL="0" indent="0">
              <a:buNone/>
            </a:pPr>
            <a:r>
              <a:rPr lang="en-GB" b="1" dirty="0" smtClean="0"/>
              <a:t>-System setup:-</a:t>
            </a:r>
            <a:r>
              <a:rPr lang="en-GB" dirty="0"/>
              <a:t>Initialize the Remote Radio Unit (RRU) and User Equipment (UE) parameters, including antenna configurations, channel characteristics, and initial UE position</a:t>
            </a:r>
            <a:r>
              <a:rPr lang="en-GB" dirty="0" smtClean="0"/>
              <a:t>.</a:t>
            </a:r>
          </a:p>
          <a:p>
            <a:pPr marL="0" indent="0">
              <a:buNone/>
            </a:pPr>
            <a:r>
              <a:rPr lang="en-GB" b="1" dirty="0" smtClean="0"/>
              <a:t>-Calibration-</a:t>
            </a:r>
            <a:r>
              <a:rPr lang="en-GB" dirty="0"/>
              <a:t>Perform RRU channel calibration to ensure accurate phase and amplitude control across the antenna array</a:t>
            </a:r>
            <a:r>
              <a:rPr lang="en-GB" dirty="0" smtClean="0"/>
              <a:t>.</a:t>
            </a:r>
          </a:p>
          <a:p>
            <a:r>
              <a:rPr lang="en-GB" b="1" dirty="0" smtClean="0"/>
              <a:t>Weight Calculation:-</a:t>
            </a:r>
          </a:p>
          <a:p>
            <a:pPr marL="0" indent="0">
              <a:buNone/>
            </a:pPr>
            <a:r>
              <a:rPr lang="en-GB" b="1" dirty="0"/>
              <a:t>-Channel State Information (CSI):</a:t>
            </a:r>
            <a:r>
              <a:rPr lang="en-GB" dirty="0"/>
              <a:t> Gather CSI from the UE, which provides detailed information on the current state of the communication channel</a:t>
            </a:r>
            <a:r>
              <a:rPr lang="en-GB" dirty="0" smtClean="0"/>
              <a:t>.</a:t>
            </a:r>
          </a:p>
          <a:p>
            <a:pPr marL="0" indent="0">
              <a:buNone/>
            </a:pPr>
            <a:r>
              <a:rPr lang="en-GB" b="1" dirty="0"/>
              <a:t>-Beamforming Weights:</a:t>
            </a:r>
            <a:r>
              <a:rPr lang="en-GB" dirty="0"/>
              <a:t> Calculate the beamforming weights based on the CSI. These weights determine the phase and amplitude adjustments needed for each antenna element to direct the beam toward the UE.</a:t>
            </a:r>
            <a:endParaRPr lang="en-GB" b="1" dirty="0"/>
          </a:p>
        </p:txBody>
      </p:sp>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88370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
        <p:nvSpPr>
          <p:cNvPr id="3" name="Content Placeholder 2"/>
          <p:cNvSpPr>
            <a:spLocks noGrp="1"/>
          </p:cNvSpPr>
          <p:nvPr>
            <p:ph idx="4294967295"/>
          </p:nvPr>
        </p:nvSpPr>
        <p:spPr>
          <a:xfrm>
            <a:off x="655708" y="1314248"/>
            <a:ext cx="10553700" cy="3636962"/>
          </a:xfrm>
        </p:spPr>
        <p:txBody>
          <a:bodyPr>
            <a:noAutofit/>
          </a:bodyPr>
          <a:lstStyle/>
          <a:p>
            <a:r>
              <a:rPr lang="en-GB" b="1" dirty="0" smtClean="0"/>
              <a:t>Signal Weighting:-</a:t>
            </a:r>
          </a:p>
          <a:p>
            <a:pPr marL="0" indent="0">
              <a:buNone/>
            </a:pPr>
            <a:r>
              <a:rPr lang="en-GB" b="1" dirty="0" smtClean="0"/>
              <a:t>-Apply </a:t>
            </a:r>
            <a:r>
              <a:rPr lang="en-GB" b="1" dirty="0"/>
              <a:t>Weights:</a:t>
            </a:r>
            <a:r>
              <a:rPr lang="en-GB" dirty="0"/>
              <a:t> Modulate the signal with the calculated beamforming weights, adjusting the phase and amplitude for each antenna element in the array</a:t>
            </a:r>
            <a:r>
              <a:rPr lang="en-GB" dirty="0" smtClean="0"/>
              <a:t>.</a:t>
            </a:r>
            <a:r>
              <a:rPr lang="en-GB" b="1" dirty="0"/>
              <a:t> </a:t>
            </a:r>
            <a:endParaRPr lang="en-GB" b="1" dirty="0" smtClean="0"/>
          </a:p>
          <a:p>
            <a:pPr marL="0" indent="0">
              <a:buNone/>
            </a:pPr>
            <a:r>
              <a:rPr lang="en-GB" b="1" dirty="0"/>
              <a:t>-</a:t>
            </a:r>
            <a:r>
              <a:rPr lang="en-GB" b="1" dirty="0" smtClean="0"/>
              <a:t>Weighted </a:t>
            </a:r>
            <a:r>
              <a:rPr lang="en-GB" b="1" dirty="0"/>
              <a:t>Signal Transmission:</a:t>
            </a:r>
            <a:r>
              <a:rPr lang="en-GB" dirty="0"/>
              <a:t> The weighted signals are transmitted from the RRU, creating a focused beam directed at the UE</a:t>
            </a:r>
            <a:r>
              <a:rPr lang="en-GB" dirty="0" smtClean="0"/>
              <a:t>.</a:t>
            </a:r>
          </a:p>
          <a:p>
            <a:r>
              <a:rPr lang="en-GB" b="1" dirty="0" smtClean="0"/>
              <a:t>Beam Direction Adjustment:-</a:t>
            </a:r>
          </a:p>
          <a:p>
            <a:pPr marL="0" indent="0">
              <a:buNone/>
            </a:pPr>
            <a:r>
              <a:rPr lang="en-GB" b="1" dirty="0"/>
              <a:t>-UE Movement Tracking:</a:t>
            </a:r>
            <a:r>
              <a:rPr lang="en-GB" dirty="0"/>
              <a:t> Continuously monitor the UE’s position and movement. Adjust the beamforming weights dynamically to maintain the beam’s focus on the UE as it moves within the network</a:t>
            </a:r>
            <a:r>
              <a:rPr lang="en-GB" dirty="0" smtClean="0"/>
              <a:t>.</a:t>
            </a:r>
          </a:p>
          <a:p>
            <a:pPr marL="0" indent="0">
              <a:buNone/>
            </a:pPr>
            <a:r>
              <a:rPr lang="en-GB" b="1" dirty="0"/>
              <a:t>-Feedback Loop:</a:t>
            </a:r>
            <a:r>
              <a:rPr lang="en-GB" dirty="0"/>
              <a:t> Use real-time feedback from the UE, such as Signal-to-Noise Ratio (SNR) or Channel Quality Indicator (CQI), to refine the beam direction and strength</a:t>
            </a:r>
            <a:r>
              <a:rPr lang="en-GB" dirty="0" smtClean="0"/>
              <a:t>.</a:t>
            </a:r>
          </a:p>
          <a:p>
            <a:r>
              <a:rPr lang="en-GB" b="1" dirty="0" smtClean="0"/>
              <a:t>Beamforming Implementation:-</a:t>
            </a:r>
          </a:p>
          <a:p>
            <a:pPr marL="0" indent="0">
              <a:buNone/>
            </a:pPr>
            <a:r>
              <a:rPr lang="en-GB" b="1" dirty="0"/>
              <a:t>-Signal Transmission:</a:t>
            </a:r>
            <a:r>
              <a:rPr lang="en-GB" dirty="0"/>
              <a:t> The RRU transmits the weighted and focused signal toward the UE. The beamforming process ensures that the signal is concentrated in the direction of the UE, enhancing signal strength and reducing interference</a:t>
            </a:r>
            <a:r>
              <a:rPr lang="en-GB" dirty="0" smtClean="0"/>
              <a:t>.</a:t>
            </a:r>
          </a:p>
          <a:p>
            <a:pPr marL="0" indent="0">
              <a:buNone/>
            </a:pPr>
            <a:r>
              <a:rPr lang="en-GB" b="1" dirty="0"/>
              <a:t>-Handling Interference:</a:t>
            </a:r>
            <a:r>
              <a:rPr lang="en-GB" dirty="0"/>
              <a:t> The algorithm also considers interference from other users or environmental factors, adjusting the beam to minimize its impact.</a:t>
            </a:r>
            <a:endParaRPr lang="en-GB" b="1" dirty="0"/>
          </a:p>
        </p:txBody>
      </p:sp>
    </p:spTree>
    <p:extLst>
      <p:ext uri="{BB962C8B-B14F-4D97-AF65-F5344CB8AC3E}">
        <p14:creationId xmlns:p14="http://schemas.microsoft.com/office/powerpoint/2010/main" val="3593346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sp>
        <p:nvSpPr>
          <p:cNvPr id="3" name="Content Placeholder 2"/>
          <p:cNvSpPr>
            <a:spLocks noGrp="1"/>
          </p:cNvSpPr>
          <p:nvPr>
            <p:ph idx="4294967295"/>
          </p:nvPr>
        </p:nvSpPr>
        <p:spPr>
          <a:xfrm>
            <a:off x="655708" y="523181"/>
            <a:ext cx="10553700" cy="3636963"/>
          </a:xfrm>
        </p:spPr>
        <p:txBody>
          <a:bodyPr>
            <a:normAutofit fontScale="85000" lnSpcReduction="10000"/>
          </a:bodyPr>
          <a:lstStyle/>
          <a:p>
            <a:r>
              <a:rPr lang="en-GB" b="1" dirty="0" smtClean="0"/>
              <a:t>Demodulation and Feedback:-</a:t>
            </a:r>
            <a:endParaRPr lang="en-GB" b="1" dirty="0"/>
          </a:p>
          <a:p>
            <a:pPr marL="0" indent="0">
              <a:buNone/>
            </a:pPr>
            <a:r>
              <a:rPr lang="en-GB" b="1" dirty="0"/>
              <a:t>-Signal Reception at UE:</a:t>
            </a:r>
            <a:r>
              <a:rPr lang="en-GB" dirty="0"/>
              <a:t> The UE receives the focused signal and demodulates it to extract the transmitted data</a:t>
            </a:r>
            <a:r>
              <a:rPr lang="en-GB" dirty="0" smtClean="0"/>
              <a:t>.</a:t>
            </a:r>
          </a:p>
          <a:p>
            <a:pPr marL="0" indent="0">
              <a:buNone/>
            </a:pPr>
            <a:r>
              <a:rPr lang="en-GB" b="1" dirty="0"/>
              <a:t>-Quality Feedback:</a:t>
            </a:r>
            <a:r>
              <a:rPr lang="en-GB" dirty="0"/>
              <a:t> The UE provides feedback on the received signal quality, which is used to adjust the beamforming weights in subsequent transmissions, further optimizing the beam's direction and strength</a:t>
            </a:r>
            <a:r>
              <a:rPr lang="en-GB" dirty="0" smtClean="0"/>
              <a:t>.</a:t>
            </a:r>
          </a:p>
          <a:p>
            <a:r>
              <a:rPr lang="en-GB" b="1" dirty="0"/>
              <a:t>Performance Optimization</a:t>
            </a:r>
            <a:r>
              <a:rPr lang="en-GB" b="1" dirty="0" smtClean="0"/>
              <a:t>:</a:t>
            </a:r>
          </a:p>
          <a:p>
            <a:pPr marL="0" indent="0">
              <a:buNone/>
            </a:pPr>
            <a:r>
              <a:rPr lang="en-GB" b="1" dirty="0"/>
              <a:t>-Continuous Improvement:</a:t>
            </a:r>
            <a:r>
              <a:rPr lang="en-GB" dirty="0"/>
              <a:t> The algorithm continuously refines the beamforming process based on UE feedback and changes in the environment, ensuring optimal performance throughout the PDSCH transmission</a:t>
            </a:r>
            <a:r>
              <a:rPr lang="en-GB" dirty="0" smtClean="0"/>
              <a:t>.</a:t>
            </a:r>
          </a:p>
          <a:p>
            <a:r>
              <a:rPr lang="en-GB" b="1" dirty="0"/>
              <a:t>5G PDSCH beamforming also employs techniques like</a:t>
            </a:r>
            <a:r>
              <a:rPr lang="en-GB" b="1" dirty="0" smtClean="0"/>
              <a:t>:</a:t>
            </a:r>
          </a:p>
          <a:p>
            <a:pPr marL="0" indent="0">
              <a:buNone/>
            </a:pPr>
            <a:r>
              <a:rPr lang="en-GB" b="1" dirty="0" smtClean="0"/>
              <a:t>-       </a:t>
            </a:r>
            <a:r>
              <a:rPr lang="en-GB" b="1" dirty="0"/>
              <a:t>Hybrid beamforming: </a:t>
            </a:r>
            <a:r>
              <a:rPr lang="en-GB" dirty="0"/>
              <a:t>Combines </a:t>
            </a:r>
            <a:r>
              <a:rPr lang="en-GB" dirty="0" err="1" smtClean="0"/>
              <a:t>analog</a:t>
            </a:r>
            <a:r>
              <a:rPr lang="en-GB" dirty="0" smtClean="0"/>
              <a:t> </a:t>
            </a:r>
            <a:r>
              <a:rPr lang="en-GB" dirty="0"/>
              <a:t>and digital </a:t>
            </a:r>
            <a:r>
              <a:rPr lang="en-GB" dirty="0" smtClean="0"/>
              <a:t>beamforming</a:t>
            </a:r>
          </a:p>
          <a:p>
            <a:pPr>
              <a:buFontTx/>
              <a:buChar char="-"/>
            </a:pPr>
            <a:r>
              <a:rPr lang="en-GB" b="1" dirty="0" smtClean="0"/>
              <a:t>Millimeter </a:t>
            </a:r>
            <a:r>
              <a:rPr lang="en-GB" b="1" dirty="0"/>
              <a:t>wave (mmWave) beamforming: </a:t>
            </a:r>
            <a:r>
              <a:rPr lang="en-GB" dirty="0"/>
              <a:t>Optimizes beamforming for mmWave </a:t>
            </a:r>
            <a:r>
              <a:rPr lang="en-GB" dirty="0" smtClean="0"/>
              <a:t>frequencies</a:t>
            </a:r>
          </a:p>
          <a:p>
            <a:pPr>
              <a:buFontTx/>
              <a:buChar char="-"/>
            </a:pPr>
            <a:r>
              <a:rPr lang="en-GB" b="1" dirty="0" smtClean="0"/>
              <a:t> </a:t>
            </a:r>
            <a:r>
              <a:rPr lang="en-GB" b="1" dirty="0"/>
              <a:t>Massive MIMO beamforming: </a:t>
            </a:r>
            <a:r>
              <a:rPr lang="en-GB" dirty="0"/>
              <a:t>Optimizes beamforming for large-scale antenna systems</a:t>
            </a:r>
          </a:p>
        </p:txBody>
      </p:sp>
    </p:spTree>
    <p:extLst>
      <p:ext uri="{BB962C8B-B14F-4D97-AF65-F5344CB8AC3E}">
        <p14:creationId xmlns:p14="http://schemas.microsoft.com/office/powerpoint/2010/main" val="1849250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Performance Analysis: PDSCH with and without Beamforming</a:t>
            </a:r>
          </a:p>
        </p:txBody>
      </p:sp>
      <p:sp>
        <p:nvSpPr>
          <p:cNvPr id="3" name="Content Placeholder 2"/>
          <p:cNvSpPr>
            <a:spLocks noGrp="1"/>
          </p:cNvSpPr>
          <p:nvPr>
            <p:ph idx="1"/>
          </p:nvPr>
        </p:nvSpPr>
        <p:spPr>
          <a:xfrm>
            <a:off x="827424" y="2524676"/>
            <a:ext cx="10554574" cy="3636511"/>
          </a:xfrm>
        </p:spPr>
        <p:txBody>
          <a:bodyPr/>
          <a:lstStyle/>
          <a:p>
            <a:r>
              <a:rPr lang="en-GB" b="1" dirty="0"/>
              <a:t>With Beamforming</a:t>
            </a:r>
            <a:r>
              <a:rPr lang="en-GB" b="1" dirty="0" smtClean="0"/>
              <a:t>:-</a:t>
            </a:r>
          </a:p>
          <a:p>
            <a:pPr>
              <a:buFont typeface="+mj-lt"/>
              <a:buAutoNum type="arabicPeriod"/>
            </a:pPr>
            <a:r>
              <a:rPr lang="en-GB" b="1" dirty="0"/>
              <a:t>Enhanced SNR:</a:t>
            </a:r>
            <a:r>
              <a:rPr lang="en-GB" dirty="0"/>
              <a:t> Beamforming significantly improves the Signal-to-Noise Ratio (SNR) by focusing the signal toward the UE, resulting in clearer and stronger transmissions.</a:t>
            </a:r>
          </a:p>
          <a:p>
            <a:pPr>
              <a:buFont typeface="+mj-lt"/>
              <a:buAutoNum type="arabicPeriod"/>
            </a:pPr>
            <a:r>
              <a:rPr lang="en-GB" b="1" dirty="0"/>
              <a:t>Higher Data Rates:</a:t>
            </a:r>
            <a:r>
              <a:rPr lang="en-GB" dirty="0"/>
              <a:t> The concentrated signal strength allows for higher data rates, enabling faster and more reliable data transmission in PDSCH.</a:t>
            </a:r>
          </a:p>
          <a:p>
            <a:pPr>
              <a:buFont typeface="+mj-lt"/>
              <a:buAutoNum type="arabicPeriod"/>
            </a:pPr>
            <a:r>
              <a:rPr lang="en-GB" b="1" dirty="0" err="1"/>
              <a:t>Raduced</a:t>
            </a:r>
            <a:r>
              <a:rPr lang="en-GB" b="1" dirty="0"/>
              <a:t> Error Rates: </a:t>
            </a:r>
            <a:r>
              <a:rPr lang="en-GB" dirty="0"/>
              <a:t>The focused beam reduces interference and signal degradation, leading to lower error rates and more accurate data reception.</a:t>
            </a:r>
          </a:p>
          <a:p>
            <a:pPr>
              <a:buFont typeface="+mj-lt"/>
              <a:buAutoNum type="arabicPeriod"/>
            </a:pPr>
            <a:r>
              <a:rPr lang="en-GB" b="1" dirty="0"/>
              <a:t>Increased Coverage: </a:t>
            </a:r>
            <a:r>
              <a:rPr lang="en-GB" dirty="0"/>
              <a:t>Extended coverage area due to increased signal strength.</a:t>
            </a:r>
          </a:p>
          <a:p>
            <a:pPr>
              <a:buFont typeface="+mj-lt"/>
              <a:buAutoNum type="arabicPeriod"/>
            </a:pPr>
            <a:r>
              <a:rPr lang="en-GB" b="1" dirty="0"/>
              <a:t>Enhanced User Experience: </a:t>
            </a:r>
            <a:r>
              <a:rPr lang="en-GB" dirty="0"/>
              <a:t>Better overall performance and quality of service.</a:t>
            </a:r>
          </a:p>
          <a:p>
            <a:pPr>
              <a:buFont typeface="+mj-lt"/>
              <a:buAutoNum type="arabicPeriod"/>
            </a:pPr>
            <a:endParaRPr lang="en-GB" b="1" dirty="0"/>
          </a:p>
          <a:p>
            <a:pPr marL="0" indent="0">
              <a:buNone/>
            </a:pPr>
            <a:endParaRPr lang="en-GB" dirty="0"/>
          </a:p>
        </p:txBody>
      </p:sp>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317249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19</a:t>
            </a:fld>
            <a:endParaRPr lang="en-US" dirty="0"/>
          </a:p>
        </p:txBody>
      </p:sp>
      <p:sp>
        <p:nvSpPr>
          <p:cNvPr id="3" name="Content Placeholder 2"/>
          <p:cNvSpPr>
            <a:spLocks noGrp="1"/>
          </p:cNvSpPr>
          <p:nvPr>
            <p:ph idx="4294967295"/>
          </p:nvPr>
        </p:nvSpPr>
        <p:spPr>
          <a:xfrm>
            <a:off x="655708" y="523181"/>
            <a:ext cx="10553700" cy="3636963"/>
          </a:xfrm>
        </p:spPr>
        <p:txBody>
          <a:bodyPr/>
          <a:lstStyle/>
          <a:p>
            <a:r>
              <a:rPr lang="en-GB" b="1" dirty="0" smtClean="0"/>
              <a:t>Without Beamforming:-</a:t>
            </a:r>
            <a:endParaRPr lang="en-GB" b="1" dirty="0"/>
          </a:p>
          <a:p>
            <a:pPr>
              <a:buFont typeface="+mj-lt"/>
              <a:buAutoNum type="arabicPeriod"/>
            </a:pPr>
            <a:r>
              <a:rPr lang="en-GB" b="1" dirty="0"/>
              <a:t>Lower SNR:</a:t>
            </a:r>
            <a:r>
              <a:rPr lang="en-GB" dirty="0"/>
              <a:t> Without beamforming, the signal is broadcast uniformly, leading to lower SNR, especially for UEs located farther from the RRU or in high-interference areas</a:t>
            </a:r>
            <a:r>
              <a:rPr lang="en-GB" dirty="0" smtClean="0"/>
              <a:t>.</a:t>
            </a:r>
          </a:p>
          <a:p>
            <a:pPr>
              <a:buFont typeface="+mj-lt"/>
              <a:buAutoNum type="arabicPeriod"/>
            </a:pPr>
            <a:r>
              <a:rPr lang="en-GB" b="1" dirty="0"/>
              <a:t>Decreased Data Rates:</a:t>
            </a:r>
            <a:r>
              <a:rPr lang="en-GB" dirty="0"/>
              <a:t> The lack of focused signal delivery results in reduced data rates, particularly in challenging environments</a:t>
            </a:r>
            <a:r>
              <a:rPr lang="en-GB" dirty="0" smtClean="0"/>
              <a:t>.</a:t>
            </a:r>
          </a:p>
          <a:p>
            <a:pPr>
              <a:buFont typeface="+mj-lt"/>
              <a:buAutoNum type="arabicPeriod"/>
            </a:pPr>
            <a:r>
              <a:rPr lang="en-GB" b="1" dirty="0"/>
              <a:t>Higher Error Rates:</a:t>
            </a:r>
            <a:r>
              <a:rPr lang="en-GB" dirty="0"/>
              <a:t> Uniform signal broadcasting increases the likelihood of interference and signal degradation, leading to higher error rates./ Increased errors in data transmission due to poor signal quality</a:t>
            </a:r>
            <a:r>
              <a:rPr lang="en-GB" dirty="0" smtClean="0"/>
              <a:t>.</a:t>
            </a:r>
          </a:p>
          <a:p>
            <a:pPr>
              <a:buFont typeface="+mj-lt"/>
              <a:buAutoNum type="arabicPeriod"/>
            </a:pPr>
            <a:r>
              <a:rPr lang="en-GB" b="1" dirty="0"/>
              <a:t> Limited Coverage: </a:t>
            </a:r>
            <a:r>
              <a:rPr lang="en-GB" dirty="0"/>
              <a:t>Reduced coverage area due to lower signal strength</a:t>
            </a:r>
            <a:r>
              <a:rPr lang="en-GB" dirty="0" smtClean="0"/>
              <a:t>.</a:t>
            </a:r>
            <a:endParaRPr lang="en-GB" dirty="0"/>
          </a:p>
          <a:p>
            <a:pPr>
              <a:buFont typeface="+mj-lt"/>
              <a:buAutoNum type="arabicPeriod"/>
            </a:pPr>
            <a:r>
              <a:rPr lang="en-GB" b="1" dirty="0"/>
              <a:t>Lower Throughput</a:t>
            </a:r>
            <a:r>
              <a:rPr lang="en-GB" dirty="0"/>
              <a:t>: Reduced data transfer rates due to poor signal quality.</a:t>
            </a:r>
          </a:p>
        </p:txBody>
      </p:sp>
    </p:spTree>
    <p:extLst>
      <p:ext uri="{BB962C8B-B14F-4D97-AF65-F5344CB8AC3E}">
        <p14:creationId xmlns:p14="http://schemas.microsoft.com/office/powerpoint/2010/main" val="295439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lstStyle/>
          <a:p>
            <a:r>
              <a:rPr lang="en-GB" b="1" dirty="0" smtClean="0"/>
              <a:t>Introduction to Beamforming in 5G</a:t>
            </a:r>
          </a:p>
          <a:p>
            <a:r>
              <a:rPr lang="en-GB" b="1" dirty="0" smtClean="0"/>
              <a:t>Objectives of Beamforming in 5G</a:t>
            </a:r>
          </a:p>
          <a:p>
            <a:r>
              <a:rPr lang="en-GB" b="1" dirty="0" smtClean="0"/>
              <a:t>Beamforming Principles in 5G NR</a:t>
            </a:r>
          </a:p>
          <a:p>
            <a:r>
              <a:rPr lang="en-GB" b="1" dirty="0" smtClean="0"/>
              <a:t>Beamforming Algorithm</a:t>
            </a:r>
          </a:p>
          <a:p>
            <a:r>
              <a:rPr lang="en-GB" b="1" dirty="0" smtClean="0"/>
              <a:t>Performance Analysis: PDSCH with and without Beamforming</a:t>
            </a:r>
          </a:p>
          <a:p>
            <a:r>
              <a:rPr lang="en-GB" b="1" dirty="0" smtClean="0"/>
              <a:t>Impact of Beamforming on 5G Networks</a:t>
            </a:r>
          </a:p>
          <a:p>
            <a:r>
              <a:rPr lang="en-GB" b="1" dirty="0" smtClean="0"/>
              <a:t>Challenges and Considerations</a:t>
            </a:r>
          </a:p>
          <a:p>
            <a:r>
              <a:rPr lang="en-GB" b="1" dirty="0" smtClean="0"/>
              <a:t>Conclusion</a:t>
            </a:r>
          </a:p>
          <a:p>
            <a:r>
              <a:rPr lang="en-GB" b="1" dirty="0" smtClean="0"/>
              <a:t>Code</a:t>
            </a:r>
            <a:endParaRPr lang="en-GB" b="1" dirty="0"/>
          </a:p>
        </p:txBody>
      </p:sp>
      <p:sp>
        <p:nvSpPr>
          <p:cNvPr id="4" name="Date Placeholder 3"/>
          <p:cNvSpPr>
            <a:spLocks noGrp="1"/>
          </p:cNvSpPr>
          <p:nvPr>
            <p:ph type="dt" sz="half" idx="10"/>
          </p:nvPr>
        </p:nvSpPr>
        <p:spPr/>
        <p:txBody>
          <a:bodyPr/>
          <a:lstStyle/>
          <a:p>
            <a:fld id="{E9C79D3A-A0F1-46D4-A0FB-786410555AC6}"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069336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Impact of Beamforming on 5G Networks</a:t>
            </a:r>
          </a:p>
        </p:txBody>
      </p:sp>
      <p:sp>
        <p:nvSpPr>
          <p:cNvPr id="3" name="Content Placeholder 2"/>
          <p:cNvSpPr>
            <a:spLocks noGrp="1"/>
          </p:cNvSpPr>
          <p:nvPr>
            <p:ph idx="1"/>
          </p:nvPr>
        </p:nvSpPr>
        <p:spPr>
          <a:xfrm>
            <a:off x="818712" y="2222287"/>
            <a:ext cx="10554574" cy="4184200"/>
          </a:xfrm>
        </p:spPr>
        <p:txBody>
          <a:bodyPr>
            <a:normAutofit/>
          </a:bodyPr>
          <a:lstStyle/>
          <a:p>
            <a:r>
              <a:rPr lang="en-GB" b="1" dirty="0" smtClean="0"/>
              <a:t>Improved </a:t>
            </a:r>
            <a:r>
              <a:rPr lang="en-GB" b="1" dirty="0"/>
              <a:t>Coverage and Capacity: </a:t>
            </a:r>
            <a:r>
              <a:rPr lang="en-GB" dirty="0"/>
              <a:t>Beamforming increases signal strength and quality, expanding coverage and enabling more users and devices to be served</a:t>
            </a:r>
            <a:r>
              <a:rPr lang="en-GB" dirty="0" smtClean="0"/>
              <a:t>.</a:t>
            </a:r>
          </a:p>
          <a:p>
            <a:r>
              <a:rPr lang="en-GB" b="1" dirty="0"/>
              <a:t>Increased Data Throughput: </a:t>
            </a:r>
            <a:r>
              <a:rPr lang="en-GB" dirty="0"/>
              <a:t>Beamforming enables faster data transfer rates, supporting high-bandwidth applications like video streaming and online gaming</a:t>
            </a:r>
            <a:r>
              <a:rPr lang="en-GB" dirty="0" smtClean="0"/>
              <a:t>.</a:t>
            </a:r>
          </a:p>
          <a:p>
            <a:r>
              <a:rPr lang="en-GB" b="1" dirty="0"/>
              <a:t>Reduced Interference</a:t>
            </a:r>
            <a:r>
              <a:rPr lang="en-GB" dirty="0"/>
              <a:t>: Beamforming minimizes interference from adjacent cells and users, improving overall network performance</a:t>
            </a:r>
            <a:r>
              <a:rPr lang="en-GB" dirty="0" smtClean="0"/>
              <a:t>.</a:t>
            </a:r>
          </a:p>
          <a:p>
            <a:r>
              <a:rPr lang="en-GB" b="1" dirty="0"/>
              <a:t>Enhanced Spectral Efficiency: </a:t>
            </a:r>
            <a:r>
              <a:rPr lang="en-GB" dirty="0"/>
              <a:t>Beamforming optimizes spectrum usage, allowing more data to be transmitted over the same frequency band</a:t>
            </a:r>
            <a:r>
              <a:rPr lang="en-GB" dirty="0" smtClean="0"/>
              <a:t>.</a:t>
            </a:r>
          </a:p>
          <a:p>
            <a:r>
              <a:rPr lang="en-GB" b="1" dirty="0"/>
              <a:t>Reduced Interference:</a:t>
            </a:r>
            <a:r>
              <a:rPr lang="en-GB" dirty="0"/>
              <a:t> Beamforming minimizes interference from adjacent cells and users, improving overall network performance</a:t>
            </a:r>
            <a:r>
              <a:rPr lang="en-GB" dirty="0" smtClean="0"/>
              <a:t>.</a:t>
            </a:r>
          </a:p>
          <a:p>
            <a:r>
              <a:rPr lang="en-GB" b="1" dirty="0"/>
              <a:t>Better User Experience:</a:t>
            </a:r>
            <a:r>
              <a:rPr lang="en-GB" dirty="0"/>
              <a:t> Beamforming ensures a more reliable and consistent connection, enhancing the overall user experience.</a:t>
            </a:r>
            <a:endParaRPr lang="en-GB" dirty="0" smtClean="0"/>
          </a:p>
          <a:p>
            <a:endParaRPr lang="en-GB" dirty="0"/>
          </a:p>
        </p:txBody>
      </p:sp>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236614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sp>
        <p:nvSpPr>
          <p:cNvPr id="3" name="Content Placeholder 2"/>
          <p:cNvSpPr>
            <a:spLocks noGrp="1"/>
          </p:cNvSpPr>
          <p:nvPr>
            <p:ph idx="4294967295"/>
          </p:nvPr>
        </p:nvSpPr>
        <p:spPr>
          <a:xfrm>
            <a:off x="881149" y="859213"/>
            <a:ext cx="10553700" cy="3636963"/>
          </a:xfrm>
        </p:spPr>
        <p:txBody>
          <a:bodyPr/>
          <a:lstStyle/>
          <a:p>
            <a:r>
              <a:rPr lang="en-GB" b="1" dirty="0"/>
              <a:t>Support for Massive MIMO: </a:t>
            </a:r>
            <a:r>
              <a:rPr lang="en-GB" dirty="0"/>
              <a:t>Beamforming is essential for massive MIMO (Multiple-Input Multiple-Output) technology, which enables the use of large-scale antenna arrays</a:t>
            </a:r>
            <a:r>
              <a:rPr lang="en-GB" dirty="0" smtClean="0"/>
              <a:t>.</a:t>
            </a:r>
          </a:p>
          <a:p>
            <a:r>
              <a:rPr lang="en-GB" b="1" dirty="0"/>
              <a:t>Millimeter Wave (mmWave) Support</a:t>
            </a:r>
            <a:r>
              <a:rPr lang="en-GB" dirty="0"/>
              <a:t>: Beamforming helps overcome the propagation losses and interference associated with mmWave frequencies</a:t>
            </a:r>
            <a:r>
              <a:rPr lang="en-GB" dirty="0" smtClean="0"/>
              <a:t>.</a:t>
            </a:r>
          </a:p>
          <a:p>
            <a:r>
              <a:rPr lang="en-GB" b="1" dirty="0"/>
              <a:t>Ultra-Reliable Low-Latency Communications (URLLC): </a:t>
            </a:r>
            <a:r>
              <a:rPr lang="en-GB" dirty="0"/>
              <a:t>Beamforming enables the low-latency and high-reliability required for URLLC use cases like autonomous vehicles and smart grids</a:t>
            </a:r>
            <a:r>
              <a:rPr lang="en-GB" dirty="0" smtClean="0"/>
              <a:t>.</a:t>
            </a:r>
          </a:p>
          <a:p>
            <a:r>
              <a:rPr lang="en-GB" b="1" dirty="0"/>
              <a:t>Network Energy Efficiency</a:t>
            </a:r>
            <a:r>
              <a:rPr lang="en-GB" dirty="0"/>
              <a:t>: Beamforming can help reduce power consumption by optimizing signal transmission and reception</a:t>
            </a:r>
            <a:r>
              <a:rPr lang="en-GB" dirty="0" smtClean="0"/>
              <a:t>.</a:t>
            </a:r>
          </a:p>
          <a:p>
            <a:r>
              <a:rPr lang="en-GB" b="1" dirty="0"/>
              <a:t>New Use Cases and Applications</a:t>
            </a:r>
            <a:r>
              <a:rPr lang="en-GB" dirty="0"/>
              <a:t>: Beamforming enables new use cases like precise positioning, asset tracking, and immersive technologies.</a:t>
            </a:r>
          </a:p>
        </p:txBody>
      </p:sp>
    </p:spTree>
    <p:extLst>
      <p:ext uri="{BB962C8B-B14F-4D97-AF65-F5344CB8AC3E}">
        <p14:creationId xmlns:p14="http://schemas.microsoft.com/office/powerpoint/2010/main" val="1290324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069273"/>
            <a:ext cx="10571998" cy="970450"/>
          </a:xfrm>
        </p:spPr>
        <p:txBody>
          <a:bodyPr/>
          <a:lstStyle/>
          <a:p>
            <a:r>
              <a:rPr lang="en-GB" dirty="0"/>
              <a:t>Challenges and Considerations</a:t>
            </a:r>
            <a:br>
              <a:rPr lang="en-GB" dirty="0"/>
            </a:br>
            <a:endParaRPr lang="en-GB" dirty="0"/>
          </a:p>
        </p:txBody>
      </p:sp>
      <p:sp>
        <p:nvSpPr>
          <p:cNvPr id="3" name="Content Placeholder 2"/>
          <p:cNvSpPr>
            <a:spLocks noGrp="1"/>
          </p:cNvSpPr>
          <p:nvPr>
            <p:ph idx="1"/>
          </p:nvPr>
        </p:nvSpPr>
        <p:spPr>
          <a:xfrm>
            <a:off x="818712" y="2222287"/>
            <a:ext cx="10554574" cy="4045509"/>
          </a:xfrm>
        </p:spPr>
        <p:txBody>
          <a:bodyPr>
            <a:normAutofit/>
          </a:bodyPr>
          <a:lstStyle/>
          <a:p>
            <a:r>
              <a:rPr lang="en-GB" b="1" dirty="0"/>
              <a:t>Challenges in Implementation</a:t>
            </a:r>
            <a:r>
              <a:rPr lang="en-GB" b="1" dirty="0" smtClean="0"/>
              <a:t>:</a:t>
            </a:r>
            <a:endParaRPr lang="en-GB" b="1" dirty="0"/>
          </a:p>
          <a:p>
            <a:pPr marL="0" indent="0">
              <a:buNone/>
            </a:pPr>
            <a:r>
              <a:rPr lang="en-GB" b="1" dirty="0" smtClean="0"/>
              <a:t>*Accurate UE Positioning:-</a:t>
            </a:r>
          </a:p>
          <a:p>
            <a:pPr marL="0" indent="0">
              <a:buNone/>
            </a:pPr>
            <a:r>
              <a:rPr lang="en-GB" b="1" dirty="0" smtClean="0"/>
              <a:t>-Issue</a:t>
            </a:r>
            <a:r>
              <a:rPr lang="en-GB" b="1" dirty="0"/>
              <a:t>:</a:t>
            </a:r>
            <a:r>
              <a:rPr lang="en-GB" dirty="0"/>
              <a:t> Precise beamforming relies on accurate location data of the User Equipment (UE). Errors in positioning can lead to suboptimal beam alignment and reduced performance</a:t>
            </a:r>
            <a:r>
              <a:rPr lang="en-GB" dirty="0" smtClean="0"/>
              <a:t>.</a:t>
            </a:r>
            <a:endParaRPr lang="en-GB" dirty="0"/>
          </a:p>
          <a:p>
            <a:pPr marL="0" indent="0">
              <a:buNone/>
            </a:pPr>
            <a:r>
              <a:rPr lang="en-GB" b="1" dirty="0" smtClean="0"/>
              <a:t>-Solution:- </a:t>
            </a:r>
            <a:r>
              <a:rPr lang="en-GB" dirty="0" smtClean="0"/>
              <a:t>Implement advanced positioning techniques and refine algorithms to improve accuracy and reliability in various environments.</a:t>
            </a:r>
            <a:endParaRPr lang="en-GB" dirty="0"/>
          </a:p>
          <a:p>
            <a:pPr marL="0" indent="0">
              <a:buNone/>
            </a:pPr>
            <a:r>
              <a:rPr lang="en-GB" b="1" dirty="0" smtClean="0"/>
              <a:t>*Handling Dynamic Environments:-</a:t>
            </a:r>
          </a:p>
          <a:p>
            <a:pPr marL="0" indent="0">
              <a:buNone/>
            </a:pPr>
            <a:r>
              <a:rPr lang="en-GB" b="1" dirty="0"/>
              <a:t>-Issue:</a:t>
            </a:r>
            <a:r>
              <a:rPr lang="en-GB" dirty="0"/>
              <a:t> In real-world scenarios, UEs may move frequently, and environmental conditions can change rapidly, affecting beamforming effectiveness</a:t>
            </a:r>
            <a:r>
              <a:rPr lang="en-GB" dirty="0" smtClean="0"/>
              <a:t>.</a:t>
            </a:r>
          </a:p>
          <a:p>
            <a:pPr marL="0" indent="0">
              <a:buNone/>
            </a:pPr>
            <a:r>
              <a:rPr lang="en-GB" b="1" dirty="0"/>
              <a:t>-Solution:</a:t>
            </a:r>
            <a:r>
              <a:rPr lang="en-GB" dirty="0"/>
              <a:t> Develop adaptive algorithms that can quickly adjust beam direction and strength based on real-time data and environmental changes.</a:t>
            </a:r>
            <a:endParaRPr lang="en-GB" b="1" dirty="0"/>
          </a:p>
        </p:txBody>
      </p:sp>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96168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23</a:t>
            </a:fld>
            <a:endParaRPr lang="en-US" dirty="0"/>
          </a:p>
        </p:txBody>
      </p:sp>
      <p:sp>
        <p:nvSpPr>
          <p:cNvPr id="3" name="Content Placeholder 2"/>
          <p:cNvSpPr>
            <a:spLocks noGrp="1"/>
          </p:cNvSpPr>
          <p:nvPr>
            <p:ph idx="4294967295"/>
          </p:nvPr>
        </p:nvSpPr>
        <p:spPr>
          <a:xfrm>
            <a:off x="881149" y="523181"/>
            <a:ext cx="10553700" cy="4813590"/>
          </a:xfrm>
        </p:spPr>
        <p:txBody>
          <a:bodyPr>
            <a:normAutofit/>
          </a:bodyPr>
          <a:lstStyle/>
          <a:p>
            <a:r>
              <a:rPr lang="en-GB" b="1" dirty="0" smtClean="0"/>
              <a:t>Considerations for future work:-</a:t>
            </a:r>
            <a:endParaRPr lang="en-GB" b="1" dirty="0"/>
          </a:p>
          <a:p>
            <a:pPr marL="0" indent="0">
              <a:buNone/>
            </a:pPr>
            <a:r>
              <a:rPr lang="en-GB" b="1" dirty="0" smtClean="0"/>
              <a:t>*I</a:t>
            </a:r>
            <a:r>
              <a:rPr lang="en-GB" b="1" dirty="0"/>
              <a:t>ntegration with Advanced Techniques</a:t>
            </a:r>
            <a:r>
              <a:rPr lang="en-GB" b="1" dirty="0" smtClean="0"/>
              <a:t>:</a:t>
            </a:r>
            <a:endParaRPr lang="en-GB" b="1" dirty="0"/>
          </a:p>
          <a:p>
            <a:pPr marL="0" indent="0">
              <a:buNone/>
            </a:pPr>
            <a:r>
              <a:rPr lang="en-GB" b="1" dirty="0"/>
              <a:t>-Massive MIMO:</a:t>
            </a:r>
            <a:r>
              <a:rPr lang="en-GB" dirty="0"/>
              <a:t> Combine beamforming with Massive Multiple Input Multiple Output (MIMO) technology to further enhance capacity and coverage. This integration can leverage a larger number of antennas for more precise beamforming and better spatial multiplexing</a:t>
            </a:r>
            <a:r>
              <a:rPr lang="en-GB" dirty="0" smtClean="0"/>
              <a:t>.</a:t>
            </a:r>
          </a:p>
          <a:p>
            <a:pPr marL="0" indent="0">
              <a:buNone/>
            </a:pPr>
            <a:r>
              <a:rPr lang="en-GB" b="1" dirty="0" smtClean="0"/>
              <a:t>-Advanced Algorithms:- </a:t>
            </a:r>
            <a:r>
              <a:rPr lang="en-GB" dirty="0" smtClean="0"/>
              <a:t>Explore sophisticated algorithms for accurate beamforming, including machine learning approaches for dynamic adaptions.</a:t>
            </a:r>
          </a:p>
          <a:p>
            <a:pPr marL="0" indent="0">
              <a:buNone/>
            </a:pPr>
            <a:r>
              <a:rPr lang="en-GB" b="1" dirty="0" smtClean="0"/>
              <a:t>*</a:t>
            </a:r>
            <a:r>
              <a:rPr lang="en-GB" b="1" dirty="0"/>
              <a:t>Real-Time Implementation</a:t>
            </a:r>
            <a:r>
              <a:rPr lang="en-GB" b="1" dirty="0" smtClean="0"/>
              <a:t>:</a:t>
            </a:r>
          </a:p>
          <a:p>
            <a:pPr marL="0" indent="0">
              <a:buNone/>
            </a:pPr>
            <a:r>
              <a:rPr lang="en-GB" b="1" dirty="0"/>
              <a:t>-Deployment:</a:t>
            </a:r>
            <a:r>
              <a:rPr lang="en-GB" dirty="0"/>
              <a:t> Transition from simulation to real-world deployment in 5G networks. Address practical challenges such as hardware limitations, signal interference, and real-time processing constraints</a:t>
            </a:r>
            <a:r>
              <a:rPr lang="en-GB" dirty="0" smtClean="0"/>
              <a:t>.</a:t>
            </a:r>
          </a:p>
          <a:p>
            <a:pPr marL="0" indent="0">
              <a:buNone/>
            </a:pPr>
            <a:r>
              <a:rPr lang="en-GB" b="1" dirty="0"/>
              <a:t>-Testing and Optimization:</a:t>
            </a:r>
            <a:r>
              <a:rPr lang="en-GB" dirty="0"/>
              <a:t> Conduct extensive field tests to validate the algorithm’s performance and make necessary adjustments for optimal operation in diverse network conditions.</a:t>
            </a:r>
            <a:endParaRPr lang="en-GB" b="1" dirty="0" smtClean="0"/>
          </a:p>
        </p:txBody>
      </p:sp>
    </p:spTree>
    <p:extLst>
      <p:ext uri="{BB962C8B-B14F-4D97-AF65-F5344CB8AC3E}">
        <p14:creationId xmlns:p14="http://schemas.microsoft.com/office/powerpoint/2010/main" val="2711628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lnSpcReduction="10000"/>
          </a:bodyPr>
          <a:lstStyle/>
          <a:p>
            <a:r>
              <a:rPr lang="en-GB" b="1" dirty="0" smtClean="0"/>
              <a:t>Summary of Key Points:-</a:t>
            </a:r>
          </a:p>
          <a:p>
            <a:pPr>
              <a:buFont typeface="+mj-lt"/>
              <a:buAutoNum type="arabicPeriod"/>
            </a:pPr>
            <a:r>
              <a:rPr lang="en-GB" dirty="0"/>
              <a:t>Beamforming plays a crucial role in 5G NR, particularly for PDSCH (Physical Downlink Shared Channel</a:t>
            </a:r>
            <a:r>
              <a:rPr lang="en-GB" dirty="0" smtClean="0"/>
              <a:t>).</a:t>
            </a:r>
          </a:p>
          <a:p>
            <a:pPr>
              <a:buFont typeface="+mj-lt"/>
              <a:buAutoNum type="arabicPeriod"/>
            </a:pPr>
            <a:r>
              <a:rPr lang="en-GB" dirty="0" smtClean="0"/>
              <a:t>The </a:t>
            </a:r>
            <a:r>
              <a:rPr lang="en-GB" dirty="0"/>
              <a:t>implemented beamforming algorithm significantly enhances performance in terms of throughput, coverage, and capacity.</a:t>
            </a:r>
          </a:p>
          <a:p>
            <a:r>
              <a:rPr lang="en-GB" b="1" dirty="0" smtClean="0"/>
              <a:t>Final Thoughts:-</a:t>
            </a:r>
          </a:p>
          <a:p>
            <a:pPr>
              <a:buFont typeface="+mj-lt"/>
              <a:buAutoNum type="arabicPeriod"/>
            </a:pPr>
            <a:r>
              <a:rPr lang="en-GB" b="1" dirty="0" smtClean="0"/>
              <a:t>Beamforming </a:t>
            </a:r>
            <a:r>
              <a:rPr lang="en-GB" b="1" dirty="0"/>
              <a:t>as a cornerstone: </a:t>
            </a:r>
            <a:r>
              <a:rPr lang="en-GB" dirty="0"/>
              <a:t>Beamforming is a fundamental technology for future 5G enhancements, enabling faster, more reliable, and more efficient </a:t>
            </a:r>
            <a:r>
              <a:rPr lang="en-GB" dirty="0" smtClean="0"/>
              <a:t>connectivity.</a:t>
            </a:r>
          </a:p>
          <a:p>
            <a:pPr>
              <a:buFont typeface="+mj-lt"/>
              <a:buAutoNum type="arabicPeriod"/>
            </a:pPr>
            <a:r>
              <a:rPr lang="en-GB" b="1" dirty="0" smtClean="0"/>
              <a:t>Ongoing </a:t>
            </a:r>
            <a:r>
              <a:rPr lang="en-GB" b="1" dirty="0"/>
              <a:t>research and optimization: </a:t>
            </a:r>
            <a:r>
              <a:rPr lang="en-GB" dirty="0"/>
              <a:t>Continued research and optimization are necessary to fully realize the potential of beamforming in real-world 5G applications, addressing challenges like dynamic environments and scalability.</a:t>
            </a:r>
          </a:p>
          <a:p>
            <a:pPr marL="0" indent="0">
              <a:buNone/>
            </a:pPr>
            <a:endParaRPr lang="en-GB" dirty="0"/>
          </a:p>
        </p:txBody>
      </p:sp>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988672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Code</a:t>
            </a:r>
            <a:endParaRPr lang="en-GB" dirty="0"/>
          </a:p>
        </p:txBody>
      </p:sp>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25</a:t>
            </a:fld>
            <a:endParaRPr lang="en-US" dirty="0"/>
          </a:p>
        </p:txBody>
      </p:sp>
      <p:sp>
        <p:nvSpPr>
          <p:cNvPr id="8" name="Rounded Rectangle 7"/>
          <p:cNvSpPr/>
          <p:nvPr/>
        </p:nvSpPr>
        <p:spPr>
          <a:xfrm>
            <a:off x="3884024" y="3047999"/>
            <a:ext cx="3457302" cy="2090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 name="Object 8"/>
          <p:cNvGraphicFramePr>
            <a:graphicFrameLocks noChangeAspect="1"/>
          </p:cNvGraphicFramePr>
          <p:nvPr>
            <p:extLst>
              <p:ext uri="{D42A27DB-BD31-4B8C-83A1-F6EECF244321}">
                <p14:modId xmlns:p14="http://schemas.microsoft.com/office/powerpoint/2010/main" val="617127667"/>
              </p:ext>
            </p:extLst>
          </p:nvPr>
        </p:nvGraphicFramePr>
        <p:xfrm>
          <a:off x="4689566" y="3336152"/>
          <a:ext cx="1846217" cy="1513749"/>
        </p:xfrm>
        <a:graphic>
          <a:graphicData uri="http://schemas.openxmlformats.org/presentationml/2006/ole">
            <mc:AlternateContent xmlns:mc="http://schemas.openxmlformats.org/markup-compatibility/2006">
              <mc:Choice xmlns:v="urn:schemas-microsoft-com:vml" Requires="v">
                <p:oleObj spid="_x0000_s4108" name="Packager Shell Object" showAsIcon="1" r:id="rId3" imgW="914400" imgH="792360" progId="Package">
                  <p:embed/>
                </p:oleObj>
              </mc:Choice>
              <mc:Fallback>
                <p:oleObj name="Packager Shell Object" showAsIcon="1" r:id="rId3" imgW="914400" imgH="792360" progId="Package">
                  <p:embed/>
                  <p:pic>
                    <p:nvPicPr>
                      <p:cNvPr id="0" name=""/>
                      <p:cNvPicPr/>
                      <p:nvPr/>
                    </p:nvPicPr>
                    <p:blipFill>
                      <a:blip r:embed="rId4"/>
                      <a:stretch>
                        <a:fillRect/>
                      </a:stretch>
                    </p:blipFill>
                    <p:spPr>
                      <a:xfrm>
                        <a:off x="4689566" y="3336152"/>
                        <a:ext cx="1846217" cy="1513749"/>
                      </a:xfrm>
                      <a:prstGeom prst="rect">
                        <a:avLst/>
                      </a:prstGeom>
                    </p:spPr>
                  </p:pic>
                </p:oleObj>
              </mc:Fallback>
            </mc:AlternateContent>
          </a:graphicData>
        </a:graphic>
      </p:graphicFrame>
    </p:spTree>
    <p:extLst>
      <p:ext uri="{BB962C8B-B14F-4D97-AF65-F5344CB8AC3E}">
        <p14:creationId xmlns:p14="http://schemas.microsoft.com/office/powerpoint/2010/main" val="3399961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03CF6-7D0A-46D8-89AA-63D87D8CF76E}" type="datetime1">
              <a:rPr lang="en-US" smtClean="0"/>
              <a:t>8/12/2024</a:t>
            </a:fld>
            <a:endParaRPr lang="en-US" dirty="0"/>
          </a:p>
        </p:txBody>
      </p:sp>
      <p:sp>
        <p:nvSpPr>
          <p:cNvPr id="3" name="Footer Placeholder 2"/>
          <p:cNvSpPr>
            <a:spLocks noGrp="1"/>
          </p:cNvSpPr>
          <p:nvPr>
            <p:ph type="ftr" sz="quarter" idx="11"/>
          </p:nvPr>
        </p:nvSpPr>
        <p:spPr/>
        <p:txBody>
          <a:bodyPr/>
          <a:lstStyle/>
          <a:p>
            <a:r>
              <a:rPr lang="en-US" smtClean="0"/>
              <a:t>5G Wipro Batch 2</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
        <p:nvSpPr>
          <p:cNvPr id="5" name="Rectangle 4"/>
          <p:cNvSpPr/>
          <p:nvPr/>
        </p:nvSpPr>
        <p:spPr>
          <a:xfrm rot="20559933">
            <a:off x="3048000" y="3105835"/>
            <a:ext cx="6096000" cy="1200329"/>
          </a:xfrm>
          <a:prstGeom prst="rect">
            <a:avLst/>
          </a:prstGeom>
        </p:spPr>
        <p:txBody>
          <a:bodyPr>
            <a:spAutoFit/>
          </a:bodyPr>
          <a:lstStyle/>
          <a:p>
            <a:r>
              <a:rPr lang="en-GB" sz="7200" b="1" dirty="0" smtClean="0"/>
              <a:t>Thank You</a:t>
            </a:r>
            <a:endParaRPr lang="en-GB" sz="7200" b="1" dirty="0"/>
          </a:p>
        </p:txBody>
      </p:sp>
    </p:spTree>
    <p:extLst>
      <p:ext uri="{BB962C8B-B14F-4D97-AF65-F5344CB8AC3E}">
        <p14:creationId xmlns:p14="http://schemas.microsoft.com/office/powerpoint/2010/main" val="81346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353" y="1787564"/>
            <a:ext cx="4382521" cy="2007789"/>
          </a:xfrm>
        </p:spPr>
        <p:txBody>
          <a:bodyPr/>
          <a:lstStyle/>
          <a:p>
            <a:r>
              <a:rPr lang="en-GB" sz="4000" dirty="0" smtClean="0"/>
              <a:t>Presented by </a:t>
            </a:r>
            <a:endParaRPr lang="en-GB" sz="4000" dirty="0"/>
          </a:p>
        </p:txBody>
      </p:sp>
      <p:sp>
        <p:nvSpPr>
          <p:cNvPr id="3" name="Text Placeholder 2"/>
          <p:cNvSpPr>
            <a:spLocks noGrp="1"/>
          </p:cNvSpPr>
          <p:nvPr>
            <p:ph type="body" sz="quarter" idx="16"/>
          </p:nvPr>
        </p:nvSpPr>
        <p:spPr>
          <a:xfrm>
            <a:off x="6156000" y="2286000"/>
            <a:ext cx="4880300" cy="3499658"/>
          </a:xfrm>
        </p:spPr>
        <p:txBody>
          <a:bodyPr>
            <a:normAutofit/>
          </a:bodyPr>
          <a:lstStyle/>
          <a:p>
            <a:r>
              <a:rPr lang="en-GB" b="1" dirty="0"/>
              <a:t>Bhakti S</a:t>
            </a:r>
          </a:p>
          <a:p>
            <a:r>
              <a:rPr lang="en-GB" b="1" dirty="0"/>
              <a:t>Ranjita Karadad</a:t>
            </a:r>
          </a:p>
          <a:p>
            <a:r>
              <a:rPr lang="en-GB" b="1" dirty="0"/>
              <a:t>Ritesh Mishra</a:t>
            </a:r>
          </a:p>
          <a:p>
            <a:r>
              <a:rPr lang="en-GB" b="1" dirty="0"/>
              <a:t>Vaidehi Shailendra Bhosale</a:t>
            </a:r>
          </a:p>
          <a:p>
            <a:r>
              <a:rPr lang="en-GB" b="1" dirty="0"/>
              <a:t>Vanaja Dukka</a:t>
            </a:r>
          </a:p>
          <a:p>
            <a:r>
              <a:rPr lang="en-GB" b="1" dirty="0"/>
              <a:t>Vivek Kumar</a:t>
            </a:r>
          </a:p>
          <a:p>
            <a:r>
              <a:rPr lang="en-GB" b="1" dirty="0"/>
              <a:t>Yash Pramod Gulhane</a:t>
            </a:r>
          </a:p>
          <a:p>
            <a:r>
              <a:rPr lang="en-GB" b="1" dirty="0"/>
              <a:t>Yengala Dharmendra Kumar Reddy</a:t>
            </a:r>
            <a:endParaRPr lang="en-GB" b="1" dirty="0"/>
          </a:p>
        </p:txBody>
      </p:sp>
      <p:sp>
        <p:nvSpPr>
          <p:cNvPr id="4" name="Date Placeholder 3"/>
          <p:cNvSpPr>
            <a:spLocks noGrp="1"/>
          </p:cNvSpPr>
          <p:nvPr>
            <p:ph type="dt" sz="half" idx="10"/>
          </p:nvPr>
        </p:nvSpPr>
        <p:spPr/>
        <p:txBody>
          <a:bodyPr/>
          <a:lstStyle/>
          <a:p>
            <a:fld id="{11AB7FD6-0DEA-4027-8658-4052390E167D}"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46720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Beamforming in 5G</a:t>
            </a:r>
            <a:endParaRPr lang="en-GB" dirty="0"/>
          </a:p>
        </p:txBody>
      </p:sp>
      <p:sp>
        <p:nvSpPr>
          <p:cNvPr id="3" name="Content Placeholder 2"/>
          <p:cNvSpPr>
            <a:spLocks noGrp="1"/>
          </p:cNvSpPr>
          <p:nvPr>
            <p:ph idx="1"/>
          </p:nvPr>
        </p:nvSpPr>
        <p:spPr>
          <a:xfrm>
            <a:off x="827424" y="1696950"/>
            <a:ext cx="10554574" cy="4520969"/>
          </a:xfrm>
        </p:spPr>
        <p:txBody>
          <a:bodyPr>
            <a:normAutofit lnSpcReduction="10000"/>
          </a:bodyPr>
          <a:lstStyle/>
          <a:p>
            <a:endParaRPr lang="en-GB" dirty="0" smtClean="0"/>
          </a:p>
          <a:p>
            <a:r>
              <a:rPr lang="en-GB" dirty="0"/>
              <a:t>Beamforming, as its name suggests is the “forming” of a “beam” of RF energy. Fundamentally, the electromagnetic wave radiation pattern from a system is focused like a beam from a torch (or laser</a:t>
            </a:r>
            <a:r>
              <a:rPr lang="en-GB" dirty="0" smtClean="0"/>
              <a:t>).</a:t>
            </a:r>
            <a:endParaRPr lang="en-GB" dirty="0"/>
          </a:p>
          <a:p>
            <a:r>
              <a:rPr lang="en-GB" dirty="0" smtClean="0"/>
              <a:t>Beamforming </a:t>
            </a:r>
            <a:r>
              <a:rPr lang="en-GB" dirty="0"/>
              <a:t>is a key technology in 5G that focuses radio signals in a specific direction, enhancing data rates and coverage</a:t>
            </a:r>
            <a:r>
              <a:rPr lang="en-GB" dirty="0" smtClean="0"/>
              <a:t>.</a:t>
            </a:r>
          </a:p>
          <a:p>
            <a:r>
              <a:rPr lang="en-GB" dirty="0"/>
              <a:t>Beamforming focuses radio signals on specific users or areas to efficiently concentrate energy where it's needed most</a:t>
            </a:r>
            <a:r>
              <a:rPr lang="en-GB" dirty="0" smtClean="0"/>
              <a:t>.</a:t>
            </a:r>
          </a:p>
          <a:p>
            <a:r>
              <a:rPr lang="en-GB" dirty="0" smtClean="0"/>
              <a:t>Beamforming </a:t>
            </a:r>
            <a:r>
              <a:rPr lang="en-GB" dirty="0"/>
              <a:t>optimizes the signal's path </a:t>
            </a:r>
            <a:r>
              <a:rPr lang="en-GB" dirty="0" smtClean="0"/>
              <a:t>to:- </a:t>
            </a:r>
          </a:p>
          <a:p>
            <a:pPr marL="0" indent="0">
              <a:buNone/>
            </a:pPr>
            <a:r>
              <a:rPr lang="en-GB" dirty="0"/>
              <a:t> </a:t>
            </a:r>
            <a:r>
              <a:rPr lang="en-GB" dirty="0" smtClean="0"/>
              <a:t>      -Improve </a:t>
            </a:r>
            <a:r>
              <a:rPr lang="en-GB" dirty="0"/>
              <a:t>coverage and data rates</a:t>
            </a:r>
            <a:r>
              <a:rPr lang="en-GB" dirty="0" smtClean="0"/>
              <a:t>.</a:t>
            </a:r>
          </a:p>
          <a:p>
            <a:pPr marL="0" indent="0">
              <a:buNone/>
            </a:pPr>
            <a:r>
              <a:rPr lang="en-GB" dirty="0"/>
              <a:t> </a:t>
            </a:r>
            <a:r>
              <a:rPr lang="en-GB" dirty="0" smtClean="0"/>
              <a:t>      -Enhance network capacity.</a:t>
            </a:r>
          </a:p>
          <a:p>
            <a:pPr marL="0" indent="0">
              <a:buNone/>
            </a:pPr>
            <a:r>
              <a:rPr lang="en-GB" dirty="0"/>
              <a:t> </a:t>
            </a:r>
            <a:r>
              <a:rPr lang="en-GB" dirty="0" smtClean="0"/>
              <a:t>      -Overcome challenges like signal interference and high-frequency signal attenuation.</a:t>
            </a:r>
          </a:p>
          <a:p>
            <a:r>
              <a:rPr lang="en-GB" b="1" dirty="0" smtClean="0"/>
              <a:t>In 5G NR(New Radio), Beamforming play a key role like:-</a:t>
            </a:r>
          </a:p>
        </p:txBody>
      </p:sp>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11359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Content Placeholder 2"/>
          <p:cNvSpPr>
            <a:spLocks noGrp="1"/>
          </p:cNvSpPr>
          <p:nvPr>
            <p:ph idx="4294967295"/>
          </p:nvPr>
        </p:nvSpPr>
        <p:spPr>
          <a:xfrm>
            <a:off x="837000" y="678333"/>
            <a:ext cx="10555288" cy="5363029"/>
          </a:xfrm>
        </p:spPr>
        <p:txBody>
          <a:bodyPr>
            <a:normAutofit lnSpcReduction="10000"/>
          </a:bodyPr>
          <a:lstStyle/>
          <a:p>
            <a:pPr marL="0" indent="0">
              <a:buNone/>
            </a:pPr>
            <a:r>
              <a:rPr lang="en-GB" b="1" dirty="0"/>
              <a:t>-Efficient Use of Spectrum-</a:t>
            </a:r>
            <a:r>
              <a:rPr lang="en-GB" dirty="0"/>
              <a:t>Beamforming allows more precise signal direction, maximizing the available spectrum and enabling simultaneous transmission of more data</a:t>
            </a:r>
            <a:r>
              <a:rPr lang="en-GB" dirty="0" smtClean="0"/>
              <a:t>.</a:t>
            </a:r>
            <a:endParaRPr lang="en-GB" b="1" dirty="0" smtClean="0"/>
          </a:p>
          <a:p>
            <a:pPr marL="0" indent="0">
              <a:buNone/>
            </a:pPr>
            <a:r>
              <a:rPr lang="en-GB" b="1" dirty="0" smtClean="0"/>
              <a:t>-Increased </a:t>
            </a:r>
            <a:r>
              <a:rPr lang="en-GB" b="1" dirty="0"/>
              <a:t>Network Capacity:</a:t>
            </a:r>
            <a:r>
              <a:rPr lang="en-GB" dirty="0"/>
              <a:t> Beamforming increases the overall capacity of 5G networks by enabling multiple users to share the same frequency band without significant interference</a:t>
            </a:r>
            <a:r>
              <a:rPr lang="en-GB" dirty="0" smtClean="0"/>
              <a:t>.</a:t>
            </a:r>
          </a:p>
          <a:p>
            <a:pPr marL="0" indent="0">
              <a:buNone/>
            </a:pPr>
            <a:r>
              <a:rPr lang="en-GB" b="1" dirty="0" smtClean="0"/>
              <a:t>-Overcoming </a:t>
            </a:r>
            <a:r>
              <a:rPr lang="en-GB" b="1" dirty="0"/>
              <a:t>High-Frequency </a:t>
            </a:r>
            <a:r>
              <a:rPr lang="en-GB" b="1" dirty="0" smtClean="0"/>
              <a:t>Challenges: </a:t>
            </a:r>
            <a:r>
              <a:rPr lang="en-GB" dirty="0" smtClean="0"/>
              <a:t>Beamforming </a:t>
            </a:r>
            <a:r>
              <a:rPr lang="en-GB" dirty="0"/>
              <a:t>helps address issues related to high-frequency signals, such as greater signal weakening and susceptibility to interference, ensuring reliable and high-quality connections</a:t>
            </a:r>
            <a:r>
              <a:rPr lang="en-GB" dirty="0" smtClean="0"/>
              <a:t>.</a:t>
            </a:r>
          </a:p>
          <a:p>
            <a:pPr marL="0" indent="0">
              <a:buNone/>
            </a:pPr>
            <a:endParaRPr lang="en-GB" dirty="0" smtClean="0"/>
          </a:p>
          <a:p>
            <a:r>
              <a:rPr lang="en-GB" b="1" dirty="0" smtClean="0"/>
              <a:t>Benefits of Beamforming:-</a:t>
            </a:r>
          </a:p>
          <a:p>
            <a:pPr marL="0" indent="0">
              <a:buNone/>
            </a:pPr>
            <a:r>
              <a:rPr lang="en-GB" b="1" dirty="0" smtClean="0"/>
              <a:t>-</a:t>
            </a:r>
            <a:r>
              <a:rPr lang="en-GB" dirty="0"/>
              <a:t>Beamforming improves the uplink and downlink link budgets by increasing the antenna gain, especially in higher operating bands with greater air-interface attenuation. </a:t>
            </a:r>
            <a:endParaRPr lang="en-GB" dirty="0" smtClean="0"/>
          </a:p>
          <a:p>
            <a:pPr marL="0" indent="0">
              <a:buNone/>
            </a:pPr>
            <a:r>
              <a:rPr lang="en-GB" b="1" dirty="0" smtClean="0"/>
              <a:t>-</a:t>
            </a:r>
            <a:r>
              <a:rPr lang="en-GB" dirty="0"/>
              <a:t>It reduces inter-cell interference by focusing transmission in a specific direction with a relatively narrow beamwidth</a:t>
            </a:r>
            <a:r>
              <a:rPr lang="en-GB" dirty="0" smtClean="0"/>
              <a:t>.</a:t>
            </a:r>
          </a:p>
          <a:p>
            <a:pPr marL="0" indent="0">
              <a:buNone/>
            </a:pPr>
            <a:r>
              <a:rPr lang="en-GB" b="1" dirty="0" smtClean="0"/>
              <a:t>-</a:t>
            </a:r>
            <a:r>
              <a:rPr lang="en-GB" dirty="0"/>
              <a:t>This helps to support multi-user MIMO by allowing multiple users to share the same Resource Blocks when they are spatially separated. In such cases, multiple simultaneous beams transmit the same Resource Block with different payloads in different directions.</a:t>
            </a:r>
            <a:endParaRPr lang="en-GB" b="1" dirty="0" smtClean="0"/>
          </a:p>
          <a:p>
            <a:pPr marL="0" indent="0">
              <a:buNone/>
            </a:pPr>
            <a:endParaRPr lang="en-GB" dirty="0"/>
          </a:p>
        </p:txBody>
      </p:sp>
    </p:spTree>
    <p:extLst>
      <p:ext uri="{BB962C8B-B14F-4D97-AF65-F5344CB8AC3E}">
        <p14:creationId xmlns:p14="http://schemas.microsoft.com/office/powerpoint/2010/main" val="393104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Diagram of Beamforming</a:t>
            </a:r>
            <a:endParaRPr lang="en-GB" dirty="0"/>
          </a:p>
        </p:txBody>
      </p:sp>
      <p:sp>
        <p:nvSpPr>
          <p:cNvPr id="2" name="Date Placeholder 1"/>
          <p:cNvSpPr>
            <a:spLocks noGrp="1"/>
          </p:cNvSpPr>
          <p:nvPr>
            <p:ph type="dt" sz="half" idx="10"/>
          </p:nvPr>
        </p:nvSpPr>
        <p:spPr/>
        <p:txBody>
          <a:bodyPr/>
          <a:lstStyle/>
          <a:p>
            <a:fld id="{33F03CF6-7D0A-46D8-89AA-63D87D8CF76E}" type="datetime1">
              <a:rPr lang="en-US" smtClean="0"/>
              <a:t>8/12/2024</a:t>
            </a:fld>
            <a:endParaRPr lang="en-US" dirty="0"/>
          </a:p>
        </p:txBody>
      </p:sp>
      <p:sp>
        <p:nvSpPr>
          <p:cNvPr id="3" name="Footer Placeholder 2"/>
          <p:cNvSpPr>
            <a:spLocks noGrp="1"/>
          </p:cNvSpPr>
          <p:nvPr>
            <p:ph type="ftr" sz="quarter" idx="11"/>
          </p:nvPr>
        </p:nvSpPr>
        <p:spPr/>
        <p:txBody>
          <a:bodyPr/>
          <a:lstStyle/>
          <a:p>
            <a:r>
              <a:rPr lang="en-US" smtClean="0"/>
              <a:t>5G Wipro Batch 2</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8" name="Picture 7"/>
          <p:cNvPicPr>
            <a:picLocks noChangeAspect="1"/>
          </p:cNvPicPr>
          <p:nvPr/>
        </p:nvPicPr>
        <p:blipFill>
          <a:blip r:embed="rId2"/>
          <a:stretch>
            <a:fillRect/>
          </a:stretch>
        </p:blipFill>
        <p:spPr>
          <a:xfrm>
            <a:off x="1778924" y="2261713"/>
            <a:ext cx="8899406" cy="3654175"/>
          </a:xfrm>
          <a:prstGeom prst="rect">
            <a:avLst/>
          </a:prstGeom>
        </p:spPr>
      </p:pic>
    </p:spTree>
    <p:extLst>
      <p:ext uri="{BB962C8B-B14F-4D97-AF65-F5344CB8AC3E}">
        <p14:creationId xmlns:p14="http://schemas.microsoft.com/office/powerpoint/2010/main" val="404431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
        <p:nvSpPr>
          <p:cNvPr id="3" name="Content Placeholder 2"/>
          <p:cNvSpPr>
            <a:spLocks noGrp="1"/>
          </p:cNvSpPr>
          <p:nvPr>
            <p:ph idx="4294967295"/>
          </p:nvPr>
        </p:nvSpPr>
        <p:spPr>
          <a:xfrm>
            <a:off x="655708" y="194194"/>
            <a:ext cx="10553700" cy="4710315"/>
          </a:xfrm>
        </p:spPr>
        <p:txBody>
          <a:bodyPr/>
          <a:lstStyle/>
          <a:p>
            <a:r>
              <a:rPr lang="en-GB" dirty="0"/>
              <a:t>Beamforming is a downlink multiple-antenna feature introduced since 3GPP Release </a:t>
            </a:r>
            <a:r>
              <a:rPr lang="en-GB" dirty="0" smtClean="0"/>
              <a:t>8</a:t>
            </a:r>
          </a:p>
          <a:p>
            <a:r>
              <a:rPr lang="en-GB" dirty="0"/>
              <a:t>When beamforming is enabled, an </a:t>
            </a:r>
            <a:r>
              <a:rPr lang="en-GB" dirty="0" smtClean="0"/>
              <a:t>gNodeB </a:t>
            </a:r>
            <a:r>
              <a:rPr lang="en-GB" dirty="0"/>
              <a:t>weights physical downlink shared channel (PDSCH) data to form a narrow beam towards target UEs, increasing the signal-to-noise ratio (SNR) for demodulation and improving user experience at the cell edge</a:t>
            </a:r>
            <a:r>
              <a:rPr lang="en-GB" dirty="0" smtClean="0"/>
              <a:t>.</a:t>
            </a:r>
            <a:endParaRPr lang="en-GB" dirty="0"/>
          </a:p>
          <a:p>
            <a:r>
              <a:rPr lang="en-GB" b="1" dirty="0" smtClean="0"/>
              <a:t>Type of Beamforming:-</a:t>
            </a:r>
            <a:endParaRPr lang="en-GB" b="1" dirty="0"/>
          </a:p>
          <a:p>
            <a:pPr>
              <a:buFont typeface="+mj-lt"/>
              <a:buAutoNum type="arabicPeriod"/>
            </a:pPr>
            <a:r>
              <a:rPr lang="en-GB" b="1" dirty="0"/>
              <a:t>Digital Beamforming: </a:t>
            </a:r>
            <a:r>
              <a:rPr lang="en-GB" dirty="0"/>
              <a:t>Uses digital signal processing to steer and shape the beam</a:t>
            </a:r>
            <a:r>
              <a:rPr lang="en-GB" dirty="0" smtClean="0"/>
              <a:t>.</a:t>
            </a:r>
          </a:p>
          <a:p>
            <a:pPr marL="0" indent="0">
              <a:buNone/>
            </a:pPr>
            <a:endParaRPr lang="en-GB" dirty="0"/>
          </a:p>
        </p:txBody>
      </p:sp>
      <p:pic>
        <p:nvPicPr>
          <p:cNvPr id="8" name="Picture 7"/>
          <p:cNvPicPr>
            <a:picLocks noChangeAspect="1"/>
          </p:cNvPicPr>
          <p:nvPr/>
        </p:nvPicPr>
        <p:blipFill>
          <a:blip r:embed="rId2"/>
          <a:stretch>
            <a:fillRect/>
          </a:stretch>
        </p:blipFill>
        <p:spPr>
          <a:xfrm>
            <a:off x="2481941" y="3436657"/>
            <a:ext cx="6358819" cy="2724530"/>
          </a:xfrm>
          <a:prstGeom prst="rect">
            <a:avLst/>
          </a:prstGeom>
        </p:spPr>
      </p:pic>
    </p:spTree>
    <p:extLst>
      <p:ext uri="{BB962C8B-B14F-4D97-AF65-F5344CB8AC3E}">
        <p14:creationId xmlns:p14="http://schemas.microsoft.com/office/powerpoint/2010/main" val="439829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Content Placeholder 2"/>
          <p:cNvSpPr>
            <a:spLocks noGrp="1"/>
          </p:cNvSpPr>
          <p:nvPr>
            <p:ph idx="4294967295"/>
          </p:nvPr>
        </p:nvSpPr>
        <p:spPr>
          <a:xfrm>
            <a:off x="763366" y="86566"/>
            <a:ext cx="10555288" cy="3636963"/>
          </a:xfrm>
        </p:spPr>
        <p:txBody>
          <a:bodyPr/>
          <a:lstStyle/>
          <a:p>
            <a:pPr marL="0" indent="0">
              <a:buNone/>
            </a:pPr>
            <a:r>
              <a:rPr lang="en-GB" dirty="0" smtClean="0"/>
              <a:t>2. </a:t>
            </a:r>
            <a:r>
              <a:rPr lang="en-GB" b="1" dirty="0"/>
              <a:t>Analog Beamforming</a:t>
            </a:r>
            <a:r>
              <a:rPr lang="en-GB" dirty="0"/>
              <a:t>:-Uses </a:t>
            </a:r>
            <a:r>
              <a:rPr lang="en-GB" dirty="0" err="1"/>
              <a:t>analog</a:t>
            </a:r>
            <a:r>
              <a:rPr lang="en-GB" dirty="0"/>
              <a:t> circuits to control the phase and amplitude of the signal</a:t>
            </a:r>
            <a:r>
              <a:rPr lang="en-GB" dirty="0" smtClean="0"/>
              <a:t>.</a:t>
            </a:r>
          </a:p>
          <a:p>
            <a:pPr marL="0" indent="0">
              <a:buNone/>
            </a:pPr>
            <a:r>
              <a:rPr lang="en-GB" dirty="0" smtClean="0"/>
              <a:t>                                   </a:t>
            </a:r>
            <a:r>
              <a:rPr lang="en-GB" sz="1100" dirty="0" smtClean="0"/>
              <a:t>Analog </a:t>
            </a:r>
            <a:r>
              <a:rPr lang="en-GB" sz="1100" dirty="0" err="1" smtClean="0"/>
              <a:t>Beamforing</a:t>
            </a:r>
            <a:endParaRPr lang="en-GB" sz="1100" dirty="0"/>
          </a:p>
          <a:p>
            <a:pPr marL="0" indent="0">
              <a:buNone/>
            </a:pPr>
            <a:endParaRPr lang="en-GB" dirty="0"/>
          </a:p>
        </p:txBody>
      </p:sp>
      <p:pic>
        <p:nvPicPr>
          <p:cNvPr id="7" name="Picture 6"/>
          <p:cNvPicPr>
            <a:picLocks noChangeAspect="1"/>
          </p:cNvPicPr>
          <p:nvPr/>
        </p:nvPicPr>
        <p:blipFill>
          <a:blip r:embed="rId2"/>
          <a:stretch>
            <a:fillRect/>
          </a:stretch>
        </p:blipFill>
        <p:spPr>
          <a:xfrm>
            <a:off x="2413055" y="2257662"/>
            <a:ext cx="5685917" cy="2279900"/>
          </a:xfrm>
          <a:prstGeom prst="rect">
            <a:avLst/>
          </a:prstGeom>
        </p:spPr>
      </p:pic>
    </p:spTree>
    <p:extLst>
      <p:ext uri="{BB962C8B-B14F-4D97-AF65-F5344CB8AC3E}">
        <p14:creationId xmlns:p14="http://schemas.microsoft.com/office/powerpoint/2010/main" val="324109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 of Beamforming in 5G</a:t>
            </a:r>
            <a:endParaRPr lang="en-GB" dirty="0"/>
          </a:p>
        </p:txBody>
      </p:sp>
      <p:sp>
        <p:nvSpPr>
          <p:cNvPr id="3" name="Content Placeholder 2"/>
          <p:cNvSpPr>
            <a:spLocks noGrp="1"/>
          </p:cNvSpPr>
          <p:nvPr>
            <p:ph idx="1"/>
          </p:nvPr>
        </p:nvSpPr>
        <p:spPr/>
        <p:txBody>
          <a:bodyPr>
            <a:normAutofit lnSpcReduction="10000"/>
          </a:bodyPr>
          <a:lstStyle/>
          <a:p>
            <a:r>
              <a:rPr lang="en-GB" b="1" dirty="0" smtClean="0"/>
              <a:t>Enhance Data Transmission:- </a:t>
            </a:r>
            <a:r>
              <a:rPr lang="en-GB" dirty="0" smtClean="0"/>
              <a:t>It focused on Signal Delivery. Beamforming </a:t>
            </a:r>
            <a:r>
              <a:rPr lang="en-GB" dirty="0"/>
              <a:t>improves data transmission by directing signals straight to the intended users, reducing interference and signal loss</a:t>
            </a:r>
            <a:r>
              <a:rPr lang="en-GB" dirty="0" smtClean="0"/>
              <a:t>.</a:t>
            </a:r>
          </a:p>
          <a:p>
            <a:r>
              <a:rPr lang="en-GB" b="1" dirty="0" smtClean="0"/>
              <a:t>Optimize Spectrum Efficiency:- It maximize Bandwidth Utilization, </a:t>
            </a:r>
            <a:r>
              <a:rPr lang="en-GB" dirty="0"/>
              <a:t>With beamforming, signal energy is focused in specific directions, allowing multiple users to share the same frequency spectrum without causing interference, and making better use of available bandwidth</a:t>
            </a:r>
            <a:r>
              <a:rPr lang="en-GB" dirty="0" smtClean="0"/>
              <a:t>.</a:t>
            </a:r>
          </a:p>
          <a:p>
            <a:r>
              <a:rPr lang="en-GB" b="1" dirty="0" smtClean="0"/>
              <a:t>Improve Coverage and Capacity:-</a:t>
            </a:r>
            <a:r>
              <a:rPr lang="en-GB" dirty="0"/>
              <a:t>Wider Network </a:t>
            </a:r>
            <a:r>
              <a:rPr lang="en-GB" dirty="0" smtClean="0"/>
              <a:t>Reach- </a:t>
            </a:r>
            <a:r>
              <a:rPr lang="en-GB" dirty="0"/>
              <a:t>Beamforming extends the reach of 5G networks by improving signal strength and quality in specific areas, especially in challenging environments like dense urban areas</a:t>
            </a:r>
            <a:r>
              <a:rPr lang="en-GB" dirty="0" smtClean="0"/>
              <a:t>.</a:t>
            </a:r>
          </a:p>
          <a:p>
            <a:r>
              <a:rPr lang="en-GB" b="1" dirty="0" smtClean="0"/>
              <a:t>Increase Network Capacity:-</a:t>
            </a:r>
            <a:r>
              <a:rPr lang="en-GB" dirty="0"/>
              <a:t>This technique enables higher data rates and more simultaneous connections, improving the overall capacity of 5G networks.</a:t>
            </a:r>
            <a:endParaRPr lang="en-GB" b="1" dirty="0"/>
          </a:p>
        </p:txBody>
      </p:sp>
      <p:sp>
        <p:nvSpPr>
          <p:cNvPr id="4" name="Date Placeholder 3"/>
          <p:cNvSpPr>
            <a:spLocks noGrp="1"/>
          </p:cNvSpPr>
          <p:nvPr>
            <p:ph type="dt" sz="half" idx="10"/>
          </p:nvPr>
        </p:nvSpPr>
        <p:spPr/>
        <p:txBody>
          <a:bodyPr/>
          <a:lstStyle/>
          <a:p>
            <a:fld id="{3B688EC3-B92C-4EC0-B8F7-DDB720419E23}"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smtClean="0"/>
              <a:t>5G Wipro Batch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696085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573</TotalTime>
  <Words>2499</Words>
  <Application>Microsoft Office PowerPoint</Application>
  <PresentationFormat>Widescreen</PresentationFormat>
  <Paragraphs>230</Paragraphs>
  <Slides>26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Calibri</vt:lpstr>
      <vt:lpstr>Century Gothic</vt:lpstr>
      <vt:lpstr>Wingdings 2</vt:lpstr>
      <vt:lpstr>Quotable</vt:lpstr>
      <vt:lpstr>Package</vt:lpstr>
      <vt:lpstr>Beamforming in PDSCH for 5G Group 3 Mentored by Abhijeet Sir  </vt:lpstr>
      <vt:lpstr>Contents</vt:lpstr>
      <vt:lpstr>Presented by </vt:lpstr>
      <vt:lpstr>Introduction to Beamforming in 5G</vt:lpstr>
      <vt:lpstr>PowerPoint Presentation</vt:lpstr>
      <vt:lpstr>Diagram of Beamforming</vt:lpstr>
      <vt:lpstr>PowerPoint Presentation</vt:lpstr>
      <vt:lpstr>PowerPoint Presentation</vt:lpstr>
      <vt:lpstr>Objectives of Beamforming in 5G</vt:lpstr>
      <vt:lpstr>PowerPoint Presentation</vt:lpstr>
      <vt:lpstr>Principles of Beamforming in 5G NR</vt:lpstr>
      <vt:lpstr>PowerPoint Presentation</vt:lpstr>
      <vt:lpstr>PowerPoint Presentation</vt:lpstr>
      <vt:lpstr>PowerPoint Presentation</vt:lpstr>
      <vt:lpstr>Beamforming Algorithm in PDSCH for 5G </vt:lpstr>
      <vt:lpstr>PowerPoint Presentation</vt:lpstr>
      <vt:lpstr>PowerPoint Presentation</vt:lpstr>
      <vt:lpstr>Performance Analysis: PDSCH with and without Beamforming</vt:lpstr>
      <vt:lpstr>PowerPoint Presentation</vt:lpstr>
      <vt:lpstr>Impact of Beamforming on 5G Networks</vt:lpstr>
      <vt:lpstr>PowerPoint Presentation</vt:lpstr>
      <vt:lpstr>Challenges and Considerations </vt:lpstr>
      <vt:lpstr>PowerPoint Presentation</vt:lpstr>
      <vt:lpstr>Conclusion</vt:lpstr>
      <vt:lpstr>Code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kumar</dc:creator>
  <cp:lastModifiedBy>Vivek kumar</cp:lastModifiedBy>
  <cp:revision>36</cp:revision>
  <dcterms:created xsi:type="dcterms:W3CDTF">2024-08-12T02:57:39Z</dcterms:created>
  <dcterms:modified xsi:type="dcterms:W3CDTF">2024-08-12T12:31:37Z</dcterms:modified>
</cp:coreProperties>
</file>