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22"/>
  </p:notesMasterIdLst>
  <p:sldIdLst>
    <p:sldId id="256" r:id="rId2"/>
    <p:sldId id="282" r:id="rId3"/>
    <p:sldId id="258" r:id="rId4"/>
    <p:sldId id="261" r:id="rId5"/>
    <p:sldId id="263" r:id="rId6"/>
    <p:sldId id="259" r:id="rId7"/>
    <p:sldId id="264" r:id="rId8"/>
    <p:sldId id="279" r:id="rId9"/>
    <p:sldId id="280" r:id="rId10"/>
    <p:sldId id="265" r:id="rId11"/>
    <p:sldId id="267" r:id="rId12"/>
    <p:sldId id="268" r:id="rId13"/>
    <p:sldId id="273" r:id="rId14"/>
    <p:sldId id="274" r:id="rId15"/>
    <p:sldId id="275" r:id="rId16"/>
    <p:sldId id="277" r:id="rId17"/>
    <p:sldId id="270" r:id="rId18"/>
    <p:sldId id="271" r:id="rId19"/>
    <p:sldId id="278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6888A-CBAA-4AD6-93D0-451530CAF3C4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6D200-BBD7-48F5-A048-C46D44203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20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6D200-BBD7-48F5-A048-C46D44203B2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3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20E2-A15D-4D5F-841C-7DC82C01AF0E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7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C25-EE7E-4D52-B22F-029DD16FBEF9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8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AB4F-5E19-405D-A78B-4A3CCEBA97DD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71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0F23-D4C5-4995-A05E-82F8D90377B0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00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AD1A-20D8-42E0-9644-286986C7C289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71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629D-B49A-4212-A906-CEC49E15BA96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6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2B8C-3739-4B36-B571-DBCF126DA66E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8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3052-727E-4EAF-B979-9A5FE35192CB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6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AC6A-A5F0-4009-9B0C-F91916371729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7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F25D-D1EC-4AFB-ADF0-4B8A85A324ED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1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5104-9212-4FE4-A31A-D0A263E78A28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1C6E-6EFD-49BE-8DCA-CC5EC571A5FD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0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E434-528F-4AE4-8C65-7B983E3EC767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0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B4B37E4-F798-4808-AB75-4330204BAA45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9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E3E20AC-A981-44DD-87E3-0CDD9C498C94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6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596104"/>
            <a:ext cx="10572000" cy="2971051"/>
          </a:xfrm>
        </p:spPr>
        <p:txBody>
          <a:bodyPr/>
          <a:lstStyle/>
          <a:p>
            <a:pPr fontAlgn="ctr"/>
            <a:r>
              <a:rPr lang="en-GB" dirty="0" smtClean="0">
                <a:solidFill>
                  <a:schemeClr val="bg1"/>
                </a:solidFill>
              </a:rPr>
              <a:t>Random Access Procedure in </a:t>
            </a:r>
            <a:r>
              <a:rPr lang="en-GB" dirty="0" smtClean="0">
                <a:solidFill>
                  <a:schemeClr val="bg1"/>
                </a:solidFill>
              </a:rPr>
              <a:t>MAC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sz="2800" dirty="0" smtClean="0">
                <a:solidFill>
                  <a:schemeClr val="bg1"/>
                </a:solidFill>
              </a:rPr>
              <a:t>Group 3</a:t>
            </a:r>
            <a:r>
              <a:rPr lang="en-GB" sz="2800" dirty="0" smtClean="0">
                <a:solidFill>
                  <a:schemeClr val="bg1"/>
                </a:solidFill>
              </a:rPr>
              <a:t>                                                                </a:t>
            </a:r>
            <a:r>
              <a:rPr lang="en-GB" sz="1800" dirty="0" smtClean="0">
                <a:solidFill>
                  <a:srgbClr val="FF0000"/>
                </a:solidFill>
              </a:rPr>
              <a:t>Specification 38.321</a:t>
            </a: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sz="2000" dirty="0" smtClean="0">
                <a:solidFill>
                  <a:schemeClr val="bg1"/>
                </a:solidFill>
              </a:rPr>
              <a:t>Mentored by:-Abhijeet sir</a:t>
            </a:r>
            <a:endParaRPr lang="en-GB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7200" dirty="0"/>
              <a:t>Role: Manages initial connection establishment and channel access.</a:t>
            </a:r>
            <a:br>
              <a:rPr lang="en-GB" sz="7200" dirty="0"/>
            </a:br>
            <a:r>
              <a:rPr lang="en-GB" sz="7200" dirty="0"/>
              <a:t>Significance: Ensures efficient and fair access to the communication channel.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8B7-2B66-48CA-9C44-FB7EF062D94E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6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Role of Random access Procedure in MAC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71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b="1" dirty="0"/>
              <a:t>Connection Establishment:- </a:t>
            </a:r>
            <a:r>
              <a:rPr lang="en-GB" dirty="0"/>
              <a:t>The random access procedure facilitates the initial connection establishment between devices, enabling them to communicate with each other.</a:t>
            </a:r>
          </a:p>
          <a:p>
            <a:pPr>
              <a:buFont typeface="+mj-lt"/>
              <a:buAutoNum type="arabicPeriod"/>
            </a:pPr>
            <a:r>
              <a:rPr lang="en-GB" b="1" dirty="0" smtClean="0"/>
              <a:t>Channel Access </a:t>
            </a:r>
            <a:r>
              <a:rPr lang="en-GB" b="1" dirty="0"/>
              <a:t>management:-</a:t>
            </a:r>
            <a:r>
              <a:rPr lang="en-GB" dirty="0"/>
              <a:t>The RAP determines which device has the right to transmit data at a given time, preventing collisions and ensuring efficient channel utilization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 smtClean="0"/>
              <a:t>Data Transmission:- </a:t>
            </a:r>
            <a:r>
              <a:rPr lang="en-GB" dirty="0" smtClean="0"/>
              <a:t>It handles the transmission of data frames between devices, ensuring reliable delivery and proper acknowledgment.</a:t>
            </a:r>
          </a:p>
          <a:p>
            <a:pPr>
              <a:buFont typeface="+mj-lt"/>
              <a:buAutoNum type="arabicPeriod"/>
            </a:pPr>
            <a:r>
              <a:rPr lang="en-GB" b="1" dirty="0" smtClean="0"/>
              <a:t>Time </a:t>
            </a:r>
            <a:r>
              <a:rPr lang="en-GB" b="1" dirty="0"/>
              <a:t>synchronization:-</a:t>
            </a:r>
            <a:r>
              <a:rPr lang="en-GB" dirty="0"/>
              <a:t>Establishes timing synchronization between device and network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 smtClean="0"/>
              <a:t>Handle Network Load:- </a:t>
            </a:r>
            <a:r>
              <a:rPr lang="en-GB" dirty="0" smtClean="0"/>
              <a:t>It helps manger network load by allowing device to access the network in a control manner and it ensure that device can connect even when the network is busy.</a:t>
            </a:r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887F-B43D-40D5-991F-B01773E7DD6F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2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775099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Significance </a:t>
            </a:r>
            <a:r>
              <a:rPr lang="en-GB" dirty="0"/>
              <a:t>of Random Access Procedure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20686"/>
            <a:ext cx="10573186" cy="4833257"/>
          </a:xfrm>
        </p:spPr>
        <p:txBody>
          <a:bodyPr>
            <a:normAutofit/>
          </a:bodyPr>
          <a:lstStyle/>
          <a:p>
            <a:r>
              <a:rPr lang="en-GB" dirty="0"/>
              <a:t>The RAP's significance lies in its ability to ensure efficient and fair access to the shared communication channel. This prevents collisions, minimizes delays, and optimizes network performance.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Collision Avoidance:-</a:t>
            </a:r>
            <a:r>
              <a:rPr lang="en-GB" dirty="0"/>
              <a:t>The RAP utilizes mechanisms to prevent multiple devices from transmitting simultaneously, leading to signal interference and data loss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 smtClean="0"/>
              <a:t>Fairness </a:t>
            </a:r>
            <a:r>
              <a:rPr lang="en-GB" b="1" dirty="0"/>
              <a:t>and Efficiency:-</a:t>
            </a:r>
            <a:r>
              <a:rPr lang="en-GB" dirty="0"/>
              <a:t>The RAP promotes fair access by allowing devices to take turns, preventing any single device from monopolizing the channel.</a:t>
            </a:r>
          </a:p>
          <a:p>
            <a:pPr>
              <a:buFont typeface="+mj-lt"/>
              <a:buAutoNum type="arabicPeriod"/>
            </a:pPr>
            <a:r>
              <a:rPr lang="en-GB" b="1" dirty="0" smtClean="0"/>
              <a:t>Improve </a:t>
            </a:r>
            <a:r>
              <a:rPr lang="en-GB" b="1" dirty="0"/>
              <a:t>Network Throughput:-</a:t>
            </a:r>
            <a:r>
              <a:rPr lang="en-GB" dirty="0"/>
              <a:t>By minimizing collisions and maximizing channel utilization, the RAP contributes to a higher overall data transmission rate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Reliability:- </a:t>
            </a:r>
            <a:r>
              <a:rPr lang="en-GB" dirty="0"/>
              <a:t>Ensures reliable connection establishment, critical for mission-critical applications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Low Latency:- </a:t>
            </a:r>
            <a:r>
              <a:rPr lang="en-GB" dirty="0"/>
              <a:t>Helps reduce latency, enabling fast and reliable communication</a:t>
            </a:r>
            <a:r>
              <a:rPr lang="en-GB" dirty="0" smtClean="0"/>
              <a:t>.</a:t>
            </a:r>
            <a:endParaRPr lang="en-GB" dirty="0"/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0576-8456-4EBC-A1B7-D6ECD16ED83A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0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512241"/>
          </a:xfrm>
        </p:spPr>
        <p:txBody>
          <a:bodyPr/>
          <a:lstStyle/>
          <a:p>
            <a:r>
              <a:rPr lang="en-GB" dirty="0"/>
              <a:t>Type of Random Access Procedures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Random Access Procedures are two types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CBRA(Contention-Based Random Access </a:t>
            </a:r>
            <a:r>
              <a:rPr lang="en-GB" b="1" dirty="0" smtClean="0"/>
              <a:t>):-</a:t>
            </a:r>
          </a:p>
          <a:p>
            <a:pPr marL="0" indent="0">
              <a:buNone/>
            </a:pPr>
            <a:r>
              <a:rPr lang="en-GB" dirty="0" smtClean="0"/>
              <a:t>       - </a:t>
            </a:r>
            <a:r>
              <a:rPr lang="en-GB" dirty="0"/>
              <a:t>Devices compete for network access using a random </a:t>
            </a:r>
            <a:r>
              <a:rPr lang="en-GB" dirty="0" smtClean="0"/>
              <a:t>preamble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- </a:t>
            </a:r>
            <a:r>
              <a:rPr lang="en-GB" dirty="0"/>
              <a:t>Multiple devices can transmit the same preamble, leading to </a:t>
            </a:r>
            <a:r>
              <a:rPr lang="en-GB" dirty="0" smtClean="0"/>
              <a:t>collisions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- </a:t>
            </a:r>
            <a:r>
              <a:rPr lang="en-GB" dirty="0"/>
              <a:t>Network resolves collisions using a contention resolution </a:t>
            </a:r>
            <a:r>
              <a:rPr lang="en-GB" dirty="0" smtClean="0"/>
              <a:t>process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- </a:t>
            </a:r>
            <a:r>
              <a:rPr lang="en-GB" dirty="0"/>
              <a:t>Used for:    </a:t>
            </a:r>
          </a:p>
          <a:p>
            <a:pPr marL="0" indent="0">
              <a:buNone/>
            </a:pPr>
            <a:r>
              <a:rPr lang="en-GB" dirty="0" smtClean="0"/>
              <a:t>               Initial </a:t>
            </a:r>
            <a:r>
              <a:rPr lang="en-GB" dirty="0"/>
              <a:t>access  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Handover   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Connection </a:t>
            </a:r>
            <a:r>
              <a:rPr lang="en-GB" dirty="0"/>
              <a:t>re-establishment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ED1D-BBEF-4C8C-B5B7-A4B4FB79C311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1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117784"/>
            <a:ext cx="10554574" cy="42274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2</a:t>
            </a:r>
            <a:r>
              <a:rPr lang="en-GB" dirty="0"/>
              <a:t>. </a:t>
            </a:r>
            <a:r>
              <a:rPr lang="en-GB" b="1" dirty="0"/>
              <a:t>CFRA(Contention-Free Random </a:t>
            </a:r>
            <a:r>
              <a:rPr lang="en-GB" b="1" dirty="0" smtClean="0"/>
              <a:t>Access):-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- </a:t>
            </a:r>
            <a:r>
              <a:rPr lang="en-GB" dirty="0"/>
              <a:t>Network allocates a dedicated preamble to a </a:t>
            </a:r>
            <a:r>
              <a:rPr lang="en-GB" dirty="0" smtClean="0"/>
              <a:t>device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- </a:t>
            </a:r>
            <a:r>
              <a:rPr lang="en-GB" dirty="0"/>
              <a:t>No competition or collisions </a:t>
            </a:r>
            <a:r>
              <a:rPr lang="en-GB" dirty="0" smtClean="0"/>
              <a:t>occur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- </a:t>
            </a:r>
            <a:r>
              <a:rPr lang="en-GB" dirty="0"/>
              <a:t>Used for:    </a:t>
            </a:r>
          </a:p>
          <a:p>
            <a:pPr marL="0" indent="0">
              <a:buNone/>
            </a:pPr>
            <a:r>
              <a:rPr lang="en-GB" dirty="0" smtClean="0"/>
              <a:t>                   Scheduling </a:t>
            </a:r>
            <a:r>
              <a:rPr lang="en-GB" dirty="0"/>
              <a:t>requests    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Buffer </a:t>
            </a:r>
            <a:r>
              <a:rPr lang="en-GB" dirty="0"/>
              <a:t>status reports    </a:t>
            </a:r>
          </a:p>
          <a:p>
            <a:pPr marL="0" indent="0">
              <a:buNone/>
            </a:pPr>
            <a:r>
              <a:rPr lang="en-GB" dirty="0" smtClean="0"/>
              <a:t>                  Other signalling procedures</a:t>
            </a:r>
          </a:p>
          <a:p>
            <a:r>
              <a:rPr lang="en-GB" b="1" dirty="0" smtClean="0"/>
              <a:t>Subcategories: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4-step RA type with </a:t>
            </a:r>
            <a:r>
              <a:rPr lang="en-GB" b="1" dirty="0" smtClean="0"/>
              <a:t>MSG1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2-step RA type with MSGA:</a:t>
            </a:r>
            <a:endParaRPr lang="en-GB" dirty="0" smtClean="0"/>
          </a:p>
          <a:p>
            <a:r>
              <a:rPr lang="en-GB" dirty="0"/>
              <a:t>Contention-Based Random Access is used for initial access and connection establishment, where devices compete for network access, while Contention-Free Random Access is used for scheduling and </a:t>
            </a:r>
            <a:r>
              <a:rPr lang="en-GB" dirty="0" smtClean="0"/>
              <a:t>signalling </a:t>
            </a:r>
            <a:r>
              <a:rPr lang="en-GB" dirty="0"/>
              <a:t>procedures, where devices are allocated a dedicated preamble to avoid collisions.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3E67-3EA4-4040-8360-7E45A4224C09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88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978" r="1078"/>
          <a:stretch/>
        </p:blipFill>
        <p:spPr>
          <a:xfrm>
            <a:off x="2151016" y="1045029"/>
            <a:ext cx="7750629" cy="458832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214C-AD1E-44F1-91CE-7B741F128807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1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Challenges-</a:t>
            </a:r>
          </a:p>
          <a:p>
            <a:pPr>
              <a:buFont typeface="+mj-lt"/>
              <a:buAutoNum type="arabicPeriod"/>
            </a:pPr>
            <a:r>
              <a:rPr lang="en-GB" b="1" dirty="0" smtClean="0"/>
              <a:t>High Traffic </a:t>
            </a:r>
            <a:r>
              <a:rPr lang="en-GB" b="1" dirty="0"/>
              <a:t>and Congestion:- </a:t>
            </a:r>
            <a:r>
              <a:rPr lang="en-GB" dirty="0"/>
              <a:t>Large number of devices accessing the network simultaneously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 smtClean="0"/>
              <a:t>Low </a:t>
            </a:r>
            <a:r>
              <a:rPr lang="en-GB" b="1" dirty="0"/>
              <a:t>latency Requirements:-</a:t>
            </a:r>
            <a:r>
              <a:rPr lang="en-GB" dirty="0"/>
              <a:t>5G's ultra-low latency requirements make RAP delays critical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Security Threats:- Warning: </a:t>
            </a:r>
            <a:r>
              <a:rPr lang="en-GB" b="1" dirty="0" smtClean="0"/>
              <a:t>-</a:t>
            </a:r>
            <a:r>
              <a:rPr lang="en-GB" dirty="0" smtClean="0"/>
              <a:t>Vulnerable </a:t>
            </a:r>
            <a:r>
              <a:rPr lang="en-GB" dirty="0"/>
              <a:t>to cyber attacks and unauthorized access.</a:t>
            </a:r>
            <a:endParaRPr lang="en-GB" dirty="0" smtClean="0"/>
          </a:p>
          <a:p>
            <a:pPr>
              <a:buFont typeface="+mj-lt"/>
              <a:buAutoNum type="arabicPeriod"/>
            </a:pPr>
            <a:r>
              <a:rPr lang="en-GB" b="1" dirty="0" smtClean="0"/>
              <a:t>Scalability:- </a:t>
            </a:r>
            <a:r>
              <a:rPr lang="en-GB" dirty="0" smtClean="0"/>
              <a:t>Handling </a:t>
            </a:r>
            <a:r>
              <a:rPr lang="en-GB" dirty="0"/>
              <a:t>the increasing network traffic and growing number of devices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Interface Management:- </a:t>
            </a:r>
            <a:r>
              <a:rPr lang="en-GB" dirty="0"/>
              <a:t>Managing interference from multiple devices accessing the network.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D940-D190-49A2-A410-1E42E9D0A8FC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4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/>
          <a:lstStyle/>
          <a:p>
            <a:r>
              <a:rPr lang="en-GB" b="1" dirty="0" smtClean="0"/>
              <a:t>Solutions:-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Enhanced Contention Resolution Algorithms</a:t>
            </a:r>
            <a:r>
              <a:rPr lang="en-GB" dirty="0"/>
              <a:t>:-  Improving collision resolution to reduce delays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Dedicated RAP Channels: </a:t>
            </a:r>
            <a:r>
              <a:rPr lang="en-GB" dirty="0"/>
              <a:t>Allocating separate channels for RAP to reduce congestion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Security Enhancements: </a:t>
            </a:r>
            <a:r>
              <a:rPr lang="en-GB" dirty="0"/>
              <a:t>Implementing advanced security measures, such as encryption and authentication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RAP Optimization: </a:t>
            </a:r>
            <a:r>
              <a:rPr lang="en-GB" dirty="0"/>
              <a:t>Optimizing RAP parameters, such as preamble selection and transmission power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Edge Computing: </a:t>
            </a:r>
            <a:r>
              <a:rPr lang="en-GB" dirty="0"/>
              <a:t>Processing RAP at the edge to reduce latency and improve performance.</a:t>
            </a:r>
            <a:endParaRPr lang="en-GB" dirty="0" smtClean="0"/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C61A-DFE6-41E5-8E9D-36A156385136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1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544899"/>
          </a:xfrm>
        </p:spPr>
        <p:txBody>
          <a:bodyPr/>
          <a:lstStyle/>
          <a:p>
            <a:r>
              <a:rPr lang="en-GB" dirty="0"/>
              <a:t>Real-World Applications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9" y="2056824"/>
            <a:ext cx="10554574" cy="4456099"/>
          </a:xfrm>
        </p:spPr>
        <p:txBody>
          <a:bodyPr>
            <a:normAutofit/>
          </a:bodyPr>
          <a:lstStyle/>
          <a:p>
            <a:r>
              <a:rPr lang="en-GB" b="1" dirty="0"/>
              <a:t>Smart Cities: </a:t>
            </a:r>
            <a:r>
              <a:rPr lang="en-GB" dirty="0"/>
              <a:t>RAP supports smart city applications, like intelligent transportation systems, smart energy management, and public safety</a:t>
            </a:r>
            <a:r>
              <a:rPr lang="en-GB" dirty="0" smtClean="0"/>
              <a:t>.</a:t>
            </a:r>
          </a:p>
          <a:p>
            <a:r>
              <a:rPr lang="en-GB" b="1" dirty="0"/>
              <a:t>Autonomous Vehicles: </a:t>
            </a:r>
            <a:r>
              <a:rPr lang="en-GB" dirty="0"/>
              <a:t>RAP enables vehicle-to-everything (V2X) communications, critical for autonomous vehicles' safety and navigation</a:t>
            </a:r>
            <a:r>
              <a:rPr lang="en-GB" dirty="0" smtClean="0"/>
              <a:t>.</a:t>
            </a:r>
          </a:p>
          <a:p>
            <a:r>
              <a:rPr lang="en-GB" b="1" dirty="0"/>
              <a:t>Public Safety: </a:t>
            </a:r>
            <a:r>
              <a:rPr lang="en-GB" dirty="0"/>
              <a:t>RAP enables mission-critical communications for public safety agencies, such as police, fire, and ambulance services</a:t>
            </a:r>
            <a:r>
              <a:rPr lang="en-GB" dirty="0" smtClean="0"/>
              <a:t>.</a:t>
            </a:r>
          </a:p>
          <a:p>
            <a:r>
              <a:rPr lang="en-GB" b="1" dirty="0"/>
              <a:t>Smart Homes: </a:t>
            </a:r>
            <a:r>
              <a:rPr lang="en-GB" dirty="0"/>
              <a:t>RAP enables smart home applications, such as home automation, security systems, and voice assistants</a:t>
            </a:r>
            <a:r>
              <a:rPr lang="en-GB" dirty="0" smtClean="0"/>
              <a:t>.</a:t>
            </a:r>
          </a:p>
          <a:p>
            <a:r>
              <a:rPr lang="en-GB" b="1" dirty="0"/>
              <a:t>Cellular Networks: </a:t>
            </a:r>
            <a:r>
              <a:rPr lang="en-GB" dirty="0"/>
              <a:t>RAP is used in cellular networks for initial access, handover, and connection re-establishment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Public </a:t>
            </a:r>
            <a:r>
              <a:rPr lang="en-GB" b="1" dirty="0" err="1" smtClean="0"/>
              <a:t>Wi-FI</a:t>
            </a:r>
            <a:r>
              <a:rPr lang="en-GB" b="1" dirty="0" smtClean="0"/>
              <a:t> and Hotspot:-</a:t>
            </a:r>
            <a:r>
              <a:rPr lang="en-GB" dirty="0" smtClean="0"/>
              <a:t>When we connect to a public </a:t>
            </a:r>
            <a:r>
              <a:rPr lang="en-GB" dirty="0" err="1" smtClean="0"/>
              <a:t>Wi-FI</a:t>
            </a:r>
            <a:r>
              <a:rPr lang="en-GB" dirty="0" smtClean="0"/>
              <a:t> network or </a:t>
            </a:r>
            <a:r>
              <a:rPr lang="en-GB" dirty="0" err="1" smtClean="0"/>
              <a:t>hotspot,the</a:t>
            </a:r>
            <a:r>
              <a:rPr lang="en-GB" dirty="0" smtClean="0"/>
              <a:t> RAP helps your device get a connection </a:t>
            </a:r>
            <a:r>
              <a:rPr lang="en-GB" dirty="0" err="1" smtClean="0"/>
              <a:t>quickely</a:t>
            </a:r>
            <a:r>
              <a:rPr lang="en-GB" dirty="0" smtClean="0"/>
              <a:t>, even in crowed area with many other users.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34C2-BFD4-4148-94CF-9BEF5157E129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8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825" y="325268"/>
            <a:ext cx="10571998" cy="970450"/>
          </a:xfrm>
        </p:spPr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075610" y="2682241"/>
            <a:ext cx="3500846" cy="267353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972829"/>
              </p:ext>
            </p:extLst>
          </p:nvPr>
        </p:nvGraphicFramePr>
        <p:xfrm>
          <a:off x="4615542" y="3363051"/>
          <a:ext cx="2420983" cy="208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Packager Shell Object" showAsIcon="1" r:id="rId4" imgW="914400" imgH="792360" progId="Package">
                  <p:embed/>
                </p:oleObj>
              </mc:Choice>
              <mc:Fallback>
                <p:oleObj name="Packager Shell Object" showAsIcon="1" r:id="rId4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15542" y="3363051"/>
                        <a:ext cx="2420983" cy="2088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56C0-B5CC-4743-906F-DAB20059B398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56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4031556"/>
          </a:xfrm>
        </p:spPr>
        <p:txBody>
          <a:bodyPr>
            <a:normAutofit/>
          </a:bodyPr>
          <a:lstStyle/>
          <a:p>
            <a:r>
              <a:rPr lang="en-GB" b="1" dirty="0"/>
              <a:t>Efficient Access:- </a:t>
            </a:r>
            <a:r>
              <a:rPr lang="en-GB" dirty="0"/>
              <a:t>Random access procedures are essential for efficient and fair access to shared communication channels.</a:t>
            </a:r>
          </a:p>
          <a:p>
            <a:r>
              <a:rPr lang="en-GB" b="1" dirty="0"/>
              <a:t>Improve Performance:- </a:t>
            </a:r>
            <a:r>
              <a:rPr lang="en-GB" dirty="0"/>
              <a:t>They contribute to improved network performance, enabling faster data transfer and reduced latency.</a:t>
            </a:r>
          </a:p>
          <a:p>
            <a:r>
              <a:rPr lang="en-GB" b="1" dirty="0" smtClean="0"/>
              <a:t>Key for </a:t>
            </a:r>
            <a:r>
              <a:rPr lang="en-GB" b="1" dirty="0"/>
              <a:t>Modern Network:- </a:t>
            </a:r>
            <a:r>
              <a:rPr lang="en-GB" dirty="0"/>
              <a:t>Random access procedures are crucial for the operation of modern wireless and wired networks.</a:t>
            </a:r>
          </a:p>
          <a:p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1286" y="2455661"/>
            <a:ext cx="4000500" cy="356480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E661-63DB-42F6-AA3B-13403028C3D7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3479" y="1698995"/>
            <a:ext cx="4382521" cy="2007789"/>
          </a:xfrm>
        </p:spPr>
        <p:txBody>
          <a:bodyPr/>
          <a:lstStyle/>
          <a:p>
            <a:r>
              <a:rPr lang="en-GB" sz="4000" dirty="0" smtClean="0"/>
              <a:t>Presented By:-</a:t>
            </a:r>
            <a:endParaRPr lang="en-GB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4065814"/>
          </a:xfrm>
        </p:spPr>
        <p:txBody>
          <a:bodyPr>
            <a:normAutofit/>
          </a:bodyPr>
          <a:lstStyle/>
          <a:p>
            <a:r>
              <a:rPr lang="en-GB" sz="2000" b="1" dirty="0" smtClean="0"/>
              <a:t>Bhakti S</a:t>
            </a:r>
          </a:p>
          <a:p>
            <a:r>
              <a:rPr lang="en-GB" sz="2000" b="1" dirty="0"/>
              <a:t>Ranjita </a:t>
            </a:r>
            <a:r>
              <a:rPr lang="en-GB" sz="2000" b="1" dirty="0" smtClean="0"/>
              <a:t>Karadad</a:t>
            </a:r>
          </a:p>
          <a:p>
            <a:r>
              <a:rPr lang="en-GB" sz="2000" b="1" dirty="0" smtClean="0"/>
              <a:t>Ritesh Mishra</a:t>
            </a:r>
          </a:p>
          <a:p>
            <a:r>
              <a:rPr lang="en-GB" sz="2000" b="1" dirty="0" smtClean="0"/>
              <a:t>Vaidehi </a:t>
            </a:r>
            <a:r>
              <a:rPr lang="en-GB" sz="2000" b="1" dirty="0"/>
              <a:t>Shailendra </a:t>
            </a:r>
            <a:r>
              <a:rPr lang="en-GB" sz="2000" b="1" dirty="0" smtClean="0"/>
              <a:t>Bhosale</a:t>
            </a:r>
          </a:p>
          <a:p>
            <a:r>
              <a:rPr lang="en-GB" sz="2000" b="1" dirty="0" smtClean="0"/>
              <a:t>Vanaja Dukka</a:t>
            </a:r>
          </a:p>
          <a:p>
            <a:r>
              <a:rPr lang="en-GB" sz="2000" b="1" dirty="0" smtClean="0"/>
              <a:t>Vivek Kumar</a:t>
            </a:r>
          </a:p>
          <a:p>
            <a:r>
              <a:rPr lang="en-GB" sz="2000" b="1" dirty="0" smtClean="0"/>
              <a:t>Yash </a:t>
            </a:r>
            <a:r>
              <a:rPr lang="en-GB" sz="2000" b="1" dirty="0"/>
              <a:t>Pramod </a:t>
            </a:r>
            <a:r>
              <a:rPr lang="en-GB" sz="2000" b="1" dirty="0" smtClean="0"/>
              <a:t>Gulhane</a:t>
            </a:r>
          </a:p>
          <a:p>
            <a:r>
              <a:rPr lang="en-GB" sz="2000" b="1" dirty="0" smtClean="0"/>
              <a:t>Yengala </a:t>
            </a:r>
            <a:r>
              <a:rPr lang="en-GB" sz="2000" b="1" dirty="0"/>
              <a:t>Dharmendra Kumar </a:t>
            </a:r>
            <a:r>
              <a:rPr lang="en-GB" sz="2000" b="1" dirty="0" smtClean="0"/>
              <a:t>Reddy</a:t>
            </a:r>
            <a:endParaRPr lang="en-GB" sz="20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8B8F-313D-437A-BF31-DC529C472DCC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49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593973">
            <a:off x="3048000" y="272111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4000" b="1" dirty="0" smtClean="0"/>
              <a:t>         </a:t>
            </a:r>
            <a:r>
              <a:rPr lang="en-GB" sz="7200" b="1" dirty="0" smtClean="0"/>
              <a:t>Thank you</a:t>
            </a:r>
            <a:endParaRPr lang="en-GB" sz="7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13CA-AAA3-4802-AD2B-A029F81E3620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8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912" y="2103119"/>
            <a:ext cx="10554574" cy="5290458"/>
          </a:xfrm>
        </p:spPr>
        <p:txBody>
          <a:bodyPr>
            <a:normAutofit/>
          </a:bodyPr>
          <a:lstStyle/>
          <a:p>
            <a:r>
              <a:rPr lang="en-GB" sz="2000" b="1" dirty="0" smtClean="0">
                <a:latin typeface="+mj-lt"/>
              </a:rPr>
              <a:t>Introduction to MAC Layer</a:t>
            </a:r>
          </a:p>
          <a:p>
            <a:r>
              <a:rPr lang="en-GB" sz="2000" b="1" dirty="0" smtClean="0">
                <a:latin typeface="+mj-lt"/>
              </a:rPr>
              <a:t>Overview of Random Access Procedure</a:t>
            </a:r>
          </a:p>
          <a:p>
            <a:r>
              <a:rPr lang="en-GB" sz="2000" b="1" dirty="0"/>
              <a:t>Random Access call flow</a:t>
            </a:r>
            <a:endParaRPr lang="en-GB" sz="2000" b="1" dirty="0" smtClean="0">
              <a:latin typeface="+mj-lt"/>
            </a:endParaRPr>
          </a:p>
          <a:p>
            <a:r>
              <a:rPr lang="en-GB" sz="2000" b="1" dirty="0" smtClean="0">
                <a:latin typeface="+mj-lt"/>
              </a:rPr>
              <a:t>Role of Random Access Procedure in MAC</a:t>
            </a:r>
          </a:p>
          <a:p>
            <a:r>
              <a:rPr lang="en-GB" sz="2000" b="1" dirty="0" smtClean="0">
                <a:latin typeface="+mj-lt"/>
              </a:rPr>
              <a:t>Significance of Random Access Procedure</a:t>
            </a:r>
          </a:p>
          <a:p>
            <a:r>
              <a:rPr lang="en-GB" sz="2000" b="1" dirty="0" smtClean="0">
                <a:latin typeface="+mj-lt"/>
              </a:rPr>
              <a:t>Type of Random Access Procedures</a:t>
            </a:r>
          </a:p>
          <a:p>
            <a:r>
              <a:rPr lang="en-GB" sz="2000" b="1" dirty="0" smtClean="0">
                <a:latin typeface="+mj-lt"/>
              </a:rPr>
              <a:t>Key Challenges and solutions</a:t>
            </a:r>
          </a:p>
          <a:p>
            <a:r>
              <a:rPr lang="en-GB" sz="2000" b="1" dirty="0" smtClean="0">
                <a:latin typeface="+mj-lt"/>
              </a:rPr>
              <a:t>Real-World Applications</a:t>
            </a:r>
          </a:p>
          <a:p>
            <a:r>
              <a:rPr lang="en-GB" sz="2000" b="1" dirty="0" smtClean="0">
                <a:latin typeface="+mj-lt"/>
              </a:rPr>
              <a:t>Code</a:t>
            </a:r>
          </a:p>
          <a:p>
            <a:r>
              <a:rPr lang="en-GB" sz="2000" b="1" dirty="0" smtClean="0">
                <a:latin typeface="+mj-lt"/>
              </a:rPr>
              <a:t>Conclusion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7C1-F96F-485B-8602-B14D001C0C17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0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MAC 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65896"/>
          </a:xfrm>
        </p:spPr>
        <p:txBody>
          <a:bodyPr>
            <a:normAutofit/>
          </a:bodyPr>
          <a:lstStyle/>
          <a:p>
            <a:r>
              <a:rPr lang="en-GB" dirty="0"/>
              <a:t>The MAC(Medium Access Control) layer is a crucial part of wireless communication systems, play a important role in 5G wireless communication.</a:t>
            </a:r>
          </a:p>
          <a:p>
            <a:r>
              <a:rPr lang="en-GB" dirty="0"/>
              <a:t>It helps in managing how transmitting and receiving the data over the air between the UE(like a mobile phone) and network.</a:t>
            </a:r>
          </a:p>
          <a:p>
            <a:r>
              <a:rPr lang="en-GB" dirty="0"/>
              <a:t>MAC layer is lowest layer of Layer 2. It present between the RLC and Physical layer.</a:t>
            </a:r>
          </a:p>
          <a:p>
            <a:r>
              <a:rPr lang="en-GB" dirty="0"/>
              <a:t>The Medium Access Control (MAC) layer is responsible for managing protocol access to the physical network medium</a:t>
            </a:r>
            <a:r>
              <a:rPr lang="en-GB" dirty="0" smtClean="0"/>
              <a:t>.</a:t>
            </a:r>
          </a:p>
          <a:p>
            <a:r>
              <a:rPr lang="en-GB" dirty="0" smtClean="0"/>
              <a:t>Function of MAC layer like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-Mapping between logical channels and physical channels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- Multiplexing of MAC SDUs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E95-D57A-4527-AFDF-43C8941E4524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8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3629" y="631762"/>
            <a:ext cx="947057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        -DE multiplexing of MAC SDUs</a:t>
            </a:r>
          </a:p>
          <a:p>
            <a:r>
              <a:rPr lang="en-GB" dirty="0" smtClean="0"/>
              <a:t>        -Error correction through HARQ</a:t>
            </a:r>
          </a:p>
          <a:p>
            <a:r>
              <a:rPr lang="en-GB" dirty="0" smtClean="0"/>
              <a:t>        -Random Access Control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The MAC layer is like a manager that:-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   - Keeps </a:t>
            </a:r>
            <a:r>
              <a:rPr lang="en-GB" dirty="0"/>
              <a:t>devices from talking over each </a:t>
            </a:r>
            <a:r>
              <a:rPr lang="en-GB" dirty="0" smtClean="0"/>
              <a:t>other</a:t>
            </a:r>
          </a:p>
          <a:p>
            <a:r>
              <a:rPr lang="en-GB" dirty="0"/>
              <a:t> </a:t>
            </a:r>
            <a:r>
              <a:rPr lang="en-GB" dirty="0" smtClean="0"/>
              <a:t>        - </a:t>
            </a:r>
            <a:r>
              <a:rPr lang="en-GB" dirty="0"/>
              <a:t>Assigns resources to </a:t>
            </a:r>
            <a:r>
              <a:rPr lang="en-GB" dirty="0" smtClean="0"/>
              <a:t>devices</a:t>
            </a:r>
          </a:p>
          <a:p>
            <a:r>
              <a:rPr lang="en-GB" dirty="0"/>
              <a:t> </a:t>
            </a:r>
            <a:r>
              <a:rPr lang="en-GB" dirty="0" smtClean="0"/>
              <a:t>        - </a:t>
            </a:r>
            <a:r>
              <a:rPr lang="en-GB" dirty="0"/>
              <a:t>Prioritizes important </a:t>
            </a:r>
            <a:r>
              <a:rPr lang="en-GB" dirty="0" smtClean="0"/>
              <a:t>data</a:t>
            </a:r>
          </a:p>
          <a:p>
            <a:r>
              <a:rPr lang="en-GB" dirty="0"/>
              <a:t> </a:t>
            </a:r>
            <a:r>
              <a:rPr lang="en-GB" dirty="0" smtClean="0"/>
              <a:t>        - </a:t>
            </a:r>
            <a:r>
              <a:rPr lang="en-GB" dirty="0"/>
              <a:t>Ensures data is delivered </a:t>
            </a:r>
            <a:r>
              <a:rPr lang="en-GB" dirty="0" smtClean="0"/>
              <a:t>correctly</a:t>
            </a:r>
          </a:p>
          <a:p>
            <a:r>
              <a:rPr lang="en-GB" dirty="0"/>
              <a:t> </a:t>
            </a:r>
            <a:r>
              <a:rPr lang="en-GB" dirty="0" smtClean="0"/>
              <a:t>        - </a:t>
            </a:r>
            <a:r>
              <a:rPr lang="en-GB" dirty="0"/>
              <a:t>Supports different types of </a:t>
            </a:r>
            <a:r>
              <a:rPr lang="en-GB" dirty="0" smtClean="0"/>
              <a:t>services</a:t>
            </a:r>
          </a:p>
          <a:p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Importance of MAC Layer are:-</a:t>
            </a:r>
          </a:p>
          <a:p>
            <a:r>
              <a:rPr lang="en-GB" dirty="0"/>
              <a:t> </a:t>
            </a:r>
            <a:r>
              <a:rPr lang="en-GB" dirty="0" smtClean="0"/>
              <a:t>        -Low Latency</a:t>
            </a:r>
          </a:p>
          <a:p>
            <a:r>
              <a:rPr lang="en-GB" dirty="0"/>
              <a:t> </a:t>
            </a:r>
            <a:r>
              <a:rPr lang="en-GB" dirty="0" smtClean="0"/>
              <a:t>        -High speed Data Transmission</a:t>
            </a:r>
          </a:p>
          <a:p>
            <a:r>
              <a:rPr lang="en-GB" dirty="0"/>
              <a:t> </a:t>
            </a:r>
            <a:r>
              <a:rPr lang="en-GB" dirty="0" smtClean="0"/>
              <a:t>        -QoS(Quality of Service</a:t>
            </a:r>
          </a:p>
          <a:p>
            <a:r>
              <a:rPr lang="en-GB" dirty="0"/>
              <a:t> </a:t>
            </a:r>
            <a:r>
              <a:rPr lang="en-GB" dirty="0" smtClean="0"/>
              <a:t>        -Security</a:t>
            </a:r>
          </a:p>
          <a:p>
            <a:r>
              <a:rPr lang="en-GB" dirty="0"/>
              <a:t> </a:t>
            </a:r>
            <a:r>
              <a:rPr lang="en-GB" dirty="0" smtClean="0"/>
              <a:t>        -Ultra-Reliable Communication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AC96-F993-4000-9A59-CB97536210F3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0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604156"/>
            <a:ext cx="10571998" cy="1221695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Diagram of MAC Layer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243" y="2222500"/>
            <a:ext cx="9937467" cy="404767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87A2-FAC3-40AC-86F7-9F18CAC9C227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9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Random Access Procedure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5827699"/>
          </a:xfrm>
        </p:spPr>
        <p:txBody>
          <a:bodyPr/>
          <a:lstStyle/>
          <a:p>
            <a:r>
              <a:rPr lang="en-GB" dirty="0" smtClean="0"/>
              <a:t>The Random Access Procedure is a method used by device (UE) to initiate communication with the network, especially when they need to connect to network for the first time or re-establish a connection.</a:t>
            </a:r>
          </a:p>
          <a:p>
            <a:r>
              <a:rPr lang="en-GB" dirty="0"/>
              <a:t>It’s a critical component of the 5G NR (New Radio) protocol</a:t>
            </a:r>
            <a:r>
              <a:rPr lang="en-GB" dirty="0" smtClean="0"/>
              <a:t>.</a:t>
            </a:r>
          </a:p>
          <a:p>
            <a:r>
              <a:rPr lang="en-GB" dirty="0"/>
              <a:t>RAP is like a "doorbell" that devices ring to access the 5G network. The network responds, and they establish a secure connection</a:t>
            </a:r>
            <a:r>
              <a:rPr lang="en-GB" dirty="0" smtClean="0"/>
              <a:t>.</a:t>
            </a:r>
          </a:p>
          <a:p>
            <a:r>
              <a:rPr lang="en-GB" dirty="0"/>
              <a:t>Random Access Procedure (RAP) in 5G is a process that allows devices to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/>
              <a:t>       -Access the network for the first </a:t>
            </a:r>
            <a:r>
              <a:rPr lang="en-GB" dirty="0" smtClean="0"/>
              <a:t>time</a:t>
            </a:r>
          </a:p>
          <a:p>
            <a:pPr marL="0" indent="0">
              <a:buNone/>
            </a:pPr>
            <a:r>
              <a:rPr lang="en-GB" dirty="0"/>
              <a:t>       -Re-establish a connection after a </a:t>
            </a:r>
            <a:r>
              <a:rPr lang="en-GB" dirty="0" smtClean="0"/>
              <a:t>disruption</a:t>
            </a:r>
          </a:p>
          <a:p>
            <a:pPr marL="0" indent="0">
              <a:buNone/>
            </a:pPr>
            <a:r>
              <a:rPr lang="en-GB" dirty="0"/>
              <a:t>       -Handover to a new </a:t>
            </a:r>
            <a:r>
              <a:rPr lang="en-GB" dirty="0" smtClean="0"/>
              <a:t>cell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02A2-44C3-4F4F-A998-7F8986FE9674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7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Access call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055736"/>
            <a:ext cx="10554574" cy="5174556"/>
          </a:xfrm>
        </p:spPr>
        <p:txBody>
          <a:bodyPr>
            <a:normAutofit/>
          </a:bodyPr>
          <a:lstStyle/>
          <a:p>
            <a:r>
              <a:rPr lang="en-GB" dirty="0" smtClean="0"/>
              <a:t>Random Access Procedure call flow in 5G:-</a:t>
            </a:r>
          </a:p>
          <a:p>
            <a:pPr>
              <a:buAutoNum type="arabicPeriod"/>
            </a:pPr>
            <a:r>
              <a:rPr lang="en-GB" b="1" dirty="0" smtClean="0"/>
              <a:t>Device Request:-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-</a:t>
            </a:r>
            <a:r>
              <a:rPr lang="en-GB" b="1" dirty="0"/>
              <a:t>Action:</a:t>
            </a:r>
            <a:r>
              <a:rPr lang="en-GB" dirty="0"/>
              <a:t> A device (User Equipment or UE) wants to connect or send data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-</a:t>
            </a:r>
            <a:r>
              <a:rPr lang="en-GB" b="1" dirty="0"/>
              <a:t>Process:</a:t>
            </a:r>
            <a:r>
              <a:rPr lang="en-GB" dirty="0"/>
              <a:t> The device picks a random time and sends a “Random Access Preamble” to the </a:t>
            </a:r>
            <a:r>
              <a:rPr lang="en-GB" dirty="0" smtClean="0"/>
              <a:t>   network.</a:t>
            </a:r>
          </a:p>
          <a:p>
            <a:pPr marL="0" indent="0">
              <a:buNone/>
            </a:pPr>
            <a:r>
              <a:rPr lang="en-GB" dirty="0" smtClean="0"/>
              <a:t>2. </a:t>
            </a:r>
            <a:r>
              <a:rPr lang="en-GB" b="1" dirty="0" smtClean="0"/>
              <a:t>Network Response:-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-</a:t>
            </a:r>
            <a:r>
              <a:rPr lang="en-GB" b="1" dirty="0"/>
              <a:t>Action:</a:t>
            </a:r>
            <a:r>
              <a:rPr lang="en-GB" dirty="0"/>
              <a:t> The base station (</a:t>
            </a:r>
            <a:r>
              <a:rPr lang="en-GB" dirty="0" err="1"/>
              <a:t>gNB</a:t>
            </a:r>
            <a:r>
              <a:rPr lang="en-GB" dirty="0"/>
              <a:t>) receives the device’s preamble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</a:t>
            </a:r>
            <a:r>
              <a:rPr lang="en-GB" b="1" dirty="0"/>
              <a:t>Process:</a:t>
            </a:r>
            <a:r>
              <a:rPr lang="en-GB" dirty="0"/>
              <a:t> The network responds with a “Random Access Response” that includes timing adjustments and resource allocation details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3</a:t>
            </a:r>
            <a:r>
              <a:rPr lang="en-GB" b="1" dirty="0" smtClean="0"/>
              <a:t>. Device Confirmation:-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-</a:t>
            </a:r>
            <a:r>
              <a:rPr lang="en-GB" b="1" dirty="0"/>
              <a:t>Action:</a:t>
            </a:r>
            <a:r>
              <a:rPr lang="en-GB" dirty="0"/>
              <a:t> The device receives the network’s response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1167-1528-4D87-B72B-BF299B245703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0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4014" y="685801"/>
            <a:ext cx="102053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-</a:t>
            </a:r>
            <a:r>
              <a:rPr lang="en-GB" b="1" dirty="0"/>
              <a:t>Process:</a:t>
            </a:r>
            <a:r>
              <a:rPr lang="en-GB" dirty="0"/>
              <a:t> The device then sends a “Connection Request” message to the base station, providing its identity and other information.</a:t>
            </a:r>
          </a:p>
          <a:p>
            <a:endParaRPr lang="en-GB" dirty="0" smtClean="0"/>
          </a:p>
          <a:p>
            <a:r>
              <a:rPr lang="en-GB" dirty="0" smtClean="0"/>
              <a:t>4. </a:t>
            </a:r>
            <a:r>
              <a:rPr lang="en-GB" b="1" dirty="0" smtClean="0"/>
              <a:t>Network Acknowledgment:-</a:t>
            </a:r>
          </a:p>
          <a:p>
            <a:r>
              <a:rPr lang="en-GB" dirty="0"/>
              <a:t>       </a:t>
            </a:r>
            <a:r>
              <a:rPr lang="en-GB" b="1" dirty="0"/>
              <a:t> -Action: </a:t>
            </a:r>
            <a:r>
              <a:rPr lang="en-GB" dirty="0"/>
              <a:t>The base station processes the connection request</a:t>
            </a:r>
            <a:r>
              <a:rPr lang="en-GB" dirty="0" smtClean="0"/>
              <a:t>.</a:t>
            </a:r>
          </a:p>
          <a:p>
            <a:r>
              <a:rPr lang="en-GB" dirty="0"/>
              <a:t> </a:t>
            </a:r>
            <a:r>
              <a:rPr lang="en-GB" dirty="0" smtClean="0"/>
              <a:t>      -</a:t>
            </a:r>
            <a:r>
              <a:rPr lang="en-GB" b="1" dirty="0"/>
              <a:t>Process:</a:t>
            </a:r>
            <a:r>
              <a:rPr lang="en-GB" dirty="0"/>
              <a:t> The network sends a “Connection Accept” message back to the device, confirming that the connection is established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 smtClean="0"/>
              <a:t>5. Connection Setup:-</a:t>
            </a:r>
          </a:p>
          <a:p>
            <a:r>
              <a:rPr lang="en-GB" dirty="0"/>
              <a:t> </a:t>
            </a:r>
            <a:r>
              <a:rPr lang="en-GB" dirty="0" smtClean="0"/>
              <a:t>      -</a:t>
            </a:r>
            <a:r>
              <a:rPr lang="en-GB" b="1" dirty="0"/>
              <a:t>Action:</a:t>
            </a:r>
            <a:r>
              <a:rPr lang="en-GB" dirty="0"/>
              <a:t> The device and network finalize the connection details</a:t>
            </a:r>
            <a:r>
              <a:rPr lang="en-GB" dirty="0" smtClean="0"/>
              <a:t>.</a:t>
            </a:r>
          </a:p>
          <a:p>
            <a:r>
              <a:rPr lang="en-GB" dirty="0"/>
              <a:t> </a:t>
            </a:r>
            <a:r>
              <a:rPr lang="en-GB" dirty="0" smtClean="0"/>
              <a:t>       -</a:t>
            </a:r>
            <a:r>
              <a:rPr lang="en-GB" b="1" dirty="0"/>
              <a:t>Process:</a:t>
            </a:r>
            <a:r>
              <a:rPr lang="en-GB" dirty="0"/>
              <a:t> Further instructions and resources are allocated for communication between the device and the network.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base station processes the connection request.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B8AC-2FD2-409F-AC35-47860BD2658F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43679"/>
      </p:ext>
    </p:extLst>
  </p:cSld>
  <p:clrMapOvr>
    <a:masterClrMapping/>
  </p:clrMapOvr>
</p:sld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1198</TotalTime>
  <Words>1500</Words>
  <Application>Microsoft Office PowerPoint</Application>
  <PresentationFormat>Widescreen</PresentationFormat>
  <Paragraphs>202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Wingdings 2</vt:lpstr>
      <vt:lpstr>Quotable</vt:lpstr>
      <vt:lpstr>Packager Shell Object</vt:lpstr>
      <vt:lpstr>Random Access Procedure in MAC Group 3                                                                Specification 38.321 Mentored by:-Abhijeet sir</vt:lpstr>
      <vt:lpstr>Presented By:-</vt:lpstr>
      <vt:lpstr>Contents</vt:lpstr>
      <vt:lpstr>Introduction to MAC layer</vt:lpstr>
      <vt:lpstr>PowerPoint Presentation</vt:lpstr>
      <vt:lpstr> Diagram of MAC Layer </vt:lpstr>
      <vt:lpstr>Overview of Random Access Procedure</vt:lpstr>
      <vt:lpstr>Random Access call flow</vt:lpstr>
      <vt:lpstr>PowerPoint Presentation</vt:lpstr>
      <vt:lpstr>Role of Random access Procedure in MAC </vt:lpstr>
      <vt:lpstr>     Significance of Random Access Procedure </vt:lpstr>
      <vt:lpstr>Type of Random Access Procedures </vt:lpstr>
      <vt:lpstr>Type</vt:lpstr>
      <vt:lpstr>PowerPoint Presentation</vt:lpstr>
      <vt:lpstr>Key Challenges and solutions</vt:lpstr>
      <vt:lpstr>Key Challenges and solutions</vt:lpstr>
      <vt:lpstr>Real-World Applications </vt:lpstr>
      <vt:lpstr>Code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kumar</dc:creator>
  <cp:lastModifiedBy>Vivek kumar</cp:lastModifiedBy>
  <cp:revision>49</cp:revision>
  <dcterms:created xsi:type="dcterms:W3CDTF">2024-08-09T05:42:06Z</dcterms:created>
  <dcterms:modified xsi:type="dcterms:W3CDTF">2024-08-12T12:30:04Z</dcterms:modified>
</cp:coreProperties>
</file>