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57" r:id="rId4"/>
    <p:sldId id="258" r:id="rId5"/>
    <p:sldId id="260" r:id="rId6"/>
    <p:sldId id="261" r:id="rId7"/>
    <p:sldId id="265" r:id="rId8"/>
    <p:sldId id="279" r:id="rId9"/>
    <p:sldId id="262" r:id="rId10"/>
    <p:sldId id="263" r:id="rId11"/>
    <p:sldId id="264" r:id="rId12"/>
    <p:sldId id="266" r:id="rId13"/>
    <p:sldId id="267" r:id="rId14"/>
    <p:sldId id="268" r:id="rId15"/>
    <p:sldId id="280" r:id="rId16"/>
    <p:sldId id="269" r:id="rId17"/>
    <p:sldId id="270" r:id="rId18"/>
    <p:sldId id="276" r:id="rId19"/>
    <p:sldId id="272" r:id="rId20"/>
    <p:sldId id="277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ACF4-1A55-4563-959F-07DAD4EBAC4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6CC3-9B6F-476E-BBEC-C3BD4BED2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189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8F3D5-7F2D-4928-83D2-2DA1CE80FCE3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C8872-421D-496A-A365-0BEC166F8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976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8872-421D-496A-A365-0BEC166F8F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4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8872-421D-496A-A365-0BEC166F8F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65B0-A18D-4D79-88CD-3AF47D59221E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29F-E6A8-4123-B258-0B50D24A7A2C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AB5D-E5F1-42E8-8D64-01E5D6687624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2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2CA5-D800-48A8-8E8B-B0DB25FCD593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7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60-B52D-43F4-83DB-D66D9FCFC958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6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B8D-2790-4490-B6BF-7997FD887601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B93C-76C4-4574-B3E0-450566E3C209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2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F1C4-3617-41BD-BBD0-A4CF899DB25B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746B-7DD0-468C-9896-8B82E4BBAC1F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9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FBDC-CE34-4F05-B333-C83B060C41FB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A10-D9F6-46E7-AFCF-019763A7A944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C420-B659-4141-8EF6-8B25DF71834A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1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065F-EA5E-43AD-BC2F-2AF1078B6231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C8D8ECC-9ACD-404F-83D3-35C058A0503F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0EA348-E0D2-4F84-83A9-4FF51DB5AD05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008" y="1675509"/>
            <a:ext cx="10058400" cy="2609891"/>
          </a:xfrm>
        </p:spPr>
        <p:txBody>
          <a:bodyPr>
            <a:normAutofit/>
          </a:bodyPr>
          <a:lstStyle/>
          <a:p>
            <a:r>
              <a:rPr lang="en-GB" dirty="0"/>
              <a:t>Ciphering and Deciphering Data in </a:t>
            </a:r>
            <a:r>
              <a:rPr lang="en-GB" dirty="0" smtClean="0"/>
              <a:t>PDCP</a:t>
            </a:r>
            <a:br>
              <a:rPr lang="en-GB" dirty="0" smtClean="0"/>
            </a:br>
            <a:r>
              <a:rPr lang="en-GB" sz="2200" dirty="0" smtClean="0"/>
              <a:t>Group 3                                                                              </a:t>
            </a:r>
            <a:r>
              <a:rPr lang="en-GB" sz="1800" dirty="0" smtClean="0">
                <a:solidFill>
                  <a:srgbClr val="FF0000"/>
                </a:solidFill>
              </a:rPr>
              <a:t>Specification 38.323</a:t>
            </a:r>
            <a:r>
              <a:rPr lang="en-GB" sz="1800" dirty="0">
                <a:solidFill>
                  <a:srgbClr val="FF0000"/>
                </a:solidFill>
              </a:rPr>
              <a:t/>
            </a:r>
            <a:br>
              <a:rPr lang="en-GB" sz="1800" dirty="0">
                <a:solidFill>
                  <a:srgbClr val="FF0000"/>
                </a:solidFill>
              </a:rPr>
            </a:br>
            <a:r>
              <a:rPr lang="en-GB" sz="1800" dirty="0" smtClean="0">
                <a:solidFill>
                  <a:schemeClr val="bg1"/>
                </a:solidFill>
              </a:rPr>
              <a:t>Mentored by :- Abhijeet sir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264803"/>
            <a:ext cx="10572000" cy="1424753"/>
          </a:xfrm>
        </p:spPr>
        <p:txBody>
          <a:bodyPr>
            <a:noAutofit/>
          </a:bodyPr>
          <a:lstStyle/>
          <a:p>
            <a:r>
              <a:rPr lang="en-GB" sz="2000" b="1" dirty="0"/>
              <a:t>• Role: Encrypts and decrypts data for secure transmission</a:t>
            </a:r>
            <a:r>
              <a:rPr lang="en-GB" sz="2000" b="1" dirty="0" smtClean="0"/>
              <a:t>. </a:t>
            </a:r>
          </a:p>
          <a:p>
            <a:r>
              <a:rPr lang="en-GB" sz="2000" b="1" dirty="0" smtClean="0"/>
              <a:t>• Significance: Ensures data privacy and security.</a:t>
            </a:r>
            <a:endParaRPr lang="en-GB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D13-9490-49D7-B558-920783E385A5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76602" y="661988"/>
            <a:ext cx="10018712" cy="3124200"/>
          </a:xfrm>
        </p:spPr>
        <p:txBody>
          <a:bodyPr/>
          <a:lstStyle/>
          <a:p>
            <a:r>
              <a:rPr lang="en-GB" b="1" dirty="0" smtClean="0"/>
              <a:t>Purpose of Ciphering:-</a:t>
            </a: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    </a:t>
            </a:r>
            <a:r>
              <a:rPr lang="en-GB" dirty="0" smtClean="0"/>
              <a:t> 1</a:t>
            </a:r>
            <a:r>
              <a:rPr lang="en-GB" dirty="0"/>
              <a:t>. Protect data from unauthorized </a:t>
            </a:r>
            <a:r>
              <a:rPr lang="en-GB" dirty="0" smtClean="0"/>
              <a:t>access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2</a:t>
            </a:r>
            <a:r>
              <a:rPr lang="en-GB" dirty="0"/>
              <a:t>. Maintain data </a:t>
            </a:r>
            <a:r>
              <a:rPr lang="en-GB" dirty="0" smtClean="0"/>
              <a:t>confidentiality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3</a:t>
            </a:r>
            <a:r>
              <a:rPr lang="en-GB" dirty="0"/>
              <a:t>. Ensure data </a:t>
            </a:r>
            <a:r>
              <a:rPr lang="en-GB" dirty="0" smtClean="0"/>
              <a:t>integrity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933-90A1-4443-9FB6-D011E1C4ACD5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75084"/>
          </a:xfrm>
        </p:spPr>
        <p:txBody>
          <a:bodyPr>
            <a:normAutofit fontScale="90000"/>
          </a:bodyPr>
          <a:lstStyle/>
          <a:p>
            <a:r>
              <a:rPr lang="en-GB" dirty="0"/>
              <a:t>Ciphering Process in PDCP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641" y="1785256"/>
            <a:ext cx="10018713" cy="4950823"/>
          </a:xfrm>
        </p:spPr>
        <p:txBody>
          <a:bodyPr>
            <a:normAutofit/>
          </a:bodyPr>
          <a:lstStyle/>
          <a:p>
            <a:r>
              <a:rPr lang="en-GB" b="1" dirty="0" smtClean="0"/>
              <a:t>Process of Ciphering in PDCP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 Data Arrival: </a:t>
            </a:r>
            <a:r>
              <a:rPr lang="en-GB" dirty="0"/>
              <a:t>Data arrives at the PDCP layer from the RLC layer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Encryption</a:t>
            </a:r>
            <a:r>
              <a:rPr lang="en-GB" dirty="0"/>
              <a:t>: The data is encrypted using a symmetric key encryption </a:t>
            </a:r>
            <a:r>
              <a:rPr lang="en-GB" dirty="0" smtClean="0"/>
              <a:t>algorithm </a:t>
            </a:r>
            <a:r>
              <a:rPr lang="en-GB" dirty="0"/>
              <a:t>and a secret key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Ciphering: </a:t>
            </a:r>
            <a:r>
              <a:rPr lang="en-GB" dirty="0"/>
              <a:t>The encrypted data is then ciphered using a ciphering </a:t>
            </a:r>
            <a:r>
              <a:rPr lang="en-GB" dirty="0" smtClean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Header Addition: </a:t>
            </a:r>
            <a:r>
              <a:rPr lang="en-GB" dirty="0"/>
              <a:t>A ciphered header is added to the encrypted data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Transmission: </a:t>
            </a:r>
            <a:r>
              <a:rPr lang="en-GB" dirty="0"/>
              <a:t>The ciphered data is transmitted to the receiving end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Deciphering: </a:t>
            </a:r>
            <a:r>
              <a:rPr lang="en-GB" dirty="0"/>
              <a:t>The receiving end deciphers the data using the same secret key and ciphering algorithm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Decryption</a:t>
            </a:r>
            <a:r>
              <a:rPr lang="en-GB" dirty="0"/>
              <a:t>: The decrypted data is then decrypted using the same encryption algorithm and secret key.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3F24-B6D5-4AF6-B73A-AF5A9DB4B1B6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55295"/>
          </a:xfrm>
        </p:spPr>
        <p:txBody>
          <a:bodyPr>
            <a:normAutofit fontScale="90000"/>
          </a:bodyPr>
          <a:lstStyle/>
          <a:p>
            <a:r>
              <a:rPr lang="en-GB" dirty="0"/>
              <a:t>Role of Deciphering in PDCP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69633"/>
          </a:xfrm>
        </p:spPr>
        <p:txBody>
          <a:bodyPr>
            <a:normAutofit/>
          </a:bodyPr>
          <a:lstStyle/>
          <a:p>
            <a:r>
              <a:rPr lang="en-GB" b="1" dirty="0"/>
              <a:t>Role of Deciphering in PDCP:-</a:t>
            </a:r>
            <a:r>
              <a:rPr lang="en-GB" dirty="0"/>
              <a:t>Deciphering is the process of decrypting encrypted data in the Packet Data Convergence Protocol (PDCP) layer, restoring it to its original form for authorized access</a:t>
            </a:r>
            <a:r>
              <a:rPr lang="en-GB" dirty="0" smtClean="0"/>
              <a:t>.</a:t>
            </a:r>
          </a:p>
          <a:p>
            <a:r>
              <a:rPr lang="en-GB" b="1" dirty="0"/>
              <a:t>Deciphering</a:t>
            </a:r>
            <a:r>
              <a:rPr lang="en-GB" b="1" dirty="0" smtClean="0"/>
              <a:t>:-</a:t>
            </a:r>
            <a:r>
              <a:rPr lang="en-GB" dirty="0" smtClean="0"/>
              <a:t>Deciphering </a:t>
            </a:r>
            <a:r>
              <a:rPr lang="en-GB" dirty="0"/>
              <a:t>is the process of converting ciphertext (encrypted data) back into plaintext (original data) using a decryption algorithm and a secret key</a:t>
            </a:r>
            <a:r>
              <a:rPr lang="en-GB" dirty="0" smtClean="0"/>
              <a:t>.</a:t>
            </a:r>
          </a:p>
          <a:p>
            <a:r>
              <a:rPr lang="en-GB" dirty="0"/>
              <a:t>Deciphering, also known as </a:t>
            </a:r>
            <a:r>
              <a:rPr lang="en-GB" dirty="0" smtClean="0"/>
              <a:t>decryption.</a:t>
            </a:r>
          </a:p>
          <a:p>
            <a:r>
              <a:rPr lang="en-GB" b="1" dirty="0" smtClean="0"/>
              <a:t>Decryption:-</a:t>
            </a:r>
            <a:r>
              <a:rPr lang="en-GB" dirty="0" smtClean="0"/>
              <a:t>Decryption </a:t>
            </a:r>
            <a:r>
              <a:rPr lang="en-GB" dirty="0"/>
              <a:t>is the process of transforming ciphertext into plaintext, making it readable and accessible to authorized entities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E659-8BC7-4535-8B33-4DB461AFBEDF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0145" y="481648"/>
            <a:ext cx="10018712" cy="3124200"/>
          </a:xfrm>
        </p:spPr>
        <p:txBody>
          <a:bodyPr/>
          <a:lstStyle/>
          <a:p>
            <a:r>
              <a:rPr lang="en-GB" b="1" dirty="0"/>
              <a:t>Purpose of Deciphering</a:t>
            </a:r>
            <a:r>
              <a:rPr lang="en-GB" b="1" dirty="0" smtClean="0"/>
              <a:t>:</a:t>
            </a:r>
            <a:endParaRPr lang="en-GB" b="1" dirty="0"/>
          </a:p>
          <a:p>
            <a:pPr marL="0" indent="0">
              <a:buNone/>
            </a:pPr>
            <a:r>
              <a:rPr lang="en-GB" dirty="0" smtClean="0"/>
              <a:t>     1</a:t>
            </a:r>
            <a:r>
              <a:rPr lang="en-GB" dirty="0"/>
              <a:t>. Restore data to its original form for authorized </a:t>
            </a:r>
            <a:r>
              <a:rPr lang="en-GB" dirty="0" smtClean="0"/>
              <a:t>access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2</a:t>
            </a:r>
            <a:r>
              <a:rPr lang="en-GB" dirty="0"/>
              <a:t>. Ensure data confidentiality and </a:t>
            </a:r>
            <a:r>
              <a:rPr lang="en-GB" dirty="0" smtClean="0"/>
              <a:t>integrity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3</a:t>
            </a:r>
            <a:r>
              <a:rPr lang="en-GB" dirty="0"/>
              <a:t>. Enable secure data transmission and reception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AF1-FB3B-46F7-9DB4-2A11A2600CEC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75084"/>
          </a:xfrm>
        </p:spPr>
        <p:txBody>
          <a:bodyPr>
            <a:normAutofit fontScale="90000"/>
          </a:bodyPr>
          <a:lstStyle/>
          <a:p>
            <a:r>
              <a:rPr lang="en-GB" dirty="0"/>
              <a:t>Deciphering Process in PDCP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2771"/>
            <a:ext cx="10018713" cy="3930315"/>
          </a:xfrm>
        </p:spPr>
        <p:txBody>
          <a:bodyPr>
            <a:normAutofit/>
          </a:bodyPr>
          <a:lstStyle/>
          <a:p>
            <a:r>
              <a:rPr lang="en-GB" b="1" dirty="0"/>
              <a:t>Process of Deciphering in PDCP</a:t>
            </a:r>
            <a:r>
              <a:rPr lang="en-GB" b="1" dirty="0" smtClean="0"/>
              <a:t>:</a:t>
            </a:r>
            <a:endParaRPr lang="en-GB" b="1" dirty="0"/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Encrypted Data Reception: </a:t>
            </a:r>
            <a:r>
              <a:rPr lang="en-GB" dirty="0"/>
              <a:t>Encrypted data is received at the PDCP layer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Key Selection: </a:t>
            </a:r>
            <a:r>
              <a:rPr lang="en-GB" dirty="0"/>
              <a:t>The appropriate decryption key is selected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Decryption</a:t>
            </a:r>
            <a:r>
              <a:rPr lang="en-GB" dirty="0"/>
              <a:t>: Encrypted data is decrypted using the selected key and </a:t>
            </a:r>
            <a:r>
              <a:rPr lang="en-GB" dirty="0" smtClean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Deciphering: </a:t>
            </a:r>
            <a:r>
              <a:rPr lang="en-GB" dirty="0"/>
              <a:t>Decrypted data is deciphered using the same ciphering algorithm used during encryption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Header Removal</a:t>
            </a:r>
            <a:r>
              <a:rPr lang="en-GB" dirty="0"/>
              <a:t>: The ciphered header is removed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Data Restoration: </a:t>
            </a:r>
            <a:r>
              <a:rPr lang="en-GB" dirty="0"/>
              <a:t>The original data is restored and made available to the upper layers.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3D5F-849F-4530-BCDF-F5E20DC31BD4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C420-B659-4141-8EF6-8B25DF71834A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11" y="1363146"/>
            <a:ext cx="8096250" cy="3762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29713" y="5230401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Ciphering and Deciphering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25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308" y="699736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GB" dirty="0"/>
              <a:t>Significance of Ciphering and Deciphering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034" y="2288863"/>
            <a:ext cx="10018713" cy="419100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significance of ciphering and deciphering lies in</a:t>
            </a:r>
            <a:r>
              <a:rPr lang="en-GB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Data </a:t>
            </a:r>
            <a:r>
              <a:rPr lang="en-GB" b="1" dirty="0"/>
              <a:t>Privacy:-</a:t>
            </a:r>
            <a:r>
              <a:rPr lang="en-GB" dirty="0"/>
              <a:t>Ciphering encrypts data so that it is accessible only to authorized users. This prevents unauthorized parties from reading or interpreting sensitive information</a:t>
            </a:r>
            <a:r>
              <a:rPr lang="en-GB" dirty="0" smtClean="0"/>
              <a:t>.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Data </a:t>
            </a:r>
            <a:r>
              <a:rPr lang="en-GB" b="1" dirty="0"/>
              <a:t>Integrity:-</a:t>
            </a:r>
            <a:r>
              <a:rPr lang="en-GB" dirty="0"/>
              <a:t>Integrity checks ensure that the data has not been modified or tampered with during transmission. This helps in verifying that the data received is the same as the data sent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Protect </a:t>
            </a:r>
            <a:r>
              <a:rPr lang="en-GB" b="1" dirty="0"/>
              <a:t>Against Attackers:-</a:t>
            </a:r>
            <a:r>
              <a:rPr lang="en-GB" dirty="0"/>
              <a:t>Ciphering and deciphering protect against various forms of cyber attacks, including eavesdropping (unauthorized data interception) and tampering (unauthorized data modification).</a:t>
            </a:r>
            <a:endParaRPr lang="en-GB" dirty="0" smtClean="0"/>
          </a:p>
          <a:p>
            <a:r>
              <a:rPr lang="en-GB" b="1" dirty="0" smtClean="0"/>
              <a:t>Benefits:-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     -Authentication</a:t>
            </a:r>
            <a:r>
              <a:rPr lang="en-GB" b="1" dirty="0"/>
              <a:t>: </a:t>
            </a:r>
            <a:r>
              <a:rPr lang="en-GB" dirty="0"/>
              <a:t>Ensuring the authenticity of data and its </a:t>
            </a:r>
            <a:r>
              <a:rPr lang="en-GB" dirty="0" smtClean="0"/>
              <a:t>source.</a:t>
            </a:r>
          </a:p>
          <a:p>
            <a:pPr marL="0" indent="0">
              <a:buNone/>
            </a:pPr>
            <a:r>
              <a:rPr lang="en-GB" b="1" dirty="0" smtClean="0"/>
              <a:t>           - </a:t>
            </a:r>
            <a:r>
              <a:rPr lang="en-GB" b="1" dirty="0"/>
              <a:t>Non-Repudiation: </a:t>
            </a:r>
            <a:r>
              <a:rPr lang="en-GB" dirty="0"/>
              <a:t>Ensuring that a sender cannot deny sending the </a:t>
            </a:r>
            <a:r>
              <a:rPr lang="en-GB" dirty="0" smtClean="0"/>
              <a:t>data.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     -Compliance</a:t>
            </a:r>
            <a:r>
              <a:rPr lang="en-GB" b="1" dirty="0"/>
              <a:t>: </a:t>
            </a:r>
            <a:r>
              <a:rPr lang="en-GB" dirty="0"/>
              <a:t>Meeting regulatory requirements for data security and </a:t>
            </a:r>
            <a:r>
              <a:rPr lang="en-GB" dirty="0" smtClean="0"/>
              <a:t>privacy.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D863-3D83-4BCD-80E2-5B269C9BC4CE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183" y="900034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Key Management in PDCP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11082"/>
            <a:ext cx="10018713" cy="3850105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Key Types:</a:t>
            </a:r>
          </a:p>
          <a:p>
            <a:pPr marL="0" indent="0">
              <a:buNone/>
            </a:pPr>
            <a:r>
              <a:rPr lang="en-GB" b="1" dirty="0" smtClean="0"/>
              <a:t>1.Session </a:t>
            </a:r>
            <a:r>
              <a:rPr lang="en-GB" b="1" dirty="0"/>
              <a:t>keys: </a:t>
            </a:r>
            <a:r>
              <a:rPr lang="en-GB" dirty="0"/>
              <a:t>Temporary keys used for a specific session or </a:t>
            </a:r>
            <a:r>
              <a:rPr lang="en-GB" dirty="0" smtClean="0"/>
              <a:t>transaction.</a:t>
            </a:r>
          </a:p>
          <a:p>
            <a:pPr marL="0" indent="0">
              <a:buNone/>
            </a:pPr>
            <a:r>
              <a:rPr lang="en-GB" b="1" dirty="0" smtClean="0"/>
              <a:t>2.Long-term </a:t>
            </a:r>
            <a:r>
              <a:rPr lang="en-GB" b="1" dirty="0"/>
              <a:t>keys: </a:t>
            </a:r>
            <a:r>
              <a:rPr lang="en-GB" dirty="0" smtClean="0"/>
              <a:t>Persistent keys used for an extended period.</a:t>
            </a:r>
          </a:p>
          <a:p>
            <a:r>
              <a:rPr lang="en-GB" b="1" dirty="0" smtClean="0"/>
              <a:t>Key Lifecycle:</a:t>
            </a:r>
          </a:p>
          <a:p>
            <a:pPr marL="0" indent="0">
              <a:buNone/>
            </a:pPr>
            <a:r>
              <a:rPr lang="en-GB" b="1" dirty="0" smtClean="0"/>
              <a:t> 1</a:t>
            </a:r>
            <a:r>
              <a:rPr lang="en-GB" b="1" dirty="0"/>
              <a:t>. Generation</a:t>
            </a:r>
            <a:r>
              <a:rPr lang="en-GB" b="1" dirty="0" smtClean="0"/>
              <a:t>:-</a:t>
            </a:r>
            <a:r>
              <a:rPr lang="en-GB" dirty="0"/>
              <a:t>The process of creating secure keys using algorithms that ensure randomness and robustness. </a:t>
            </a:r>
            <a:r>
              <a:rPr lang="en-GB" dirty="0" smtClean="0"/>
              <a:t>Using </a:t>
            </a:r>
            <a:r>
              <a:rPr lang="en-GB" dirty="0"/>
              <a:t>secure random number generators to create keys that are difficult to predict or reproduce.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2</a:t>
            </a:r>
            <a:r>
              <a:rPr lang="en-GB" b="1" dirty="0"/>
              <a:t>. Distribution</a:t>
            </a:r>
            <a:r>
              <a:rPr lang="en-GB" b="1" dirty="0" smtClean="0"/>
              <a:t>:-</a:t>
            </a:r>
            <a:r>
              <a:rPr lang="en-GB" dirty="0"/>
              <a:t>Keys are distributed using secure channels to prevent interception or unauthorized access.</a:t>
            </a:r>
            <a:r>
              <a:rPr lang="en-GB" b="1" dirty="0" smtClean="0"/>
              <a:t> </a:t>
            </a:r>
          </a:p>
          <a:p>
            <a:pPr marL="0" indent="0">
              <a:buNone/>
            </a:pPr>
            <a:r>
              <a:rPr lang="en-GB" b="1" dirty="0" smtClean="0"/>
              <a:t>3</a:t>
            </a:r>
            <a:r>
              <a:rPr lang="en-GB" b="1" dirty="0"/>
              <a:t>. Rotation: </a:t>
            </a:r>
            <a:r>
              <a:rPr lang="en-GB" dirty="0"/>
              <a:t>Keys are regularly updated and replaced to prevent </a:t>
            </a:r>
            <a:r>
              <a:rPr lang="en-GB" dirty="0" smtClean="0"/>
              <a:t>compromise.</a:t>
            </a:r>
          </a:p>
          <a:p>
            <a:pPr marL="0" indent="0">
              <a:buNone/>
            </a:pPr>
            <a:r>
              <a:rPr lang="en-GB" b="1" dirty="0" smtClean="0"/>
              <a:t>4</a:t>
            </a:r>
            <a:r>
              <a:rPr lang="en-GB" b="1" dirty="0"/>
              <a:t>. Destruction: </a:t>
            </a:r>
            <a:r>
              <a:rPr lang="en-GB" dirty="0"/>
              <a:t>Keys are securely deleted or destroyed when no longer needed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9362-4E9D-419C-9415-AF1A4BF62D03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02" y="394936"/>
            <a:ext cx="10571998" cy="970450"/>
          </a:xfrm>
        </p:spPr>
        <p:txBody>
          <a:bodyPr/>
          <a:lstStyle/>
          <a:p>
            <a:r>
              <a:rPr lang="en-GB" dirty="0" smtClean="0"/>
              <a:t>Security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144" y="2281644"/>
            <a:ext cx="10018713" cy="4219075"/>
          </a:xfrm>
        </p:spPr>
        <p:txBody>
          <a:bodyPr>
            <a:normAutofit/>
          </a:bodyPr>
          <a:lstStyle/>
          <a:p>
            <a:r>
              <a:rPr lang="en-GB" b="1" dirty="0"/>
              <a:t>Ensuring Key Security and </a:t>
            </a:r>
            <a:r>
              <a:rPr lang="en-GB" b="1" dirty="0" smtClean="0"/>
              <a:t>Integrity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b="1" dirty="0"/>
              <a:t>Storage</a:t>
            </a:r>
            <a:r>
              <a:rPr lang="en-GB" dirty="0"/>
              <a:t>: Keys are stored in secure hardware modules or encrypted databases to protect against unauthorized access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b="1" dirty="0"/>
              <a:t>Access Control</a:t>
            </a:r>
            <a:r>
              <a:rPr lang="en-GB" dirty="0"/>
              <a:t>: Only authorized entities or systems can access or manage the keys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b="1" dirty="0"/>
              <a:t>Monitoring</a:t>
            </a:r>
            <a:r>
              <a:rPr lang="en-GB" dirty="0"/>
              <a:t>: Regular monitoring of key usage and access logs to detect any unauthorized activities or breaches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b="1" dirty="0"/>
              <a:t>Backup</a:t>
            </a:r>
            <a:r>
              <a:rPr lang="en-GB" dirty="0"/>
              <a:t>: Secure backups of keys are maintained to ensure recovery in case of data loss or system failures.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5DD-AA5C-4DE4-81C2-B873F51A0C2C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13433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GB" dirty="0"/>
              <a:t>Challenges and Considerations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49939"/>
            <a:ext cx="10018713" cy="4608209"/>
          </a:xfrm>
        </p:spPr>
        <p:txBody>
          <a:bodyPr>
            <a:normAutofit/>
          </a:bodyPr>
          <a:lstStyle/>
          <a:p>
            <a:r>
              <a:rPr lang="en-GB" b="1" dirty="0" smtClean="0"/>
              <a:t>Performance Impact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-Processing Time</a:t>
            </a:r>
            <a:r>
              <a:rPr lang="en-GB" dirty="0"/>
              <a:t>: Encryption and decryption processes consume computational resources, potentially affecting the speed and responsiveness of data transmission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/>
              <a:t>-Latency</a:t>
            </a:r>
            <a:r>
              <a:rPr lang="en-GB" dirty="0"/>
              <a:t>: The time required to encrypt and decrypt data can introduce delays, impacting real-time applications like voice and video streaming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/>
              <a:t>Resource Usage</a:t>
            </a:r>
            <a:r>
              <a:rPr lang="en-GB" dirty="0"/>
              <a:t>: Additional CPU and memory usage for cryptographic operations may strain network devices, especially in high-throughput scenarios</a:t>
            </a:r>
            <a:r>
              <a:rPr lang="en-GB" dirty="0" smtClean="0"/>
              <a:t>.</a:t>
            </a:r>
          </a:p>
          <a:p>
            <a:r>
              <a:rPr lang="en-GB" b="1" dirty="0"/>
              <a:t>Scalability </a:t>
            </a:r>
            <a:r>
              <a:rPr lang="en-GB" b="1" dirty="0" smtClean="0"/>
              <a:t>Issues</a:t>
            </a:r>
          </a:p>
          <a:p>
            <a:pPr marL="0" indent="0">
              <a:buNone/>
            </a:pPr>
            <a:r>
              <a:rPr lang="en-GB" b="1" dirty="0" smtClean="0"/>
              <a:t>-</a:t>
            </a:r>
            <a:r>
              <a:rPr lang="en-GB" b="1" dirty="0"/>
              <a:t>Key Management Complexity</a:t>
            </a:r>
            <a:r>
              <a:rPr lang="en-GB" dirty="0"/>
              <a:t>: As the network grows, managing and distributing a large number of keys becomes increasingly complex. This includes ensuring secure key storage, distribution, and rotation.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0063-96D2-4496-9898-14C445456ED1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479" y="1714062"/>
            <a:ext cx="4382521" cy="2007789"/>
          </a:xfrm>
        </p:spPr>
        <p:txBody>
          <a:bodyPr/>
          <a:lstStyle/>
          <a:p>
            <a:r>
              <a:rPr lang="en-GB" dirty="0" smtClean="0"/>
              <a:t>Presented By:-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3938337"/>
          </a:xfrm>
        </p:spPr>
        <p:txBody>
          <a:bodyPr>
            <a:normAutofit/>
          </a:bodyPr>
          <a:lstStyle/>
          <a:p>
            <a:r>
              <a:rPr lang="en-GB" b="1" dirty="0"/>
              <a:t>Bhakti S</a:t>
            </a:r>
          </a:p>
          <a:p>
            <a:r>
              <a:rPr lang="en-GB" b="1" dirty="0"/>
              <a:t>Ranjita Karadad</a:t>
            </a:r>
          </a:p>
          <a:p>
            <a:r>
              <a:rPr lang="en-GB" b="1" dirty="0"/>
              <a:t>Ritesh Mishra</a:t>
            </a:r>
          </a:p>
          <a:p>
            <a:r>
              <a:rPr lang="en-GB" b="1" dirty="0"/>
              <a:t>Vaidehi Shailendra Bhosale</a:t>
            </a:r>
          </a:p>
          <a:p>
            <a:r>
              <a:rPr lang="en-GB" b="1" dirty="0"/>
              <a:t>Vanaja Dukka</a:t>
            </a:r>
          </a:p>
          <a:p>
            <a:r>
              <a:rPr lang="en-GB" b="1" dirty="0"/>
              <a:t>Vivek Kumar</a:t>
            </a:r>
          </a:p>
          <a:p>
            <a:r>
              <a:rPr lang="en-GB" b="1" dirty="0"/>
              <a:t>Yash Pramod Gulhane</a:t>
            </a:r>
          </a:p>
          <a:p>
            <a:r>
              <a:rPr lang="en-GB" b="1" dirty="0"/>
              <a:t>Yengala Dharmendra Kumar </a:t>
            </a:r>
            <a:r>
              <a:rPr lang="en-GB" b="1" dirty="0" smtClean="0"/>
              <a:t>Reddy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571E-AE4E-45FB-8FE1-A28BCF7E2BA3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9186" y="427674"/>
            <a:ext cx="10018712" cy="3517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-</a:t>
            </a:r>
            <a:r>
              <a:rPr lang="en-GB" b="1" dirty="0"/>
              <a:t>Increased Overhead</a:t>
            </a:r>
            <a:r>
              <a:rPr lang="en-GB" dirty="0"/>
              <a:t>: Large networks require more robust systems for encryption and decryption, leading to higher resource consumption and potential </a:t>
            </a:r>
            <a:r>
              <a:rPr lang="en-GB" dirty="0" smtClean="0"/>
              <a:t>bottlenecks.</a:t>
            </a:r>
          </a:p>
          <a:p>
            <a:pPr marL="0" indent="0">
              <a:buNone/>
            </a:pPr>
            <a:r>
              <a:rPr lang="en-GB" b="1" dirty="0"/>
              <a:t>-</a:t>
            </a:r>
            <a:r>
              <a:rPr lang="en-GB" b="1" dirty="0" smtClean="0"/>
              <a:t>Scalability </a:t>
            </a:r>
            <a:r>
              <a:rPr lang="en-GB" b="1" dirty="0"/>
              <a:t>Solutions</a:t>
            </a:r>
            <a:r>
              <a:rPr lang="en-GB" dirty="0"/>
              <a:t>: Implementing scalable key management systems and efficient cryptographic algorithms can help mitigate these challenges.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18FD-0606-40BB-8507-2B51FE0A8474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05" y="94434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Ciphering </a:t>
            </a:r>
            <a:r>
              <a:rPr lang="en-GB" dirty="0"/>
              <a:t>and </a:t>
            </a:r>
            <a:r>
              <a:rPr lang="en-GB" dirty="0" smtClean="0"/>
              <a:t>Deciphering Code                                      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DF80-2926-467E-9E48-519A8A2F09EE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53691" y="2838995"/>
            <a:ext cx="3605349" cy="2769325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24399"/>
              </p:ext>
            </p:extLst>
          </p:nvPr>
        </p:nvGraphicFramePr>
        <p:xfrm>
          <a:off x="4885508" y="3551903"/>
          <a:ext cx="1741713" cy="151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ackager Shell Object" showAsIcon="1" r:id="rId3" imgW="914400" imgH="792360" progId="Package">
                  <p:embed/>
                </p:oleObj>
              </mc:Choice>
              <mc:Fallback>
                <p:oleObj name="Packager Shell Object" showAsIcon="1" r:id="rId3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5508" y="3551903"/>
                        <a:ext cx="1741713" cy="1515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7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91745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GB" dirty="0"/>
              <a:t>Conclusion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8168"/>
            <a:ext cx="10018713" cy="5269831"/>
          </a:xfrm>
        </p:spPr>
        <p:txBody>
          <a:bodyPr>
            <a:normAutofit/>
          </a:bodyPr>
          <a:lstStyle/>
          <a:p>
            <a:r>
              <a:rPr lang="en-GB" b="1" dirty="0"/>
              <a:t>Enhanced Security</a:t>
            </a:r>
            <a:r>
              <a:rPr lang="en-GB" dirty="0"/>
              <a:t>: Ciphering and deciphering are fundamental to secure data transmission in modern communication networks, providing robust protection against unauthorized access and tampering</a:t>
            </a:r>
            <a:r>
              <a:rPr lang="en-GB" dirty="0" smtClean="0"/>
              <a:t>.</a:t>
            </a:r>
          </a:p>
          <a:p>
            <a:r>
              <a:rPr lang="en-GB" b="1" dirty="0"/>
              <a:t>Ongoing Evolution</a:t>
            </a:r>
            <a:r>
              <a:rPr lang="en-GB" dirty="0"/>
              <a:t>: As technology advances, encryption methods and key management practices will continue to evolve, adapting to new security challenges and ensuring the integrity of data communications</a:t>
            </a:r>
            <a:r>
              <a:rPr lang="en-GB" dirty="0" smtClean="0"/>
              <a:t>.</a:t>
            </a:r>
          </a:p>
          <a:p>
            <a:r>
              <a:rPr lang="en-GB" b="1" dirty="0"/>
              <a:t>Importance of Best Practices</a:t>
            </a:r>
            <a:r>
              <a:rPr lang="en-GB" dirty="0"/>
              <a:t>: Implementing best practices in ciphering and deciphering helps maintain a high level of security and efficiency in data handling, ensuring that sensitive information remains protected throughout its lifecycle.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BEA3-AEB1-4A77-807C-9CC73464CCF0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729207">
            <a:off x="3530806" y="1773285"/>
            <a:ext cx="46654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0" dirty="0" smtClean="0"/>
              <a:t>                           </a:t>
            </a:r>
            <a:r>
              <a:rPr lang="en-GB" sz="6600" dirty="0" smtClean="0"/>
              <a:t>Thank you</a:t>
            </a:r>
            <a:endParaRPr lang="en-GB" sz="6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4269-D5FC-43B0-82D1-73C6B22D437A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6965" y="-437148"/>
            <a:ext cx="10018713" cy="1752599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96965" y="2053388"/>
            <a:ext cx="10018713" cy="4219075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of PDCP</a:t>
            </a:r>
          </a:p>
          <a:p>
            <a:r>
              <a:rPr lang="en-GB" dirty="0" smtClean="0"/>
              <a:t>Role of Ciphering in PDCP</a:t>
            </a:r>
          </a:p>
          <a:p>
            <a:r>
              <a:rPr lang="en-GB" dirty="0"/>
              <a:t>Ciphering Process in </a:t>
            </a:r>
            <a:r>
              <a:rPr lang="en-GB" dirty="0" smtClean="0"/>
              <a:t>PDCP</a:t>
            </a:r>
          </a:p>
          <a:p>
            <a:r>
              <a:rPr lang="en-GB" dirty="0" smtClean="0"/>
              <a:t>Role of Deciphering in PDCP</a:t>
            </a:r>
          </a:p>
          <a:p>
            <a:r>
              <a:rPr lang="en-GB" dirty="0" smtClean="0"/>
              <a:t>Deciphering Process in PDCP</a:t>
            </a:r>
          </a:p>
          <a:p>
            <a:r>
              <a:rPr lang="en-GB" dirty="0"/>
              <a:t>Significance of Ciphering and </a:t>
            </a:r>
            <a:r>
              <a:rPr lang="en-GB" dirty="0" smtClean="0"/>
              <a:t>Deciphering</a:t>
            </a:r>
          </a:p>
          <a:p>
            <a:r>
              <a:rPr lang="en-GB" dirty="0" smtClean="0"/>
              <a:t>Key Management in PDCP</a:t>
            </a:r>
          </a:p>
          <a:p>
            <a:r>
              <a:rPr lang="en-GB" dirty="0"/>
              <a:t>Challenges and </a:t>
            </a:r>
            <a:r>
              <a:rPr lang="en-GB" dirty="0" smtClean="0"/>
              <a:t>Considerations</a:t>
            </a:r>
          </a:p>
          <a:p>
            <a:r>
              <a:rPr lang="en-GB" dirty="0" smtClean="0"/>
              <a:t>Code</a:t>
            </a:r>
          </a:p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AF41-88D8-4AB1-97EE-FD3B3898A079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24852"/>
            <a:ext cx="10018713" cy="1752599"/>
          </a:xfrm>
        </p:spPr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245894"/>
            <a:ext cx="10018713" cy="4170948"/>
          </a:xfrm>
        </p:spPr>
        <p:txBody>
          <a:bodyPr>
            <a:normAutofit/>
          </a:bodyPr>
          <a:lstStyle/>
          <a:p>
            <a:r>
              <a:rPr lang="en-GB" dirty="0" smtClean="0"/>
              <a:t>PDCP(Packet Data Convergence Protocol) is a layer 2 protocol in the 5G  network architecture.</a:t>
            </a:r>
          </a:p>
          <a:p>
            <a:r>
              <a:rPr lang="en-GB" dirty="0"/>
              <a:t>PDCP plays a crucial role in ensuring reliable and secure data transfer between the device (UE) and the network (gNodeB</a:t>
            </a:r>
            <a:r>
              <a:rPr lang="en-GB" dirty="0" smtClean="0"/>
              <a:t>).</a:t>
            </a:r>
          </a:p>
          <a:p>
            <a:r>
              <a:rPr lang="en-GB" dirty="0"/>
              <a:t>PDCP is a vital component of the 5G network, ensuring secure, reliable, and efficient data transfer between devices and the network</a:t>
            </a:r>
            <a:r>
              <a:rPr lang="en-GB" dirty="0" smtClean="0"/>
              <a:t>.</a:t>
            </a:r>
          </a:p>
          <a:p>
            <a:r>
              <a:rPr lang="en-GB" dirty="0"/>
              <a:t>It is responsible for handling the transmission of user data and control information across the radio interface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ACD-8AEE-4351-8647-42F576813911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5014" y="641849"/>
            <a:ext cx="10018712" cy="5791200"/>
          </a:xfrm>
        </p:spPr>
        <p:txBody>
          <a:bodyPr>
            <a:normAutofit/>
          </a:bodyPr>
          <a:lstStyle/>
          <a:p>
            <a:r>
              <a:rPr lang="en-GB" b="1" dirty="0" smtClean="0"/>
              <a:t>Functions of PDCP</a:t>
            </a:r>
          </a:p>
          <a:p>
            <a:pPr marL="0" indent="0">
              <a:buNone/>
            </a:pPr>
            <a:r>
              <a:rPr lang="en-GB" dirty="0"/>
              <a:t>     1. Header compression and </a:t>
            </a:r>
            <a:r>
              <a:rPr lang="en-GB" dirty="0" smtClean="0"/>
              <a:t>decompression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2</a:t>
            </a:r>
            <a:r>
              <a:rPr lang="en-GB" dirty="0"/>
              <a:t>. Data encryption and </a:t>
            </a:r>
            <a:r>
              <a:rPr lang="en-GB" dirty="0" smtClean="0"/>
              <a:t>decryption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3</a:t>
            </a:r>
            <a:r>
              <a:rPr lang="en-GB" dirty="0"/>
              <a:t>. Integrity protection and </a:t>
            </a:r>
            <a:r>
              <a:rPr lang="en-GB" dirty="0" smtClean="0"/>
              <a:t>verification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4</a:t>
            </a:r>
            <a:r>
              <a:rPr lang="en-GB" dirty="0"/>
              <a:t>. Sequence numbering and </a:t>
            </a:r>
            <a:r>
              <a:rPr lang="en-GB" dirty="0" smtClean="0"/>
              <a:t>reordering</a:t>
            </a:r>
          </a:p>
          <a:p>
            <a:pPr marL="0" indent="0">
              <a:buNone/>
            </a:pPr>
            <a:r>
              <a:rPr lang="en-GB" dirty="0" smtClean="0"/>
              <a:t>     5. Duplicate detection and removal</a:t>
            </a:r>
          </a:p>
          <a:p>
            <a:r>
              <a:rPr lang="en-GB" b="1" dirty="0" smtClean="0"/>
              <a:t>Key Feature of PDCP</a:t>
            </a:r>
          </a:p>
          <a:p>
            <a:pPr marL="0" indent="0">
              <a:buNone/>
            </a:pPr>
            <a:r>
              <a:rPr lang="en-GB" dirty="0" smtClean="0"/>
              <a:t>      1</a:t>
            </a:r>
            <a:r>
              <a:rPr lang="en-GB" dirty="0"/>
              <a:t>. Enhanced security: Improved encryption and integrity protection </a:t>
            </a:r>
            <a:r>
              <a:rPr lang="en-GB" dirty="0" smtClean="0"/>
              <a:t>mechanisms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2</a:t>
            </a:r>
            <a:r>
              <a:rPr lang="en-GB" dirty="0"/>
              <a:t>. Efficient header compression: Reduced overhead for better </a:t>
            </a:r>
            <a:r>
              <a:rPr lang="en-GB" dirty="0" smtClean="0"/>
              <a:t>performance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3</a:t>
            </a:r>
            <a:r>
              <a:rPr lang="en-GB" dirty="0"/>
              <a:t>. Robust sequence numbering: Ensures correct data ordering and </a:t>
            </a:r>
            <a:r>
              <a:rPr lang="en-GB" dirty="0" smtClean="0"/>
              <a:t>reordering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4</a:t>
            </a:r>
            <a:r>
              <a:rPr lang="en-GB" dirty="0"/>
              <a:t>. Improved duplicate detection: Eliminates duplicate packets for better efficiency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223C-C728-4083-85F4-D4933A102192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4317" y="565694"/>
            <a:ext cx="10018712" cy="5000625"/>
          </a:xfrm>
        </p:spPr>
        <p:txBody>
          <a:bodyPr>
            <a:normAutofit/>
          </a:bodyPr>
          <a:lstStyle/>
          <a:p>
            <a:r>
              <a:rPr lang="en-GB" b="1" dirty="0" smtClean="0"/>
              <a:t>Position un the Network Stack</a:t>
            </a:r>
          </a:p>
          <a:p>
            <a:pPr marL="0" indent="0">
              <a:buNone/>
            </a:pPr>
            <a:r>
              <a:rPr lang="en-GB" dirty="0" smtClean="0"/>
              <a:t>* </a:t>
            </a:r>
            <a:r>
              <a:rPr lang="en-GB" b="1" dirty="0"/>
              <a:t>Location</a:t>
            </a:r>
            <a:r>
              <a:rPr lang="en-GB" dirty="0"/>
              <a:t>: PDCP is situated above the Radio Link Control (RLC) layer and below the Packet Data Network (PDN) layer in the mobile network architecture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*Interaction </a:t>
            </a:r>
            <a:r>
              <a:rPr lang="en-GB" b="1" dirty="0"/>
              <a:t>with Other </a:t>
            </a:r>
            <a:r>
              <a:rPr lang="en-GB" b="1" dirty="0" smtClean="0"/>
              <a:t>Layers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b="1" dirty="0" smtClean="0"/>
              <a:t>-RLC </a:t>
            </a:r>
            <a:r>
              <a:rPr lang="en-GB" b="1" dirty="0"/>
              <a:t>Layer</a:t>
            </a:r>
            <a:r>
              <a:rPr lang="en-GB" dirty="0"/>
              <a:t>: PDCP interacts closely with the RLC layer, which handles the segmentation and reassembly of data packets. While RLC is responsible for reliable transmission, PDCP focuses on data optimization and security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-Network </a:t>
            </a:r>
            <a:r>
              <a:rPr lang="en-GB" b="1" dirty="0"/>
              <a:t>Layer (PDN)</a:t>
            </a:r>
            <a:r>
              <a:rPr lang="en-GB" dirty="0"/>
              <a:t>: PDCP serves as the interface to the network layer, ensuring that compressed and encrypted data is appropriately packaged for transmission to external networks or services.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0121-C4BD-4DFB-AB8C-9DF274D6013A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2" y="2551612"/>
            <a:ext cx="8595361" cy="35071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0262" y="534274"/>
            <a:ext cx="10571998" cy="970450"/>
          </a:xfrm>
        </p:spPr>
        <p:txBody>
          <a:bodyPr/>
          <a:lstStyle/>
          <a:p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318-D41E-4FC3-9309-86A24A2EDB36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B93C-76C4-4574-B3E0-450566E3C209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2737" y="730584"/>
            <a:ext cx="10553700" cy="5185304"/>
          </a:xfrm>
        </p:spPr>
        <p:txBody>
          <a:bodyPr>
            <a:normAutofit/>
          </a:bodyPr>
          <a:lstStyle/>
          <a:p>
            <a:r>
              <a:rPr lang="en-GB" b="1" dirty="0" smtClean="0"/>
              <a:t>Process of PDCP:-</a:t>
            </a:r>
            <a:endParaRPr lang="en-GB" b="1" dirty="0"/>
          </a:p>
          <a:p>
            <a:pPr>
              <a:buFont typeface="+mj-lt"/>
              <a:buAutoNum type="arabicPeriod"/>
            </a:pPr>
            <a:r>
              <a:rPr lang="en-GB" dirty="0" smtClean="0"/>
              <a:t>Transmission buffer &amp; sequence number.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Header Compression.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Integrity protection.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Ciphering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Add PDCP header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Routing/Duplication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Remove PDCP Header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Deciphering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Integrity Verification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Header Decompression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56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400" y="229473"/>
            <a:ext cx="10571998" cy="970450"/>
          </a:xfrm>
        </p:spPr>
        <p:txBody>
          <a:bodyPr/>
          <a:lstStyle/>
          <a:p>
            <a:r>
              <a:rPr lang="en-GB" dirty="0"/>
              <a:t>Role of Ciphering in PDCP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807" y="2001596"/>
            <a:ext cx="10018713" cy="4708358"/>
          </a:xfrm>
        </p:spPr>
        <p:txBody>
          <a:bodyPr>
            <a:normAutofit/>
          </a:bodyPr>
          <a:lstStyle/>
          <a:p>
            <a:r>
              <a:rPr lang="en-GB" b="1" dirty="0" smtClean="0"/>
              <a:t>Ciphering:-</a:t>
            </a:r>
            <a:r>
              <a:rPr lang="en-GB" dirty="0" smtClean="0"/>
              <a:t>Ciphering </a:t>
            </a:r>
            <a:r>
              <a:rPr lang="en-GB" dirty="0"/>
              <a:t>refers to the process of converting plaintext data into an unreadable format through encryption. This ensures that the data remains confidential and is protected from unauthorized access during transmission</a:t>
            </a:r>
            <a:r>
              <a:rPr lang="en-GB" dirty="0" smtClean="0"/>
              <a:t>.</a:t>
            </a:r>
          </a:p>
          <a:p>
            <a:r>
              <a:rPr lang="en-GB" b="1" dirty="0"/>
              <a:t>Role of Ciphering in PDCP:-</a:t>
            </a:r>
            <a:r>
              <a:rPr lang="en-GB" dirty="0"/>
              <a:t>Ciphering is a critical component of the Packet Data Convergence Protocol (PDCP) in 5G networks. It ensures the confidentiality and integrity of data transmitted between the device (UE) and the network (gNodeB).</a:t>
            </a:r>
            <a:endParaRPr lang="en-GB" dirty="0" smtClean="0"/>
          </a:p>
          <a:p>
            <a:r>
              <a:rPr lang="en-GB" b="1" dirty="0"/>
              <a:t>Encryption:-</a:t>
            </a:r>
            <a:r>
              <a:rPr lang="en-GB" dirty="0"/>
              <a:t>Encryption is the process of converting plaintext data into ciphertext to ensure confidentiality and integrity. It uses an encryption algorithm and a secret key to transform the data, making it unreadable to unauthorized parties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4CEF-1A2B-4456-A85B-513F38C777FB}" type="datetime3">
              <a:rPr lang="en-GB" smtClean="0"/>
              <a:t>12 August,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3657</TotalTime>
  <Words>1619</Words>
  <Application>Microsoft Office PowerPoint</Application>
  <PresentationFormat>Widescreen</PresentationFormat>
  <Paragraphs>202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Wingdings 2</vt:lpstr>
      <vt:lpstr>Quotable</vt:lpstr>
      <vt:lpstr>Package</vt:lpstr>
      <vt:lpstr>Ciphering and Deciphering Data in PDCP Group 3                                                                              Specification 38.323 Mentored by :- Abhijeet sir</vt:lpstr>
      <vt:lpstr>Presented By:-</vt:lpstr>
      <vt:lpstr>Contents</vt:lpstr>
      <vt:lpstr>Introduction</vt:lpstr>
      <vt:lpstr>PowerPoint Presentation</vt:lpstr>
      <vt:lpstr>PowerPoint Presentation</vt:lpstr>
      <vt:lpstr>Diagram</vt:lpstr>
      <vt:lpstr>PowerPoint Presentation</vt:lpstr>
      <vt:lpstr>Role of Ciphering in PDCP</vt:lpstr>
      <vt:lpstr>PowerPoint Presentation</vt:lpstr>
      <vt:lpstr>Ciphering Process in PDCP </vt:lpstr>
      <vt:lpstr>Role of Deciphering in PDCP </vt:lpstr>
      <vt:lpstr>PowerPoint Presentation</vt:lpstr>
      <vt:lpstr>Deciphering Process in PDCP </vt:lpstr>
      <vt:lpstr>PowerPoint Presentation</vt:lpstr>
      <vt:lpstr>Significance of Ciphering and Deciphering </vt:lpstr>
      <vt:lpstr>Key Management in PDCP </vt:lpstr>
      <vt:lpstr>Security Measures</vt:lpstr>
      <vt:lpstr>Challenges and Considerations </vt:lpstr>
      <vt:lpstr>PowerPoint Presentation</vt:lpstr>
      <vt:lpstr>Ciphering and Deciphering Code                                       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Ciphering and Deciphering Data in PDCP</dc:title>
  <dc:creator>Vivek kumar</dc:creator>
  <cp:lastModifiedBy>Vivek kumar</cp:lastModifiedBy>
  <cp:revision>36</cp:revision>
  <dcterms:created xsi:type="dcterms:W3CDTF">2024-08-09T11:26:15Z</dcterms:created>
  <dcterms:modified xsi:type="dcterms:W3CDTF">2024-08-12T12:28:52Z</dcterms:modified>
</cp:coreProperties>
</file>