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5" r:id="rId3"/>
    <p:sldId id="257" r:id="rId4"/>
    <p:sldId id="259" r:id="rId5"/>
    <p:sldId id="267" r:id="rId6"/>
    <p:sldId id="260" r:id="rId7"/>
    <p:sldId id="268" r:id="rId8"/>
    <p:sldId id="276" r:id="rId9"/>
    <p:sldId id="261" r:id="rId10"/>
    <p:sldId id="269" r:id="rId11"/>
    <p:sldId id="262" r:id="rId12"/>
    <p:sldId id="264" r:id="rId13"/>
    <p:sldId id="270" r:id="rId14"/>
    <p:sldId id="271" r:id="rId15"/>
    <p:sldId id="265" r:id="rId16"/>
    <p:sldId id="272" r:id="rId17"/>
    <p:sldId id="273" r:id="rId18"/>
    <p:sldId id="266" r:id="rId19"/>
    <p:sldId id="274" r:id="rId20"/>
    <p:sldId id="25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F6F26-CADD-49EE-BDBF-86EDE78D8871}" type="datetimeFigureOut">
              <a:rPr lang="en-GB" smtClean="0"/>
              <a:t>12/08/2024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3DDFD-751D-403B-97E9-08F3D0BADEFE}" type="slidenum">
              <a:rPr lang="en-GB" smtClean="0"/>
              <a:t>‹#›</a:t>
            </a:fld>
            <a:endParaRPr lang="en-GB"/>
          </a:p>
        </p:txBody>
      </p:sp>
    </p:spTree>
    <p:extLst>
      <p:ext uri="{BB962C8B-B14F-4D97-AF65-F5344CB8AC3E}">
        <p14:creationId xmlns:p14="http://schemas.microsoft.com/office/powerpoint/2010/main" val="261248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003DDFD-751D-403B-97E9-08F3D0BADEFE}" type="slidenum">
              <a:rPr lang="en-GB" smtClean="0"/>
              <a:t>3</a:t>
            </a:fld>
            <a:endParaRPr lang="en-GB"/>
          </a:p>
        </p:txBody>
      </p:sp>
    </p:spTree>
    <p:extLst>
      <p:ext uri="{BB962C8B-B14F-4D97-AF65-F5344CB8AC3E}">
        <p14:creationId xmlns:p14="http://schemas.microsoft.com/office/powerpoint/2010/main" val="26012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7C14F2-251B-4B15-A5D0-64B565B5A983}"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40947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29C4-A201-42BE-A1FD-14F298341C98}" type="datetime1">
              <a:rPr lang="en-GB" smtClean="0"/>
              <a:t>12/08/2024</a:t>
            </a:fld>
            <a:endParaRPr lang="en-GB"/>
          </a:p>
        </p:txBody>
      </p:sp>
      <p:sp>
        <p:nvSpPr>
          <p:cNvPr id="6" name="Footer Placeholder 5"/>
          <p:cNvSpPr>
            <a:spLocks noGrp="1"/>
          </p:cNvSpPr>
          <p:nvPr>
            <p:ph type="ftr" sz="quarter" idx="11"/>
          </p:nvPr>
        </p:nvSpPr>
        <p:spPr/>
        <p:txBody>
          <a:bodyPr/>
          <a:lstStyle/>
          <a:p>
            <a:r>
              <a:rPr lang="en-GB" smtClean="0"/>
              <a:t>5G Wipro Batch 2</a:t>
            </a:r>
            <a:endParaRPr lang="en-GB"/>
          </a:p>
        </p:txBody>
      </p:sp>
      <p:sp>
        <p:nvSpPr>
          <p:cNvPr id="7" name="Slide Number Placeholder 6"/>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38849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DC8EBFAF-5037-4546-B570-4CA66935802C}"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265535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EA1A997-A109-482D-8D62-539BA1E4341C}" type="datetime1">
              <a:rPr lang="en-GB" smtClean="0"/>
              <a:t>12/08/2024</a:t>
            </a:fld>
            <a:endParaRPr lang="en-GB"/>
          </a:p>
        </p:txBody>
      </p:sp>
      <p:sp>
        <p:nvSpPr>
          <p:cNvPr id="3" name="Footer Placeholder 2"/>
          <p:cNvSpPr>
            <a:spLocks noGrp="1"/>
          </p:cNvSpPr>
          <p:nvPr>
            <p:ph type="ftr" sz="quarter" idx="11"/>
          </p:nvPr>
        </p:nvSpPr>
        <p:spPr/>
        <p:txBody>
          <a:bodyPr/>
          <a:lstStyle/>
          <a:p>
            <a:r>
              <a:rPr lang="en-GB" smtClean="0"/>
              <a:t>5G Wipro Batch 2</a:t>
            </a:r>
            <a:endParaRPr lang="en-GB"/>
          </a:p>
        </p:txBody>
      </p:sp>
      <p:sp>
        <p:nvSpPr>
          <p:cNvPr id="4" name="Slide Number Placeholder 3"/>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72500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C57CAA-C5BD-439C-8EA8-5DACDFC19FD8}"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177072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B3909-D6E7-4564-A698-34D77C0C0BD0}"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429395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35023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C4A61-79E9-4D3A-B918-7934EF3E6932}"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389388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594D-552A-49FB-96F3-CECD1A811920}" type="datetime1">
              <a:rPr lang="en-GB" smtClean="0"/>
              <a:t>12/08/2024</a:t>
            </a:fld>
            <a:endParaRPr lang="en-GB"/>
          </a:p>
        </p:txBody>
      </p:sp>
      <p:sp>
        <p:nvSpPr>
          <p:cNvPr id="6" name="Footer Placeholder 5"/>
          <p:cNvSpPr>
            <a:spLocks noGrp="1"/>
          </p:cNvSpPr>
          <p:nvPr>
            <p:ph type="ftr" sz="quarter" idx="11"/>
          </p:nvPr>
        </p:nvSpPr>
        <p:spPr/>
        <p:txBody>
          <a:bodyPr/>
          <a:lstStyle/>
          <a:p>
            <a:r>
              <a:rPr lang="en-GB" smtClean="0"/>
              <a:t>5G Wipro Batch 2</a:t>
            </a:r>
            <a:endParaRPr lang="en-GB"/>
          </a:p>
        </p:txBody>
      </p:sp>
      <p:sp>
        <p:nvSpPr>
          <p:cNvPr id="7" name="Slide Number Placeholder 6"/>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362758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66C14B-C201-46E4-8392-4D03D5C4831C}" type="datetime1">
              <a:rPr lang="en-GB" smtClean="0"/>
              <a:t>12/08/2024</a:t>
            </a:fld>
            <a:endParaRPr lang="en-GB"/>
          </a:p>
        </p:txBody>
      </p:sp>
      <p:sp>
        <p:nvSpPr>
          <p:cNvPr id="8" name="Footer Placeholder 7"/>
          <p:cNvSpPr>
            <a:spLocks noGrp="1"/>
          </p:cNvSpPr>
          <p:nvPr>
            <p:ph type="ftr" sz="quarter" idx="11"/>
          </p:nvPr>
        </p:nvSpPr>
        <p:spPr/>
        <p:txBody>
          <a:bodyPr/>
          <a:lstStyle/>
          <a:p>
            <a:r>
              <a:rPr lang="en-GB" smtClean="0"/>
              <a:t>5G Wipro Batch 2</a:t>
            </a:r>
            <a:endParaRPr lang="en-GB"/>
          </a:p>
        </p:txBody>
      </p:sp>
      <p:sp>
        <p:nvSpPr>
          <p:cNvPr id="9" name="Slide Number Placeholder 8"/>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314334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F4A2FA-26AD-406A-8FD8-CCBCC7DAB9AE}" type="datetime1">
              <a:rPr lang="en-GB" smtClean="0"/>
              <a:t>12/08/2024</a:t>
            </a:fld>
            <a:endParaRPr lang="en-GB"/>
          </a:p>
        </p:txBody>
      </p:sp>
      <p:sp>
        <p:nvSpPr>
          <p:cNvPr id="4" name="Footer Placeholder 3"/>
          <p:cNvSpPr>
            <a:spLocks noGrp="1"/>
          </p:cNvSpPr>
          <p:nvPr>
            <p:ph type="ftr" sz="quarter" idx="11"/>
          </p:nvPr>
        </p:nvSpPr>
        <p:spPr/>
        <p:txBody>
          <a:bodyPr/>
          <a:lstStyle/>
          <a:p>
            <a:r>
              <a:rPr lang="en-GB" smtClean="0"/>
              <a:t>5G Wipro Batch 2</a:t>
            </a:r>
            <a:endParaRPr lang="en-GB"/>
          </a:p>
        </p:txBody>
      </p:sp>
      <p:sp>
        <p:nvSpPr>
          <p:cNvPr id="5" name="Slide Number Placeholder 4"/>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322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CDEA2-FB24-4AED-8405-6C48640B1856}" type="datetime1">
              <a:rPr lang="en-GB" smtClean="0"/>
              <a:t>12/08/2024</a:t>
            </a:fld>
            <a:endParaRPr lang="en-GB"/>
          </a:p>
        </p:txBody>
      </p:sp>
      <p:sp>
        <p:nvSpPr>
          <p:cNvPr id="3" name="Footer Placeholder 2"/>
          <p:cNvSpPr>
            <a:spLocks noGrp="1"/>
          </p:cNvSpPr>
          <p:nvPr>
            <p:ph type="ftr" sz="quarter" idx="11"/>
          </p:nvPr>
        </p:nvSpPr>
        <p:spPr/>
        <p:txBody>
          <a:bodyPr/>
          <a:lstStyle/>
          <a:p>
            <a:r>
              <a:rPr lang="en-GB" smtClean="0"/>
              <a:t>5G Wipro Batch 2</a:t>
            </a:r>
            <a:endParaRPr lang="en-GB"/>
          </a:p>
        </p:txBody>
      </p:sp>
      <p:sp>
        <p:nvSpPr>
          <p:cNvPr id="4" name="Slide Number Placeholder 3"/>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23084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AC942-D5C6-44D8-90C5-B49C67CB08A9}" type="datetime1">
              <a:rPr lang="en-GB" smtClean="0"/>
              <a:t>12/08/2024</a:t>
            </a:fld>
            <a:endParaRPr lang="en-GB"/>
          </a:p>
        </p:txBody>
      </p:sp>
      <p:sp>
        <p:nvSpPr>
          <p:cNvPr id="6" name="Footer Placeholder 5"/>
          <p:cNvSpPr>
            <a:spLocks noGrp="1"/>
          </p:cNvSpPr>
          <p:nvPr>
            <p:ph type="ftr" sz="quarter" idx="11"/>
          </p:nvPr>
        </p:nvSpPr>
        <p:spPr/>
        <p:txBody>
          <a:bodyPr/>
          <a:lstStyle/>
          <a:p>
            <a:r>
              <a:rPr lang="en-GB" smtClean="0"/>
              <a:t>5G Wipro Batch 2</a:t>
            </a:r>
            <a:endParaRPr lang="en-GB"/>
          </a:p>
        </p:txBody>
      </p:sp>
      <p:sp>
        <p:nvSpPr>
          <p:cNvPr id="7" name="Slide Number Placeholder 6"/>
          <p:cNvSpPr>
            <a:spLocks noGrp="1"/>
          </p:cNvSpPr>
          <p:nvPr>
            <p:ph type="sldNum" sz="quarter" idx="12"/>
          </p:nvPr>
        </p:nvSpPr>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183834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4923EAC-A9E8-4C2D-8F68-796D8BCB699F}" type="datetime1">
              <a:rPr lang="en-GB" smtClean="0"/>
              <a:t>12/08/2024</a:t>
            </a:fld>
            <a:endParaRPr lang="en-GB"/>
          </a:p>
        </p:txBody>
      </p:sp>
      <p:sp>
        <p:nvSpPr>
          <p:cNvPr id="6" name="Footer Placeholder 5"/>
          <p:cNvSpPr>
            <a:spLocks noGrp="1"/>
          </p:cNvSpPr>
          <p:nvPr>
            <p:ph type="ftr" sz="quarter" idx="11"/>
          </p:nvPr>
        </p:nvSpPr>
        <p:spPr>
          <a:xfrm>
            <a:off x="590396" y="6041362"/>
            <a:ext cx="3295413" cy="365125"/>
          </a:xfrm>
        </p:spPr>
        <p:txBody>
          <a:bodyPr/>
          <a:lstStyle/>
          <a:p>
            <a:r>
              <a:rPr lang="en-GB" smtClean="0"/>
              <a:t>5G Wipro Batch 2</a:t>
            </a:r>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C7D2B75E-6DCA-42E2-9590-9423D64629A5}" type="slidenum">
              <a:rPr lang="en-GB" smtClean="0"/>
              <a:t>‹#›</a:t>
            </a:fld>
            <a:endParaRPr lang="en-GB"/>
          </a:p>
        </p:txBody>
      </p:sp>
    </p:spTree>
    <p:extLst>
      <p:ext uri="{BB962C8B-B14F-4D97-AF65-F5344CB8AC3E}">
        <p14:creationId xmlns:p14="http://schemas.microsoft.com/office/powerpoint/2010/main" val="374963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GB" smtClean="0"/>
              <a:t>5G Wipro Batch 2</a:t>
            </a:r>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287D688-D8E8-45A3-918B-F797FE44E776}" type="datetime1">
              <a:rPr lang="en-GB" smtClean="0"/>
              <a:t>12/08/2024</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D2B75E-6DCA-42E2-9590-9423D64629A5}" type="slidenum">
              <a:rPr lang="en-GB" smtClean="0"/>
              <a:t>‹#›</a:t>
            </a:fld>
            <a:endParaRPr lang="en-GB"/>
          </a:p>
        </p:txBody>
      </p:sp>
    </p:spTree>
    <p:extLst>
      <p:ext uri="{BB962C8B-B14F-4D97-AF65-F5344CB8AC3E}">
        <p14:creationId xmlns:p14="http://schemas.microsoft.com/office/powerpoint/2010/main" val="2441969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Carrier Aggregation in the MAC Layer for 5G</a:t>
            </a:r>
            <a:br>
              <a:rPr lang="en-GB" dirty="0" smtClean="0"/>
            </a:br>
            <a:r>
              <a:rPr lang="en-GB" sz="2000" dirty="0" smtClean="0"/>
              <a:t>Group 3                                                                               </a:t>
            </a:r>
            <a:r>
              <a:rPr lang="en-GB" sz="2400" dirty="0" smtClean="0">
                <a:solidFill>
                  <a:schemeClr val="accent5">
                    <a:lumMod val="75000"/>
                  </a:schemeClr>
                </a:solidFill>
              </a:rPr>
              <a:t>Specification 38.321</a:t>
            </a:r>
            <a:br>
              <a:rPr lang="en-GB" sz="2400" dirty="0" smtClean="0">
                <a:solidFill>
                  <a:schemeClr val="accent5">
                    <a:lumMod val="75000"/>
                  </a:schemeClr>
                </a:solidFill>
              </a:rPr>
            </a:br>
            <a:r>
              <a:rPr lang="en-GB" sz="2000" dirty="0" smtClean="0">
                <a:solidFill>
                  <a:schemeClr val="bg1"/>
                </a:solidFill>
              </a:rPr>
              <a:t>Mentored by:- Abhijeet sir</a:t>
            </a:r>
            <a:endParaRPr lang="en-GB" sz="2000" dirty="0">
              <a:solidFill>
                <a:schemeClr val="bg1"/>
              </a:solidFill>
            </a:endParaRPr>
          </a:p>
        </p:txBody>
      </p:sp>
      <p:sp>
        <p:nvSpPr>
          <p:cNvPr id="3" name="Subtitle 2"/>
          <p:cNvSpPr>
            <a:spLocks noGrp="1"/>
          </p:cNvSpPr>
          <p:nvPr>
            <p:ph type="subTitle" idx="1"/>
          </p:nvPr>
        </p:nvSpPr>
        <p:spPr/>
        <p:txBody>
          <a:bodyPr/>
          <a:lstStyle/>
          <a:p>
            <a:r>
              <a:rPr lang="en-GB" dirty="0" smtClean="0"/>
              <a:t>Enhancing Throughput and Latency through Multi-Carrier Management.</a:t>
            </a:r>
            <a:endParaRPr lang="en-GB" dirty="0"/>
          </a:p>
        </p:txBody>
      </p:sp>
      <p:sp>
        <p:nvSpPr>
          <p:cNvPr id="4" name="Date Placeholder 3"/>
          <p:cNvSpPr>
            <a:spLocks noGrp="1"/>
          </p:cNvSpPr>
          <p:nvPr>
            <p:ph type="dt" sz="half" idx="10"/>
          </p:nvPr>
        </p:nvSpPr>
        <p:spPr/>
        <p:txBody>
          <a:bodyPr/>
          <a:lstStyle/>
          <a:p>
            <a:fld id="{F06CC219-218B-43B0-8094-50A6B5398ADB}" type="datetime1">
              <a:rPr lang="en-GB" smtClean="0"/>
              <a:t>12/08/2024</a:t>
            </a:fld>
            <a:endParaRPr lang="en-GB"/>
          </a:p>
        </p:txBody>
      </p:sp>
      <p:sp>
        <p:nvSpPr>
          <p:cNvPr id="5" name="Footer Placeholder 4"/>
          <p:cNvSpPr>
            <a:spLocks noGrp="1"/>
          </p:cNvSpPr>
          <p:nvPr>
            <p:ph type="ftr" sz="quarter" idx="11"/>
          </p:nvPr>
        </p:nvSpPr>
        <p:spPr/>
        <p:txBody>
          <a:bodyPr/>
          <a:lstStyle/>
          <a:p>
            <a:r>
              <a:rPr lang="en-GB" dirty="0" smtClean="0"/>
              <a:t>5G Wipro Batch 2</a:t>
            </a:r>
            <a:endParaRPr lang="en-GB" dirty="0"/>
          </a:p>
        </p:txBody>
      </p:sp>
      <p:sp>
        <p:nvSpPr>
          <p:cNvPr id="6" name="Slide Number Placeholder 5"/>
          <p:cNvSpPr>
            <a:spLocks noGrp="1"/>
          </p:cNvSpPr>
          <p:nvPr>
            <p:ph type="sldNum" sz="quarter" idx="12"/>
          </p:nvPr>
        </p:nvSpPr>
        <p:spPr/>
        <p:txBody>
          <a:bodyPr/>
          <a:lstStyle/>
          <a:p>
            <a:fld id="{C7D2B75E-6DCA-42E2-9590-9423D64629A5}" type="slidenum">
              <a:rPr lang="en-GB" smtClean="0"/>
              <a:t>1</a:t>
            </a:fld>
            <a:endParaRPr lang="en-GB"/>
          </a:p>
        </p:txBody>
      </p:sp>
    </p:spTree>
    <p:extLst>
      <p:ext uri="{BB962C8B-B14F-4D97-AF65-F5344CB8AC3E}">
        <p14:creationId xmlns:p14="http://schemas.microsoft.com/office/powerpoint/2010/main" val="127249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10</a:t>
            </a:fld>
            <a:endParaRPr lang="en-GB"/>
          </a:p>
        </p:txBody>
      </p:sp>
      <p:sp>
        <p:nvSpPr>
          <p:cNvPr id="3" name="Content Placeholder 2"/>
          <p:cNvSpPr>
            <a:spLocks noGrp="1"/>
          </p:cNvSpPr>
          <p:nvPr>
            <p:ph idx="4294967295"/>
          </p:nvPr>
        </p:nvSpPr>
        <p:spPr>
          <a:xfrm>
            <a:off x="946484" y="523181"/>
            <a:ext cx="10553700" cy="5392707"/>
          </a:xfrm>
        </p:spPr>
        <p:txBody>
          <a:bodyPr>
            <a:normAutofit fontScale="92500" lnSpcReduction="20000"/>
          </a:bodyPr>
          <a:lstStyle/>
          <a:p>
            <a:r>
              <a:rPr lang="en-GB" b="1" dirty="0"/>
              <a:t>Application in the MAC Layer</a:t>
            </a:r>
            <a:r>
              <a:rPr lang="en-GB" b="1" dirty="0" smtClean="0"/>
              <a:t>:</a:t>
            </a:r>
            <a:endParaRPr lang="en-GB" b="1" dirty="0"/>
          </a:p>
          <a:p>
            <a:pPr marL="0" indent="0">
              <a:buNone/>
            </a:pPr>
            <a:r>
              <a:rPr lang="en-GB" b="1" dirty="0" smtClean="0"/>
              <a:t>*</a:t>
            </a:r>
            <a:r>
              <a:rPr lang="en-GB" b="1" dirty="0"/>
              <a:t>Multi-Carrier </a:t>
            </a:r>
            <a:r>
              <a:rPr lang="en-GB" b="1" dirty="0" smtClean="0"/>
              <a:t>Scheduling:-</a:t>
            </a:r>
          </a:p>
          <a:p>
            <a:pPr marL="0" indent="0">
              <a:buNone/>
            </a:pPr>
            <a:r>
              <a:rPr lang="en-GB" b="1" dirty="0"/>
              <a:t>-Scheduling Algorithms:</a:t>
            </a:r>
            <a:r>
              <a:rPr lang="en-GB" dirty="0"/>
              <a:t> Implements algorithms to manage and schedule resource allocation across different carriers, optimizing performance and minimizing interference</a:t>
            </a:r>
            <a:r>
              <a:rPr lang="en-GB" dirty="0" smtClean="0"/>
              <a:t>.</a:t>
            </a:r>
          </a:p>
          <a:p>
            <a:pPr marL="0" indent="0">
              <a:buNone/>
            </a:pPr>
            <a:r>
              <a:rPr lang="en-GB" b="1" dirty="0"/>
              <a:t>-Resource Scheduling:</a:t>
            </a:r>
            <a:r>
              <a:rPr lang="en-GB" dirty="0"/>
              <a:t> Prioritizes and assigns resources to different users and applications based on their requirements and network conditions</a:t>
            </a:r>
            <a:r>
              <a:rPr lang="en-GB" dirty="0" smtClean="0"/>
              <a:t>.</a:t>
            </a:r>
          </a:p>
          <a:p>
            <a:pPr marL="0" indent="0">
              <a:buNone/>
            </a:pPr>
            <a:r>
              <a:rPr lang="en-GB" b="1" dirty="0" smtClean="0"/>
              <a:t>*Data Transmission:</a:t>
            </a:r>
          </a:p>
          <a:p>
            <a:pPr marL="0" indent="0">
              <a:buNone/>
            </a:pPr>
            <a:r>
              <a:rPr lang="en-GB" b="1" dirty="0"/>
              <a:t>-Simulated Transmission:</a:t>
            </a:r>
            <a:r>
              <a:rPr lang="en-GB" dirty="0"/>
              <a:t> Simulates how data is transmitted across multiple aggregated carriers to assess and enhance throughput and reduce latency</a:t>
            </a:r>
            <a:r>
              <a:rPr lang="en-GB" dirty="0" smtClean="0"/>
              <a:t>.</a:t>
            </a:r>
          </a:p>
          <a:p>
            <a:pPr marL="0" indent="0">
              <a:buNone/>
            </a:pPr>
            <a:r>
              <a:rPr lang="en-GB" b="1" dirty="0"/>
              <a:t>Enhanced Throughput:</a:t>
            </a:r>
            <a:r>
              <a:rPr lang="en-GB" dirty="0"/>
              <a:t> Evaluates the impact of carrier aggregation on data transfer speeds and latency, aiming to improve overall user experience</a:t>
            </a:r>
            <a:r>
              <a:rPr lang="en-GB" dirty="0" smtClean="0"/>
              <a:t>.</a:t>
            </a:r>
          </a:p>
          <a:p>
            <a:r>
              <a:rPr lang="en-GB" b="1" dirty="0" smtClean="0"/>
              <a:t>Key Benefits:-</a:t>
            </a:r>
          </a:p>
          <a:p>
            <a:pPr marL="0" indent="0">
              <a:buNone/>
            </a:pPr>
            <a:r>
              <a:rPr lang="en-GB" b="1" dirty="0"/>
              <a:t> </a:t>
            </a:r>
            <a:r>
              <a:rPr lang="en-GB" b="1" dirty="0" smtClean="0"/>
              <a:t>     </a:t>
            </a:r>
            <a:r>
              <a:rPr lang="en-GB" dirty="0" smtClean="0"/>
              <a:t> -Increased data throughput</a:t>
            </a:r>
          </a:p>
          <a:p>
            <a:pPr marL="0" indent="0">
              <a:buNone/>
            </a:pPr>
            <a:r>
              <a:rPr lang="en-GB" dirty="0"/>
              <a:t>       </a:t>
            </a:r>
            <a:r>
              <a:rPr lang="en-GB" dirty="0" smtClean="0"/>
              <a:t>-Improved </a:t>
            </a:r>
            <a:r>
              <a:rPr lang="en-GB" dirty="0"/>
              <a:t>network </a:t>
            </a:r>
            <a:r>
              <a:rPr lang="en-GB" dirty="0" smtClean="0"/>
              <a:t>capacity</a:t>
            </a:r>
          </a:p>
          <a:p>
            <a:pPr marL="0" indent="0">
              <a:buNone/>
            </a:pPr>
            <a:r>
              <a:rPr lang="en-GB" dirty="0"/>
              <a:t> </a:t>
            </a:r>
            <a:r>
              <a:rPr lang="en-GB" dirty="0" smtClean="0"/>
              <a:t>      - </a:t>
            </a:r>
            <a:r>
              <a:rPr lang="en-GB" dirty="0"/>
              <a:t>Enhanced spectral </a:t>
            </a:r>
            <a:r>
              <a:rPr lang="en-GB" dirty="0" smtClean="0"/>
              <a:t>efficiency</a:t>
            </a:r>
          </a:p>
          <a:p>
            <a:pPr marL="0" indent="0">
              <a:buNone/>
            </a:pPr>
            <a:r>
              <a:rPr lang="en-GB" dirty="0" smtClean="0"/>
              <a:t>       - </a:t>
            </a:r>
            <a:r>
              <a:rPr lang="en-GB" dirty="0"/>
              <a:t>Better resource </a:t>
            </a:r>
            <a:r>
              <a:rPr lang="en-GB" dirty="0" smtClean="0"/>
              <a:t>utilization</a:t>
            </a:r>
          </a:p>
          <a:p>
            <a:pPr marL="0" indent="0">
              <a:buNone/>
            </a:pPr>
            <a:r>
              <a:rPr lang="en-GB" dirty="0"/>
              <a:t> </a:t>
            </a:r>
            <a:r>
              <a:rPr lang="en-GB" dirty="0" smtClean="0"/>
              <a:t>      - </a:t>
            </a:r>
            <a:r>
              <a:rPr lang="en-GB" dirty="0"/>
              <a:t>Improved user experience</a:t>
            </a:r>
          </a:p>
        </p:txBody>
      </p:sp>
    </p:spTree>
    <p:extLst>
      <p:ext uri="{BB962C8B-B14F-4D97-AF65-F5344CB8AC3E}">
        <p14:creationId xmlns:p14="http://schemas.microsoft.com/office/powerpoint/2010/main" val="101952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1251837"/>
            <a:ext cx="10571998" cy="970450"/>
          </a:xfrm>
        </p:spPr>
        <p:txBody>
          <a:bodyPr/>
          <a:lstStyle/>
          <a:p>
            <a:r>
              <a:rPr lang="en-GB" dirty="0"/>
              <a:t>Implementation of the Carrier Aggregation </a:t>
            </a:r>
            <a:br>
              <a:rPr lang="en-GB" dirty="0"/>
            </a:br>
            <a:endParaRPr lang="en-GB" dirty="0"/>
          </a:p>
        </p:txBody>
      </p:sp>
      <p:sp>
        <p:nvSpPr>
          <p:cNvPr id="3" name="Content Placeholder 2"/>
          <p:cNvSpPr>
            <a:spLocks noGrp="1"/>
          </p:cNvSpPr>
          <p:nvPr>
            <p:ph idx="1"/>
          </p:nvPr>
        </p:nvSpPr>
        <p:spPr/>
        <p:txBody>
          <a:bodyPr/>
          <a:lstStyle/>
          <a:p>
            <a:r>
              <a:rPr lang="en-GB" b="1" dirty="0"/>
              <a:t>Carrier Selection: </a:t>
            </a:r>
            <a:r>
              <a:rPr lang="en-GB" dirty="0"/>
              <a:t>Select multiple carriers based on traffic demands, channel conditions, and carrier </a:t>
            </a:r>
            <a:r>
              <a:rPr lang="en-GB" dirty="0" smtClean="0"/>
              <a:t>availability.</a:t>
            </a:r>
          </a:p>
          <a:p>
            <a:r>
              <a:rPr lang="en-GB" b="1" dirty="0" smtClean="0"/>
              <a:t>Resource </a:t>
            </a:r>
            <a:r>
              <a:rPr lang="en-GB" b="1" dirty="0"/>
              <a:t>Allocation: </a:t>
            </a:r>
            <a:r>
              <a:rPr lang="en-GB" dirty="0"/>
              <a:t>Allocate resources to each carrier using a suitable resource allocation algorithm (e.g., Round-Robin, Proportional Fairness, or Maximum Throughput</a:t>
            </a:r>
            <a:r>
              <a:rPr lang="en-GB" dirty="0" smtClean="0"/>
              <a:t>).</a:t>
            </a:r>
            <a:endParaRPr lang="en-GB" dirty="0"/>
          </a:p>
          <a:p>
            <a:r>
              <a:rPr lang="en-GB" b="1" dirty="0" smtClean="0"/>
              <a:t>Data </a:t>
            </a:r>
            <a:r>
              <a:rPr lang="en-GB" b="1" dirty="0"/>
              <a:t>Scheduling: </a:t>
            </a:r>
            <a:r>
              <a:rPr lang="en-GB" dirty="0"/>
              <a:t>Schedule data transmission across aggregated carriers, considering factors like channel conditions, interference, and transmission </a:t>
            </a:r>
            <a:r>
              <a:rPr lang="en-GB" dirty="0" smtClean="0"/>
              <a:t>errors.</a:t>
            </a:r>
          </a:p>
          <a:p>
            <a:r>
              <a:rPr lang="en-GB" b="1" dirty="0" smtClean="0"/>
              <a:t>Data </a:t>
            </a:r>
            <a:r>
              <a:rPr lang="en-GB" b="1" dirty="0"/>
              <a:t>Transmission: </a:t>
            </a:r>
            <a:r>
              <a:rPr lang="en-GB" dirty="0"/>
              <a:t>Transmit data across aggregated carriers, using techniques like OFDM, SC-FDMA, or </a:t>
            </a:r>
            <a:r>
              <a:rPr lang="en-GB" dirty="0" smtClean="0"/>
              <a:t>MU-MIMO.</a:t>
            </a:r>
          </a:p>
          <a:p>
            <a:r>
              <a:rPr lang="en-GB" b="1" dirty="0" smtClean="0"/>
              <a:t>Performance </a:t>
            </a:r>
            <a:r>
              <a:rPr lang="en-GB" b="1" dirty="0"/>
              <a:t>Monitoring: </a:t>
            </a:r>
            <a:r>
              <a:rPr lang="en-GB" dirty="0"/>
              <a:t>Monitor and calculate performance metrics like throughput, latency, spectral efficiency, and resource utilization.</a:t>
            </a:r>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11</a:t>
            </a:fld>
            <a:endParaRPr lang="en-GB"/>
          </a:p>
        </p:txBody>
      </p:sp>
    </p:spTree>
    <p:extLst>
      <p:ext uri="{BB962C8B-B14F-4D97-AF65-F5344CB8AC3E}">
        <p14:creationId xmlns:p14="http://schemas.microsoft.com/office/powerpoint/2010/main" val="175766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393672"/>
            <a:ext cx="10571998" cy="970450"/>
          </a:xfrm>
        </p:spPr>
        <p:txBody>
          <a:bodyPr/>
          <a:lstStyle/>
          <a:p>
            <a:r>
              <a:rPr lang="en-GB" dirty="0"/>
              <a:t>Impact of Carrier Aggregation on 5G Networks</a:t>
            </a:r>
            <a:br>
              <a:rPr lang="en-GB" dirty="0"/>
            </a:br>
            <a:endParaRPr lang="en-GB" dirty="0"/>
          </a:p>
        </p:txBody>
      </p:sp>
      <p:sp>
        <p:nvSpPr>
          <p:cNvPr id="3" name="Content Placeholder 2"/>
          <p:cNvSpPr>
            <a:spLocks noGrp="1"/>
          </p:cNvSpPr>
          <p:nvPr>
            <p:ph idx="1"/>
          </p:nvPr>
        </p:nvSpPr>
        <p:spPr/>
        <p:txBody>
          <a:bodyPr/>
          <a:lstStyle/>
          <a:p>
            <a:r>
              <a:rPr lang="en-GB" b="1" dirty="0"/>
              <a:t>Enhanced Data Rates</a:t>
            </a:r>
            <a:r>
              <a:rPr lang="en-GB" b="1" dirty="0" smtClean="0"/>
              <a:t>:</a:t>
            </a:r>
            <a:endParaRPr lang="en-GB" b="1" dirty="0"/>
          </a:p>
          <a:p>
            <a:pPr marL="0" indent="0">
              <a:buNone/>
            </a:pPr>
            <a:r>
              <a:rPr lang="en-GB" b="1" dirty="0" smtClean="0"/>
              <a:t>*Higher Throughput:-</a:t>
            </a:r>
          </a:p>
          <a:p>
            <a:pPr marL="0" indent="0">
              <a:buNone/>
            </a:pPr>
            <a:r>
              <a:rPr lang="en-GB" b="1" dirty="0" smtClean="0"/>
              <a:t>-Increased </a:t>
            </a:r>
            <a:r>
              <a:rPr lang="en-GB" b="1" dirty="0"/>
              <a:t>Bandwidth:</a:t>
            </a:r>
            <a:r>
              <a:rPr lang="en-GB" dirty="0"/>
              <a:t> Carrier aggregation combines multiple frequency bands, significantly increasing the total bandwidth available for data transmission</a:t>
            </a:r>
            <a:r>
              <a:rPr lang="en-GB" dirty="0" smtClean="0"/>
              <a:t>.</a:t>
            </a:r>
            <a:endParaRPr lang="en-GB" b="1" dirty="0" smtClean="0"/>
          </a:p>
          <a:p>
            <a:pPr marL="0" indent="0">
              <a:buNone/>
            </a:pPr>
            <a:r>
              <a:rPr lang="en-GB" b="1" dirty="0" smtClean="0"/>
              <a:t>-Faster Speeds:-</a:t>
            </a:r>
            <a:r>
              <a:rPr lang="en-GB" dirty="0" smtClean="0"/>
              <a:t>This result in higher overall data rates, leading to fast download and upload speeds for users.</a:t>
            </a:r>
          </a:p>
          <a:p>
            <a:pPr marL="0" indent="0">
              <a:buNone/>
            </a:pPr>
            <a:r>
              <a:rPr lang="en-GB" b="1" dirty="0" smtClean="0"/>
              <a:t>*Improved </a:t>
            </a:r>
            <a:r>
              <a:rPr lang="en-GB" b="1" dirty="0"/>
              <a:t>User </a:t>
            </a:r>
            <a:r>
              <a:rPr lang="en-GB" b="1" dirty="0" smtClean="0"/>
              <a:t>Experience:</a:t>
            </a:r>
          </a:p>
          <a:p>
            <a:pPr marL="0" indent="0">
              <a:buNone/>
            </a:pPr>
            <a:r>
              <a:rPr lang="en-GB" b="1" dirty="0"/>
              <a:t>- Seamless Connectivity:</a:t>
            </a:r>
            <a:r>
              <a:rPr lang="en-GB" dirty="0"/>
              <a:t> Users experience smoother and more reliable connections, enhancing their overall experience with data-intensive applications such as video streaming and online gaming.</a:t>
            </a:r>
            <a:endParaRPr lang="en-GB" b="1" dirty="0" smtClean="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12</a:t>
            </a:fld>
            <a:endParaRPr lang="en-GB"/>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Faster Speeds:</a:t>
            </a:r>
            <a:r>
              <a:rPr kumimoji="0" lang="en-US" altLang="en-US" sz="1800" b="0" i="0" u="none" strike="noStrike" cap="none" normalizeH="0" baseline="0" smtClean="0">
                <a:ln>
                  <a:noFill/>
                </a:ln>
                <a:solidFill>
                  <a:schemeClr val="tx1"/>
                </a:solidFill>
                <a:effectLst/>
                <a:latin typeface="Arial" panose="020B0604020202020204" pitchFamily="34" charset="0"/>
              </a:rPr>
              <a:t> This results in higher overall data rates, leading to faster download and upload speeds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44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13</a:t>
            </a:fld>
            <a:endParaRPr lang="en-GB"/>
          </a:p>
        </p:txBody>
      </p:sp>
      <p:sp>
        <p:nvSpPr>
          <p:cNvPr id="3" name="Content Placeholder 2"/>
          <p:cNvSpPr>
            <a:spLocks noGrp="1"/>
          </p:cNvSpPr>
          <p:nvPr>
            <p:ph idx="4294967295"/>
          </p:nvPr>
        </p:nvSpPr>
        <p:spPr>
          <a:xfrm>
            <a:off x="834189" y="523180"/>
            <a:ext cx="10553700" cy="5518181"/>
          </a:xfrm>
        </p:spPr>
        <p:txBody>
          <a:bodyPr>
            <a:normAutofit fontScale="92500" lnSpcReduction="10000"/>
          </a:bodyPr>
          <a:lstStyle/>
          <a:p>
            <a:r>
              <a:rPr lang="en-GB" b="1" dirty="0" smtClean="0"/>
              <a:t>Improve Latency:</a:t>
            </a:r>
            <a:endParaRPr lang="en-GB" b="1" dirty="0"/>
          </a:p>
          <a:p>
            <a:pPr marL="0" indent="0">
              <a:buNone/>
            </a:pPr>
            <a:r>
              <a:rPr lang="en-GB" b="1" dirty="0" smtClean="0"/>
              <a:t>*Reduce Delay:-</a:t>
            </a:r>
          </a:p>
          <a:p>
            <a:pPr marL="0" indent="0">
              <a:buNone/>
            </a:pPr>
            <a:r>
              <a:rPr lang="en-GB" b="1" dirty="0"/>
              <a:t>-</a:t>
            </a:r>
            <a:r>
              <a:rPr lang="en-GB" b="1" dirty="0" smtClean="0"/>
              <a:t>Efficient </a:t>
            </a:r>
            <a:r>
              <a:rPr lang="en-GB" b="1" dirty="0"/>
              <a:t>Resource Allocation:</a:t>
            </a:r>
            <a:r>
              <a:rPr lang="en-GB" dirty="0"/>
              <a:t> Carrier aggregation allows for better management and distribution of network resources, reducing the time it takes for data to travel between devices and network infrastructure</a:t>
            </a:r>
            <a:r>
              <a:rPr lang="en-GB" dirty="0" smtClean="0"/>
              <a:t>.</a:t>
            </a:r>
          </a:p>
          <a:p>
            <a:pPr marL="0" indent="0">
              <a:buNone/>
            </a:pPr>
            <a:r>
              <a:rPr lang="en-GB" b="1" dirty="0" smtClean="0"/>
              <a:t>-Optimized </a:t>
            </a:r>
            <a:r>
              <a:rPr lang="en-GB" b="1" dirty="0"/>
              <a:t>Scheduling:</a:t>
            </a:r>
            <a:r>
              <a:rPr lang="en-GB" dirty="0"/>
              <a:t> Enhanced scheduling algorithms minimize delays in data transmission, leading to lower latency</a:t>
            </a:r>
            <a:r>
              <a:rPr lang="en-GB" dirty="0" smtClean="0"/>
              <a:t>.</a:t>
            </a:r>
          </a:p>
          <a:p>
            <a:pPr marL="0" indent="0">
              <a:buNone/>
            </a:pPr>
            <a:r>
              <a:rPr lang="en-GB" b="1" dirty="0" smtClean="0"/>
              <a:t>*Real-Time Performance:-</a:t>
            </a:r>
          </a:p>
          <a:p>
            <a:pPr marL="0" indent="0">
              <a:buNone/>
            </a:pPr>
            <a:r>
              <a:rPr lang="en-GB" b="1" dirty="0"/>
              <a:t>- Improved Responsiveness:</a:t>
            </a:r>
            <a:r>
              <a:rPr lang="en-GB" dirty="0"/>
              <a:t> Applications requiring real-time interaction, such as voice over IP (VoIP) and online gaming, benefit from reduced latency, resulting in more responsive and fluid experiences.</a:t>
            </a:r>
            <a:endParaRPr lang="en-GB" b="1" dirty="0" smtClean="0"/>
          </a:p>
          <a:p>
            <a:r>
              <a:rPr lang="en-GB" b="1" dirty="0" smtClean="0"/>
              <a:t>Network Efficiency:-</a:t>
            </a:r>
          </a:p>
          <a:p>
            <a:pPr marL="0" indent="0">
              <a:buNone/>
            </a:pPr>
            <a:r>
              <a:rPr lang="en-GB" b="1" dirty="0" smtClean="0"/>
              <a:t>*Better Spectrum Utilization:-</a:t>
            </a:r>
          </a:p>
          <a:p>
            <a:pPr marL="0" indent="0">
              <a:buNone/>
            </a:pPr>
            <a:r>
              <a:rPr lang="en-GB" b="1" dirty="0" smtClean="0"/>
              <a:t>-Optimized </a:t>
            </a:r>
            <a:r>
              <a:rPr lang="en-GB" b="1" dirty="0"/>
              <a:t>Use of Frequency Bands:</a:t>
            </a:r>
            <a:r>
              <a:rPr lang="en-GB" dirty="0"/>
              <a:t> Carrier aggregation maximizes the use of available spectrum by combining multiple frequency bands, reducing wasted bandwidth and improving overall network </a:t>
            </a:r>
            <a:r>
              <a:rPr lang="en-GB" dirty="0" smtClean="0"/>
              <a:t>efficiency.</a:t>
            </a:r>
          </a:p>
          <a:p>
            <a:pPr marL="0" indent="0">
              <a:buNone/>
            </a:pPr>
            <a:r>
              <a:rPr lang="en-GB" dirty="0" smtClean="0"/>
              <a:t>-Enhanced Capacity- Increase the network’s capacity to handle more users and data traffic simultaneously.</a:t>
            </a:r>
          </a:p>
          <a:p>
            <a:pPr>
              <a:buFontTx/>
              <a:buChar char="-"/>
            </a:pPr>
            <a:endParaRPr lang="en-GB" b="1" dirty="0"/>
          </a:p>
        </p:txBody>
      </p:sp>
    </p:spTree>
    <p:extLst>
      <p:ext uri="{BB962C8B-B14F-4D97-AF65-F5344CB8AC3E}">
        <p14:creationId xmlns:p14="http://schemas.microsoft.com/office/powerpoint/2010/main" val="326832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14</a:t>
            </a:fld>
            <a:endParaRPr lang="en-GB"/>
          </a:p>
        </p:txBody>
      </p:sp>
      <p:sp>
        <p:nvSpPr>
          <p:cNvPr id="3" name="Content Placeholder 2"/>
          <p:cNvSpPr>
            <a:spLocks noGrp="1"/>
          </p:cNvSpPr>
          <p:nvPr>
            <p:ph idx="4294967295"/>
          </p:nvPr>
        </p:nvSpPr>
        <p:spPr>
          <a:xfrm>
            <a:off x="818147" y="64168"/>
            <a:ext cx="10553700" cy="3636963"/>
          </a:xfrm>
        </p:spPr>
        <p:txBody>
          <a:bodyPr/>
          <a:lstStyle/>
          <a:p>
            <a:pPr marL="0" indent="0">
              <a:buNone/>
            </a:pPr>
            <a:r>
              <a:rPr lang="en-GB" b="1" dirty="0" smtClean="0"/>
              <a:t>*Increased </a:t>
            </a:r>
            <a:r>
              <a:rPr lang="en-GB" b="1" dirty="0"/>
              <a:t>Network Capacity</a:t>
            </a:r>
            <a:r>
              <a:rPr lang="en-GB" b="1" dirty="0" smtClean="0"/>
              <a:t>:</a:t>
            </a:r>
          </a:p>
          <a:p>
            <a:pPr marL="0" indent="0">
              <a:buNone/>
            </a:pPr>
            <a:r>
              <a:rPr lang="en-GB" b="1" dirty="0"/>
              <a:t>-</a:t>
            </a:r>
            <a:r>
              <a:rPr lang="en-GB" b="1" dirty="0" smtClean="0"/>
              <a:t>Scalability</a:t>
            </a:r>
            <a:r>
              <a:rPr lang="en-GB" b="1" dirty="0"/>
              <a:t>:</a:t>
            </a:r>
            <a:r>
              <a:rPr lang="en-GB" dirty="0"/>
              <a:t> Carrier aggregation allows networks to scale more effectively by adding more carriers to handle increasing traffic demands, ensuring consistent performance even as user numbers grow</a:t>
            </a:r>
            <a:r>
              <a:rPr lang="en-GB" dirty="0" smtClean="0"/>
              <a:t>.</a:t>
            </a:r>
          </a:p>
          <a:p>
            <a:pPr marL="0" indent="0">
              <a:buNone/>
            </a:pPr>
            <a:endParaRPr lang="en-GB" dirty="0"/>
          </a:p>
          <a:p>
            <a:pPr marL="0" indent="0">
              <a:buNone/>
            </a:pPr>
            <a:r>
              <a:rPr lang="en-GB" dirty="0"/>
              <a:t>* By leveraging carrier aggregation, 5G networks can deliver faster data rates, lower latency, and improved network efficiency, ultimately providing a better user experience and supporting a wide range of applications and services.</a:t>
            </a:r>
          </a:p>
          <a:p>
            <a:pPr marL="0" indent="0">
              <a:buNone/>
            </a:pPr>
            <a:endParaRPr lang="en-GB" dirty="0"/>
          </a:p>
        </p:txBody>
      </p:sp>
    </p:spTree>
    <p:extLst>
      <p:ext uri="{BB962C8B-B14F-4D97-AF65-F5344CB8AC3E}">
        <p14:creationId xmlns:p14="http://schemas.microsoft.com/office/powerpoint/2010/main" val="300915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1069273"/>
            <a:ext cx="10571998" cy="970450"/>
          </a:xfrm>
        </p:spPr>
        <p:txBody>
          <a:bodyPr/>
          <a:lstStyle/>
          <a:p>
            <a:r>
              <a:rPr lang="en-GB" dirty="0"/>
              <a:t>Challenges and Considerations</a:t>
            </a:r>
            <a:br>
              <a:rPr lang="en-GB" dirty="0"/>
            </a:br>
            <a:endParaRPr lang="en-GB" dirty="0"/>
          </a:p>
        </p:txBody>
      </p:sp>
      <p:sp>
        <p:nvSpPr>
          <p:cNvPr id="3" name="Content Placeholder 2"/>
          <p:cNvSpPr>
            <a:spLocks noGrp="1"/>
          </p:cNvSpPr>
          <p:nvPr>
            <p:ph idx="1"/>
          </p:nvPr>
        </p:nvSpPr>
        <p:spPr>
          <a:xfrm>
            <a:off x="836136" y="2286043"/>
            <a:ext cx="10554574" cy="3937881"/>
          </a:xfrm>
        </p:spPr>
        <p:txBody>
          <a:bodyPr>
            <a:normAutofit/>
          </a:bodyPr>
          <a:lstStyle/>
          <a:p>
            <a:r>
              <a:rPr lang="en-GB" b="1" dirty="0" smtClean="0"/>
              <a:t>Challenges in Implementation:</a:t>
            </a:r>
            <a:endParaRPr lang="en-GB" b="1" dirty="0"/>
          </a:p>
          <a:p>
            <a:pPr marL="0" indent="0">
              <a:buNone/>
            </a:pPr>
            <a:r>
              <a:rPr lang="en-GB" b="1" dirty="0" smtClean="0"/>
              <a:t>*Complex Resource Management:-</a:t>
            </a:r>
          </a:p>
          <a:p>
            <a:pPr marL="0" indent="0">
              <a:buNone/>
            </a:pPr>
            <a:r>
              <a:rPr lang="en-GB" b="1" dirty="0" smtClean="0"/>
              <a:t>-Efficient </a:t>
            </a:r>
            <a:r>
              <a:rPr lang="en-GB" b="1" dirty="0"/>
              <a:t>Scheduling:</a:t>
            </a:r>
            <a:r>
              <a:rPr lang="en-GB" dirty="0"/>
              <a:t> Managing and scheduling resources across multiple carriers requires sophisticated algorithms to ensure optimal performance without causing congestion or inefficiency</a:t>
            </a:r>
            <a:r>
              <a:rPr lang="en-GB" dirty="0" smtClean="0"/>
              <a:t>.</a:t>
            </a:r>
          </a:p>
          <a:p>
            <a:pPr marL="0" indent="0">
              <a:buNone/>
            </a:pPr>
            <a:r>
              <a:rPr lang="en-GB" b="1" dirty="0" smtClean="0"/>
              <a:t>-Dynamic </a:t>
            </a:r>
            <a:r>
              <a:rPr lang="en-GB" b="1" dirty="0"/>
              <a:t>Allocation:</a:t>
            </a:r>
            <a:r>
              <a:rPr lang="en-GB" dirty="0"/>
              <a:t> The need to adapt resource allocation in real-time based on varying traffic conditions and user demands adds to the complexity</a:t>
            </a:r>
            <a:r>
              <a:rPr lang="en-GB" dirty="0" smtClean="0"/>
              <a:t>.</a:t>
            </a:r>
          </a:p>
          <a:p>
            <a:pPr marL="0" indent="0">
              <a:buNone/>
            </a:pPr>
            <a:r>
              <a:rPr lang="en-GB" b="1" dirty="0" smtClean="0"/>
              <a:t>*Interference Management:-</a:t>
            </a:r>
          </a:p>
          <a:p>
            <a:pPr marL="0" indent="0">
              <a:buNone/>
            </a:pPr>
            <a:r>
              <a:rPr lang="en-GB" b="1" dirty="0" smtClean="0"/>
              <a:t>-Carrier </a:t>
            </a:r>
            <a:r>
              <a:rPr lang="en-GB" b="1" dirty="0"/>
              <a:t>Interference:</a:t>
            </a:r>
            <a:r>
              <a:rPr lang="en-GB" dirty="0"/>
              <a:t> Aggregating multiple carriers can lead to potential interference between them, especially when using adjacent frequency bands</a:t>
            </a:r>
            <a:r>
              <a:rPr lang="en-GB" dirty="0" smtClean="0"/>
              <a:t>.</a:t>
            </a:r>
            <a:endParaRPr lang="en-GB" b="1" dirty="0" smtClean="0"/>
          </a:p>
          <a:p>
            <a:pPr marL="0" indent="0">
              <a:buNone/>
            </a:pPr>
            <a:endParaRPr lang="en-GB" b="1" dirty="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15</a:t>
            </a:fld>
            <a:endParaRPr lang="en-GB"/>
          </a:p>
        </p:txBody>
      </p:sp>
    </p:spTree>
    <p:extLst>
      <p:ext uri="{BB962C8B-B14F-4D97-AF65-F5344CB8AC3E}">
        <p14:creationId xmlns:p14="http://schemas.microsoft.com/office/powerpoint/2010/main" val="303970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16</a:t>
            </a:fld>
            <a:endParaRPr lang="en-GB"/>
          </a:p>
        </p:txBody>
      </p:sp>
      <p:sp>
        <p:nvSpPr>
          <p:cNvPr id="3" name="Content Placeholder 2"/>
          <p:cNvSpPr>
            <a:spLocks noGrp="1"/>
          </p:cNvSpPr>
          <p:nvPr>
            <p:ph idx="4294967295"/>
          </p:nvPr>
        </p:nvSpPr>
        <p:spPr>
          <a:xfrm>
            <a:off x="978569" y="736272"/>
            <a:ext cx="10553700" cy="5894805"/>
          </a:xfrm>
        </p:spPr>
        <p:txBody>
          <a:bodyPr>
            <a:noAutofit/>
          </a:bodyPr>
          <a:lstStyle/>
          <a:p>
            <a:pPr>
              <a:buFontTx/>
              <a:buChar char="-"/>
            </a:pPr>
            <a:r>
              <a:rPr lang="en-GB" b="1" dirty="0" smtClean="0"/>
              <a:t>Mitigation </a:t>
            </a:r>
            <a:r>
              <a:rPr lang="en-GB" b="1" dirty="0"/>
              <a:t>Strategies:</a:t>
            </a:r>
            <a:r>
              <a:rPr lang="en-GB" dirty="0"/>
              <a:t> Developing effective strategies to mitigate interference is crucial to maintaining signal quality and network performance</a:t>
            </a:r>
            <a:r>
              <a:rPr lang="en-GB" dirty="0" smtClean="0"/>
              <a:t>.</a:t>
            </a:r>
          </a:p>
          <a:p>
            <a:r>
              <a:rPr lang="en-GB" b="1" dirty="0" smtClean="0"/>
              <a:t>Considerations for Future Works:-</a:t>
            </a:r>
          </a:p>
          <a:p>
            <a:pPr marL="0" indent="0">
              <a:buNone/>
            </a:pPr>
            <a:r>
              <a:rPr lang="en-GB" b="1" dirty="0" smtClean="0"/>
              <a:t>1. Advanced </a:t>
            </a:r>
            <a:r>
              <a:rPr lang="en-GB" b="1" dirty="0"/>
              <a:t>Scheduling Algorithms</a:t>
            </a:r>
            <a:r>
              <a:rPr lang="en-GB" b="1" dirty="0" smtClean="0"/>
              <a:t>:</a:t>
            </a:r>
            <a:endParaRPr lang="en-GB" b="1" dirty="0"/>
          </a:p>
          <a:p>
            <a:pPr>
              <a:buFontTx/>
              <a:buChar char="-"/>
            </a:pPr>
            <a:r>
              <a:rPr lang="en-GB" b="1" dirty="0" smtClean="0"/>
              <a:t>Optimized </a:t>
            </a:r>
            <a:r>
              <a:rPr lang="en-GB" b="1" dirty="0"/>
              <a:t>Resource Allocation:</a:t>
            </a:r>
            <a:r>
              <a:rPr lang="en-GB" dirty="0"/>
              <a:t> Future work could focus on creating more sophisticated algorithms that better handle the complexities of multi-carrier environments, improving efficiency and performance</a:t>
            </a:r>
            <a:r>
              <a:rPr lang="en-GB" dirty="0" smtClean="0"/>
              <a:t>.</a:t>
            </a:r>
          </a:p>
          <a:p>
            <a:pPr>
              <a:buFontTx/>
              <a:buChar char="-"/>
            </a:pPr>
            <a:r>
              <a:rPr lang="en-GB" b="1" dirty="0"/>
              <a:t>AI and Machine Learning:</a:t>
            </a:r>
            <a:r>
              <a:rPr lang="en-GB" dirty="0"/>
              <a:t> Leveraging AI and machine learning techniques to predict traffic patterns and optimize resource allocation dynamically</a:t>
            </a:r>
            <a:r>
              <a:rPr lang="en-GB" dirty="0" smtClean="0"/>
              <a:t>.</a:t>
            </a:r>
          </a:p>
          <a:p>
            <a:pPr marL="0" indent="0">
              <a:buNone/>
            </a:pPr>
            <a:r>
              <a:rPr lang="en-GB" b="1" dirty="0" smtClean="0"/>
              <a:t>2. Integration </a:t>
            </a:r>
            <a:r>
              <a:rPr lang="en-GB" b="1" dirty="0"/>
              <a:t>with Other Technologies:- </a:t>
            </a:r>
            <a:r>
              <a:rPr lang="en-GB" dirty="0"/>
              <a:t>Combining carrier aggregation with other 5G technologies, such as:    </a:t>
            </a:r>
            <a:endParaRPr lang="en-GB" dirty="0" smtClean="0"/>
          </a:p>
          <a:p>
            <a:pPr marL="0" indent="0">
              <a:buNone/>
            </a:pPr>
            <a:r>
              <a:rPr lang="en-GB" b="1" dirty="0" smtClean="0"/>
              <a:t>- </a:t>
            </a:r>
            <a:r>
              <a:rPr lang="en-GB" b="1" dirty="0"/>
              <a:t>Massive MIMO (Multiple-Input Multiple-Output):-</a:t>
            </a:r>
            <a:r>
              <a:rPr lang="en-GB" dirty="0"/>
              <a:t>Combining carrier aggregation with Massive MIMO (Multiple-Input Multiple-Output) can further enhance network capacity and coverage by using multiple antennas for data transmission.   </a:t>
            </a:r>
            <a:endParaRPr lang="en-GB" dirty="0" smtClean="0"/>
          </a:p>
          <a:p>
            <a:pPr marL="0" indent="0">
              <a:buNone/>
            </a:pPr>
            <a:r>
              <a:rPr lang="en-GB" b="1" dirty="0"/>
              <a:t>- Beamforming:-</a:t>
            </a:r>
            <a:r>
              <a:rPr lang="en-GB" dirty="0"/>
              <a:t>Integrating beamforming techniques with carrier aggregation can improve signal focus and reduce interference, leading to better overall network performance.   </a:t>
            </a:r>
            <a:endParaRPr lang="en-GB" dirty="0" smtClean="0"/>
          </a:p>
          <a:p>
            <a:pPr marL="0" indent="0">
              <a:buNone/>
            </a:pPr>
            <a:r>
              <a:rPr lang="en-GB" dirty="0"/>
              <a:t> </a:t>
            </a:r>
          </a:p>
          <a:p>
            <a:pPr marL="0" indent="0">
              <a:buNone/>
            </a:pPr>
            <a:endParaRPr lang="en-GB" b="1" dirty="0"/>
          </a:p>
        </p:txBody>
      </p:sp>
    </p:spTree>
    <p:extLst>
      <p:ext uri="{BB962C8B-B14F-4D97-AF65-F5344CB8AC3E}">
        <p14:creationId xmlns:p14="http://schemas.microsoft.com/office/powerpoint/2010/main" val="147471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17</a:t>
            </a:fld>
            <a:endParaRPr lang="en-GB"/>
          </a:p>
        </p:txBody>
      </p:sp>
      <p:sp>
        <p:nvSpPr>
          <p:cNvPr id="3" name="Content Placeholder 2"/>
          <p:cNvSpPr>
            <a:spLocks noGrp="1"/>
          </p:cNvSpPr>
          <p:nvPr>
            <p:ph idx="4294967295"/>
          </p:nvPr>
        </p:nvSpPr>
        <p:spPr>
          <a:xfrm>
            <a:off x="880298" y="0"/>
            <a:ext cx="10553700" cy="3636963"/>
          </a:xfrm>
        </p:spPr>
        <p:txBody>
          <a:bodyPr>
            <a:normAutofit fontScale="85000" lnSpcReduction="10000"/>
          </a:bodyPr>
          <a:lstStyle/>
          <a:p>
            <a:pPr marL="0" indent="0">
              <a:buNone/>
            </a:pPr>
            <a:endParaRPr lang="en-GB" b="1" dirty="0" smtClean="0"/>
          </a:p>
          <a:p>
            <a:pPr marL="0" indent="0">
              <a:buNone/>
            </a:pPr>
            <a:endParaRPr lang="en-GB" dirty="0"/>
          </a:p>
          <a:p>
            <a:pPr marL="0" indent="0">
              <a:buNone/>
            </a:pPr>
            <a:r>
              <a:rPr lang="en-GB" b="1" dirty="0" smtClean="0"/>
              <a:t> </a:t>
            </a:r>
            <a:r>
              <a:rPr lang="en-GB" b="1" dirty="0"/>
              <a:t>- Network Slicing:-</a:t>
            </a:r>
            <a:r>
              <a:rPr lang="en-GB" dirty="0"/>
              <a:t>Incorporating carrier aggregation into network slicing frameworks for more flexible and efficient 5G service delivery tailored to different use cases</a:t>
            </a:r>
            <a:r>
              <a:rPr lang="en-GB" dirty="0" smtClean="0"/>
              <a:t>.</a:t>
            </a:r>
          </a:p>
          <a:p>
            <a:pPr marL="0" indent="0">
              <a:buNone/>
            </a:pPr>
            <a:r>
              <a:rPr lang="en-GB" b="1" dirty="0" smtClean="0"/>
              <a:t>- Edge Computing</a:t>
            </a:r>
            <a:endParaRPr lang="en-GB" b="1" dirty="0"/>
          </a:p>
          <a:p>
            <a:pPr marL="0" indent="0">
              <a:buNone/>
            </a:pPr>
            <a:endParaRPr lang="en-GB" b="1" dirty="0" smtClean="0"/>
          </a:p>
          <a:p>
            <a:pPr marL="0" indent="0">
              <a:buNone/>
            </a:pPr>
            <a:r>
              <a:rPr lang="en-GB" b="1" dirty="0" smtClean="0"/>
              <a:t>3</a:t>
            </a:r>
            <a:r>
              <a:rPr lang="en-GB" b="1" dirty="0"/>
              <a:t>. Scalability and Flexibility: </a:t>
            </a:r>
            <a:r>
              <a:rPr lang="en-GB" dirty="0"/>
              <a:t>Ensuring carrier aggregation solutions are scalable and flexible to accommodate diverse network architectures and user demands</a:t>
            </a:r>
            <a:r>
              <a:rPr lang="en-GB" dirty="0" smtClean="0"/>
              <a:t>.</a:t>
            </a:r>
          </a:p>
          <a:p>
            <a:pPr marL="0" indent="0">
              <a:buNone/>
            </a:pPr>
            <a:r>
              <a:rPr lang="en-GB" b="1" dirty="0" smtClean="0"/>
              <a:t>4</a:t>
            </a:r>
            <a:r>
              <a:rPr lang="en-GB" b="1" dirty="0"/>
              <a:t>. Standardization and Interoperability: </a:t>
            </a:r>
            <a:r>
              <a:rPr lang="en-GB" dirty="0"/>
              <a:t>Addressing standardization and interoperability challenges to facilitate seamless deployment and operation.</a:t>
            </a:r>
          </a:p>
          <a:p>
            <a:pPr marL="0" indent="0">
              <a:buNone/>
            </a:pPr>
            <a:r>
              <a:rPr lang="en-GB" dirty="0"/>
              <a:t>*By acknowledging and addressing these challenges and considerations, researchers and industry experts can work towards developing more efficient, scalable, and robust carrier aggregation solutions for 5G networks.</a:t>
            </a:r>
          </a:p>
        </p:txBody>
      </p:sp>
    </p:spTree>
    <p:extLst>
      <p:ext uri="{BB962C8B-B14F-4D97-AF65-F5344CB8AC3E}">
        <p14:creationId xmlns:p14="http://schemas.microsoft.com/office/powerpoint/2010/main" val="265621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069273"/>
            <a:ext cx="10571998" cy="970450"/>
          </a:xfrm>
        </p:spPr>
        <p:txBody>
          <a:bodyPr/>
          <a:lstStyle/>
          <a:p>
            <a:r>
              <a:rPr lang="en-GB" dirty="0"/>
              <a:t>Conclusion</a:t>
            </a:r>
            <a:br>
              <a:rPr lang="en-GB" dirty="0"/>
            </a:br>
            <a:endParaRPr lang="en-GB" dirty="0"/>
          </a:p>
        </p:txBody>
      </p:sp>
      <p:sp>
        <p:nvSpPr>
          <p:cNvPr id="3" name="Content Placeholder 2"/>
          <p:cNvSpPr>
            <a:spLocks noGrp="1"/>
          </p:cNvSpPr>
          <p:nvPr>
            <p:ph idx="1"/>
          </p:nvPr>
        </p:nvSpPr>
        <p:spPr>
          <a:xfrm>
            <a:off x="818712" y="2222287"/>
            <a:ext cx="10554574" cy="3986008"/>
          </a:xfrm>
        </p:spPr>
        <p:txBody>
          <a:bodyPr>
            <a:normAutofit lnSpcReduction="10000"/>
          </a:bodyPr>
          <a:lstStyle/>
          <a:p>
            <a:r>
              <a:rPr lang="en-GB" b="1" dirty="0" smtClean="0"/>
              <a:t>Summary of key Points:-</a:t>
            </a:r>
            <a:endParaRPr lang="en-GB" b="1" dirty="0"/>
          </a:p>
          <a:p>
            <a:pPr marL="0" indent="0">
              <a:buNone/>
            </a:pPr>
            <a:r>
              <a:rPr lang="en-GB" b="1" dirty="0" smtClean="0"/>
              <a:t>*Importance of Carrier Aggregation:-</a:t>
            </a:r>
          </a:p>
          <a:p>
            <a:pPr marL="0" indent="0">
              <a:buNone/>
            </a:pPr>
            <a:r>
              <a:rPr lang="en-GB" b="1" dirty="0" smtClean="0"/>
              <a:t>-Enhanced </a:t>
            </a:r>
            <a:r>
              <a:rPr lang="en-GB" b="1" dirty="0"/>
              <a:t>Data Rates:</a:t>
            </a:r>
            <a:r>
              <a:rPr lang="en-GB" dirty="0"/>
              <a:t> Carrier aggregation plays a vital role in significantly increasing data throughput, allowing for faster speeds and better user experiences in 5G networks</a:t>
            </a:r>
            <a:r>
              <a:rPr lang="en-GB" dirty="0" smtClean="0"/>
              <a:t>.</a:t>
            </a:r>
            <a:endParaRPr lang="en-GB" dirty="0"/>
          </a:p>
          <a:p>
            <a:pPr marL="0" indent="0">
              <a:buNone/>
            </a:pPr>
            <a:r>
              <a:rPr lang="en-GB" b="1" dirty="0"/>
              <a:t>-Improved Network Capacity:</a:t>
            </a:r>
            <a:r>
              <a:rPr lang="en-GB" dirty="0"/>
              <a:t> By combining multiple carriers, network capacity is greatly expanded, enabling more efficient handling of increasing traffic demands and more users</a:t>
            </a:r>
            <a:r>
              <a:rPr lang="en-GB" dirty="0" smtClean="0"/>
              <a:t>.</a:t>
            </a:r>
          </a:p>
          <a:p>
            <a:pPr marL="0" indent="0">
              <a:buNone/>
            </a:pPr>
            <a:r>
              <a:rPr lang="en-GB" b="1" dirty="0"/>
              <a:t>-</a:t>
            </a:r>
            <a:r>
              <a:rPr lang="en-GB" dirty="0"/>
              <a:t>Carrier </a:t>
            </a:r>
            <a:r>
              <a:rPr lang="en-GB" dirty="0" smtClean="0"/>
              <a:t>aggregation </a:t>
            </a:r>
            <a:r>
              <a:rPr lang="en-GB" dirty="0"/>
              <a:t>offers significant gains in throughput, latency, and resource utilization</a:t>
            </a:r>
            <a:r>
              <a:rPr lang="en-GB" dirty="0" smtClean="0"/>
              <a:t>.</a:t>
            </a:r>
            <a:endParaRPr lang="en-GB" dirty="0"/>
          </a:p>
          <a:p>
            <a:r>
              <a:rPr lang="en-GB" b="1" dirty="0" smtClean="0"/>
              <a:t>Final Thought:-</a:t>
            </a:r>
          </a:p>
          <a:p>
            <a:pPr marL="0" indent="0">
              <a:buNone/>
            </a:pPr>
            <a:r>
              <a:rPr lang="en-GB" b="1" dirty="0" smtClean="0"/>
              <a:t>*</a:t>
            </a:r>
            <a:r>
              <a:rPr lang="en-GB" b="1" dirty="0"/>
              <a:t>Critical Component of 5G Optimization</a:t>
            </a:r>
            <a:r>
              <a:rPr lang="en-GB" b="1" dirty="0" smtClean="0"/>
              <a:t>:</a:t>
            </a:r>
          </a:p>
          <a:p>
            <a:pPr marL="0" indent="0">
              <a:buNone/>
            </a:pPr>
            <a:r>
              <a:rPr lang="en-GB" b="1" dirty="0"/>
              <a:t>-Key to Future Networks:</a:t>
            </a:r>
            <a:r>
              <a:rPr lang="en-GB" dirty="0"/>
              <a:t> Carrier aggregation is essential for optimizing 5G networks, ensuring that they can meet the ever-growing demands for faster, more reliable connectivity.</a:t>
            </a:r>
            <a:endParaRPr lang="en-GB" b="1" dirty="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18</a:t>
            </a:fld>
            <a:endParaRPr lang="en-GB"/>
          </a:p>
        </p:txBody>
      </p:sp>
    </p:spTree>
    <p:extLst>
      <p:ext uri="{BB962C8B-B14F-4D97-AF65-F5344CB8AC3E}">
        <p14:creationId xmlns:p14="http://schemas.microsoft.com/office/powerpoint/2010/main" val="338209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19</a:t>
            </a:fld>
            <a:endParaRPr lang="en-GB"/>
          </a:p>
        </p:txBody>
      </p:sp>
      <p:sp>
        <p:nvSpPr>
          <p:cNvPr id="3" name="Content Placeholder 2"/>
          <p:cNvSpPr>
            <a:spLocks noGrp="1"/>
          </p:cNvSpPr>
          <p:nvPr>
            <p:ph idx="4294967295"/>
          </p:nvPr>
        </p:nvSpPr>
        <p:spPr>
          <a:xfrm>
            <a:off x="930442" y="666416"/>
            <a:ext cx="10553700" cy="4819984"/>
          </a:xfrm>
        </p:spPr>
        <p:txBody>
          <a:bodyPr>
            <a:normAutofit lnSpcReduction="10000"/>
          </a:bodyPr>
          <a:lstStyle/>
          <a:p>
            <a:pPr marL="0" indent="0">
              <a:buNone/>
            </a:pPr>
            <a:r>
              <a:rPr lang="en-GB" b="1" dirty="0" smtClean="0"/>
              <a:t>-Foundation for Advanced Features: </a:t>
            </a:r>
            <a:r>
              <a:rPr lang="en-GB" dirty="0" smtClean="0"/>
              <a:t>As 5G continues to evolve, carrier aggregation will serve as a foundation for integrating other advanced technologies, future enhancing network capabilities.</a:t>
            </a:r>
          </a:p>
          <a:p>
            <a:pPr marL="0" indent="0">
              <a:buNone/>
            </a:pPr>
            <a:r>
              <a:rPr lang="en-GB" b="1" dirty="0"/>
              <a:t>*Continued Research and Development</a:t>
            </a:r>
            <a:r>
              <a:rPr lang="en-GB" b="1" dirty="0" smtClean="0"/>
              <a:t>:</a:t>
            </a:r>
          </a:p>
          <a:p>
            <a:pPr marL="0" indent="0">
              <a:buNone/>
            </a:pPr>
            <a:r>
              <a:rPr lang="en-GB" b="1" dirty="0"/>
              <a:t>-Addressing Challenges:</a:t>
            </a:r>
            <a:r>
              <a:rPr lang="en-GB" dirty="0"/>
              <a:t> Ongoing research is needed to overcome the challenges of implementing carrier aggregation, such as interference management and complex resource allocation</a:t>
            </a:r>
            <a:r>
              <a:rPr lang="en-GB" dirty="0" smtClean="0"/>
              <a:t>.</a:t>
            </a:r>
          </a:p>
          <a:p>
            <a:pPr marL="0" indent="0">
              <a:buNone/>
            </a:pPr>
            <a:r>
              <a:rPr lang="en-GB" b="1" dirty="0"/>
              <a:t>-</a:t>
            </a:r>
            <a:r>
              <a:rPr lang="en-GB" b="1" dirty="0" smtClean="0"/>
              <a:t>Enhancing </a:t>
            </a:r>
            <a:r>
              <a:rPr lang="en-GB" b="1" dirty="0"/>
              <a:t>Performance:</a:t>
            </a:r>
            <a:r>
              <a:rPr lang="en-GB" dirty="0"/>
              <a:t> Continued innovation will drive further enhancements in carrier aggregation, ensuring that 5G networks can continue to deliver top-tier performance in the face of increasing demands and new use cases</a:t>
            </a:r>
            <a:r>
              <a:rPr lang="en-GB" dirty="0" smtClean="0"/>
              <a:t>.</a:t>
            </a:r>
          </a:p>
          <a:p>
            <a:pPr marL="0" indent="0">
              <a:buNone/>
            </a:pPr>
            <a:endParaRPr lang="en-GB" dirty="0"/>
          </a:p>
          <a:p>
            <a:pPr marL="0" indent="0">
              <a:buNone/>
            </a:pPr>
            <a:r>
              <a:rPr lang="en-GB" dirty="0"/>
              <a:t>*Carrier aggregation is a vital technology for unlocking the full potential of 5G networks. By addressing the challenges and considerations outlined in this presentation, we can ensure the widespread adoption and optimization of carrier aggregation, ultimately leading to improved network performance and user experience. </a:t>
            </a:r>
          </a:p>
          <a:p>
            <a:pPr marL="0" indent="0">
              <a:buNone/>
            </a:pPr>
            <a:endParaRPr lang="en-GB" b="1" dirty="0"/>
          </a:p>
        </p:txBody>
      </p:sp>
    </p:spTree>
    <p:extLst>
      <p:ext uri="{BB962C8B-B14F-4D97-AF65-F5344CB8AC3E}">
        <p14:creationId xmlns:p14="http://schemas.microsoft.com/office/powerpoint/2010/main" val="120241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731" y="1691127"/>
            <a:ext cx="4382521" cy="2007789"/>
          </a:xfrm>
        </p:spPr>
        <p:txBody>
          <a:bodyPr/>
          <a:lstStyle/>
          <a:p>
            <a:r>
              <a:rPr lang="en-GB" sz="4000" dirty="0" smtClean="0"/>
              <a:t>Presented by</a:t>
            </a:r>
            <a:endParaRPr lang="en-GB" sz="4000" dirty="0"/>
          </a:p>
        </p:txBody>
      </p:sp>
      <p:sp>
        <p:nvSpPr>
          <p:cNvPr id="3" name="Text Placeholder 2"/>
          <p:cNvSpPr>
            <a:spLocks noGrp="1"/>
          </p:cNvSpPr>
          <p:nvPr>
            <p:ph type="body" sz="quarter" idx="16"/>
          </p:nvPr>
        </p:nvSpPr>
        <p:spPr>
          <a:xfrm>
            <a:off x="6156000" y="2286000"/>
            <a:ext cx="4880300" cy="3629888"/>
          </a:xfrm>
        </p:spPr>
        <p:txBody>
          <a:bodyPr>
            <a:normAutofit/>
          </a:bodyPr>
          <a:lstStyle/>
          <a:p>
            <a:r>
              <a:rPr lang="en-GB" b="1" dirty="0"/>
              <a:t>Bhakti S</a:t>
            </a:r>
          </a:p>
          <a:p>
            <a:r>
              <a:rPr lang="en-GB" b="1" dirty="0"/>
              <a:t>Ranjita Karadad</a:t>
            </a:r>
          </a:p>
          <a:p>
            <a:r>
              <a:rPr lang="en-GB" b="1" dirty="0"/>
              <a:t>Ritesh Mishra</a:t>
            </a:r>
          </a:p>
          <a:p>
            <a:r>
              <a:rPr lang="en-GB" b="1" dirty="0"/>
              <a:t>Vaidehi Shailendra Bhosale</a:t>
            </a:r>
          </a:p>
          <a:p>
            <a:r>
              <a:rPr lang="en-GB" b="1" dirty="0"/>
              <a:t>Vanaja Dukka</a:t>
            </a:r>
          </a:p>
          <a:p>
            <a:r>
              <a:rPr lang="en-GB" b="1" dirty="0"/>
              <a:t>Vivek Kumar</a:t>
            </a:r>
          </a:p>
          <a:p>
            <a:r>
              <a:rPr lang="en-GB" b="1" dirty="0"/>
              <a:t>Yash Pramod Gulhane</a:t>
            </a:r>
          </a:p>
          <a:p>
            <a:r>
              <a:rPr lang="en-GB" b="1" dirty="0"/>
              <a:t>Yengala Dharmendra Kumar Reddy</a:t>
            </a:r>
            <a:endParaRPr lang="en-GB" b="1" dirty="0"/>
          </a:p>
        </p:txBody>
      </p:sp>
      <p:sp>
        <p:nvSpPr>
          <p:cNvPr id="4" name="Date Placeholder 3"/>
          <p:cNvSpPr>
            <a:spLocks noGrp="1"/>
          </p:cNvSpPr>
          <p:nvPr>
            <p:ph type="dt" sz="half" idx="10"/>
          </p:nvPr>
        </p:nvSpPr>
        <p:spPr/>
        <p:txBody>
          <a:bodyPr/>
          <a:lstStyle/>
          <a:p>
            <a:fld id="{8EA1A997-A109-482D-8D62-539BA1E4341C}"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2</a:t>
            </a:fld>
            <a:endParaRPr lang="en-GB"/>
          </a:p>
        </p:txBody>
      </p:sp>
    </p:spTree>
    <p:extLst>
      <p:ext uri="{BB962C8B-B14F-4D97-AF65-F5344CB8AC3E}">
        <p14:creationId xmlns:p14="http://schemas.microsoft.com/office/powerpoint/2010/main" val="3613194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Code(MAC layer- Carrier Aggregation )</a:t>
            </a:r>
            <a:endParaRPr lang="en-GB" dirty="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20</a:t>
            </a:fld>
            <a:endParaRPr lang="en-GB"/>
          </a:p>
        </p:txBody>
      </p:sp>
      <p:sp>
        <p:nvSpPr>
          <p:cNvPr id="7" name="Isosceles Triangle 6"/>
          <p:cNvSpPr/>
          <p:nvPr/>
        </p:nvSpPr>
        <p:spPr>
          <a:xfrm>
            <a:off x="3936275" y="3013165"/>
            <a:ext cx="3326674" cy="2386149"/>
          </a:xfrm>
          <a:prstGeom prs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136161935"/>
              </p:ext>
            </p:extLst>
          </p:nvPr>
        </p:nvGraphicFramePr>
        <p:xfrm>
          <a:off x="4663440" y="3744685"/>
          <a:ext cx="1872343" cy="1550125"/>
        </p:xfrm>
        <a:graphic>
          <a:graphicData uri="http://schemas.openxmlformats.org/presentationml/2006/ole">
            <mc:AlternateContent xmlns:mc="http://schemas.openxmlformats.org/markup-compatibility/2006">
              <mc:Choice xmlns:v="urn:schemas-microsoft-com:vml" Requires="v">
                <p:oleObj spid="_x0000_s4109"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4663440" y="3744685"/>
                        <a:ext cx="1872343" cy="1550125"/>
                      </a:xfrm>
                      <a:prstGeom prst="rect">
                        <a:avLst/>
                      </a:prstGeom>
                    </p:spPr>
                  </p:pic>
                </p:oleObj>
              </mc:Fallback>
            </mc:AlternateContent>
          </a:graphicData>
        </a:graphic>
      </p:graphicFrame>
    </p:spTree>
    <p:extLst>
      <p:ext uri="{BB962C8B-B14F-4D97-AF65-F5344CB8AC3E}">
        <p14:creationId xmlns:p14="http://schemas.microsoft.com/office/powerpoint/2010/main" val="94570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CDEA2-FB24-4AED-8405-6C48640B1856}" type="datetime1">
              <a:rPr lang="en-GB" smtClean="0"/>
              <a:t>12/08/2024</a:t>
            </a:fld>
            <a:endParaRPr lang="en-GB"/>
          </a:p>
        </p:txBody>
      </p:sp>
      <p:sp>
        <p:nvSpPr>
          <p:cNvPr id="3" name="Footer Placeholder 2"/>
          <p:cNvSpPr>
            <a:spLocks noGrp="1"/>
          </p:cNvSpPr>
          <p:nvPr>
            <p:ph type="ftr" sz="quarter" idx="11"/>
          </p:nvPr>
        </p:nvSpPr>
        <p:spPr/>
        <p:txBody>
          <a:bodyPr/>
          <a:lstStyle/>
          <a:p>
            <a:r>
              <a:rPr lang="en-GB" smtClean="0"/>
              <a:t>5G Wipro Batch 2</a:t>
            </a:r>
            <a:endParaRPr lang="en-GB"/>
          </a:p>
        </p:txBody>
      </p:sp>
      <p:sp>
        <p:nvSpPr>
          <p:cNvPr id="4" name="Slide Number Placeholder 3"/>
          <p:cNvSpPr>
            <a:spLocks noGrp="1"/>
          </p:cNvSpPr>
          <p:nvPr>
            <p:ph type="sldNum" sz="quarter" idx="12"/>
          </p:nvPr>
        </p:nvSpPr>
        <p:spPr/>
        <p:txBody>
          <a:bodyPr/>
          <a:lstStyle/>
          <a:p>
            <a:fld id="{C7D2B75E-6DCA-42E2-9590-9423D64629A5}" type="slidenum">
              <a:rPr lang="en-GB" smtClean="0"/>
              <a:t>21</a:t>
            </a:fld>
            <a:endParaRPr lang="en-GB"/>
          </a:p>
        </p:txBody>
      </p:sp>
      <p:sp>
        <p:nvSpPr>
          <p:cNvPr id="8" name="Rectangle 7"/>
          <p:cNvSpPr/>
          <p:nvPr/>
        </p:nvSpPr>
        <p:spPr>
          <a:xfrm rot="20463494">
            <a:off x="3080083" y="2807369"/>
            <a:ext cx="5181600" cy="1107996"/>
          </a:xfrm>
          <a:prstGeom prst="rect">
            <a:avLst/>
          </a:prstGeom>
        </p:spPr>
        <p:txBody>
          <a:bodyPr wrap="square">
            <a:spAutoFit/>
          </a:bodyPr>
          <a:lstStyle/>
          <a:p>
            <a:r>
              <a:rPr lang="en-GB" sz="6600" b="1" dirty="0" smtClean="0"/>
              <a:t>Thank You</a:t>
            </a:r>
            <a:endParaRPr lang="en-GB" sz="6600" b="1" dirty="0"/>
          </a:p>
        </p:txBody>
      </p:sp>
    </p:spTree>
    <p:extLst>
      <p:ext uri="{BB962C8B-B14F-4D97-AF65-F5344CB8AC3E}">
        <p14:creationId xmlns:p14="http://schemas.microsoft.com/office/powerpoint/2010/main" val="404186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lstStyle/>
          <a:p>
            <a:r>
              <a:rPr lang="en-GB" b="1" dirty="0" smtClean="0"/>
              <a:t>Introduction</a:t>
            </a:r>
          </a:p>
          <a:p>
            <a:r>
              <a:rPr lang="en-GB" b="1" dirty="0" smtClean="0"/>
              <a:t>Objectives</a:t>
            </a:r>
          </a:p>
          <a:p>
            <a:r>
              <a:rPr lang="en-GB" b="1" dirty="0"/>
              <a:t>Principles of Carrier Aggregation in </a:t>
            </a:r>
            <a:r>
              <a:rPr lang="en-GB" b="1" dirty="0" smtClean="0"/>
              <a:t>5G</a:t>
            </a:r>
          </a:p>
          <a:p>
            <a:r>
              <a:rPr lang="en-GB" b="1" dirty="0"/>
              <a:t>Implementation of the Carrier Aggregation </a:t>
            </a:r>
            <a:endParaRPr lang="en-GB" b="1" dirty="0" smtClean="0"/>
          </a:p>
          <a:p>
            <a:r>
              <a:rPr lang="en-GB" b="1" dirty="0"/>
              <a:t>Impact of Carrier Aggregation on 5G </a:t>
            </a:r>
            <a:r>
              <a:rPr lang="en-GB" b="1" dirty="0" smtClean="0"/>
              <a:t>Networks</a:t>
            </a:r>
          </a:p>
          <a:p>
            <a:r>
              <a:rPr lang="en-GB" b="1" dirty="0"/>
              <a:t>Challenges and </a:t>
            </a:r>
            <a:r>
              <a:rPr lang="en-GB" b="1" dirty="0" smtClean="0"/>
              <a:t>Considerations</a:t>
            </a:r>
          </a:p>
          <a:p>
            <a:r>
              <a:rPr lang="en-GB" b="1" dirty="0" smtClean="0"/>
              <a:t>Conclusion</a:t>
            </a:r>
          </a:p>
          <a:p>
            <a:r>
              <a:rPr lang="en-GB" b="1" dirty="0" smtClean="0"/>
              <a:t>Code</a:t>
            </a:r>
            <a:endParaRPr lang="en-GB" b="1" dirty="0"/>
          </a:p>
        </p:txBody>
      </p:sp>
      <p:sp>
        <p:nvSpPr>
          <p:cNvPr id="4" name="Date Placeholder 3"/>
          <p:cNvSpPr>
            <a:spLocks noGrp="1"/>
          </p:cNvSpPr>
          <p:nvPr>
            <p:ph type="dt" sz="half" idx="10"/>
          </p:nvPr>
        </p:nvSpPr>
        <p:spPr/>
        <p:txBody>
          <a:bodyPr/>
          <a:lstStyle/>
          <a:p>
            <a:fld id="{A312A047-FC46-458E-962F-035BA1DBF2D2}"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3</a:t>
            </a:fld>
            <a:endParaRPr lang="en-GB"/>
          </a:p>
        </p:txBody>
      </p:sp>
    </p:spTree>
    <p:extLst>
      <p:ext uri="{BB962C8B-B14F-4D97-AF65-F5344CB8AC3E}">
        <p14:creationId xmlns:p14="http://schemas.microsoft.com/office/powerpoint/2010/main" val="347997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1160555"/>
            <a:ext cx="10571998" cy="970450"/>
          </a:xfrm>
        </p:spPr>
        <p:txBody>
          <a:bodyPr/>
          <a:lstStyle/>
          <a:p>
            <a:r>
              <a:rPr lang="en-GB" dirty="0"/>
              <a:t>Introduction</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Carrier </a:t>
            </a:r>
            <a:r>
              <a:rPr lang="en-GB" dirty="0"/>
              <a:t>Aggregation (CA) in the MAC (Medium Access Control) layer refers to the process of combining multiple carrier frequencies at the MAC layer to increase data throughput and network efficiency</a:t>
            </a:r>
            <a:r>
              <a:rPr lang="en-GB" dirty="0" smtClean="0"/>
              <a:t>.</a:t>
            </a:r>
          </a:p>
          <a:p>
            <a:r>
              <a:rPr lang="en-GB" dirty="0" smtClean="0"/>
              <a:t>By performing Carrier Aggregation in the MAC layer, 5G network can:-</a:t>
            </a:r>
          </a:p>
          <a:p>
            <a:pPr marL="0" indent="0">
              <a:buNone/>
            </a:pPr>
            <a:r>
              <a:rPr lang="en-GB" dirty="0"/>
              <a:t> </a:t>
            </a:r>
            <a:r>
              <a:rPr lang="en-GB" dirty="0" smtClean="0"/>
              <a:t>    -Increase data  throughput.</a:t>
            </a:r>
          </a:p>
          <a:p>
            <a:pPr marL="0" indent="0">
              <a:buNone/>
            </a:pPr>
            <a:r>
              <a:rPr lang="en-GB" dirty="0"/>
              <a:t> </a:t>
            </a:r>
            <a:r>
              <a:rPr lang="en-GB" dirty="0" smtClean="0"/>
              <a:t>    -Improve network capacity.</a:t>
            </a:r>
          </a:p>
          <a:p>
            <a:pPr marL="0" indent="0">
              <a:buNone/>
            </a:pPr>
            <a:r>
              <a:rPr lang="en-GB" dirty="0"/>
              <a:t> </a:t>
            </a:r>
            <a:r>
              <a:rPr lang="en-GB" dirty="0" smtClean="0"/>
              <a:t>    -Enhance user experience.</a:t>
            </a:r>
          </a:p>
          <a:p>
            <a:r>
              <a:rPr lang="en-GB" dirty="0"/>
              <a:t>The MAC layer plays a crucial role in managing CA, ensuring efficient resource allocation, data scheduling, and transmission across multiple carriers</a:t>
            </a:r>
            <a:r>
              <a:rPr lang="en-GB" dirty="0" smtClean="0"/>
              <a:t>.</a:t>
            </a:r>
          </a:p>
          <a:p>
            <a:r>
              <a:rPr lang="en-GB" dirty="0" smtClean="0"/>
              <a:t>Carrier Aggregation in the MAC layer:-</a:t>
            </a:r>
          </a:p>
          <a:p>
            <a:pPr>
              <a:buFont typeface="+mj-lt"/>
              <a:buAutoNum type="arabicPeriod"/>
            </a:pPr>
            <a:r>
              <a:rPr lang="en-GB" b="1" dirty="0"/>
              <a:t>Carrier Selection: </a:t>
            </a:r>
            <a:r>
              <a:rPr lang="en-GB" dirty="0"/>
              <a:t>The MAC layer selects the carriers to be aggregated based on factors like channel conditions, traffic load, and user requirements.</a:t>
            </a:r>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4</a:t>
            </a:fld>
            <a:endParaRPr lang="en-GB"/>
          </a:p>
        </p:txBody>
      </p:sp>
    </p:spTree>
    <p:extLst>
      <p:ext uri="{BB962C8B-B14F-4D97-AF65-F5344CB8AC3E}">
        <p14:creationId xmlns:p14="http://schemas.microsoft.com/office/powerpoint/2010/main" val="396825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5</a:t>
            </a:fld>
            <a:endParaRPr lang="en-GB"/>
          </a:p>
        </p:txBody>
      </p:sp>
      <p:sp>
        <p:nvSpPr>
          <p:cNvPr id="3" name="Content Placeholder 2"/>
          <p:cNvSpPr>
            <a:spLocks noGrp="1"/>
          </p:cNvSpPr>
          <p:nvPr>
            <p:ph idx="4294967295"/>
          </p:nvPr>
        </p:nvSpPr>
        <p:spPr>
          <a:xfrm>
            <a:off x="914400" y="645418"/>
            <a:ext cx="10553700" cy="5578506"/>
          </a:xfrm>
        </p:spPr>
        <p:txBody>
          <a:bodyPr>
            <a:normAutofit fontScale="92500" lnSpcReduction="20000"/>
          </a:bodyPr>
          <a:lstStyle/>
          <a:p>
            <a:pPr>
              <a:buFont typeface="+mj-lt"/>
              <a:buAutoNum type="arabicPeriod"/>
            </a:pPr>
            <a:r>
              <a:rPr lang="en-GB" b="1" dirty="0"/>
              <a:t>Resource Allocation: </a:t>
            </a:r>
            <a:r>
              <a:rPr lang="en-GB" dirty="0"/>
              <a:t>The MAC layer allocates resources (such as bandwidth, power, and time slots) across the aggregated carriers</a:t>
            </a:r>
            <a:r>
              <a:rPr lang="en-GB" dirty="0" smtClean="0"/>
              <a:t>.</a:t>
            </a:r>
          </a:p>
          <a:p>
            <a:pPr>
              <a:buFont typeface="+mj-lt"/>
              <a:buAutoNum type="arabicPeriod"/>
            </a:pPr>
            <a:r>
              <a:rPr lang="en-GB" b="1" dirty="0"/>
              <a:t>Data Scheduling: </a:t>
            </a:r>
            <a:r>
              <a:rPr lang="en-GB" dirty="0"/>
              <a:t>The MAC layer schedules data transmission across the aggregated carriers, ensuring efficient use of resources</a:t>
            </a:r>
            <a:r>
              <a:rPr lang="en-GB" dirty="0" smtClean="0"/>
              <a:t>.</a:t>
            </a:r>
          </a:p>
          <a:p>
            <a:pPr>
              <a:buFont typeface="+mj-lt"/>
              <a:buAutoNum type="arabicPeriod"/>
            </a:pPr>
            <a:r>
              <a:rPr lang="en-GB" b="1" dirty="0"/>
              <a:t>Data Transmission: </a:t>
            </a:r>
            <a:r>
              <a:rPr lang="en-GB" dirty="0"/>
              <a:t>Data is transmitted simultaneously across the aggregated carriers, increasing overall throughput</a:t>
            </a:r>
            <a:r>
              <a:rPr lang="en-GB" dirty="0" smtClean="0"/>
              <a:t>.</a:t>
            </a:r>
          </a:p>
          <a:p>
            <a:pPr>
              <a:buFont typeface="+mj-lt"/>
              <a:buAutoNum type="arabicPeriod"/>
            </a:pPr>
            <a:r>
              <a:rPr lang="en-GB" b="1" dirty="0" err="1"/>
              <a:t>Harq</a:t>
            </a:r>
            <a:r>
              <a:rPr lang="en-GB" b="1" dirty="0"/>
              <a:t> Management: </a:t>
            </a:r>
            <a:r>
              <a:rPr lang="en-GB" dirty="0"/>
              <a:t>The MAC layer manages Hybrid Automatic Repeat Request (HARQ) processes across the aggregated carriers, ensuring reliable data transmission</a:t>
            </a:r>
            <a:r>
              <a:rPr lang="en-GB" dirty="0" smtClean="0"/>
              <a:t>.</a:t>
            </a:r>
          </a:p>
          <a:p>
            <a:r>
              <a:rPr lang="en-GB" b="1" dirty="0" smtClean="0"/>
              <a:t>Importance in 5G:-</a:t>
            </a:r>
          </a:p>
          <a:p>
            <a:pPr marL="0" indent="0">
              <a:buNone/>
            </a:pPr>
            <a:r>
              <a:rPr lang="en-GB" b="1" dirty="0" smtClean="0"/>
              <a:t>1. Increase Data </a:t>
            </a:r>
            <a:r>
              <a:rPr lang="en-GB" b="1" dirty="0"/>
              <a:t>Rates</a:t>
            </a:r>
            <a:r>
              <a:rPr lang="en-GB" b="1" dirty="0" smtClean="0"/>
              <a:t>:-</a:t>
            </a:r>
          </a:p>
          <a:p>
            <a:pPr marL="0" indent="0">
              <a:buNone/>
            </a:pPr>
            <a:r>
              <a:rPr lang="en-GB" b="1" dirty="0"/>
              <a:t>-</a:t>
            </a:r>
            <a:r>
              <a:rPr lang="en-GB" b="1" dirty="0" smtClean="0"/>
              <a:t>Enhanced </a:t>
            </a:r>
            <a:r>
              <a:rPr lang="en-GB" b="1" dirty="0"/>
              <a:t>Throughput:</a:t>
            </a:r>
            <a:r>
              <a:rPr lang="en-GB" dirty="0"/>
              <a:t> </a:t>
            </a:r>
            <a:r>
              <a:rPr lang="en-GB" dirty="0" smtClean="0"/>
              <a:t>Carrier </a:t>
            </a:r>
            <a:r>
              <a:rPr lang="en-GB" dirty="0"/>
              <a:t>aggregation significantly boosts data rates by combining multiple carriers, providing higher speeds and better user experience</a:t>
            </a:r>
            <a:r>
              <a:rPr lang="en-GB" dirty="0" smtClean="0"/>
              <a:t>.</a:t>
            </a:r>
            <a:r>
              <a:rPr lang="en-GB" b="1" dirty="0"/>
              <a:t> </a:t>
            </a:r>
            <a:endParaRPr lang="en-GB" b="1" dirty="0" smtClean="0"/>
          </a:p>
          <a:p>
            <a:pPr marL="0" indent="0">
              <a:buNone/>
            </a:pPr>
            <a:r>
              <a:rPr lang="en-GB" b="1" dirty="0" smtClean="0"/>
              <a:t>-Faster </a:t>
            </a:r>
            <a:r>
              <a:rPr lang="en-GB" b="1" dirty="0"/>
              <a:t>Downloads and Uploads:</a:t>
            </a:r>
            <a:r>
              <a:rPr lang="en-GB" dirty="0"/>
              <a:t> Users benefit from quicker access to data-intensive applications and services.</a:t>
            </a:r>
            <a:endParaRPr lang="en-GB" b="1" dirty="0" smtClean="0"/>
          </a:p>
          <a:p>
            <a:pPr marL="0" indent="0">
              <a:buNone/>
            </a:pPr>
            <a:r>
              <a:rPr lang="en-GB" b="1" dirty="0" smtClean="0"/>
              <a:t>2. Improved Network </a:t>
            </a:r>
            <a:r>
              <a:rPr lang="en-GB" b="1" dirty="0"/>
              <a:t>Capacity</a:t>
            </a:r>
            <a:r>
              <a:rPr lang="en-GB" b="1" dirty="0" smtClean="0"/>
              <a:t>:-</a:t>
            </a:r>
          </a:p>
          <a:p>
            <a:pPr marL="0" indent="0">
              <a:buNone/>
            </a:pPr>
            <a:r>
              <a:rPr lang="en-GB" b="1" dirty="0"/>
              <a:t>-</a:t>
            </a:r>
            <a:r>
              <a:rPr lang="en-GB" b="1" dirty="0" smtClean="0"/>
              <a:t>Accommodating </a:t>
            </a:r>
            <a:r>
              <a:rPr lang="en-GB" b="1" dirty="0"/>
              <a:t>More Users:</a:t>
            </a:r>
            <a:r>
              <a:rPr lang="en-GB" dirty="0"/>
              <a:t> By increasing the available bandwidth, CA allows the network to handle a greater number of simultaneous users without degradation in performance</a:t>
            </a:r>
            <a:r>
              <a:rPr lang="en-GB" dirty="0" smtClean="0"/>
              <a:t>.-</a:t>
            </a:r>
          </a:p>
          <a:p>
            <a:pPr marL="0" indent="0">
              <a:buNone/>
            </a:pPr>
            <a:r>
              <a:rPr lang="en-GB" b="1" dirty="0"/>
              <a:t>-</a:t>
            </a:r>
            <a:r>
              <a:rPr lang="en-GB" b="1" dirty="0" smtClean="0"/>
              <a:t>Enhanced </a:t>
            </a:r>
            <a:r>
              <a:rPr lang="en-GB" b="1" dirty="0"/>
              <a:t>Network Performance:</a:t>
            </a:r>
            <a:r>
              <a:rPr lang="en-GB" dirty="0"/>
              <a:t> Better management of network resources leads to improved overall network performance, including reduced congestion and latency.</a:t>
            </a:r>
          </a:p>
          <a:p>
            <a:pPr marL="0" indent="0">
              <a:buNone/>
            </a:pPr>
            <a:endParaRPr lang="en-GB" b="1" dirty="0"/>
          </a:p>
        </p:txBody>
      </p:sp>
    </p:spTree>
    <p:extLst>
      <p:ext uri="{BB962C8B-B14F-4D97-AF65-F5344CB8AC3E}">
        <p14:creationId xmlns:p14="http://schemas.microsoft.com/office/powerpoint/2010/main" val="349111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1069273"/>
            <a:ext cx="10571998" cy="970450"/>
          </a:xfrm>
        </p:spPr>
        <p:txBody>
          <a:bodyPr/>
          <a:lstStyle/>
          <a:p>
            <a:r>
              <a:rPr lang="en-GB" dirty="0"/>
              <a:t>Objectives</a:t>
            </a:r>
            <a:br>
              <a:rPr lang="en-GB" dirty="0"/>
            </a:br>
            <a:endParaRPr lang="en-GB" dirty="0"/>
          </a:p>
        </p:txBody>
      </p:sp>
      <p:sp>
        <p:nvSpPr>
          <p:cNvPr id="3" name="Content Placeholder 2"/>
          <p:cNvSpPr>
            <a:spLocks noGrp="1"/>
          </p:cNvSpPr>
          <p:nvPr>
            <p:ph idx="1"/>
          </p:nvPr>
        </p:nvSpPr>
        <p:spPr/>
        <p:txBody>
          <a:bodyPr/>
          <a:lstStyle/>
          <a:p>
            <a:r>
              <a:rPr lang="en-GB" dirty="0"/>
              <a:t> </a:t>
            </a:r>
            <a:r>
              <a:rPr lang="en-GB" b="1" dirty="0"/>
              <a:t>Increased Data Throughput: </a:t>
            </a:r>
            <a:r>
              <a:rPr lang="en-GB" dirty="0"/>
              <a:t>Combine multiple carriers to achieve higher data rates and increase overall throughput</a:t>
            </a:r>
            <a:r>
              <a:rPr lang="en-GB" dirty="0" smtClean="0"/>
              <a:t>.</a:t>
            </a:r>
          </a:p>
          <a:p>
            <a:r>
              <a:rPr lang="en-GB" b="1" dirty="0"/>
              <a:t>Improved Network Capacity: </a:t>
            </a:r>
            <a:r>
              <a:rPr lang="en-GB" dirty="0"/>
              <a:t>Accommodate more users and devices by aggregating multiple carriers, enhancing network capacity</a:t>
            </a:r>
            <a:r>
              <a:rPr lang="en-GB" dirty="0" smtClean="0"/>
              <a:t>.</a:t>
            </a:r>
          </a:p>
          <a:p>
            <a:r>
              <a:rPr lang="en-GB" b="1" dirty="0"/>
              <a:t>Enhanced Spectral Efficiency: </a:t>
            </a:r>
            <a:r>
              <a:rPr lang="en-GB" dirty="0"/>
              <a:t>Optimize resource utilization by aggregating carriers, leading to improved spectral efficiency</a:t>
            </a:r>
            <a:r>
              <a:rPr lang="en-GB" dirty="0" smtClean="0"/>
              <a:t>.</a:t>
            </a:r>
          </a:p>
          <a:p>
            <a:r>
              <a:rPr lang="en-GB" b="1" dirty="0"/>
              <a:t>Better Resource Utilization</a:t>
            </a:r>
            <a:r>
              <a:rPr lang="en-GB" dirty="0"/>
              <a:t>: Dynamically allocate resources across aggregated carriers to ensure efficient use of available bandwidth</a:t>
            </a:r>
            <a:r>
              <a:rPr lang="en-GB" dirty="0" smtClean="0"/>
              <a:t>.</a:t>
            </a:r>
          </a:p>
          <a:p>
            <a:r>
              <a:rPr lang="en-GB" b="1" dirty="0"/>
              <a:t>Improved User Experience: </a:t>
            </a:r>
            <a:r>
              <a:rPr lang="en-GB" dirty="0"/>
              <a:t>Provide faster data rates, lower latency, and better overall performance, leading to an enhanced user experience.</a:t>
            </a:r>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6</a:t>
            </a:fld>
            <a:endParaRPr lang="en-GB"/>
          </a:p>
        </p:txBody>
      </p:sp>
    </p:spTree>
    <p:extLst>
      <p:ext uri="{BB962C8B-B14F-4D97-AF65-F5344CB8AC3E}">
        <p14:creationId xmlns:p14="http://schemas.microsoft.com/office/powerpoint/2010/main" val="110831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7</a:t>
            </a:fld>
            <a:endParaRPr lang="en-GB"/>
          </a:p>
        </p:txBody>
      </p:sp>
      <p:sp>
        <p:nvSpPr>
          <p:cNvPr id="3" name="Content Placeholder 2"/>
          <p:cNvSpPr>
            <a:spLocks noGrp="1"/>
          </p:cNvSpPr>
          <p:nvPr>
            <p:ph idx="4294967295"/>
          </p:nvPr>
        </p:nvSpPr>
        <p:spPr>
          <a:xfrm>
            <a:off x="962526" y="120984"/>
            <a:ext cx="10553700" cy="3636963"/>
          </a:xfrm>
        </p:spPr>
        <p:txBody>
          <a:bodyPr/>
          <a:lstStyle/>
          <a:p>
            <a:r>
              <a:rPr lang="en-GB" b="1" dirty="0"/>
              <a:t>Increased Flexibility</a:t>
            </a:r>
            <a:r>
              <a:rPr lang="en-GB" dirty="0"/>
              <a:t>: Support various carrier combinations and configurations, enabling flexible network deployment and optimization</a:t>
            </a:r>
            <a:r>
              <a:rPr lang="en-GB" dirty="0" smtClean="0"/>
              <a:t>.</a:t>
            </a:r>
          </a:p>
          <a:p>
            <a:r>
              <a:rPr lang="en-GB" b="1" dirty="0"/>
              <a:t>Reduced Latency: </a:t>
            </a:r>
            <a:r>
              <a:rPr lang="en-GB" dirty="0"/>
              <a:t>Minimize latency by transmitting data simultaneously across multiple carriers</a:t>
            </a:r>
            <a:r>
              <a:rPr lang="en-GB" dirty="0" smtClean="0"/>
              <a:t>.</a:t>
            </a:r>
          </a:p>
          <a:p>
            <a:r>
              <a:rPr lang="en-GB" b="1" dirty="0"/>
              <a:t>Improved Reliability: </a:t>
            </a:r>
            <a:r>
              <a:rPr lang="en-GB" dirty="0"/>
              <a:t>Ensure reliable data transmission through HARQ management and link adaptation across aggregated carriers.</a:t>
            </a:r>
          </a:p>
        </p:txBody>
      </p:sp>
    </p:spTree>
    <p:extLst>
      <p:ext uri="{BB962C8B-B14F-4D97-AF65-F5344CB8AC3E}">
        <p14:creationId xmlns:p14="http://schemas.microsoft.com/office/powerpoint/2010/main" val="4481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Diagram</a:t>
            </a:r>
            <a:endParaRPr lang="en-GB" dirty="0"/>
          </a:p>
        </p:txBody>
      </p:sp>
      <p:sp>
        <p:nvSpPr>
          <p:cNvPr id="3" name="Date Placeholder 2"/>
          <p:cNvSpPr>
            <a:spLocks noGrp="1"/>
          </p:cNvSpPr>
          <p:nvPr>
            <p:ph type="dt" sz="half" idx="10"/>
          </p:nvPr>
        </p:nvSpPr>
        <p:spPr/>
        <p:txBody>
          <a:bodyPr/>
          <a:lstStyle/>
          <a:p>
            <a:fld id="{6EF4A2FA-26AD-406A-8FD8-CCBCC7DAB9AE}" type="datetime1">
              <a:rPr lang="en-GB" smtClean="0"/>
              <a:t>12/08/2024</a:t>
            </a:fld>
            <a:endParaRPr lang="en-GB"/>
          </a:p>
        </p:txBody>
      </p:sp>
      <p:sp>
        <p:nvSpPr>
          <p:cNvPr id="4" name="Footer Placeholder 3"/>
          <p:cNvSpPr>
            <a:spLocks noGrp="1"/>
          </p:cNvSpPr>
          <p:nvPr>
            <p:ph type="ftr" sz="quarter" idx="11"/>
          </p:nvPr>
        </p:nvSpPr>
        <p:spPr/>
        <p:txBody>
          <a:bodyPr/>
          <a:lstStyle/>
          <a:p>
            <a:r>
              <a:rPr lang="en-GB" smtClean="0"/>
              <a:t>5G Wipro Batch 2</a:t>
            </a:r>
            <a:endParaRPr lang="en-GB"/>
          </a:p>
        </p:txBody>
      </p:sp>
      <p:sp>
        <p:nvSpPr>
          <p:cNvPr id="5" name="Slide Number Placeholder 4"/>
          <p:cNvSpPr>
            <a:spLocks noGrp="1"/>
          </p:cNvSpPr>
          <p:nvPr>
            <p:ph type="sldNum" sz="quarter" idx="12"/>
          </p:nvPr>
        </p:nvSpPr>
        <p:spPr/>
        <p:txBody>
          <a:bodyPr/>
          <a:lstStyle/>
          <a:p>
            <a:fld id="{C7D2B75E-6DCA-42E2-9590-9423D64629A5}" type="slidenum">
              <a:rPr lang="en-GB" smtClean="0"/>
              <a:t>8</a:t>
            </a:fld>
            <a:endParaRPr lang="en-GB"/>
          </a:p>
        </p:txBody>
      </p:sp>
      <p:pic>
        <p:nvPicPr>
          <p:cNvPr id="6" name="Picture 5"/>
          <p:cNvPicPr>
            <a:picLocks noChangeAspect="1"/>
          </p:cNvPicPr>
          <p:nvPr/>
        </p:nvPicPr>
        <p:blipFill>
          <a:blip r:embed="rId2"/>
          <a:stretch>
            <a:fillRect/>
          </a:stretch>
        </p:blipFill>
        <p:spPr>
          <a:xfrm>
            <a:off x="1844841" y="2363219"/>
            <a:ext cx="7489783" cy="3797968"/>
          </a:xfrm>
          <a:prstGeom prst="rect">
            <a:avLst/>
          </a:prstGeom>
        </p:spPr>
      </p:pic>
    </p:spTree>
    <p:extLst>
      <p:ext uri="{BB962C8B-B14F-4D97-AF65-F5344CB8AC3E}">
        <p14:creationId xmlns:p14="http://schemas.microsoft.com/office/powerpoint/2010/main" val="130022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 of Carrier Aggregation in 5G</a:t>
            </a:r>
          </a:p>
        </p:txBody>
      </p:sp>
      <p:sp>
        <p:nvSpPr>
          <p:cNvPr id="3" name="Content Placeholder 2"/>
          <p:cNvSpPr>
            <a:spLocks noGrp="1"/>
          </p:cNvSpPr>
          <p:nvPr>
            <p:ph idx="1"/>
          </p:nvPr>
        </p:nvSpPr>
        <p:spPr>
          <a:xfrm>
            <a:off x="818712" y="2342114"/>
            <a:ext cx="10554574" cy="3636511"/>
          </a:xfrm>
        </p:spPr>
        <p:txBody>
          <a:bodyPr>
            <a:normAutofit lnSpcReduction="10000"/>
          </a:bodyPr>
          <a:lstStyle/>
          <a:p>
            <a:r>
              <a:rPr lang="en-GB" b="1" dirty="0" smtClean="0"/>
              <a:t>How Carrier Aggregation Works:</a:t>
            </a:r>
          </a:p>
          <a:p>
            <a:pPr marL="0" indent="0">
              <a:buNone/>
            </a:pPr>
            <a:r>
              <a:rPr lang="en-GB" b="1" dirty="0" smtClean="0"/>
              <a:t>*</a:t>
            </a:r>
            <a:r>
              <a:rPr lang="en-GB" b="1" dirty="0"/>
              <a:t>Carrier Bandwidth Aggregation</a:t>
            </a:r>
            <a:r>
              <a:rPr lang="en-GB" b="1" dirty="0" smtClean="0"/>
              <a:t>:</a:t>
            </a:r>
          </a:p>
          <a:p>
            <a:pPr marL="0" indent="0">
              <a:buNone/>
            </a:pPr>
            <a:r>
              <a:rPr lang="en-GB" b="1" dirty="0" smtClean="0"/>
              <a:t>-Combining </a:t>
            </a:r>
            <a:r>
              <a:rPr lang="en-GB" b="1" dirty="0"/>
              <a:t>Frequencies:</a:t>
            </a:r>
            <a:r>
              <a:rPr lang="en-GB" dirty="0"/>
              <a:t> Aggregates multiple carrier frequencies to form a larger bandwidth pool, enhancing overall data capacity and throughput</a:t>
            </a:r>
            <a:r>
              <a:rPr lang="en-GB" dirty="0" smtClean="0"/>
              <a:t>.</a:t>
            </a:r>
            <a:r>
              <a:rPr lang="en-GB" b="1" dirty="0"/>
              <a:t> </a:t>
            </a:r>
            <a:endParaRPr lang="en-GB" b="1" dirty="0" smtClean="0"/>
          </a:p>
          <a:p>
            <a:pPr marL="0" indent="0">
              <a:buNone/>
            </a:pPr>
            <a:r>
              <a:rPr lang="en-GB" b="1" dirty="0"/>
              <a:t>-</a:t>
            </a:r>
            <a:r>
              <a:rPr lang="en-GB" b="1" dirty="0" smtClean="0"/>
              <a:t>Larger </a:t>
            </a:r>
            <a:r>
              <a:rPr lang="en-GB" b="1" dirty="0"/>
              <a:t>Bandwidth Pool:</a:t>
            </a:r>
            <a:r>
              <a:rPr lang="en-GB" dirty="0"/>
              <a:t> Utilizes various frequency bands to increase the effective bandwidth available for data transmission, leading to higher data rates</a:t>
            </a:r>
            <a:r>
              <a:rPr lang="en-GB" dirty="0" smtClean="0"/>
              <a:t>.</a:t>
            </a:r>
          </a:p>
          <a:p>
            <a:pPr marL="0" indent="0">
              <a:buNone/>
            </a:pPr>
            <a:r>
              <a:rPr lang="en-GB" b="1" dirty="0" smtClean="0"/>
              <a:t>*</a:t>
            </a:r>
            <a:r>
              <a:rPr lang="en-GB" b="1" dirty="0"/>
              <a:t>Resource Allocation</a:t>
            </a:r>
            <a:r>
              <a:rPr lang="en-GB" b="1" dirty="0" smtClean="0"/>
              <a:t>:</a:t>
            </a:r>
          </a:p>
          <a:p>
            <a:pPr marL="0" indent="0">
              <a:buNone/>
            </a:pPr>
            <a:r>
              <a:rPr lang="en-GB" b="1" dirty="0"/>
              <a:t>-Efficient Management:</a:t>
            </a:r>
            <a:r>
              <a:rPr lang="en-GB" dirty="0"/>
              <a:t> Allocates resources dynamically across aggregated carriers to optimize network performance and balance load</a:t>
            </a:r>
            <a:r>
              <a:rPr lang="en-GB" dirty="0" smtClean="0"/>
              <a:t>.</a:t>
            </a:r>
          </a:p>
          <a:p>
            <a:pPr marL="0" indent="0">
              <a:buNone/>
            </a:pPr>
            <a:r>
              <a:rPr lang="en-GB" b="1" dirty="0" smtClean="0"/>
              <a:t>-Performance </a:t>
            </a:r>
            <a:r>
              <a:rPr lang="en-GB" b="1" dirty="0"/>
              <a:t>Optimization:</a:t>
            </a:r>
            <a:r>
              <a:rPr lang="en-GB" dirty="0"/>
              <a:t> Ensures efficient use of available bandwidth and prevents congestion by adjusting resource distribution based on traffic conditions.</a:t>
            </a:r>
            <a:endParaRPr lang="en-GB" b="1" dirty="0"/>
          </a:p>
        </p:txBody>
      </p:sp>
      <p:sp>
        <p:nvSpPr>
          <p:cNvPr id="4" name="Date Placeholder 3"/>
          <p:cNvSpPr>
            <a:spLocks noGrp="1"/>
          </p:cNvSpPr>
          <p:nvPr>
            <p:ph type="dt" sz="half" idx="10"/>
          </p:nvPr>
        </p:nvSpPr>
        <p:spPr/>
        <p:txBody>
          <a:bodyPr/>
          <a:lstStyle/>
          <a:p>
            <a:fld id="{8C2E454C-FE35-494B-89FF-01366782B3FF}" type="datetime1">
              <a:rPr lang="en-GB" smtClean="0"/>
              <a:t>12/08/2024</a:t>
            </a:fld>
            <a:endParaRPr lang="en-GB"/>
          </a:p>
        </p:txBody>
      </p:sp>
      <p:sp>
        <p:nvSpPr>
          <p:cNvPr id="5" name="Footer Placeholder 4"/>
          <p:cNvSpPr>
            <a:spLocks noGrp="1"/>
          </p:cNvSpPr>
          <p:nvPr>
            <p:ph type="ftr" sz="quarter" idx="11"/>
          </p:nvPr>
        </p:nvSpPr>
        <p:spPr/>
        <p:txBody>
          <a:bodyPr/>
          <a:lstStyle/>
          <a:p>
            <a:r>
              <a:rPr lang="en-GB" smtClean="0"/>
              <a:t>5G Wipro Batch 2</a:t>
            </a:r>
            <a:endParaRPr lang="en-GB"/>
          </a:p>
        </p:txBody>
      </p:sp>
      <p:sp>
        <p:nvSpPr>
          <p:cNvPr id="6" name="Slide Number Placeholder 5"/>
          <p:cNvSpPr>
            <a:spLocks noGrp="1"/>
          </p:cNvSpPr>
          <p:nvPr>
            <p:ph type="sldNum" sz="quarter" idx="12"/>
          </p:nvPr>
        </p:nvSpPr>
        <p:spPr/>
        <p:txBody>
          <a:bodyPr/>
          <a:lstStyle/>
          <a:p>
            <a:fld id="{C7D2B75E-6DCA-42E2-9590-9423D64629A5}" type="slidenum">
              <a:rPr lang="en-GB" smtClean="0"/>
              <a:t>9</a:t>
            </a:fld>
            <a:endParaRPr lang="en-GB"/>
          </a:p>
        </p:txBody>
      </p:sp>
    </p:spTree>
    <p:extLst>
      <p:ext uri="{BB962C8B-B14F-4D97-AF65-F5344CB8AC3E}">
        <p14:creationId xmlns:p14="http://schemas.microsoft.com/office/powerpoint/2010/main" val="2437011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327</TotalTime>
  <Words>1910</Words>
  <Application>Microsoft Office PowerPoint</Application>
  <PresentationFormat>Widescreen</PresentationFormat>
  <Paragraphs>204</Paragraphs>
  <Slides>21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Century Gothic</vt:lpstr>
      <vt:lpstr>Wingdings 2</vt:lpstr>
      <vt:lpstr>Quotable</vt:lpstr>
      <vt:lpstr>Package</vt:lpstr>
      <vt:lpstr>Carrier Aggregation in the MAC Layer for 5G Group 3                                                                               Specification 38.321 Mentored by:- Abhijeet sir</vt:lpstr>
      <vt:lpstr>Presented by</vt:lpstr>
      <vt:lpstr>Contents</vt:lpstr>
      <vt:lpstr>Introduction </vt:lpstr>
      <vt:lpstr>PowerPoint Presentation</vt:lpstr>
      <vt:lpstr>Objectives </vt:lpstr>
      <vt:lpstr>PowerPoint Presentation</vt:lpstr>
      <vt:lpstr>Diagram</vt:lpstr>
      <vt:lpstr>Principles of Carrier Aggregation in 5G</vt:lpstr>
      <vt:lpstr>PowerPoint Presentation</vt:lpstr>
      <vt:lpstr>Implementation of the Carrier Aggregation  </vt:lpstr>
      <vt:lpstr>Impact of Carrier Aggregation on 5G Networks </vt:lpstr>
      <vt:lpstr>PowerPoint Presentation</vt:lpstr>
      <vt:lpstr>PowerPoint Presentation</vt:lpstr>
      <vt:lpstr>Challenges and Considerations </vt:lpstr>
      <vt:lpstr>PowerPoint Presentation</vt:lpstr>
      <vt:lpstr>PowerPoint Presentation</vt:lpstr>
      <vt:lpstr>Conclusion </vt:lpstr>
      <vt:lpstr>PowerPoint Presentation</vt:lpstr>
      <vt:lpstr>Code(MAC layer- Carrier Aggregation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kumar</dc:creator>
  <cp:lastModifiedBy>Vivek kumar</cp:lastModifiedBy>
  <cp:revision>25</cp:revision>
  <dcterms:created xsi:type="dcterms:W3CDTF">2024-08-12T07:05:40Z</dcterms:created>
  <dcterms:modified xsi:type="dcterms:W3CDTF">2024-08-12T12:32:57Z</dcterms:modified>
</cp:coreProperties>
</file>