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3" r:id="rId4"/>
    <p:sldId id="258" r:id="rId5"/>
    <p:sldId id="265" r:id="rId6"/>
    <p:sldId id="264" r:id="rId7"/>
    <p:sldId id="260" r:id="rId8"/>
    <p:sldId id="266" r:id="rId9"/>
    <p:sldId id="267" r:id="rId10"/>
    <p:sldId id="268" r:id="rId11"/>
    <p:sldId id="269" r:id="rId12"/>
    <p:sldId id="270" r:id="rId13"/>
    <p:sldId id="271" r:id="rId14"/>
    <p:sldId id="272" r:id="rId15"/>
    <p:sldId id="275" r:id="rId16"/>
    <p:sldId id="274" r:id="rId17"/>
    <p:sldId id="278" r:id="rId18"/>
    <p:sldId id="279" r:id="rId19"/>
    <p:sldId id="280" r:id="rId20"/>
    <p:sldId id="281" r:id="rId21"/>
    <p:sldId id="282"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0"/>
  </p:normalViewPr>
  <p:slideViewPr>
    <p:cSldViewPr>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11/25/2020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276600"/>
            <a:ext cx="7772400" cy="1475232"/>
          </a:xfrm>
        </p:spPr>
        <p:txBody>
          <a:bodyPr/>
          <a:lstStyle/>
          <a:p>
            <a:r>
              <a:rPr lang="en-IN" dirty="0"/>
              <a:t>Presented BY-</a:t>
            </a:r>
          </a:p>
          <a:p>
            <a:r>
              <a:rPr lang="en-IN" dirty="0"/>
              <a:t>Samarth </a:t>
            </a:r>
            <a:r>
              <a:rPr lang="en-IN" dirty="0" err="1"/>
              <a:t>mittal</a:t>
            </a:r>
            <a:r>
              <a:rPr lang="en-IN" dirty="0"/>
              <a:t>(2k18/IT/106)</a:t>
            </a:r>
          </a:p>
          <a:p>
            <a:r>
              <a:rPr lang="en-IN" dirty="0"/>
              <a:t>Vivek </a:t>
            </a:r>
            <a:r>
              <a:rPr lang="en-IN" dirty="0" err="1"/>
              <a:t>yadav</a:t>
            </a:r>
            <a:r>
              <a:rPr lang="en-IN" dirty="0"/>
              <a:t>(2k18/IT/135)</a:t>
            </a:r>
            <a:endParaRPr lang="en-US" dirty="0"/>
          </a:p>
        </p:txBody>
      </p:sp>
      <p:sp>
        <p:nvSpPr>
          <p:cNvPr id="2" name="Title 1"/>
          <p:cNvSpPr>
            <a:spLocks noGrp="1"/>
          </p:cNvSpPr>
          <p:nvPr>
            <p:ph type="ctrTitle"/>
          </p:nvPr>
        </p:nvSpPr>
        <p:spPr>
          <a:xfrm>
            <a:off x="533400" y="504092"/>
            <a:ext cx="7772400" cy="1629508"/>
          </a:xfrm>
        </p:spPr>
        <p:txBody>
          <a:bodyPr>
            <a:normAutofit/>
          </a:bodyPr>
          <a:lstStyle/>
          <a:p>
            <a:r>
              <a:rPr lang="en-IN" dirty="0"/>
              <a:t>Analysis of Windows Payload embedded </a:t>
            </a:r>
            <a:r>
              <a:rPr lang="en-IN"/>
              <a:t>in Software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2015-780C-41B6-AF1C-C63725DD4227}"/>
              </a:ext>
            </a:extLst>
          </p:cNvPr>
          <p:cNvSpPr>
            <a:spLocks noGrp="1"/>
          </p:cNvSpPr>
          <p:nvPr>
            <p:ph type="title"/>
          </p:nvPr>
        </p:nvSpPr>
        <p:spPr/>
        <p:txBody>
          <a:bodyPr/>
          <a:lstStyle/>
          <a:p>
            <a:r>
              <a:rPr lang="en-US" dirty="0"/>
              <a:t>Generate hash of malware</a:t>
            </a:r>
            <a:endParaRPr lang="en-IN" dirty="0"/>
          </a:p>
        </p:txBody>
      </p:sp>
      <p:sp>
        <p:nvSpPr>
          <p:cNvPr id="3" name="Content Placeholder 2">
            <a:extLst>
              <a:ext uri="{FF2B5EF4-FFF2-40B4-BE49-F238E27FC236}">
                <a16:creationId xmlns:a16="http://schemas.microsoft.com/office/drawing/2014/main" id="{61961B9E-2C2A-4F7C-A137-30CEA0FA0DB1}"/>
              </a:ext>
            </a:extLst>
          </p:cNvPr>
          <p:cNvSpPr>
            <a:spLocks noGrp="1"/>
          </p:cNvSpPr>
          <p:nvPr>
            <p:ph sz="quarter" idx="1"/>
          </p:nvPr>
        </p:nvSpPr>
        <p:spPr>
          <a:xfrm>
            <a:off x="301752" y="1527048"/>
            <a:ext cx="4041648" cy="5026152"/>
          </a:xfrm>
        </p:spPr>
        <p:txBody>
          <a:bodyPr>
            <a:normAutofit/>
          </a:bodyPr>
          <a:lstStyle/>
          <a:p>
            <a:pPr marL="0" indent="0">
              <a:buNone/>
            </a:pPr>
            <a:r>
              <a:rPr lang="en-US" sz="1800" dirty="0"/>
              <a:t>Hash is like a fingerprint of a digital file. </a:t>
            </a:r>
            <a:r>
              <a:rPr lang="en-US" sz="1800" b="0" i="0" dirty="0">
                <a:solidFill>
                  <a:srgbClr val="202124"/>
                </a:solidFill>
                <a:effectLst/>
              </a:rPr>
              <a:t>The </a:t>
            </a:r>
            <a:r>
              <a:rPr lang="en-US" sz="1800" b="1" i="0" dirty="0">
                <a:solidFill>
                  <a:srgbClr val="202124"/>
                </a:solidFill>
                <a:effectLst/>
              </a:rPr>
              <a:t>fingerprints</a:t>
            </a:r>
            <a:r>
              <a:rPr lang="en-US" sz="1800" b="0" i="0" dirty="0">
                <a:solidFill>
                  <a:srgbClr val="202124"/>
                </a:solidFill>
                <a:effectLst/>
              </a:rPr>
              <a:t> are usually 128-bit or 160-bit numbers that are displayed as a sequence of hexadecimal digits. </a:t>
            </a:r>
          </a:p>
          <a:p>
            <a:pPr marL="0" indent="0">
              <a:buNone/>
            </a:pPr>
            <a:r>
              <a:rPr lang="en-US" sz="1800" dirty="0">
                <a:solidFill>
                  <a:srgbClr val="202124"/>
                </a:solidFill>
              </a:rPr>
              <a:t>Generate hash using </a:t>
            </a:r>
            <a:r>
              <a:rPr lang="en-US" sz="1800" dirty="0" err="1">
                <a:solidFill>
                  <a:srgbClr val="202124"/>
                </a:solidFill>
              </a:rPr>
              <a:t>hashcalc</a:t>
            </a:r>
            <a:endParaRPr lang="en-US" sz="1800" dirty="0">
              <a:solidFill>
                <a:srgbClr val="202124"/>
              </a:solidFill>
            </a:endParaRPr>
          </a:p>
          <a:p>
            <a:pPr>
              <a:lnSpc>
                <a:spcPct val="107000"/>
              </a:lnSpc>
              <a:spcAft>
                <a:spcPts val="800"/>
              </a:spcAft>
            </a:pPr>
            <a:r>
              <a:rPr lang="en-IN" sz="1200" dirty="0">
                <a:effectLst/>
                <a:ea typeface="Calibri" panose="020F0502020204030204" pitchFamily="34" charset="0"/>
                <a:cs typeface="Times New Roman" panose="02020603050405020304" pitchFamily="18" charset="0"/>
              </a:rPr>
              <a:t>Md5: 494974D90EB81F4A9EF70DB883F91BD7</a:t>
            </a:r>
          </a:p>
          <a:p>
            <a:pPr>
              <a:lnSpc>
                <a:spcPct val="107000"/>
              </a:lnSpc>
              <a:spcAft>
                <a:spcPts val="800"/>
              </a:spcAft>
            </a:pPr>
            <a:r>
              <a:rPr lang="en-IN" sz="1200" dirty="0">
                <a:ea typeface="Calibri" panose="020F0502020204030204" pitchFamily="34" charset="0"/>
                <a:cs typeface="Times New Roman" panose="02020603050405020304" pitchFamily="18" charset="0"/>
              </a:rPr>
              <a:t>Md4</a:t>
            </a:r>
            <a:r>
              <a:rPr lang="en-IN" sz="1200" dirty="0">
                <a:effectLst/>
                <a:ea typeface="Calibri" panose="020F0502020204030204" pitchFamily="34" charset="0"/>
                <a:cs typeface="Times New Roman" panose="02020603050405020304" pitchFamily="18" charset="0"/>
              </a:rPr>
              <a:t>: 402eda12ada3a582e24dd67c0faa8c40</a:t>
            </a:r>
            <a:endParaRPr lang="en-IN" sz="1800" dirty="0"/>
          </a:p>
        </p:txBody>
      </p:sp>
      <p:pic>
        <p:nvPicPr>
          <p:cNvPr id="6" name="Content Placeholder 4">
            <a:extLst>
              <a:ext uri="{FF2B5EF4-FFF2-40B4-BE49-F238E27FC236}">
                <a16:creationId xmlns:a16="http://schemas.microsoft.com/office/drawing/2014/main" id="{F8021919-6B09-4E10-A441-567E6973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143000"/>
            <a:ext cx="4603438" cy="5486400"/>
          </a:xfrm>
          <a:prstGeom prst="rect">
            <a:avLst/>
          </a:prstGeom>
        </p:spPr>
      </p:pic>
    </p:spTree>
    <p:extLst>
      <p:ext uri="{BB962C8B-B14F-4D97-AF65-F5344CB8AC3E}">
        <p14:creationId xmlns:p14="http://schemas.microsoft.com/office/powerpoint/2010/main" val="339059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3D47-2553-4D2B-B90B-B83CE1866EF8}"/>
              </a:ext>
            </a:extLst>
          </p:cNvPr>
          <p:cNvSpPr>
            <a:spLocks noGrp="1"/>
          </p:cNvSpPr>
          <p:nvPr>
            <p:ph type="title"/>
          </p:nvPr>
        </p:nvSpPr>
        <p:spPr/>
        <p:txBody>
          <a:bodyPr>
            <a:normAutofit/>
          </a:bodyPr>
          <a:lstStyle/>
          <a:p>
            <a:r>
              <a:rPr lang="en-IN" sz="3600" dirty="0">
                <a:effectLst/>
                <a:ea typeface="Calibri" panose="020F0502020204030204" pitchFamily="34" charset="0"/>
                <a:cs typeface="Calibri" panose="020F0502020204030204" pitchFamily="34" charset="0"/>
              </a:rPr>
              <a:t>Analysing strings</a:t>
            </a:r>
            <a:endParaRPr lang="en-IN" sz="3600" dirty="0"/>
          </a:p>
        </p:txBody>
      </p:sp>
      <p:sp>
        <p:nvSpPr>
          <p:cNvPr id="3" name="Content Placeholder 2">
            <a:extLst>
              <a:ext uri="{FF2B5EF4-FFF2-40B4-BE49-F238E27FC236}">
                <a16:creationId xmlns:a16="http://schemas.microsoft.com/office/drawing/2014/main" id="{90724F53-56E6-4633-BC50-CD09373F2C9E}"/>
              </a:ext>
            </a:extLst>
          </p:cNvPr>
          <p:cNvSpPr>
            <a:spLocks noGrp="1"/>
          </p:cNvSpPr>
          <p:nvPr>
            <p:ph sz="quarter" idx="1"/>
          </p:nvPr>
        </p:nvSpPr>
        <p:spPr>
          <a:xfrm>
            <a:off x="301752" y="1524000"/>
            <a:ext cx="8503920" cy="4800600"/>
          </a:xfrm>
        </p:spPr>
        <p:txBody>
          <a:bodyPr/>
          <a:lstStyle/>
          <a:p>
            <a:pPr>
              <a:lnSpc>
                <a:spcPct val="107000"/>
              </a:lnSpc>
              <a:spcAft>
                <a:spcPts val="800"/>
              </a:spcAft>
            </a:pPr>
            <a:r>
              <a:rPr lang="en-IN" sz="2000" dirty="0">
                <a:effectLst/>
                <a:ea typeface="Calibri" panose="020F0502020204030204" pitchFamily="34" charset="0"/>
                <a:cs typeface="Calibri" panose="020F0502020204030204" pitchFamily="34" charset="0"/>
              </a:rPr>
              <a:t>Strings analysis is a process in which we extract readable data/ information from the malware. Strings are in ASCII and Unicode format. Readable data such as file names, registry keys, </a:t>
            </a:r>
            <a:r>
              <a:rPr lang="en-IN" sz="2000" dirty="0" err="1">
                <a:effectLst/>
                <a:ea typeface="Calibri" panose="020F0502020204030204" pitchFamily="34" charset="0"/>
                <a:cs typeface="Calibri" panose="020F0502020204030204" pitchFamily="34" charset="0"/>
              </a:rPr>
              <a:t>urls</a:t>
            </a:r>
            <a:r>
              <a:rPr lang="en-IN" sz="2000" dirty="0">
                <a:effectLst/>
                <a:ea typeface="Calibri" panose="020F0502020204030204" pitchFamily="34" charset="0"/>
                <a:cs typeface="Calibri" panose="020F0502020204030204" pitchFamily="34" charset="0"/>
              </a:rPr>
              <a:t> to which malware is communicating with, </a:t>
            </a:r>
            <a:r>
              <a:rPr lang="en-IN" sz="2000" dirty="0" err="1">
                <a:effectLst/>
                <a:ea typeface="Calibri" panose="020F0502020204030204" pitchFamily="34" charset="0"/>
                <a:cs typeface="Calibri" panose="020F0502020204030204" pitchFamily="34" charset="0"/>
              </a:rPr>
              <a:t>ip</a:t>
            </a:r>
            <a:r>
              <a:rPr lang="en-IN" sz="2000" dirty="0">
                <a:effectLst/>
                <a:ea typeface="Calibri" panose="020F0502020204030204" pitchFamily="34" charset="0"/>
                <a:cs typeface="Calibri" panose="020F0502020204030204" pitchFamily="34" charset="0"/>
              </a:rPr>
              <a:t> addresses.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For extracting strings, we use strings command line utility and </a:t>
            </a:r>
            <a:r>
              <a:rPr lang="en-IN" sz="2000" dirty="0" err="1">
                <a:effectLst/>
                <a:ea typeface="Calibri" panose="020F0502020204030204" pitchFamily="34" charset="0"/>
                <a:cs typeface="Calibri" panose="020F0502020204030204" pitchFamily="34" charset="0"/>
              </a:rPr>
              <a:t>pestudio</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Using windows PowerShell, we can extract strings from the malware</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Command: </a:t>
            </a:r>
            <a:r>
              <a:rPr lang="en-IN" sz="1800" dirty="0">
                <a:effectLst/>
                <a:latin typeface="Calibri" panose="020F0502020204030204" pitchFamily="34" charset="0"/>
                <a:ea typeface="Calibri" panose="020F0502020204030204" pitchFamily="34" charset="0"/>
              </a:rPr>
              <a:t>strings -a -n 8 C:\wrar591.exe &gt; C:strings.txt</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rPr>
              <a:t>Where –a means ASCII only search and –n means minimum strings length</a:t>
            </a:r>
            <a:endParaRPr lang="en-IN"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IN" sz="2000" dirty="0">
              <a:effectLst/>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8461EC3-7B3C-431E-BD7A-0B019C7A0E72}"/>
              </a:ext>
            </a:extLst>
          </p:cNvPr>
          <p:cNvPicPr>
            <a:picLocks noChangeAspect="1"/>
          </p:cNvPicPr>
          <p:nvPr/>
        </p:nvPicPr>
        <p:blipFill rotWithShape="1">
          <a:blip r:embed="rId2">
            <a:extLst>
              <a:ext uri="{28A0092B-C50C-407E-A947-70E740481C1C}">
                <a14:useLocalDpi xmlns:a14="http://schemas.microsoft.com/office/drawing/2010/main" val="0"/>
              </a:ext>
            </a:extLst>
          </a:blip>
          <a:srcRect l="1131" t="2503" b="45831"/>
          <a:stretch/>
        </p:blipFill>
        <p:spPr>
          <a:xfrm>
            <a:off x="414528" y="4840964"/>
            <a:ext cx="8348472" cy="1331236"/>
          </a:xfrm>
          <a:prstGeom prst="rect">
            <a:avLst/>
          </a:prstGeom>
        </p:spPr>
      </p:pic>
    </p:spTree>
    <p:extLst>
      <p:ext uri="{BB962C8B-B14F-4D97-AF65-F5344CB8AC3E}">
        <p14:creationId xmlns:p14="http://schemas.microsoft.com/office/powerpoint/2010/main" val="21375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92FF-385F-422A-AC80-85B0E9ADADA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CCAF4CF-A1D4-4A45-B344-C878D2C0B96F}"/>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915400" cy="6400800"/>
          </a:xfrm>
          <a:prstGeom prst="rect">
            <a:avLst/>
          </a:prstGeom>
          <a:noFill/>
          <a:ln>
            <a:noFill/>
          </a:ln>
        </p:spPr>
      </p:pic>
    </p:spTree>
    <p:extLst>
      <p:ext uri="{BB962C8B-B14F-4D97-AF65-F5344CB8AC3E}">
        <p14:creationId xmlns:p14="http://schemas.microsoft.com/office/powerpoint/2010/main" val="247402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5299-9D2A-4B25-AD8E-7922D101FB63}"/>
              </a:ext>
            </a:extLst>
          </p:cNvPr>
          <p:cNvSpPr>
            <a:spLocks noGrp="1"/>
          </p:cNvSpPr>
          <p:nvPr>
            <p:ph type="title"/>
          </p:nvPr>
        </p:nvSpPr>
        <p:spPr/>
        <p:txBody>
          <a:bodyPr>
            <a:normAutofit/>
          </a:bodyPr>
          <a:lstStyle/>
          <a:p>
            <a:r>
              <a:rPr lang="en-US" sz="3600" dirty="0"/>
              <a:t>Packer/Unpacker</a:t>
            </a:r>
            <a:endParaRPr lang="en-IN" sz="3600" dirty="0"/>
          </a:p>
        </p:txBody>
      </p:sp>
      <p:sp>
        <p:nvSpPr>
          <p:cNvPr id="3" name="Content Placeholder 2">
            <a:extLst>
              <a:ext uri="{FF2B5EF4-FFF2-40B4-BE49-F238E27FC236}">
                <a16:creationId xmlns:a16="http://schemas.microsoft.com/office/drawing/2014/main" id="{20CFC945-D5A1-449F-9DFF-84F9863DF8CD}"/>
              </a:ext>
            </a:extLst>
          </p:cNvPr>
          <p:cNvSpPr>
            <a:spLocks noGrp="1"/>
          </p:cNvSpPr>
          <p:nvPr>
            <p:ph sz="quarter" idx="1"/>
          </p:nvPr>
        </p:nvSpPr>
        <p:spPr>
          <a:xfrm>
            <a:off x="301752" y="1527048"/>
            <a:ext cx="8503920" cy="4949952"/>
          </a:xfrm>
        </p:spPr>
        <p:txBody>
          <a:bodyPr/>
          <a:lstStyle/>
          <a:p>
            <a:pPr>
              <a:lnSpc>
                <a:spcPct val="107000"/>
              </a:lnSpc>
              <a:spcAft>
                <a:spcPts val="800"/>
              </a:spcAft>
            </a:pPr>
            <a:r>
              <a:rPr lang="en-IN" sz="1800" dirty="0">
                <a:effectLst/>
                <a:ea typeface="Calibri" panose="020F0502020204030204" pitchFamily="34" charset="0"/>
                <a:cs typeface="Calibri" panose="020F0502020204030204" pitchFamily="34" charset="0"/>
              </a:rPr>
              <a:t>Note: lots of time attackers packed the malware to prevent detection. In such cases, strings are not useful and Information become unreadable. </a:t>
            </a:r>
            <a:endParaRPr lang="en-IN" sz="18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ea typeface="Calibri" panose="020F0502020204030204" pitchFamily="34" charset="0"/>
                <a:cs typeface="Calibri" panose="020F0502020204030204" pitchFamily="34" charset="0"/>
              </a:rPr>
              <a:t>So, to detect if a malware has been packed or not, we use a tool called </a:t>
            </a:r>
            <a:r>
              <a:rPr lang="en-IN" sz="1800" dirty="0" err="1">
                <a:effectLst/>
                <a:ea typeface="Calibri" panose="020F0502020204030204" pitchFamily="34" charset="0"/>
                <a:cs typeface="Calibri" panose="020F0502020204030204" pitchFamily="34" charset="0"/>
              </a:rPr>
              <a:t>exeinfope</a:t>
            </a:r>
            <a:r>
              <a:rPr lang="en-IN" sz="1800" dirty="0">
                <a:effectLst/>
                <a:ea typeface="Calibri" panose="020F0502020204030204" pitchFamily="34" charset="0"/>
                <a:cs typeface="Calibri" panose="020F0502020204030204" pitchFamily="34" charset="0"/>
              </a:rPr>
              <a:t>. If it is packed then what packer has been used. </a:t>
            </a:r>
            <a:endParaRPr lang="en-IN" sz="1800" dirty="0">
              <a:effectLst/>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1800" dirty="0"/>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In above example, </a:t>
            </a:r>
            <a:r>
              <a:rPr lang="en-IN" sz="1800" b="1" dirty="0" err="1">
                <a:effectLst/>
                <a:latin typeface="Calibri" panose="020F0502020204030204" pitchFamily="34" charset="0"/>
                <a:ea typeface="Calibri" panose="020F0502020204030204" pitchFamily="34" charset="0"/>
                <a:cs typeface="Calibri" panose="020F0502020204030204" pitchFamily="34" charset="0"/>
              </a:rPr>
              <a:t>upx</a:t>
            </a:r>
            <a:r>
              <a:rPr lang="en-IN" sz="1800" b="1" dirty="0">
                <a:effectLst/>
                <a:latin typeface="Calibri" panose="020F0502020204030204" pitchFamily="34" charset="0"/>
                <a:ea typeface="Calibri" panose="020F0502020204030204" pitchFamily="34" charset="0"/>
                <a:cs typeface="Calibri" panose="020F0502020204030204" pitchFamily="34" charset="0"/>
              </a:rPr>
              <a:t> packer </a:t>
            </a:r>
            <a:r>
              <a:rPr lang="en-IN" sz="1800" dirty="0">
                <a:effectLst/>
                <a:latin typeface="Calibri" panose="020F0502020204030204" pitchFamily="34" charset="0"/>
                <a:ea typeface="Calibri" panose="020F0502020204030204" pitchFamily="34" charset="0"/>
                <a:cs typeface="Calibri" panose="020F0502020204030204" pitchFamily="34" charset="0"/>
              </a:rPr>
              <a:t>has been used to pack the malware.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pic>
        <p:nvPicPr>
          <p:cNvPr id="4" name="Picture 3">
            <a:extLst>
              <a:ext uri="{FF2B5EF4-FFF2-40B4-BE49-F238E27FC236}">
                <a16:creationId xmlns:a16="http://schemas.microsoft.com/office/drawing/2014/main" id="{78BFAAC3-703F-44DB-9D1F-260BB812F9F8}"/>
              </a:ext>
            </a:extLst>
          </p:cNvPr>
          <p:cNvPicPr/>
          <p:nvPr/>
        </p:nvPicPr>
        <p:blipFill rotWithShape="1">
          <a:blip r:embed="rId2">
            <a:extLst>
              <a:ext uri="{28A0092B-C50C-407E-A947-70E740481C1C}">
                <a14:useLocalDpi xmlns:a14="http://schemas.microsoft.com/office/drawing/2010/main" val="0"/>
              </a:ext>
            </a:extLst>
          </a:blip>
          <a:srcRect l="1967" t="3076" r="907" b="3742"/>
          <a:stretch/>
        </p:blipFill>
        <p:spPr bwMode="auto">
          <a:xfrm>
            <a:off x="914400" y="3048000"/>
            <a:ext cx="7315200" cy="2590800"/>
          </a:xfrm>
          <a:prstGeom prst="rect">
            <a:avLst/>
          </a:prstGeom>
          <a:noFill/>
          <a:ln>
            <a:noFill/>
          </a:ln>
        </p:spPr>
      </p:pic>
    </p:spTree>
    <p:extLst>
      <p:ext uri="{BB962C8B-B14F-4D97-AF65-F5344CB8AC3E}">
        <p14:creationId xmlns:p14="http://schemas.microsoft.com/office/powerpoint/2010/main" val="137503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4410-9B8E-4EB4-8B7E-9BCEC3C6A7C9}"/>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PE Header</a:t>
            </a:r>
            <a:endParaRPr lang="en-IN" sz="3600" dirty="0"/>
          </a:p>
        </p:txBody>
      </p:sp>
      <p:sp>
        <p:nvSpPr>
          <p:cNvPr id="3" name="Content Placeholder 2">
            <a:extLst>
              <a:ext uri="{FF2B5EF4-FFF2-40B4-BE49-F238E27FC236}">
                <a16:creationId xmlns:a16="http://schemas.microsoft.com/office/drawing/2014/main" id="{3D1CD078-7519-4E5A-A956-181E1AE29D59}"/>
              </a:ext>
            </a:extLst>
          </p:cNvPr>
          <p:cNvSpPr>
            <a:spLocks noGrp="1"/>
          </p:cNvSpPr>
          <p:nvPr>
            <p:ph sz="quarter" idx="1"/>
          </p:nvPr>
        </p:nvSpPr>
        <p:spPr/>
        <p:txBody>
          <a:bodyPr/>
          <a:lstStyle/>
          <a:p>
            <a:r>
              <a:rPr lang="en-IN" sz="2400" dirty="0">
                <a:effectLst/>
                <a:ea typeface="Calibri" panose="020F0502020204030204" pitchFamily="34" charset="0"/>
              </a:rPr>
              <a:t>OS requires information to run any executable file, PE header contains that information.</a:t>
            </a:r>
          </a:p>
          <a:p>
            <a:r>
              <a:rPr lang="en-IN" sz="2400" dirty="0"/>
              <a:t>Information like </a:t>
            </a:r>
          </a:p>
          <a:p>
            <a:pPr lvl="1"/>
            <a:r>
              <a:rPr lang="en-IN" sz="2400" dirty="0">
                <a:solidFill>
                  <a:schemeClr val="tx1"/>
                </a:solidFill>
              </a:rPr>
              <a:t>how the malware interacts with OS</a:t>
            </a:r>
          </a:p>
          <a:p>
            <a:pPr lvl="1"/>
            <a:r>
              <a:rPr lang="en-IN" sz="2400" dirty="0">
                <a:solidFill>
                  <a:schemeClr val="tx1"/>
                </a:solidFill>
              </a:rPr>
              <a:t>Where the executable needs to be loaded in the memory</a:t>
            </a:r>
          </a:p>
          <a:p>
            <a:pPr lvl="1"/>
            <a:r>
              <a:rPr lang="en-IN" sz="2400" dirty="0">
                <a:solidFill>
                  <a:schemeClr val="tx1"/>
                </a:solidFill>
              </a:rPr>
              <a:t>Libraries that the executable require to be loaded</a:t>
            </a:r>
          </a:p>
          <a:p>
            <a:pPr lvl="1"/>
            <a:r>
              <a:rPr lang="en-IN" sz="2400" dirty="0">
                <a:solidFill>
                  <a:schemeClr val="tx1"/>
                </a:solidFill>
              </a:rPr>
              <a:t>From where the execution begins </a:t>
            </a:r>
          </a:p>
          <a:p>
            <a:pPr marL="0" indent="0">
              <a:buNone/>
            </a:pPr>
            <a:r>
              <a:rPr lang="en-IN" dirty="0"/>
              <a:t>These information can be extracted from the PE header.</a:t>
            </a:r>
          </a:p>
        </p:txBody>
      </p:sp>
    </p:spTree>
    <p:extLst>
      <p:ext uri="{BB962C8B-B14F-4D97-AF65-F5344CB8AC3E}">
        <p14:creationId xmlns:p14="http://schemas.microsoft.com/office/powerpoint/2010/main" val="275687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AC6-F666-475D-BC83-19E9816FA444}"/>
              </a:ext>
            </a:extLst>
          </p:cNvPr>
          <p:cNvSpPr>
            <a:spLocks noGrp="1"/>
          </p:cNvSpPr>
          <p:nvPr>
            <p:ph type="title"/>
          </p:nvPr>
        </p:nvSpPr>
        <p:spPr/>
        <p:txBody>
          <a:bodyPr>
            <a:normAutofit/>
          </a:bodyPr>
          <a:lstStyle/>
          <a:p>
            <a:r>
              <a:rPr lang="en-US" sz="3600" dirty="0"/>
              <a:t>PE Header</a:t>
            </a:r>
            <a:endParaRPr lang="en-IN" sz="3600" dirty="0"/>
          </a:p>
        </p:txBody>
      </p:sp>
      <p:graphicFrame>
        <p:nvGraphicFramePr>
          <p:cNvPr id="4" name="Content Placeholder 3">
            <a:extLst>
              <a:ext uri="{FF2B5EF4-FFF2-40B4-BE49-F238E27FC236}">
                <a16:creationId xmlns:a16="http://schemas.microsoft.com/office/drawing/2014/main" id="{587B8A08-EF18-4A97-9FC9-EFDB30FE5282}"/>
              </a:ext>
            </a:extLst>
          </p:cNvPr>
          <p:cNvGraphicFramePr>
            <a:graphicFrameLocks noGrp="1"/>
          </p:cNvGraphicFramePr>
          <p:nvPr>
            <p:ph sz="quarter" idx="1"/>
            <p:extLst>
              <p:ext uri="{D42A27DB-BD31-4B8C-83A1-F6EECF244321}">
                <p14:modId xmlns:p14="http://schemas.microsoft.com/office/powerpoint/2010/main" val="3771011446"/>
              </p:ext>
            </p:extLst>
          </p:nvPr>
        </p:nvGraphicFramePr>
        <p:xfrm>
          <a:off x="533400" y="1981198"/>
          <a:ext cx="8001000" cy="3887292"/>
        </p:xfrm>
        <a:graphic>
          <a:graphicData uri="http://schemas.openxmlformats.org/drawingml/2006/table">
            <a:tbl>
              <a:tblPr/>
              <a:tblGrid>
                <a:gridCol w="4000500">
                  <a:extLst>
                    <a:ext uri="{9D8B030D-6E8A-4147-A177-3AD203B41FA5}">
                      <a16:colId xmlns:a16="http://schemas.microsoft.com/office/drawing/2014/main" val="4022891157"/>
                    </a:ext>
                  </a:extLst>
                </a:gridCol>
                <a:gridCol w="4000500">
                  <a:extLst>
                    <a:ext uri="{9D8B030D-6E8A-4147-A177-3AD203B41FA5}">
                      <a16:colId xmlns:a16="http://schemas.microsoft.com/office/drawing/2014/main" val="1197093995"/>
                    </a:ext>
                  </a:extLst>
                </a:gridCol>
              </a:tblGrid>
              <a:tr h="555172">
                <a:tc>
                  <a:txBody>
                    <a:bodyPr/>
                    <a:lstStyle/>
                    <a:p>
                      <a:pPr algn="ctr" rtl="0" fontAlgn="t">
                        <a:spcBef>
                          <a:spcPts val="0"/>
                        </a:spcBef>
                        <a:spcAft>
                          <a:spcPts val="0"/>
                        </a:spcAft>
                      </a:pPr>
                      <a:r>
                        <a:rPr lang="en-IN" sz="2400" b="0" i="0" u="none" strike="noStrike" dirty="0">
                          <a:solidFill>
                            <a:schemeClr val="tx1"/>
                          </a:solidFill>
                          <a:effectLst/>
                          <a:latin typeface="+mn-lt"/>
                        </a:rPr>
                        <a:t>Section Name</a:t>
                      </a:r>
                      <a:endParaRPr lang="en-IN" sz="2400"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2400" b="0" i="0" u="none" strike="noStrike" dirty="0">
                          <a:solidFill>
                            <a:schemeClr val="tx1"/>
                          </a:solidFill>
                          <a:effectLst/>
                          <a:latin typeface="+mn-lt"/>
                        </a:rPr>
                        <a:t>Function</a:t>
                      </a:r>
                      <a:endParaRPr lang="en-IN" sz="2400"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60921652"/>
                  </a:ext>
                </a:extLst>
              </a:tr>
              <a:tr h="555172">
                <a:tc>
                  <a:txBody>
                    <a:bodyPr/>
                    <a:lstStyle/>
                    <a:p>
                      <a:pPr algn="ctr" rtl="0" fontAlgn="t">
                        <a:spcBef>
                          <a:spcPts val="0"/>
                        </a:spcBef>
                        <a:spcAft>
                          <a:spcPts val="0"/>
                        </a:spcAft>
                      </a:pPr>
                      <a:r>
                        <a:rPr lang="en-IN" sz="1400" b="0" i="0" u="none" strike="noStrike">
                          <a:solidFill>
                            <a:schemeClr val="tx1"/>
                          </a:solidFill>
                          <a:effectLst/>
                          <a:latin typeface="+mn-lt"/>
                        </a:rPr>
                        <a:t>.code / .text</a:t>
                      </a:r>
                      <a:endParaRPr lang="en-IN">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chemeClr val="tx1"/>
                          </a:solidFill>
                          <a:effectLst/>
                          <a:latin typeface="+mn-lt"/>
                        </a:rPr>
                        <a:t>Executable code</a:t>
                      </a:r>
                      <a:endParaRPr lang="en-IN">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63062655"/>
                  </a:ext>
                </a:extLst>
              </a:tr>
              <a:tr h="555172">
                <a:tc>
                  <a:txBody>
                    <a:bodyPr/>
                    <a:lstStyle/>
                    <a:p>
                      <a:pPr algn="ctr" rtl="0" fontAlgn="t">
                        <a:spcBef>
                          <a:spcPts val="0"/>
                        </a:spcBef>
                        <a:spcAft>
                          <a:spcPts val="0"/>
                        </a:spcAft>
                      </a:pPr>
                      <a:r>
                        <a:rPr lang="en-IN" sz="1400" b="0" i="0" u="none" strike="noStrike" dirty="0">
                          <a:solidFill>
                            <a:schemeClr val="tx1"/>
                          </a:solidFill>
                          <a:effectLst/>
                          <a:latin typeface="+mn-lt"/>
                        </a:rPr>
                        <a:t>.data</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chemeClr val="tx1"/>
                          </a:solidFill>
                          <a:effectLst/>
                          <a:latin typeface="+mn-lt"/>
                        </a:rPr>
                        <a:t>Stores Data (Readable/Writable)</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87376885"/>
                  </a:ext>
                </a:extLst>
              </a:tr>
              <a:tr h="555172">
                <a:tc>
                  <a:txBody>
                    <a:bodyPr/>
                    <a:lstStyle/>
                    <a:p>
                      <a:pPr algn="ctr" rtl="0" fontAlgn="t">
                        <a:spcBef>
                          <a:spcPts val="0"/>
                        </a:spcBef>
                        <a:spcAft>
                          <a:spcPts val="0"/>
                        </a:spcAft>
                      </a:pPr>
                      <a:r>
                        <a:rPr lang="en-IN" sz="1400" b="0" i="0" u="none" strike="noStrike" dirty="0">
                          <a:solidFill>
                            <a:schemeClr val="tx1"/>
                          </a:solidFill>
                          <a:effectLst/>
                          <a:latin typeface="+mn-lt"/>
                        </a:rPr>
                        <a:t>.</a:t>
                      </a:r>
                      <a:r>
                        <a:rPr lang="en-IN" sz="1400" b="0" i="0" u="none" strike="noStrike" dirty="0" err="1">
                          <a:solidFill>
                            <a:schemeClr val="tx1"/>
                          </a:solidFill>
                          <a:effectLst/>
                          <a:latin typeface="+mn-lt"/>
                        </a:rPr>
                        <a:t>rdata</a:t>
                      </a:r>
                      <a:r>
                        <a:rPr lang="en-IN" sz="1400" b="0" i="0" u="none" strike="noStrike" dirty="0">
                          <a:solidFill>
                            <a:schemeClr val="tx1"/>
                          </a:solidFill>
                          <a:effectLst/>
                          <a:latin typeface="+mn-lt"/>
                        </a:rPr>
                        <a:t> </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chemeClr val="tx1"/>
                          </a:solidFill>
                          <a:effectLst/>
                          <a:latin typeface="+mn-lt"/>
                        </a:rPr>
                        <a:t>Stores Data (Read Only data)</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07710224"/>
                  </a:ext>
                </a:extLst>
              </a:tr>
              <a:tr h="555172">
                <a:tc>
                  <a:txBody>
                    <a:bodyPr/>
                    <a:lstStyle/>
                    <a:p>
                      <a:pPr algn="ctr" rtl="0" fontAlgn="t">
                        <a:spcBef>
                          <a:spcPts val="0"/>
                        </a:spcBef>
                        <a:spcAft>
                          <a:spcPts val="0"/>
                        </a:spcAft>
                      </a:pPr>
                      <a:r>
                        <a:rPr lang="en-IN" sz="1400" b="0" i="0" u="none" strike="noStrike" dirty="0">
                          <a:solidFill>
                            <a:schemeClr val="tx1"/>
                          </a:solidFill>
                          <a:effectLst/>
                          <a:latin typeface="+mn-lt"/>
                        </a:rPr>
                        <a:t>.</a:t>
                      </a:r>
                      <a:r>
                        <a:rPr lang="en-IN" sz="1400" b="0" i="0" u="none" strike="noStrike" dirty="0" err="1">
                          <a:solidFill>
                            <a:schemeClr val="tx1"/>
                          </a:solidFill>
                          <a:effectLst/>
                          <a:latin typeface="+mn-lt"/>
                        </a:rPr>
                        <a:t>idata</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chemeClr val="tx1"/>
                          </a:solidFill>
                          <a:effectLst/>
                          <a:latin typeface="+mn-lt"/>
                        </a:rPr>
                        <a:t>Stores The Import Data</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944012295"/>
                  </a:ext>
                </a:extLst>
              </a:tr>
              <a:tr h="555172">
                <a:tc>
                  <a:txBody>
                    <a:bodyPr/>
                    <a:lstStyle/>
                    <a:p>
                      <a:pPr algn="ctr" rtl="0" fontAlgn="t">
                        <a:spcBef>
                          <a:spcPts val="0"/>
                        </a:spcBef>
                        <a:spcAft>
                          <a:spcPts val="0"/>
                        </a:spcAft>
                      </a:pPr>
                      <a:r>
                        <a:rPr lang="en-IN" sz="1400" b="0" i="0" u="none" strike="noStrike">
                          <a:solidFill>
                            <a:schemeClr val="tx1"/>
                          </a:solidFill>
                          <a:effectLst/>
                          <a:latin typeface="+mn-lt"/>
                        </a:rPr>
                        <a:t>.edata</a:t>
                      </a:r>
                      <a:endParaRPr lang="en-IN">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chemeClr val="tx1"/>
                          </a:solidFill>
                          <a:effectLst/>
                          <a:latin typeface="+mn-lt"/>
                        </a:rPr>
                        <a:t>Stores Export Data</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72415107"/>
                  </a:ext>
                </a:extLst>
              </a:tr>
              <a:tr h="555172">
                <a:tc>
                  <a:txBody>
                    <a:bodyPr/>
                    <a:lstStyle/>
                    <a:p>
                      <a:pPr algn="ctr" rtl="0" fontAlgn="t">
                        <a:spcBef>
                          <a:spcPts val="0"/>
                        </a:spcBef>
                        <a:spcAft>
                          <a:spcPts val="0"/>
                        </a:spcAft>
                      </a:pPr>
                      <a:r>
                        <a:rPr lang="en-IN" sz="1400" b="0" i="0" u="none" strike="noStrike">
                          <a:solidFill>
                            <a:schemeClr val="tx1"/>
                          </a:solidFill>
                          <a:effectLst/>
                          <a:latin typeface="+mn-lt"/>
                        </a:rPr>
                        <a:t>.rsrc</a:t>
                      </a:r>
                      <a:endParaRPr lang="en-IN">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chemeClr val="tx1"/>
                          </a:solidFill>
                          <a:effectLst/>
                          <a:latin typeface="+mn-lt"/>
                        </a:rPr>
                        <a:t>Stores Resources (Strings, icons)</a:t>
                      </a:r>
                      <a:endParaRPr lang="en-IN" dirty="0">
                        <a:solidFill>
                          <a:schemeClr val="tx1"/>
                        </a:solidFill>
                        <a:effectLst/>
                        <a:latin typeface="+mn-l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0491217"/>
                  </a:ext>
                </a:extLst>
              </a:tr>
            </a:tbl>
          </a:graphicData>
        </a:graphic>
      </p:graphicFrame>
    </p:spTree>
    <p:extLst>
      <p:ext uri="{BB962C8B-B14F-4D97-AF65-F5344CB8AC3E}">
        <p14:creationId xmlns:p14="http://schemas.microsoft.com/office/powerpoint/2010/main" val="21756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68F77F-5A3F-4EBA-9957-BB685BAF7636}"/>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ln>
            <a:noFill/>
          </a:ln>
        </p:spPr>
      </p:pic>
    </p:spTree>
    <p:extLst>
      <p:ext uri="{BB962C8B-B14F-4D97-AF65-F5344CB8AC3E}">
        <p14:creationId xmlns:p14="http://schemas.microsoft.com/office/powerpoint/2010/main" val="189450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8E-BAF5-4191-BCB3-2BE7A91F8CD6}"/>
              </a:ext>
            </a:extLst>
          </p:cNvPr>
          <p:cNvSpPr>
            <a:spLocks noGrp="1"/>
          </p:cNvSpPr>
          <p:nvPr>
            <p:ph type="title"/>
          </p:nvPr>
        </p:nvSpPr>
        <p:spPr/>
        <p:txBody>
          <a:bodyPr>
            <a:normAutofit/>
          </a:bodyPr>
          <a:lstStyle/>
          <a:p>
            <a:r>
              <a:rPr lang="en-US" sz="3600" dirty="0">
                <a:effectLst/>
                <a:latin typeface="+mn-lt"/>
                <a:ea typeface="Times New Roman" panose="02020603050405020304" pitchFamily="18" charset="0"/>
                <a:cs typeface="Calibri" panose="020F0502020204030204" pitchFamily="34" charset="0"/>
              </a:rPr>
              <a:t>Optional work</a:t>
            </a:r>
            <a:endParaRPr lang="en-IN" sz="3600" dirty="0">
              <a:latin typeface="+mn-lt"/>
            </a:endParaRPr>
          </a:p>
        </p:txBody>
      </p:sp>
      <p:sp>
        <p:nvSpPr>
          <p:cNvPr id="3" name="Content Placeholder 2">
            <a:extLst>
              <a:ext uri="{FF2B5EF4-FFF2-40B4-BE49-F238E27FC236}">
                <a16:creationId xmlns:a16="http://schemas.microsoft.com/office/drawing/2014/main" id="{A6090E00-CD49-4A72-BF07-91648E138A73}"/>
              </a:ext>
            </a:extLst>
          </p:cNvPr>
          <p:cNvSpPr>
            <a:spLocks noGrp="1"/>
          </p:cNvSpPr>
          <p:nvPr>
            <p:ph sz="quarter" idx="1"/>
          </p:nvPr>
        </p:nvSpPr>
        <p:spPr/>
        <p:txBody>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Usually genuine software has publisher name but if someone has embedded virus in it, its publisher changes to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Unknown </a:t>
            </a:r>
            <a:r>
              <a:rPr lang="en-US" sz="1800" dirty="0">
                <a:effectLst/>
                <a:latin typeface="Calibri" panose="020F0502020204030204" pitchFamily="34" charset="0"/>
                <a:ea typeface="Times New Roman" panose="02020603050405020304" pitchFamily="18" charset="0"/>
                <a:cs typeface="Calibri" panose="020F0502020204030204" pitchFamily="34" charset="0"/>
              </a:rPr>
              <a:t>and hash will change as well. While executing this software, we got this message.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75C640E-E6E7-4F1D-90E3-3B84C04784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6467285" cy="3774948"/>
          </a:xfrm>
          <a:prstGeom prst="rect">
            <a:avLst/>
          </a:prstGeom>
          <a:noFill/>
          <a:ln>
            <a:noFill/>
          </a:ln>
        </p:spPr>
      </p:pic>
    </p:spTree>
    <p:extLst>
      <p:ext uri="{BB962C8B-B14F-4D97-AF65-F5344CB8AC3E}">
        <p14:creationId xmlns:p14="http://schemas.microsoft.com/office/powerpoint/2010/main" val="300709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634A-26B5-4EFE-8BA7-65CC1CD55BD7}"/>
              </a:ext>
            </a:extLst>
          </p:cNvPr>
          <p:cNvSpPr>
            <a:spLocks noGrp="1"/>
          </p:cNvSpPr>
          <p:nvPr>
            <p:ph type="title"/>
          </p:nvPr>
        </p:nvSpPr>
        <p:spPr/>
        <p:txBody>
          <a:bodyPr>
            <a:normAutofit/>
          </a:bodyPr>
          <a:lstStyle/>
          <a:p>
            <a:r>
              <a:rPr lang="en-US" sz="3200" dirty="0">
                <a:effectLst/>
                <a:ea typeface="Times New Roman" panose="02020603050405020304" pitchFamily="18" charset="0"/>
                <a:cs typeface="Calibri" panose="020F0502020204030204" pitchFamily="34" charset="0"/>
              </a:rPr>
              <a:t>Monitoring the traffic using </a:t>
            </a:r>
            <a:r>
              <a:rPr lang="en-US" sz="3200" dirty="0">
                <a:ea typeface="Times New Roman" panose="02020603050405020304" pitchFamily="18" charset="0"/>
                <a:cs typeface="Calibri" panose="020F0502020204030204" pitchFamily="34" charset="0"/>
              </a:rPr>
              <a:t>W</a:t>
            </a:r>
            <a:r>
              <a:rPr lang="en-US" sz="3200" dirty="0">
                <a:effectLst/>
                <a:ea typeface="Times New Roman" panose="02020603050405020304" pitchFamily="18" charset="0"/>
                <a:cs typeface="Calibri" panose="020F0502020204030204" pitchFamily="34" charset="0"/>
              </a:rPr>
              <a:t>ireshark</a:t>
            </a:r>
            <a:endParaRPr lang="en-IN" sz="3200" dirty="0"/>
          </a:p>
        </p:txBody>
      </p:sp>
      <p:sp>
        <p:nvSpPr>
          <p:cNvPr id="3" name="Content Placeholder 2">
            <a:extLst>
              <a:ext uri="{FF2B5EF4-FFF2-40B4-BE49-F238E27FC236}">
                <a16:creationId xmlns:a16="http://schemas.microsoft.com/office/drawing/2014/main" id="{A1466932-249B-43B4-AFB2-01667D156A00}"/>
              </a:ext>
            </a:extLst>
          </p:cNvPr>
          <p:cNvSpPr>
            <a:spLocks noGrp="1"/>
          </p:cNvSpPr>
          <p:nvPr>
            <p:ph sz="quarter" idx="1"/>
          </p:nvPr>
        </p:nvSpPr>
        <p:spPr/>
        <p:txBody>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Wireshark is traffic analyzer. It captures the traffic and extract information like mac addresses,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ip</a:t>
            </a:r>
            <a:r>
              <a:rPr lang="en-US" sz="1800" dirty="0">
                <a:effectLst/>
                <a:latin typeface="Calibri" panose="020F0502020204030204" pitchFamily="34" charset="0"/>
                <a:ea typeface="Times New Roman" panose="02020603050405020304" pitchFamily="18" charset="0"/>
                <a:cs typeface="Calibri" panose="020F0502020204030204" pitchFamily="34" charset="0"/>
              </a:rPr>
              <a:t> addresses, type or request, connection type, port numbers, size of headers and their messages.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Information extracted from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analysing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 traffic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Ip address of attacker: 192.168.0.110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MAC address of attacker: 08:00:27:87:d4:54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Port at which attacker is listening connection: 8080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Type of protocol: TCP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14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002C4B-8AB8-4A9D-A45D-C7DECDD6D53A}"/>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ln>
            <a:noFill/>
          </a:ln>
        </p:spPr>
      </p:pic>
    </p:spTree>
    <p:extLst>
      <p:ext uri="{BB962C8B-B14F-4D97-AF65-F5344CB8AC3E}">
        <p14:creationId xmlns:p14="http://schemas.microsoft.com/office/powerpoint/2010/main" val="218098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lnSpc>
                <a:spcPct val="107000"/>
              </a:lnSpc>
              <a:spcAft>
                <a:spcPts val="800"/>
              </a:spcAft>
              <a:buNone/>
            </a:pPr>
            <a:r>
              <a:rPr lang="en-IN" sz="2200" dirty="0">
                <a:effectLst/>
                <a:ea typeface="Calibri" panose="020F0502020204030204" pitchFamily="34" charset="0"/>
                <a:cs typeface="Times New Roman" panose="02020603050405020304" pitchFamily="18" charset="0"/>
              </a:rPr>
              <a:t>What is Malware?</a:t>
            </a:r>
          </a:p>
          <a:p>
            <a:pPr marL="0" indent="0">
              <a:lnSpc>
                <a:spcPct val="107000"/>
              </a:lnSpc>
              <a:spcAft>
                <a:spcPts val="800"/>
              </a:spcAft>
              <a:buNone/>
            </a:pPr>
            <a:r>
              <a:rPr lang="en-IN" sz="2200" spc="20" dirty="0">
                <a:solidFill>
                  <a:srgbClr val="16161D"/>
                </a:solidFill>
                <a:effectLst/>
                <a:ea typeface="Calibri" panose="020F0502020204030204" pitchFamily="34" charset="0"/>
                <a:cs typeface="Calibri" panose="020F0502020204030204" pitchFamily="34" charset="0"/>
              </a:rPr>
              <a:t>Malware is a sort of </a:t>
            </a:r>
            <a:r>
              <a:rPr lang="en-IN" sz="2200" i="1" spc="20" dirty="0">
                <a:solidFill>
                  <a:srgbClr val="16161D"/>
                </a:solidFill>
                <a:effectLst/>
                <a:ea typeface="Calibri" panose="020F0502020204030204" pitchFamily="34" charset="0"/>
                <a:cs typeface="Calibri" panose="020F0502020204030204" pitchFamily="34" charset="0"/>
              </a:rPr>
              <a:t>malicious program/software which is </a:t>
            </a:r>
            <a:r>
              <a:rPr lang="en-IN" sz="2200" spc="20" dirty="0">
                <a:solidFill>
                  <a:srgbClr val="16161D"/>
                </a:solidFill>
                <a:effectLst/>
                <a:ea typeface="Calibri" panose="020F0502020204030204" pitchFamily="34" charset="0"/>
                <a:cs typeface="Calibri" panose="020F0502020204030204" pitchFamily="34" charset="0"/>
              </a:rPr>
              <a:t>used by attackers to perform various kinds of malicious activities such as gaining access to sensitive information, downloading data or uploading another malware, etc. Examples: RAT’s, Keylogger, Ransomware, Trojans, spyware, etc. </a:t>
            </a:r>
          </a:p>
          <a:p>
            <a:pPr marL="0" indent="0">
              <a:lnSpc>
                <a:spcPct val="107000"/>
              </a:lnSpc>
              <a:spcAft>
                <a:spcPts val="800"/>
              </a:spcAft>
              <a:buNone/>
            </a:pPr>
            <a:r>
              <a:rPr lang="en-IN" sz="2200" dirty="0">
                <a:effectLst/>
                <a:ea typeface="Calibri" panose="020F0502020204030204" pitchFamily="34" charset="0"/>
                <a:cs typeface="Times New Roman" panose="02020603050405020304" pitchFamily="18" charset="0"/>
              </a:rPr>
              <a:t>What is malware analysis?</a:t>
            </a:r>
          </a:p>
          <a:p>
            <a:pPr marL="0" indent="0">
              <a:lnSpc>
                <a:spcPct val="107000"/>
              </a:lnSpc>
              <a:spcAft>
                <a:spcPts val="800"/>
              </a:spcAft>
              <a:buNone/>
            </a:pPr>
            <a:r>
              <a:rPr lang="en-IN" sz="2200" dirty="0">
                <a:ea typeface="Calibri" panose="020F0502020204030204" pitchFamily="34" charset="0"/>
                <a:cs typeface="Times New Roman" panose="02020603050405020304" pitchFamily="18" charset="0"/>
              </a:rPr>
              <a:t>P</a:t>
            </a:r>
            <a:r>
              <a:rPr lang="en-IN" sz="2200" dirty="0">
                <a:effectLst/>
                <a:ea typeface="Calibri" panose="020F0502020204030204" pitchFamily="34" charset="0"/>
                <a:cs typeface="Times New Roman" panose="02020603050405020304" pitchFamily="18" charset="0"/>
              </a:rPr>
              <a:t>rocess of analysing a malware and extracting information from it. These information helps us understand the scope/ functionality of malware, how it can infect system and how to defend against similar attacks in future.</a:t>
            </a:r>
          </a:p>
          <a:p>
            <a:pPr marL="0" indent="0">
              <a:lnSpc>
                <a:spcPct val="107000"/>
              </a:lnSpc>
              <a:spcAft>
                <a:spcPts val="800"/>
              </a:spcAft>
              <a:buNone/>
            </a:pP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44AE-C545-423D-90DF-C0D0C45C16A4}"/>
              </a:ext>
            </a:extLst>
          </p:cNvPr>
          <p:cNvSpPr>
            <a:spLocks noGrp="1"/>
          </p:cNvSpPr>
          <p:nvPr>
            <p:ph type="title"/>
          </p:nvPr>
        </p:nvSpPr>
        <p:spPr/>
        <p:txBody>
          <a:bodyPr>
            <a:normAutofit/>
          </a:bodyPr>
          <a:lstStyle/>
          <a:p>
            <a:r>
              <a:rPr lang="en-US" sz="3600" dirty="0">
                <a:effectLst/>
                <a:ea typeface="Times New Roman" panose="02020603050405020304" pitchFamily="18" charset="0"/>
                <a:cs typeface="Times New Roman" panose="02020603050405020304" pitchFamily="18" charset="0"/>
              </a:rPr>
              <a:t>Result</a:t>
            </a:r>
            <a:endParaRPr lang="en-IN" sz="3600" dirty="0"/>
          </a:p>
        </p:txBody>
      </p:sp>
      <p:sp>
        <p:nvSpPr>
          <p:cNvPr id="3" name="Content Placeholder 2">
            <a:extLst>
              <a:ext uri="{FF2B5EF4-FFF2-40B4-BE49-F238E27FC236}">
                <a16:creationId xmlns:a16="http://schemas.microsoft.com/office/drawing/2014/main" id="{A888D2CC-CC8E-4E45-8D18-F9E43F3761D1}"/>
              </a:ext>
            </a:extLst>
          </p:cNvPr>
          <p:cNvSpPr>
            <a:spLocks noGrp="1"/>
          </p:cNvSpPr>
          <p:nvPr>
            <p:ph sz="quarter" idx="1"/>
          </p:nvPr>
        </p:nvSpPr>
        <p:spPr/>
        <p:txBody>
          <a:bodyPr>
            <a:normAutofit/>
          </a:bodyPr>
          <a:lstStyle/>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File type: executable (It is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winrar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archiver 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Target OS: windows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Architecture: 32 bit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Information extracted from the strings.txt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It is executable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download and upload files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Has access to read and write other files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send messages/requests to another host/service on internet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Monitor keystrokes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Has access to mic and webcam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4153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C5B1-9C3C-4FB6-98DB-16F9466AC714}"/>
              </a:ext>
            </a:extLst>
          </p:cNvPr>
          <p:cNvSpPr>
            <a:spLocks noGrp="1"/>
          </p:cNvSpPr>
          <p:nvPr>
            <p:ph type="title"/>
          </p:nvPr>
        </p:nvSpPr>
        <p:spPr/>
        <p:txBody>
          <a:bodyPr>
            <a:normAutofit/>
          </a:bodyPr>
          <a:lstStyle/>
          <a:p>
            <a:r>
              <a:rPr lang="en-IN" sz="3600" dirty="0"/>
              <a:t>Result</a:t>
            </a:r>
          </a:p>
        </p:txBody>
      </p:sp>
      <p:sp>
        <p:nvSpPr>
          <p:cNvPr id="3" name="Content Placeholder 2">
            <a:extLst>
              <a:ext uri="{FF2B5EF4-FFF2-40B4-BE49-F238E27FC236}">
                <a16:creationId xmlns:a16="http://schemas.microsoft.com/office/drawing/2014/main" id="{075BEBB8-F8BB-4CD6-A6E4-FDDDF64D329E}"/>
              </a:ext>
            </a:extLst>
          </p:cNvPr>
          <p:cNvSpPr>
            <a:spLocks noGrp="1"/>
          </p:cNvSpPr>
          <p:nvPr>
            <p:ph sz="quarter" idx="1"/>
          </p:nvPr>
        </p:nvSpPr>
        <p:spPr/>
        <p:txBody>
          <a:bodyPr>
            <a:normAutofit/>
          </a:bodyPr>
          <a:lstStyle/>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Generated hash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Md5: 494974D90EB81F4A9EF70DB883F91BD7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Compare with hash md5: 570f55d59e9e2416272407edf2c61b15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malware has been packed using UPX packer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Result from Wireshark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Ip address of attacker: 192.168.0.110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MAC address of attacker: 08:00:27:87:d4:54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Port at which attacker is listening connection: 8080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en-US" sz="1800" dirty="0">
                <a:effectLst/>
                <a:latin typeface="Calibri" panose="020F0502020204030204" pitchFamily="34" charset="0"/>
                <a:ea typeface="Times New Roman" panose="02020603050405020304" pitchFamily="18" charset="0"/>
                <a:cs typeface="Calibri" panose="020F0502020204030204" pitchFamily="34" charset="0"/>
              </a:rPr>
              <a:t>Type of protocol: TCP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440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ACE8-E3A0-42AB-8FD9-13DDCD2B2029}"/>
              </a:ext>
            </a:extLst>
          </p:cNvPr>
          <p:cNvSpPr>
            <a:spLocks noGrp="1"/>
          </p:cNvSpPr>
          <p:nvPr>
            <p:ph type="title"/>
          </p:nvPr>
        </p:nvSpPr>
        <p:spPr>
          <a:xfrm>
            <a:off x="304800" y="2705100"/>
            <a:ext cx="8534400" cy="1447800"/>
          </a:xfrm>
        </p:spPr>
        <p:txBody>
          <a:bodyPr>
            <a:normAutofit/>
          </a:bodyPr>
          <a:lstStyle/>
          <a:p>
            <a:r>
              <a:rPr lang="en-US" sz="5400" dirty="0"/>
              <a:t>Thank You</a:t>
            </a:r>
          </a:p>
        </p:txBody>
      </p:sp>
    </p:spTree>
    <p:extLst>
      <p:ext uri="{BB962C8B-B14F-4D97-AF65-F5344CB8AC3E}">
        <p14:creationId xmlns:p14="http://schemas.microsoft.com/office/powerpoint/2010/main" val="134698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F04A-4CF9-43D3-83FC-8AF8DFC758C1}"/>
              </a:ext>
            </a:extLst>
          </p:cNvPr>
          <p:cNvSpPr>
            <a:spLocks noGrp="1"/>
          </p:cNvSpPr>
          <p:nvPr>
            <p:ph type="title"/>
          </p:nvPr>
        </p:nvSpPr>
        <p:spPr/>
        <p:txBody>
          <a:bodyPr>
            <a:normAutofit/>
          </a:bodyPr>
          <a:lstStyle/>
          <a:p>
            <a:r>
              <a:rPr lang="en-IN" dirty="0"/>
              <a:t>What is payload?</a:t>
            </a:r>
          </a:p>
        </p:txBody>
      </p:sp>
      <p:sp>
        <p:nvSpPr>
          <p:cNvPr id="3" name="Content Placeholder 2">
            <a:extLst>
              <a:ext uri="{FF2B5EF4-FFF2-40B4-BE49-F238E27FC236}">
                <a16:creationId xmlns:a16="http://schemas.microsoft.com/office/drawing/2014/main" id="{153D82D8-08F6-4E15-B8D2-72BFFEF58892}"/>
              </a:ext>
            </a:extLst>
          </p:cNvPr>
          <p:cNvSpPr>
            <a:spLocks noGrp="1"/>
          </p:cNvSpPr>
          <p:nvPr>
            <p:ph sz="quarter" idx="1"/>
          </p:nvPr>
        </p:nvSpPr>
        <p:spPr/>
        <p:txBody>
          <a:bodyPr>
            <a:normAutofit/>
          </a:bodyPr>
          <a:lstStyle/>
          <a:p>
            <a:pPr marL="0" indent="0">
              <a:buNone/>
            </a:pPr>
            <a:r>
              <a:rPr lang="en-US" sz="2400" dirty="0"/>
              <a:t>Payload in Metasploit refers to an exploit module. There are three different types of payload modules in the Metasploit Framework: </a:t>
            </a:r>
            <a:r>
              <a:rPr lang="en-US" sz="2400" b="1" dirty="0"/>
              <a:t>Singles</a:t>
            </a:r>
            <a:r>
              <a:rPr lang="en-US" sz="2400" dirty="0"/>
              <a:t>, </a:t>
            </a:r>
            <a:r>
              <a:rPr lang="en-US" sz="2400" b="1" dirty="0"/>
              <a:t>Stagers</a:t>
            </a:r>
            <a:r>
              <a:rPr lang="en-US" sz="2400" dirty="0"/>
              <a:t>, and </a:t>
            </a:r>
            <a:r>
              <a:rPr lang="en-US" sz="2400" b="1" dirty="0"/>
              <a:t>Stages</a:t>
            </a:r>
            <a:r>
              <a:rPr lang="en-US" sz="2400" dirty="0"/>
              <a:t>. These different types allow for a great deal of versatility and can be useful across numerous types of scenarios. </a:t>
            </a:r>
          </a:p>
          <a:p>
            <a:pPr marL="0" indent="0">
              <a:buNone/>
            </a:pPr>
            <a:r>
              <a:rPr lang="en-US" sz="2400" dirty="0"/>
              <a:t>Whether or not a payload is staged, is represented by ‘/’ in the payload name. For example, </a:t>
            </a:r>
            <a:r>
              <a:rPr lang="en-US" sz="2400" b="1" i="1" dirty="0"/>
              <a:t>windows/</a:t>
            </a:r>
            <a:r>
              <a:rPr lang="en-US" sz="2400" b="1" i="1" dirty="0" err="1"/>
              <a:t>shell_bind_tcp</a:t>
            </a:r>
            <a:r>
              <a:rPr lang="en-US" sz="2400" dirty="0"/>
              <a:t> is a single payload with no stage, whereas </a:t>
            </a:r>
            <a:r>
              <a:rPr lang="en-US" sz="2400" b="1" i="1" dirty="0"/>
              <a:t>windows/shell/</a:t>
            </a:r>
            <a:r>
              <a:rPr lang="en-US" sz="2400" b="1" i="1" dirty="0" err="1"/>
              <a:t>bind_tcp</a:t>
            </a:r>
            <a:r>
              <a:rPr lang="en-US" sz="2400" dirty="0"/>
              <a:t> consists of a stager (</a:t>
            </a:r>
            <a:r>
              <a:rPr lang="en-US" sz="2400" dirty="0" err="1"/>
              <a:t>bind_tcp</a:t>
            </a:r>
            <a:r>
              <a:rPr lang="en-US" sz="2400" dirty="0"/>
              <a:t>) and a stage (shell).</a:t>
            </a:r>
            <a:endParaRPr lang="en-IN" sz="2400" dirty="0"/>
          </a:p>
        </p:txBody>
      </p:sp>
    </p:spTree>
    <p:extLst>
      <p:ext uri="{BB962C8B-B14F-4D97-AF65-F5344CB8AC3E}">
        <p14:creationId xmlns:p14="http://schemas.microsoft.com/office/powerpoint/2010/main" val="251114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190500"/>
            <a:ext cx="8534400" cy="838200"/>
          </a:xfrm>
        </p:spPr>
        <p:txBody>
          <a:bodyPr>
            <a:normAutofit/>
          </a:bodyPr>
          <a:lstStyle/>
          <a:p>
            <a:r>
              <a:rPr lang="en-IN" sz="3200" dirty="0">
                <a:effectLst/>
                <a:ea typeface="Calibri" panose="020F0502020204030204" pitchFamily="34" charset="0"/>
                <a:cs typeface="Times New Roman" panose="02020603050405020304" pitchFamily="18" charset="0"/>
              </a:rPr>
              <a:t>Objectives of Malwar</a:t>
            </a:r>
            <a:r>
              <a:rPr lang="en-IN" sz="3200" dirty="0">
                <a:ea typeface="Calibri" panose="020F0502020204030204" pitchFamily="34" charset="0"/>
                <a:cs typeface="Times New Roman" panose="02020603050405020304" pitchFamily="18" charset="0"/>
              </a:rPr>
              <a:t>e Analysis</a:t>
            </a:r>
            <a:endParaRPr lang="en-US" sz="3200" dirty="0"/>
          </a:p>
        </p:txBody>
      </p:sp>
      <p:sp>
        <p:nvSpPr>
          <p:cNvPr id="3" name="Content Placeholder 2"/>
          <p:cNvSpPr>
            <a:spLocks noGrp="1"/>
          </p:cNvSpPr>
          <p:nvPr>
            <p:ph sz="quarter" idx="1"/>
          </p:nvPr>
        </p:nvSpPr>
        <p:spPr>
          <a:xfrm>
            <a:off x="301752" y="1676400"/>
            <a:ext cx="8503920" cy="4572000"/>
          </a:xfrm>
        </p:spPr>
        <p:txBody>
          <a:bodyPr>
            <a:normAutofit/>
          </a:bodyPr>
          <a:lstStyle/>
          <a:p>
            <a:pPr marL="342900" lvl="0" indent="-342900">
              <a:lnSpc>
                <a:spcPct val="107000"/>
              </a:lnSpc>
              <a:buFont typeface="Symbol" panose="05050102010706020507" pitchFamily="18" charset="2"/>
              <a:buChar char=""/>
            </a:pPr>
            <a:r>
              <a:rPr lang="en-IN" sz="2200" dirty="0">
                <a:effectLst/>
                <a:ea typeface="Calibri" panose="020F0502020204030204" pitchFamily="34" charset="0"/>
                <a:cs typeface="Times New Roman" panose="02020603050405020304" pitchFamily="18" charset="0"/>
              </a:rPr>
              <a:t>Helps us to determine the type of malware and its scope/functionality. Example, whether it is a keylogger, RAT, Trojan or ransomware.</a:t>
            </a:r>
          </a:p>
          <a:p>
            <a:pPr marL="342900" lvl="0" indent="-342900">
              <a:lnSpc>
                <a:spcPct val="107000"/>
              </a:lnSpc>
              <a:buFont typeface="Symbol" panose="05050102010706020507" pitchFamily="18" charset="2"/>
              <a:buChar char=""/>
            </a:pPr>
            <a:r>
              <a:rPr lang="en-IN" sz="2200" dirty="0">
                <a:effectLst/>
                <a:ea typeface="Calibri" panose="020F0502020204030204" pitchFamily="34" charset="0"/>
                <a:cs typeface="Times New Roman" panose="02020603050405020304" pitchFamily="18" charset="0"/>
              </a:rPr>
              <a:t>To check how the system was infected so that we can prevent this from happening again.</a:t>
            </a:r>
          </a:p>
          <a:p>
            <a:pPr marL="342900" lvl="0" indent="-342900">
              <a:lnSpc>
                <a:spcPct val="107000"/>
              </a:lnSpc>
              <a:buFont typeface="Symbol" panose="05050102010706020507" pitchFamily="18" charset="2"/>
              <a:buChar char=""/>
            </a:pPr>
            <a:r>
              <a:rPr lang="en-IN" sz="2200" dirty="0">
                <a:effectLst/>
                <a:ea typeface="Calibri" panose="020F0502020204030204" pitchFamily="34" charset="0"/>
                <a:cs typeface="Times New Roman" panose="02020603050405020304" pitchFamily="18" charset="0"/>
              </a:rPr>
              <a:t>To find how the malware is trying to communicate with the attacker.</a:t>
            </a:r>
          </a:p>
          <a:p>
            <a:pPr marL="342900" lvl="0" indent="-342900">
              <a:lnSpc>
                <a:spcPct val="107000"/>
              </a:lnSpc>
              <a:buFont typeface="Symbol" panose="05050102010706020507" pitchFamily="18" charset="2"/>
              <a:buChar char=""/>
            </a:pPr>
            <a:r>
              <a:rPr lang="en-IN" sz="2200" dirty="0">
                <a:effectLst/>
                <a:ea typeface="Calibri" panose="020F0502020204030204" pitchFamily="34" charset="0"/>
                <a:cs typeface="Times New Roman" panose="02020603050405020304" pitchFamily="18" charset="0"/>
              </a:rPr>
              <a:t>How to measure and contain its damage.</a:t>
            </a:r>
          </a:p>
          <a:p>
            <a:pPr marL="342900" lvl="0" indent="-342900">
              <a:lnSpc>
                <a:spcPct val="107000"/>
              </a:lnSpc>
              <a:spcAft>
                <a:spcPts val="800"/>
              </a:spcAft>
              <a:buFont typeface="Symbol" panose="05050102010706020507" pitchFamily="18" charset="2"/>
              <a:buChar char=""/>
            </a:pPr>
            <a:r>
              <a:rPr lang="en-IN" sz="2200" dirty="0">
                <a:effectLst/>
                <a:ea typeface="Calibri" panose="020F0502020204030204" pitchFamily="34" charset="0"/>
                <a:cs typeface="Times New Roman" panose="02020603050405020304" pitchFamily="18" charset="0"/>
              </a:rPr>
              <a:t>To extract information like filename, keys for the purpose of generating signatures. Further these signatures are used to detect future detection.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2BD9-BF60-4745-BFE9-315772EDDCF0}"/>
              </a:ext>
            </a:extLst>
          </p:cNvPr>
          <p:cNvSpPr>
            <a:spLocks noGrp="1"/>
          </p:cNvSpPr>
          <p:nvPr>
            <p:ph type="title"/>
          </p:nvPr>
        </p:nvSpPr>
        <p:spPr/>
        <p:txBody>
          <a:bodyPr>
            <a:normAutofit/>
          </a:bodyPr>
          <a:lstStyle/>
          <a:p>
            <a:r>
              <a:rPr lang="en-IN" sz="3200" dirty="0">
                <a:effectLst/>
                <a:ea typeface="Calibri" panose="020F0502020204030204" pitchFamily="34" charset="0"/>
                <a:cs typeface="Times New Roman" panose="02020603050405020304" pitchFamily="18" charset="0"/>
              </a:rPr>
              <a:t>Types of malware analysis</a:t>
            </a:r>
            <a:endParaRPr lang="en-IN" sz="3200" dirty="0"/>
          </a:p>
        </p:txBody>
      </p:sp>
      <p:sp>
        <p:nvSpPr>
          <p:cNvPr id="3" name="Content Placeholder 2">
            <a:extLst>
              <a:ext uri="{FF2B5EF4-FFF2-40B4-BE49-F238E27FC236}">
                <a16:creationId xmlns:a16="http://schemas.microsoft.com/office/drawing/2014/main" id="{36FE2B6D-E12F-4303-A530-5551BCD2E480}"/>
              </a:ext>
            </a:extLst>
          </p:cNvPr>
          <p:cNvSpPr>
            <a:spLocks noGrp="1"/>
          </p:cNvSpPr>
          <p:nvPr>
            <p:ph sz="quarter" idx="1"/>
          </p:nvPr>
        </p:nvSpPr>
        <p:spPr/>
        <p:txBody>
          <a:bodyPr>
            <a:noAutofit/>
          </a:bodyPr>
          <a:lstStyle/>
          <a:p>
            <a:pPr marL="342900" lvl="0" indent="-342900">
              <a:lnSpc>
                <a:spcPct val="107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Static analysis: It is the process of analysing malware without executing it. Main objective is to extract metadata from the malware. Example: strings, file type, PE headers.  </a:t>
            </a:r>
          </a:p>
          <a:p>
            <a:pPr marL="342900" lvl="0" indent="-342900">
              <a:lnSpc>
                <a:spcPct val="107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Dynamic analysis: It is the process of analysing malware after executing it. To understand what and how the malware does during execution. It is mostly monitored in debugger.</a:t>
            </a:r>
          </a:p>
          <a:p>
            <a:pPr marL="342900" lvl="0" indent="-342900">
              <a:lnSpc>
                <a:spcPct val="107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Code analysis: It is the process of analysing and reverse engineering assembly code. This can be done in both statically and dynamically. </a:t>
            </a:r>
          </a:p>
          <a:p>
            <a:pPr marL="342900" lvl="0" indent="-342900">
              <a:lnSpc>
                <a:spcPct val="107000"/>
              </a:lnSpc>
              <a:spcAft>
                <a:spcPts val="800"/>
              </a:spcAft>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Behavioural analysis: It is the process of analysing and monitoring malware right after execution of it. Network monitoring to check how and whom this malware sends the data, processes monitoring to check processes running on system.</a:t>
            </a:r>
          </a:p>
        </p:txBody>
      </p:sp>
    </p:spTree>
    <p:extLst>
      <p:ext uri="{BB962C8B-B14F-4D97-AF65-F5344CB8AC3E}">
        <p14:creationId xmlns:p14="http://schemas.microsoft.com/office/powerpoint/2010/main" val="205140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63D7-26F7-4C9B-924D-7B1B1B5C0A47}"/>
              </a:ext>
            </a:extLst>
          </p:cNvPr>
          <p:cNvSpPr>
            <a:spLocks noGrp="1"/>
          </p:cNvSpPr>
          <p:nvPr>
            <p:ph type="title"/>
          </p:nvPr>
        </p:nvSpPr>
        <p:spPr/>
        <p:txBody>
          <a:bodyPr/>
          <a:lstStyle/>
          <a:p>
            <a:r>
              <a:rPr lang="en-US" dirty="0"/>
              <a:t>Our Approach of Analysis</a:t>
            </a:r>
          </a:p>
        </p:txBody>
      </p:sp>
      <p:sp>
        <p:nvSpPr>
          <p:cNvPr id="3" name="Content Placeholder 2">
            <a:extLst>
              <a:ext uri="{FF2B5EF4-FFF2-40B4-BE49-F238E27FC236}">
                <a16:creationId xmlns:a16="http://schemas.microsoft.com/office/drawing/2014/main" id="{B675C802-8D2D-4268-B88D-85CEA57ADB29}"/>
              </a:ext>
            </a:extLst>
          </p:cNvPr>
          <p:cNvSpPr>
            <a:spLocks noGrp="1"/>
          </p:cNvSpPr>
          <p:nvPr>
            <p:ph sz="quarter" idx="1"/>
          </p:nvPr>
        </p:nvSpPr>
        <p:spPr/>
        <p:txBody>
          <a:bodyPr>
            <a:normAutofit/>
          </a:bodyPr>
          <a:lstStyle/>
          <a:p>
            <a:pPr>
              <a:lnSpc>
                <a:spcPct val="107000"/>
              </a:lnSpc>
              <a:spcAft>
                <a:spcPts val="800"/>
              </a:spcAft>
            </a:pPr>
            <a:r>
              <a:rPr lang="en-IN" sz="2200" dirty="0">
                <a:effectLst/>
                <a:ea typeface="Calibri" panose="020F0502020204030204" pitchFamily="34" charset="0"/>
                <a:cs typeface="Times New Roman" panose="02020603050405020304" pitchFamily="18" charset="0"/>
              </a:rPr>
              <a:t>Identify the file type, target OS and architecture (32 bit or 64 bit), file format executable or dynamic linked library.</a:t>
            </a:r>
          </a:p>
          <a:p>
            <a:pPr>
              <a:lnSpc>
                <a:spcPct val="107000"/>
              </a:lnSpc>
              <a:spcAft>
                <a:spcPts val="800"/>
              </a:spcAft>
            </a:pPr>
            <a:r>
              <a:rPr lang="en-IN" sz="2200" dirty="0">
                <a:effectLst/>
                <a:ea typeface="Calibri" panose="020F0502020204030204" pitchFamily="34" charset="0"/>
                <a:cs typeface="Times New Roman" panose="02020603050405020304" pitchFamily="18" charset="0"/>
              </a:rPr>
              <a:t>Identify the malware by generating a hash of it and check online if someone has already analysed this malware.</a:t>
            </a:r>
          </a:p>
          <a:p>
            <a:pPr>
              <a:lnSpc>
                <a:spcPct val="107000"/>
              </a:lnSpc>
              <a:spcAft>
                <a:spcPts val="800"/>
              </a:spcAft>
            </a:pPr>
            <a:r>
              <a:rPr lang="en-IN" sz="2200" dirty="0">
                <a:effectLst/>
                <a:ea typeface="Calibri" panose="020F0502020204030204" pitchFamily="34" charset="0"/>
                <a:cs typeface="Times New Roman" panose="02020603050405020304" pitchFamily="18" charset="0"/>
              </a:rPr>
              <a:t>Strings- Malware creates file, information of that file stored as a string in binary. Extracting strings gives lot of information about the functionality.</a:t>
            </a:r>
          </a:p>
          <a:p>
            <a:pPr>
              <a:lnSpc>
                <a:spcPct val="107000"/>
              </a:lnSpc>
              <a:spcAft>
                <a:spcPts val="800"/>
              </a:spcAft>
            </a:pPr>
            <a:r>
              <a:rPr lang="en-IN" sz="2200" dirty="0">
                <a:effectLst/>
                <a:ea typeface="Calibri" panose="020F0502020204030204" pitchFamily="34" charset="0"/>
                <a:cs typeface="Times New Roman" panose="02020603050405020304" pitchFamily="18" charset="0"/>
              </a:rPr>
              <a:t>Unpacking- Sometimes Attackers pack the malware so that antivirus can’t detect it. Unpacking can reveal additional information.</a:t>
            </a:r>
          </a:p>
        </p:txBody>
      </p:sp>
    </p:spTree>
    <p:extLst>
      <p:ext uri="{BB962C8B-B14F-4D97-AF65-F5344CB8AC3E}">
        <p14:creationId xmlns:p14="http://schemas.microsoft.com/office/powerpoint/2010/main" val="314286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 the file type</a:t>
            </a:r>
            <a:endParaRPr lang="en-US" dirty="0"/>
          </a:p>
        </p:txBody>
      </p:sp>
      <p:sp>
        <p:nvSpPr>
          <p:cNvPr id="3" name="Content Placeholder 2"/>
          <p:cNvSpPr>
            <a:spLocks noGrp="1"/>
          </p:cNvSpPr>
          <p:nvPr>
            <p:ph sz="quarter" idx="1"/>
          </p:nvPr>
        </p:nvSpPr>
        <p:spPr/>
        <p:txBody>
          <a:bodyPr>
            <a:normAutofit lnSpcReduction="10000"/>
          </a:bodyPr>
          <a:lstStyle/>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Identifying the file type is important because it helps us to identify target OS and its architecture. Example, Portable Executable (PE) is file format of windows executable. It could </a:t>
            </a:r>
            <a:r>
              <a:rPr lang="en-IN" sz="2000" dirty="0">
                <a:ea typeface="Times New Roman" panose="02020603050405020304" pitchFamily="18" charset="0"/>
                <a:cs typeface="Times New Roman" panose="02020603050405020304" pitchFamily="18" charset="0"/>
              </a:rPr>
              <a:t>be in form of </a:t>
            </a:r>
            <a:r>
              <a:rPr lang="en-IN" sz="2000" dirty="0" err="1">
                <a:ea typeface="Times New Roman" panose="02020603050405020304" pitchFamily="18" charset="0"/>
                <a:cs typeface="Times New Roman" panose="02020603050405020304" pitchFamily="18" charset="0"/>
              </a:rPr>
              <a:t>dll</a:t>
            </a:r>
            <a:r>
              <a:rPr lang="en-IN" sz="2000" dirty="0">
                <a:ea typeface="Times New Roman" panose="02020603050405020304" pitchFamily="18" charset="0"/>
                <a:cs typeface="Times New Roman" panose="02020603050405020304" pitchFamily="18" charset="0"/>
              </a:rPr>
              <a:t> or exe.</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Sometimes attackers use double extensions to avoid malware detection. That’s why analysing file signature is important. The file signature exists on the file header.</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On file header, file signature is represent by hexadecimal values 4D 5A or  MZ in the first 2 bytes (0-1).</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Times New Roman" panose="02020603050405020304" pitchFamily="18" charset="0"/>
                <a:cs typeface="Times New Roman" panose="02020603050405020304" pitchFamily="18" charset="0"/>
              </a:rPr>
              <a:t>PE programs also have a message “This program cannot be run in DOS mode”.</a:t>
            </a:r>
          </a:p>
          <a:p>
            <a:pPr marL="0" indent="0">
              <a:lnSpc>
                <a:spcPct val="107000"/>
              </a:lnSpc>
              <a:spcAft>
                <a:spcPts val="800"/>
              </a:spcAft>
              <a:buNone/>
            </a:pPr>
            <a:r>
              <a:rPr lang="en-IN" sz="2000" dirty="0">
                <a:ea typeface="Calibri" panose="020F0502020204030204" pitchFamily="34" charset="0"/>
                <a:cs typeface="Times New Roman" panose="02020603050405020304" pitchFamily="18" charset="0"/>
              </a:rPr>
              <a:t>Attackers may use packers to evade file signature method. In that case we’ll use packer/unpacker method. </a:t>
            </a:r>
            <a:endParaRPr lang="en-IN" sz="20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2080-5F35-4D6D-99A8-D89AC0A737E1}"/>
              </a:ext>
            </a:extLst>
          </p:cNvPr>
          <p:cNvSpPr>
            <a:spLocks noGrp="1"/>
          </p:cNvSpPr>
          <p:nvPr>
            <p:ph type="title"/>
          </p:nvPr>
        </p:nvSpPr>
        <p:spPr/>
        <p:txBody>
          <a:bodyPr/>
          <a:lstStyle/>
          <a:p>
            <a:r>
              <a:rPr lang="en-US" dirty="0"/>
              <a:t>File type identification </a:t>
            </a:r>
            <a:endParaRPr lang="en-IN" dirty="0"/>
          </a:p>
        </p:txBody>
      </p:sp>
      <p:pic>
        <p:nvPicPr>
          <p:cNvPr id="4" name="Content Placeholder 3">
            <a:extLst>
              <a:ext uri="{FF2B5EF4-FFF2-40B4-BE49-F238E27FC236}">
                <a16:creationId xmlns:a16="http://schemas.microsoft.com/office/drawing/2014/main" id="{AF7A0306-B103-4554-A902-FE46FC49BB3D}"/>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1" y="1447800"/>
            <a:ext cx="8839200" cy="5181599"/>
          </a:xfrm>
          <a:prstGeom prst="rect">
            <a:avLst/>
          </a:prstGeom>
          <a:noFill/>
          <a:ln>
            <a:noFill/>
          </a:ln>
        </p:spPr>
      </p:pic>
    </p:spTree>
    <p:extLst>
      <p:ext uri="{BB962C8B-B14F-4D97-AF65-F5344CB8AC3E}">
        <p14:creationId xmlns:p14="http://schemas.microsoft.com/office/powerpoint/2010/main" val="54571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1703-8884-4228-B77C-C463F28B045B}"/>
              </a:ext>
            </a:extLst>
          </p:cNvPr>
          <p:cNvSpPr>
            <a:spLocks noGrp="1"/>
          </p:cNvSpPr>
          <p:nvPr>
            <p:ph type="title"/>
          </p:nvPr>
        </p:nvSpPr>
        <p:spPr/>
        <p:txBody>
          <a:bodyPr>
            <a:normAutofit/>
          </a:bodyPr>
          <a:lstStyle/>
          <a:p>
            <a:r>
              <a:rPr lang="en-IN" sz="3600" dirty="0">
                <a:effectLst/>
                <a:ea typeface="Calibri" panose="020F0502020204030204" pitchFamily="34" charset="0"/>
                <a:cs typeface="Times New Roman" panose="02020603050405020304" pitchFamily="18" charset="0"/>
              </a:rPr>
              <a:t>Information extracted</a:t>
            </a:r>
            <a:endParaRPr lang="en-IN" dirty="0"/>
          </a:p>
        </p:txBody>
      </p:sp>
      <p:sp>
        <p:nvSpPr>
          <p:cNvPr id="3" name="Content Placeholder 2">
            <a:extLst>
              <a:ext uri="{FF2B5EF4-FFF2-40B4-BE49-F238E27FC236}">
                <a16:creationId xmlns:a16="http://schemas.microsoft.com/office/drawing/2014/main" id="{F230F97E-99CA-4748-B87E-AA09EA52B7DC}"/>
              </a:ext>
            </a:extLst>
          </p:cNvPr>
          <p:cNvSpPr>
            <a:spLocks noGrp="1"/>
          </p:cNvSpPr>
          <p:nvPr>
            <p:ph sz="quarter" idx="1"/>
          </p:nvPr>
        </p:nvSpPr>
        <p:spPr/>
        <p:txBody>
          <a:bodyPr/>
          <a:lstStyle/>
          <a:p>
            <a:pPr>
              <a:lnSpc>
                <a:spcPct val="107000"/>
              </a:lnSpc>
              <a:spcAft>
                <a:spcPts val="800"/>
              </a:spcAft>
            </a:pPr>
            <a:r>
              <a:rPr lang="en-IN" sz="1800" dirty="0">
                <a:effectLst/>
                <a:ea typeface="Calibri" panose="020F0502020204030204" pitchFamily="34" charset="0"/>
                <a:cs typeface="Times New Roman" panose="02020603050405020304" pitchFamily="18" charset="0"/>
              </a:rPr>
              <a:t>Md5: 494974D90EB81F4A9EF70DB883F91BD7</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Md4: 402eda12ada3a582e24dd67c0faa8c40</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First bytes hex: 4D 5A 90 00 03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First bytes text: M Z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Meaning of this 4D 5A or MZ indicates that it is Portable Executable (PE) Header.</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Description: WinRAR archiver</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File type: executable (exe file)</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Architecture: 32 bit </a:t>
            </a:r>
          </a:p>
          <a:p>
            <a:pPr marL="0" indent="0">
              <a:buNone/>
            </a:pPr>
            <a:endParaRPr lang="en-IN" dirty="0"/>
          </a:p>
        </p:txBody>
      </p:sp>
    </p:spTree>
    <p:extLst>
      <p:ext uri="{BB962C8B-B14F-4D97-AF65-F5344CB8AC3E}">
        <p14:creationId xmlns:p14="http://schemas.microsoft.com/office/powerpoint/2010/main" val="26489992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853</TotalTime>
  <Words>1312</Words>
  <Application>Microsoft Office PowerPoint</Application>
  <PresentationFormat>On-screen Show (4:3)</PresentationFormat>
  <Paragraphs>119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Courier New</vt:lpstr>
      <vt:lpstr>Georgia</vt:lpstr>
      <vt:lpstr>Symbol</vt:lpstr>
      <vt:lpstr>Wingdings</vt:lpstr>
      <vt:lpstr>Wingdings 2</vt:lpstr>
      <vt:lpstr>Civic</vt:lpstr>
      <vt:lpstr>Analysis of Windows Payload embedded in Software</vt:lpstr>
      <vt:lpstr>Introduction</vt:lpstr>
      <vt:lpstr>What is payload?</vt:lpstr>
      <vt:lpstr>Objectives of Malware Analysis</vt:lpstr>
      <vt:lpstr>Types of malware analysis</vt:lpstr>
      <vt:lpstr>Our Approach of Analysis</vt:lpstr>
      <vt:lpstr>Identify the file type</vt:lpstr>
      <vt:lpstr>File type identification </vt:lpstr>
      <vt:lpstr>Information extracted</vt:lpstr>
      <vt:lpstr>Generate hash of malware</vt:lpstr>
      <vt:lpstr>Analysing strings</vt:lpstr>
      <vt:lpstr>PowerPoint Presentation</vt:lpstr>
      <vt:lpstr>Packer/Unpacker</vt:lpstr>
      <vt:lpstr>PE Header</vt:lpstr>
      <vt:lpstr>PE Header</vt:lpstr>
      <vt:lpstr>PowerPoint Presentation</vt:lpstr>
      <vt:lpstr>Optional work</vt:lpstr>
      <vt:lpstr>Monitoring the traffic using Wireshark</vt:lpstr>
      <vt:lpstr>PowerPoint Presentation</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PAYLOAD ANALYSIS</dc:title>
  <dc:creator>samarth mittal</dc:creator>
  <cp:lastModifiedBy>Vivek Yadav</cp:lastModifiedBy>
  <cp:revision>48</cp:revision>
  <dcterms:created xsi:type="dcterms:W3CDTF">2006-08-16T00:00:00Z</dcterms:created>
  <dcterms:modified xsi:type="dcterms:W3CDTF">2020-11-25T03:08:24Z</dcterms:modified>
</cp:coreProperties>
</file>