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66" r:id="rId3"/>
    <p:sldId id="270" r:id="rId4"/>
    <p:sldId id="278" r:id="rId5"/>
    <p:sldId id="286" r:id="rId6"/>
    <p:sldId id="274" r:id="rId7"/>
    <p:sldId id="287" r:id="rId8"/>
    <p:sldId id="288" r:id="rId9"/>
    <p:sldId id="289" r:id="rId10"/>
    <p:sldId id="290" r:id="rId11"/>
    <p:sldId id="291" r:id="rId12"/>
    <p:sldId id="292" r:id="rId13"/>
    <p:sldId id="293" r:id="rId14"/>
    <p:sldId id="294" r:id="rId15"/>
    <p:sldId id="27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00518E"/>
    <a:srgbClr val="0060A8"/>
    <a:srgbClr val="BABABA"/>
    <a:srgbClr val="ACB8B8"/>
    <a:srgbClr val="B6BBDC"/>
    <a:srgbClr val="9195E3"/>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2" autoAdjust="0"/>
    <p:restoredTop sz="94660"/>
  </p:normalViewPr>
  <p:slideViewPr>
    <p:cSldViewPr>
      <p:cViewPr varScale="1">
        <p:scale>
          <a:sx n="68" d="100"/>
          <a:sy n="68" d="100"/>
        </p:scale>
        <p:origin x="64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E594FB-0322-40E4-ACBD-96EE837D437D}" type="slidenum">
              <a:rPr lang="en-US" altLang="en-US" smtClean="0"/>
              <a:pPr>
                <a:defRPr/>
              </a:pPr>
              <a:t>‹#›</a:t>
            </a:fld>
            <a:endParaRPr lang="en-US" altLang="en-US"/>
          </a:p>
        </p:txBody>
      </p:sp>
    </p:spTree>
    <p:extLst>
      <p:ext uri="{BB962C8B-B14F-4D97-AF65-F5344CB8AC3E}">
        <p14:creationId xmlns:p14="http://schemas.microsoft.com/office/powerpoint/2010/main" val="314825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6FDD13D-5E3C-458E-818D-D043340293C3}" type="slidenum">
              <a:rPr lang="en-US" altLang="en-US" smtClean="0"/>
              <a:pPr>
                <a:defRPr/>
              </a:pPr>
              <a:t>‹#›</a:t>
            </a:fld>
            <a:endParaRPr lang="en-US" altLang="en-US"/>
          </a:p>
        </p:txBody>
      </p:sp>
    </p:spTree>
    <p:extLst>
      <p:ext uri="{BB962C8B-B14F-4D97-AF65-F5344CB8AC3E}">
        <p14:creationId xmlns:p14="http://schemas.microsoft.com/office/powerpoint/2010/main" val="41996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6FDD13D-5E3C-458E-818D-D043340293C3}" type="slidenum">
              <a:rPr lang="en-US" altLang="en-US" smtClean="0"/>
              <a:pPr>
                <a:defRPr/>
              </a:pPr>
              <a:t>‹#›</a:t>
            </a:fld>
            <a:endParaRPr lang="en-US" altLang="en-US"/>
          </a:p>
        </p:txBody>
      </p:sp>
    </p:spTree>
    <p:extLst>
      <p:ext uri="{BB962C8B-B14F-4D97-AF65-F5344CB8AC3E}">
        <p14:creationId xmlns:p14="http://schemas.microsoft.com/office/powerpoint/2010/main" val="4211813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6FDD13D-5E3C-458E-818D-D043340293C3}" type="slidenum">
              <a:rPr lang="en-US" altLang="en-US" smtClean="0"/>
              <a:pPr>
                <a:defRPr/>
              </a:pPr>
              <a:t>‹#›</a:t>
            </a:fld>
            <a:endParaRPr lang="en-US" alt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146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6FDD13D-5E3C-458E-818D-D043340293C3}" type="slidenum">
              <a:rPr lang="en-US" altLang="en-US" smtClean="0"/>
              <a:pPr>
                <a:defRPr/>
              </a:pPr>
              <a:t>‹#›</a:t>
            </a:fld>
            <a:endParaRPr lang="en-US" altLang="en-US"/>
          </a:p>
        </p:txBody>
      </p:sp>
    </p:spTree>
    <p:extLst>
      <p:ext uri="{BB962C8B-B14F-4D97-AF65-F5344CB8AC3E}">
        <p14:creationId xmlns:p14="http://schemas.microsoft.com/office/powerpoint/2010/main" val="1340906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6FDD13D-5E3C-458E-818D-D043340293C3}" type="slidenum">
              <a:rPr lang="en-US" altLang="en-US" smtClean="0"/>
              <a:pPr>
                <a:defRPr/>
              </a:pPr>
              <a:t>‹#›</a:t>
            </a:fld>
            <a:endParaRPr lang="en-US" altLang="en-US"/>
          </a:p>
        </p:txBody>
      </p:sp>
    </p:spTree>
    <p:extLst>
      <p:ext uri="{BB962C8B-B14F-4D97-AF65-F5344CB8AC3E}">
        <p14:creationId xmlns:p14="http://schemas.microsoft.com/office/powerpoint/2010/main" val="3432782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6FDD13D-5E3C-458E-818D-D043340293C3}" type="slidenum">
              <a:rPr lang="en-US" altLang="en-US" smtClean="0"/>
              <a:pPr>
                <a:defRPr/>
              </a:pPr>
              <a:t>‹#›</a:t>
            </a:fld>
            <a:endParaRPr lang="en-US" altLang="en-US"/>
          </a:p>
        </p:txBody>
      </p:sp>
    </p:spTree>
    <p:extLst>
      <p:ext uri="{BB962C8B-B14F-4D97-AF65-F5344CB8AC3E}">
        <p14:creationId xmlns:p14="http://schemas.microsoft.com/office/powerpoint/2010/main" val="3201803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BCCE1-7B58-40AF-B3B5-E6132BAE28E0}" type="slidenum">
              <a:rPr lang="en-US" altLang="en-US" smtClean="0"/>
              <a:pPr>
                <a:defRPr/>
              </a:pPr>
              <a:t>‹#›</a:t>
            </a:fld>
            <a:endParaRPr lang="en-US" altLang="en-US"/>
          </a:p>
        </p:txBody>
      </p:sp>
    </p:spTree>
    <p:extLst>
      <p:ext uri="{BB962C8B-B14F-4D97-AF65-F5344CB8AC3E}">
        <p14:creationId xmlns:p14="http://schemas.microsoft.com/office/powerpoint/2010/main" val="823255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8C2CD83-147E-4826-86E6-53167DB6653E}" type="slidenum">
              <a:rPr lang="en-US" altLang="en-US" smtClean="0"/>
              <a:pPr>
                <a:defRPr/>
              </a:pPr>
              <a:t>‹#›</a:t>
            </a:fld>
            <a:endParaRPr lang="en-US" altLang="en-US"/>
          </a:p>
        </p:txBody>
      </p:sp>
    </p:spTree>
    <p:extLst>
      <p:ext uri="{BB962C8B-B14F-4D97-AF65-F5344CB8AC3E}">
        <p14:creationId xmlns:p14="http://schemas.microsoft.com/office/powerpoint/2010/main" val="257821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9878CD-E7B1-4D73-9A0A-052753070B67}" type="slidenum">
              <a:rPr lang="en-US" altLang="en-US" smtClean="0"/>
              <a:pPr>
                <a:defRPr/>
              </a:pPr>
              <a:t>‹#›</a:t>
            </a:fld>
            <a:endParaRPr lang="en-US" altLang="en-US"/>
          </a:p>
        </p:txBody>
      </p:sp>
    </p:spTree>
    <p:extLst>
      <p:ext uri="{BB962C8B-B14F-4D97-AF65-F5344CB8AC3E}">
        <p14:creationId xmlns:p14="http://schemas.microsoft.com/office/powerpoint/2010/main" val="370563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D4DF879-42FB-4187-9B45-B3A5868A83CC}" type="slidenum">
              <a:rPr lang="en-US" altLang="en-US" smtClean="0"/>
              <a:pPr>
                <a:defRPr/>
              </a:pPr>
              <a:t>‹#›</a:t>
            </a:fld>
            <a:endParaRPr lang="en-US" altLang="en-US"/>
          </a:p>
        </p:txBody>
      </p:sp>
    </p:spTree>
    <p:extLst>
      <p:ext uri="{BB962C8B-B14F-4D97-AF65-F5344CB8AC3E}">
        <p14:creationId xmlns:p14="http://schemas.microsoft.com/office/powerpoint/2010/main" val="57321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77B8E98-6B71-496B-9095-6555B8ACA8A8}" type="slidenum">
              <a:rPr lang="en-US" altLang="en-US" smtClean="0"/>
              <a:pPr>
                <a:defRPr/>
              </a:pPr>
              <a:t>‹#›</a:t>
            </a:fld>
            <a:endParaRPr lang="en-US" altLang="en-US"/>
          </a:p>
        </p:txBody>
      </p:sp>
    </p:spTree>
    <p:extLst>
      <p:ext uri="{BB962C8B-B14F-4D97-AF65-F5344CB8AC3E}">
        <p14:creationId xmlns:p14="http://schemas.microsoft.com/office/powerpoint/2010/main" val="4549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48F765E-8E79-478A-9441-A63406344D4A}" type="slidenum">
              <a:rPr lang="en-US" altLang="en-US" smtClean="0"/>
              <a:pPr>
                <a:defRPr/>
              </a:pPr>
              <a:t>‹#›</a:t>
            </a:fld>
            <a:endParaRPr lang="en-US" altLang="en-US"/>
          </a:p>
        </p:txBody>
      </p:sp>
    </p:spTree>
    <p:extLst>
      <p:ext uri="{BB962C8B-B14F-4D97-AF65-F5344CB8AC3E}">
        <p14:creationId xmlns:p14="http://schemas.microsoft.com/office/powerpoint/2010/main" val="241727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5E1938F-08CE-4BF0-8498-A25461997DBF}" type="slidenum">
              <a:rPr lang="en-US" altLang="en-US" smtClean="0"/>
              <a:pPr>
                <a:defRPr/>
              </a:pPr>
              <a:t>‹#›</a:t>
            </a:fld>
            <a:endParaRPr lang="en-US" altLang="en-US"/>
          </a:p>
        </p:txBody>
      </p:sp>
    </p:spTree>
    <p:extLst>
      <p:ext uri="{BB962C8B-B14F-4D97-AF65-F5344CB8AC3E}">
        <p14:creationId xmlns:p14="http://schemas.microsoft.com/office/powerpoint/2010/main" val="412331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83ED9E5-3C8B-4950-8002-FE7AA6020D86}" type="slidenum">
              <a:rPr lang="en-US" altLang="en-US" smtClean="0"/>
              <a:pPr>
                <a:defRPr/>
              </a:pPr>
              <a:t>‹#›</a:t>
            </a:fld>
            <a:endParaRPr lang="en-US" altLang="en-US"/>
          </a:p>
        </p:txBody>
      </p:sp>
    </p:spTree>
    <p:extLst>
      <p:ext uri="{BB962C8B-B14F-4D97-AF65-F5344CB8AC3E}">
        <p14:creationId xmlns:p14="http://schemas.microsoft.com/office/powerpoint/2010/main" val="309446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65C636A-771B-46D3-A774-0CB45EE42E64}" type="slidenum">
              <a:rPr lang="en-US" altLang="en-US" smtClean="0"/>
              <a:pPr>
                <a:defRPr/>
              </a:pPr>
              <a:t>‹#›</a:t>
            </a:fld>
            <a:endParaRPr lang="en-US" altLang="en-US"/>
          </a:p>
        </p:txBody>
      </p:sp>
    </p:spTree>
    <p:extLst>
      <p:ext uri="{BB962C8B-B14F-4D97-AF65-F5344CB8AC3E}">
        <p14:creationId xmlns:p14="http://schemas.microsoft.com/office/powerpoint/2010/main" val="206231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2BAF54D-2E5E-421B-8656-61F47E606FFE}" type="slidenum">
              <a:rPr lang="en-US" altLang="en-US" smtClean="0"/>
              <a:pPr>
                <a:defRPr/>
              </a:pPr>
              <a:t>‹#›</a:t>
            </a:fld>
            <a:endParaRPr lang="en-US" altLang="en-US"/>
          </a:p>
        </p:txBody>
      </p:sp>
    </p:spTree>
    <p:extLst>
      <p:ext uri="{BB962C8B-B14F-4D97-AF65-F5344CB8AC3E}">
        <p14:creationId xmlns:p14="http://schemas.microsoft.com/office/powerpoint/2010/main" val="229462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16FDD13D-5E3C-458E-818D-D043340293C3}" type="slidenum">
              <a:rPr lang="en-US" altLang="en-US" smtClean="0"/>
              <a:pPr>
                <a:defRPr/>
              </a:pPr>
              <a:t>‹#›</a:t>
            </a:fld>
            <a:endParaRPr lang="en-US" altLang="en-US"/>
          </a:p>
        </p:txBody>
      </p:sp>
    </p:spTree>
    <p:extLst>
      <p:ext uri="{BB962C8B-B14F-4D97-AF65-F5344CB8AC3E}">
        <p14:creationId xmlns:p14="http://schemas.microsoft.com/office/powerpoint/2010/main" val="39606085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41D5E91-28A3-4B7D-BCA9-B044BFEFE13A}"/>
              </a:ext>
            </a:extLst>
          </p:cNvPr>
          <p:cNvPicPr>
            <a:picLocks noChangeAspect="1"/>
          </p:cNvPicPr>
          <p:nvPr/>
        </p:nvPicPr>
        <p:blipFill rotWithShape="1">
          <a:blip r:embed="rId2">
            <a:extLst>
              <a:ext uri="{28A0092B-C50C-407E-A947-70E740481C1C}">
                <a14:useLocalDpi xmlns:a14="http://schemas.microsoft.com/office/drawing/2010/main" val="0"/>
              </a:ext>
            </a:extLst>
          </a:blip>
          <a:srcRect b="11900"/>
          <a:stretch/>
        </p:blipFill>
        <p:spPr>
          <a:xfrm>
            <a:off x="190500" y="1720090"/>
            <a:ext cx="8724900" cy="3918710"/>
          </a:xfrm>
          <a:prstGeom prst="rect">
            <a:avLst/>
          </a:prstGeom>
        </p:spPr>
      </p:pic>
      <p:sp>
        <p:nvSpPr>
          <p:cNvPr id="18" name="TextBox 17">
            <a:extLst>
              <a:ext uri="{FF2B5EF4-FFF2-40B4-BE49-F238E27FC236}">
                <a16:creationId xmlns:a16="http://schemas.microsoft.com/office/drawing/2014/main" id="{DF90D53A-E050-4F53-B865-571B5E8D38B5}"/>
              </a:ext>
            </a:extLst>
          </p:cNvPr>
          <p:cNvSpPr txBox="1">
            <a:spLocks noChangeArrowheads="1"/>
          </p:cNvSpPr>
          <p:nvPr/>
        </p:nvSpPr>
        <p:spPr bwMode="auto">
          <a:xfrm>
            <a:off x="6629400" y="5689937"/>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dirty="0">
                <a:solidFill>
                  <a:srgbClr val="B6BBDC"/>
                </a:solidFill>
                <a:latin typeface="Century" panose="02040604050505020304" pitchFamily="18" charset="0"/>
              </a:rPr>
              <a:t>Presented By</a:t>
            </a:r>
          </a:p>
          <a:p>
            <a:pPr eaLnBrk="1" hangingPunct="1">
              <a:spcBef>
                <a:spcPct val="0"/>
              </a:spcBef>
              <a:buFontTx/>
              <a:buNone/>
            </a:pPr>
            <a:r>
              <a:rPr lang="en-US" altLang="en-US" sz="1800" dirty="0">
                <a:solidFill>
                  <a:srgbClr val="B6BBDC"/>
                </a:solidFill>
              </a:rPr>
              <a:t>   Vivek Yadav</a:t>
            </a:r>
          </a:p>
          <a:p>
            <a:pPr eaLnBrk="1" hangingPunct="1">
              <a:spcBef>
                <a:spcPct val="0"/>
              </a:spcBef>
              <a:buFontTx/>
              <a:buNone/>
            </a:pPr>
            <a:r>
              <a:rPr lang="en-US" altLang="en-US" sz="1800" dirty="0">
                <a:solidFill>
                  <a:srgbClr val="B6BBDC"/>
                </a:solidFill>
              </a:rPr>
              <a:t>   Yash Thenuia</a:t>
            </a:r>
          </a:p>
        </p:txBody>
      </p:sp>
      <p:sp>
        <p:nvSpPr>
          <p:cNvPr id="15" name="Rectangle 14">
            <a:extLst>
              <a:ext uri="{FF2B5EF4-FFF2-40B4-BE49-F238E27FC236}">
                <a16:creationId xmlns:a16="http://schemas.microsoft.com/office/drawing/2014/main" id="{70C6BF3A-5C08-413D-ACCA-4E8958DE6D2B}"/>
              </a:ext>
            </a:extLst>
          </p:cNvPr>
          <p:cNvSpPr/>
          <p:nvPr/>
        </p:nvSpPr>
        <p:spPr>
          <a:xfrm>
            <a:off x="1126660" y="106740"/>
            <a:ext cx="6569540" cy="1569660"/>
          </a:xfrm>
          <a:prstGeom prst="rect">
            <a:avLst/>
          </a:prstGeom>
        </p:spPr>
        <p:txBody>
          <a:bodyPr wrap="square">
            <a:spAutoFit/>
          </a:bodyPr>
          <a:lstStyle/>
          <a:p>
            <a:pPr algn="ctr" eaLnBrk="1" fontAlgn="auto" hangingPunct="1">
              <a:spcBef>
                <a:spcPts val="0"/>
              </a:spcBef>
              <a:spcAft>
                <a:spcPts val="0"/>
              </a:spcAft>
              <a:defRPr/>
            </a:pPr>
            <a:r>
              <a:rPr lang="en-US" sz="4800" b="1" spc="100" dirty="0">
                <a:ln w="18000">
                  <a:solidFill>
                    <a:srgbClr val="4F81BD">
                      <a:satMod val="200000"/>
                      <a:tint val="72000"/>
                    </a:srgbClr>
                  </a:solidFill>
                  <a:prstDash val="solid"/>
                </a:ln>
                <a:solidFill>
                  <a:schemeClr val="tx1">
                    <a:lumMod val="95000"/>
                    <a:lumOff val="5000"/>
                    <a:alpha val="5700"/>
                  </a:schemeClr>
                </a:solidFill>
                <a:effectLst>
                  <a:glow rad="63500">
                    <a:srgbClr val="4F81BD">
                      <a:satMod val="175000"/>
                      <a:alpha val="40000"/>
                    </a:srgbClr>
                  </a:glow>
                  <a:outerShdw blurRad="25000" dist="20000" dir="16020000" algn="tl">
                    <a:srgbClr val="4F81BD">
                      <a:satMod val="200000"/>
                      <a:shade val="1000"/>
                      <a:alpha val="60000"/>
                    </a:srgbClr>
                  </a:outerShdw>
                </a:effectLst>
              </a:rPr>
              <a:t>OOP’s PROJECT:</a:t>
            </a:r>
          </a:p>
          <a:p>
            <a:pPr algn="ctr" eaLnBrk="1" fontAlgn="auto" hangingPunct="1">
              <a:spcBef>
                <a:spcPts val="0"/>
              </a:spcBef>
              <a:spcAft>
                <a:spcPts val="0"/>
              </a:spcAft>
              <a:defRPr/>
            </a:pPr>
            <a:r>
              <a:rPr lang="en-US" sz="4800" b="1" spc="100" dirty="0">
                <a:ln w="18000">
                  <a:solidFill>
                    <a:srgbClr val="4F81BD">
                      <a:satMod val="200000"/>
                      <a:tint val="72000"/>
                    </a:srgbClr>
                  </a:solidFill>
                  <a:prstDash val="solid"/>
                </a:ln>
                <a:solidFill>
                  <a:schemeClr val="tx1">
                    <a:lumMod val="95000"/>
                    <a:lumOff val="5000"/>
                    <a:alpha val="5700"/>
                  </a:schemeClr>
                </a:solidFill>
                <a:effectLst>
                  <a:glow rad="63500">
                    <a:srgbClr val="4F81BD">
                      <a:satMod val="175000"/>
                      <a:alpha val="40000"/>
                    </a:srgbClr>
                  </a:glow>
                  <a:outerShdw blurRad="25000" dist="20000" dir="16020000" algn="tl">
                    <a:srgbClr val="4F81BD">
                      <a:satMod val="200000"/>
                      <a:shade val="1000"/>
                      <a:alpha val="60000"/>
                    </a:srgbClr>
                  </a:outerShdw>
                </a:effectLst>
              </a:rPr>
              <a:t>Mobile Repair Shop</a:t>
            </a:r>
          </a:p>
        </p:txBody>
      </p:sp>
      <p:sp>
        <p:nvSpPr>
          <p:cNvPr id="2062" name="Rectangle 15">
            <a:extLst>
              <a:ext uri="{FF2B5EF4-FFF2-40B4-BE49-F238E27FC236}">
                <a16:creationId xmlns:a16="http://schemas.microsoft.com/office/drawing/2014/main" id="{5DC0452C-2903-4702-B684-08565EF8F6E8}"/>
              </a:ext>
            </a:extLst>
          </p:cNvPr>
          <p:cNvSpPr>
            <a:spLocks noChangeArrowheads="1"/>
          </p:cNvSpPr>
          <p:nvPr/>
        </p:nvSpPr>
        <p:spPr bwMode="auto">
          <a:xfrm>
            <a:off x="7372350" y="5322888"/>
            <a:ext cx="2587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600">
                <a:solidFill>
                  <a:srgbClr val="ACB8B8"/>
                </a:solidFill>
                <a:latin typeface="Calibri" panose="020F0502020204030204" pitchFamily="34" charset="0"/>
              </a:rPr>
              <a:t> </a:t>
            </a:r>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C3431A-4047-4C45-A8F2-E1954913DE29}"/>
              </a:ext>
            </a:extLst>
          </p:cNvPr>
          <p:cNvPicPr>
            <a:picLocks noChangeAspect="1"/>
          </p:cNvPicPr>
          <p:nvPr/>
        </p:nvPicPr>
        <p:blipFill rotWithShape="1">
          <a:blip r:embed="rId2">
            <a:extLst>
              <a:ext uri="{28A0092B-C50C-407E-A947-70E740481C1C}">
                <a14:useLocalDpi xmlns:a14="http://schemas.microsoft.com/office/drawing/2010/main" val="0"/>
              </a:ext>
            </a:extLst>
          </a:blip>
          <a:srcRect t="6914" r="1025" b="2504"/>
          <a:stretch/>
        </p:blipFill>
        <p:spPr>
          <a:xfrm>
            <a:off x="0" y="1066800"/>
            <a:ext cx="9144000" cy="5791200"/>
          </a:xfrm>
          <a:prstGeom prst="rect">
            <a:avLst/>
          </a:prstGeom>
        </p:spPr>
      </p:pic>
      <p:sp>
        <p:nvSpPr>
          <p:cNvPr id="4" name="TextBox 3">
            <a:extLst>
              <a:ext uri="{FF2B5EF4-FFF2-40B4-BE49-F238E27FC236}">
                <a16:creationId xmlns:a16="http://schemas.microsoft.com/office/drawing/2014/main" id="{2CA202DA-0281-445E-9551-C41A7E70DD83}"/>
              </a:ext>
            </a:extLst>
          </p:cNvPr>
          <p:cNvSpPr txBox="1"/>
          <p:nvPr/>
        </p:nvSpPr>
        <p:spPr>
          <a:xfrm>
            <a:off x="2057400" y="228600"/>
            <a:ext cx="4953000" cy="707886"/>
          </a:xfrm>
          <a:prstGeom prst="rect">
            <a:avLst/>
          </a:prstGeom>
          <a:noFill/>
        </p:spPr>
        <p:txBody>
          <a:bodyPr wrap="square" rtlCol="0">
            <a:spAutoFit/>
          </a:bodyPr>
          <a:lstStyle/>
          <a:p>
            <a:pPr algn="ctr"/>
            <a:r>
              <a:rPr lang="en-IN" sz="4000" dirty="0">
                <a:solidFill>
                  <a:schemeClr val="accent2">
                    <a:lumMod val="20000"/>
                    <a:lumOff val="80000"/>
                  </a:schemeClr>
                </a:solidFill>
              </a:rPr>
              <a:t>Add Customer</a:t>
            </a:r>
          </a:p>
        </p:txBody>
      </p:sp>
    </p:spTree>
    <p:extLst>
      <p:ext uri="{BB962C8B-B14F-4D97-AF65-F5344CB8AC3E}">
        <p14:creationId xmlns:p14="http://schemas.microsoft.com/office/powerpoint/2010/main" val="26943205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3D7E2-F677-4A48-BC96-105EDA596045}"/>
              </a:ext>
            </a:extLst>
          </p:cNvPr>
          <p:cNvPicPr>
            <a:picLocks noChangeAspect="1"/>
          </p:cNvPicPr>
          <p:nvPr/>
        </p:nvPicPr>
        <p:blipFill rotWithShape="1">
          <a:blip r:embed="rId2">
            <a:extLst>
              <a:ext uri="{28A0092B-C50C-407E-A947-70E740481C1C}">
                <a14:useLocalDpi xmlns:a14="http://schemas.microsoft.com/office/drawing/2010/main" val="0"/>
              </a:ext>
            </a:extLst>
          </a:blip>
          <a:srcRect t="7577" r="1355" b="2435"/>
          <a:stretch/>
        </p:blipFill>
        <p:spPr>
          <a:xfrm>
            <a:off x="1" y="1143000"/>
            <a:ext cx="9143999" cy="5638800"/>
          </a:xfrm>
          <a:prstGeom prst="rect">
            <a:avLst/>
          </a:prstGeom>
        </p:spPr>
      </p:pic>
      <p:sp>
        <p:nvSpPr>
          <p:cNvPr id="4" name="TextBox 3">
            <a:extLst>
              <a:ext uri="{FF2B5EF4-FFF2-40B4-BE49-F238E27FC236}">
                <a16:creationId xmlns:a16="http://schemas.microsoft.com/office/drawing/2014/main" id="{6130E79B-3BE5-401B-92C3-7B34D1056E02}"/>
              </a:ext>
            </a:extLst>
          </p:cNvPr>
          <p:cNvSpPr txBox="1"/>
          <p:nvPr/>
        </p:nvSpPr>
        <p:spPr>
          <a:xfrm>
            <a:off x="2362200" y="228600"/>
            <a:ext cx="4572000" cy="707886"/>
          </a:xfrm>
          <a:prstGeom prst="rect">
            <a:avLst/>
          </a:prstGeom>
          <a:noFill/>
        </p:spPr>
        <p:txBody>
          <a:bodyPr wrap="square" rtlCol="0">
            <a:spAutoFit/>
          </a:bodyPr>
          <a:lstStyle/>
          <a:p>
            <a:pPr algn="ctr"/>
            <a:r>
              <a:rPr lang="en-IN" sz="4000" dirty="0">
                <a:solidFill>
                  <a:schemeClr val="accent2">
                    <a:lumMod val="20000"/>
                    <a:lumOff val="80000"/>
                  </a:schemeClr>
                </a:solidFill>
              </a:rPr>
              <a:t>Remove Customer</a:t>
            </a:r>
          </a:p>
        </p:txBody>
      </p:sp>
    </p:spTree>
    <p:extLst>
      <p:ext uri="{BB962C8B-B14F-4D97-AF65-F5344CB8AC3E}">
        <p14:creationId xmlns:p14="http://schemas.microsoft.com/office/powerpoint/2010/main" val="3274063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EE5C38-27B4-4491-8D07-245FE2E55FFD}"/>
              </a:ext>
            </a:extLst>
          </p:cNvPr>
          <p:cNvPicPr>
            <a:picLocks noChangeAspect="1"/>
          </p:cNvPicPr>
          <p:nvPr/>
        </p:nvPicPr>
        <p:blipFill rotWithShape="1">
          <a:blip r:embed="rId2">
            <a:extLst>
              <a:ext uri="{28A0092B-C50C-407E-A947-70E740481C1C}">
                <a14:useLocalDpi xmlns:a14="http://schemas.microsoft.com/office/drawing/2010/main" val="0"/>
              </a:ext>
            </a:extLst>
          </a:blip>
          <a:srcRect t="6251" r="628" b="2151"/>
          <a:stretch/>
        </p:blipFill>
        <p:spPr>
          <a:xfrm>
            <a:off x="0" y="1143000"/>
            <a:ext cx="9144000" cy="5640779"/>
          </a:xfrm>
          <a:prstGeom prst="rect">
            <a:avLst/>
          </a:prstGeom>
        </p:spPr>
      </p:pic>
      <p:sp>
        <p:nvSpPr>
          <p:cNvPr id="4" name="TextBox 3">
            <a:extLst>
              <a:ext uri="{FF2B5EF4-FFF2-40B4-BE49-F238E27FC236}">
                <a16:creationId xmlns:a16="http://schemas.microsoft.com/office/drawing/2014/main" id="{ED42ECAC-EBB5-4F55-A146-DC8A4387EE83}"/>
              </a:ext>
            </a:extLst>
          </p:cNvPr>
          <p:cNvSpPr txBox="1"/>
          <p:nvPr/>
        </p:nvSpPr>
        <p:spPr>
          <a:xfrm>
            <a:off x="1219200" y="206514"/>
            <a:ext cx="6705600" cy="707886"/>
          </a:xfrm>
          <a:prstGeom prst="rect">
            <a:avLst/>
          </a:prstGeom>
          <a:noFill/>
        </p:spPr>
        <p:txBody>
          <a:bodyPr wrap="square" rtlCol="0">
            <a:spAutoFit/>
          </a:bodyPr>
          <a:lstStyle/>
          <a:p>
            <a:pPr algn="ctr"/>
            <a:r>
              <a:rPr lang="en-IN" sz="4000" dirty="0">
                <a:solidFill>
                  <a:schemeClr val="accent2">
                    <a:lumMod val="20000"/>
                    <a:lumOff val="80000"/>
                  </a:schemeClr>
                </a:solidFill>
              </a:rPr>
              <a:t>Show Private Information</a:t>
            </a:r>
          </a:p>
        </p:txBody>
      </p:sp>
    </p:spTree>
    <p:extLst>
      <p:ext uri="{BB962C8B-B14F-4D97-AF65-F5344CB8AC3E}">
        <p14:creationId xmlns:p14="http://schemas.microsoft.com/office/powerpoint/2010/main" val="133573825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42ECAC-EBB5-4F55-A146-DC8A4387EE83}"/>
              </a:ext>
            </a:extLst>
          </p:cNvPr>
          <p:cNvSpPr txBox="1"/>
          <p:nvPr/>
        </p:nvSpPr>
        <p:spPr>
          <a:xfrm>
            <a:off x="1219200" y="206514"/>
            <a:ext cx="6705600" cy="707886"/>
          </a:xfrm>
          <a:prstGeom prst="rect">
            <a:avLst/>
          </a:prstGeom>
          <a:noFill/>
        </p:spPr>
        <p:txBody>
          <a:bodyPr wrap="square" rtlCol="0">
            <a:spAutoFit/>
          </a:bodyPr>
          <a:lstStyle/>
          <a:p>
            <a:pPr algn="ctr"/>
            <a:r>
              <a:rPr lang="en-IN" sz="4000" dirty="0">
                <a:solidFill>
                  <a:schemeClr val="accent2">
                    <a:lumMod val="20000"/>
                    <a:lumOff val="80000"/>
                  </a:schemeClr>
                </a:solidFill>
              </a:rPr>
              <a:t>Modify Records</a:t>
            </a:r>
          </a:p>
        </p:txBody>
      </p:sp>
      <p:pic>
        <p:nvPicPr>
          <p:cNvPr id="5" name="Picture 4">
            <a:extLst>
              <a:ext uri="{FF2B5EF4-FFF2-40B4-BE49-F238E27FC236}">
                <a16:creationId xmlns:a16="http://schemas.microsoft.com/office/drawing/2014/main" id="{23AA6B6F-CC95-4BFF-B805-E917D4E92F34}"/>
              </a:ext>
            </a:extLst>
          </p:cNvPr>
          <p:cNvPicPr>
            <a:picLocks noChangeAspect="1"/>
          </p:cNvPicPr>
          <p:nvPr/>
        </p:nvPicPr>
        <p:blipFill rotWithShape="1">
          <a:blip r:embed="rId2">
            <a:extLst>
              <a:ext uri="{28A0092B-C50C-407E-A947-70E740481C1C}">
                <a14:useLocalDpi xmlns:a14="http://schemas.microsoft.com/office/drawing/2010/main" val="0"/>
              </a:ext>
            </a:extLst>
          </a:blip>
          <a:srcRect t="6385" r="529" b="1670"/>
          <a:stretch/>
        </p:blipFill>
        <p:spPr>
          <a:xfrm>
            <a:off x="0" y="1143000"/>
            <a:ext cx="9144000" cy="5696905"/>
          </a:xfrm>
          <a:prstGeom prst="rect">
            <a:avLst/>
          </a:prstGeom>
        </p:spPr>
      </p:pic>
    </p:spTree>
    <p:extLst>
      <p:ext uri="{BB962C8B-B14F-4D97-AF65-F5344CB8AC3E}">
        <p14:creationId xmlns:p14="http://schemas.microsoft.com/office/powerpoint/2010/main" val="26340054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42ECAC-EBB5-4F55-A146-DC8A4387EE83}"/>
              </a:ext>
            </a:extLst>
          </p:cNvPr>
          <p:cNvSpPr txBox="1"/>
          <p:nvPr/>
        </p:nvSpPr>
        <p:spPr>
          <a:xfrm>
            <a:off x="1219200" y="206514"/>
            <a:ext cx="6705600" cy="707886"/>
          </a:xfrm>
          <a:prstGeom prst="rect">
            <a:avLst/>
          </a:prstGeom>
          <a:noFill/>
        </p:spPr>
        <p:txBody>
          <a:bodyPr wrap="square" rtlCol="0">
            <a:spAutoFit/>
          </a:bodyPr>
          <a:lstStyle/>
          <a:p>
            <a:pPr algn="ctr"/>
            <a:r>
              <a:rPr lang="en-IN" sz="4000" dirty="0">
                <a:solidFill>
                  <a:schemeClr val="accent2">
                    <a:lumMod val="20000"/>
                    <a:lumOff val="80000"/>
                  </a:schemeClr>
                </a:solidFill>
              </a:rPr>
              <a:t>Show Total Bill</a:t>
            </a:r>
          </a:p>
        </p:txBody>
      </p:sp>
      <p:pic>
        <p:nvPicPr>
          <p:cNvPr id="3" name="Picture 2">
            <a:extLst>
              <a:ext uri="{FF2B5EF4-FFF2-40B4-BE49-F238E27FC236}">
                <a16:creationId xmlns:a16="http://schemas.microsoft.com/office/drawing/2014/main" id="{23AF6571-E649-4115-AD3D-E7D1884E706D}"/>
              </a:ext>
            </a:extLst>
          </p:cNvPr>
          <p:cNvPicPr>
            <a:picLocks noChangeAspect="1"/>
          </p:cNvPicPr>
          <p:nvPr/>
        </p:nvPicPr>
        <p:blipFill rotWithShape="1">
          <a:blip r:embed="rId2">
            <a:extLst>
              <a:ext uri="{28A0092B-C50C-407E-A947-70E740481C1C}">
                <a14:useLocalDpi xmlns:a14="http://schemas.microsoft.com/office/drawing/2010/main" val="0"/>
              </a:ext>
            </a:extLst>
          </a:blip>
          <a:srcRect t="6486" r="2803" b="2922"/>
          <a:stretch/>
        </p:blipFill>
        <p:spPr>
          <a:xfrm>
            <a:off x="-33997" y="1143000"/>
            <a:ext cx="8991601" cy="5715000"/>
          </a:xfrm>
          <a:prstGeom prst="rect">
            <a:avLst/>
          </a:prstGeom>
        </p:spPr>
      </p:pic>
    </p:spTree>
    <p:extLst>
      <p:ext uri="{BB962C8B-B14F-4D97-AF65-F5344CB8AC3E}">
        <p14:creationId xmlns:p14="http://schemas.microsoft.com/office/powerpoint/2010/main" val="131010730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D85389A-E13D-4349-877C-38E30B0C004E}"/>
              </a:ext>
            </a:extLst>
          </p:cNvPr>
          <p:cNvSpPr txBox="1"/>
          <p:nvPr/>
        </p:nvSpPr>
        <p:spPr>
          <a:xfrm>
            <a:off x="2362200" y="2590800"/>
            <a:ext cx="5181600" cy="1107996"/>
          </a:xfrm>
          <a:prstGeom prst="rect">
            <a:avLst/>
          </a:prstGeom>
          <a:noFill/>
        </p:spPr>
        <p:txBody>
          <a:bodyPr wrap="square" rtlCol="0">
            <a:spAutoFit/>
          </a:bodyPr>
          <a:lstStyle/>
          <a:p>
            <a:r>
              <a:rPr lang="en-IN" sz="6600" dirty="0">
                <a:solidFill>
                  <a:schemeClr val="accent2">
                    <a:lumMod val="20000"/>
                    <a:lumOff val="80000"/>
                  </a:schemeClr>
                </a:solidFill>
              </a:rPr>
              <a:t>Thank You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9">
            <a:extLst>
              <a:ext uri="{FF2B5EF4-FFF2-40B4-BE49-F238E27FC236}">
                <a16:creationId xmlns:a16="http://schemas.microsoft.com/office/drawing/2014/main" id="{3600D85F-B047-4049-A55A-3AEFBA16F20D}"/>
              </a:ext>
            </a:extLst>
          </p:cNvPr>
          <p:cNvSpPr>
            <a:spLocks noChangeArrowheads="1"/>
          </p:cNvSpPr>
          <p:nvPr/>
        </p:nvSpPr>
        <p:spPr bwMode="auto">
          <a:xfrm>
            <a:off x="609600" y="1752600"/>
            <a:ext cx="76962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 typeface="Wingdings" panose="05000000000000000000" pitchFamily="2" charset="2"/>
              <a:buNone/>
            </a:pPr>
            <a:r>
              <a:rPr lang="en-US" altLang="en-US" sz="2000" dirty="0">
                <a:latin typeface="Calibri" panose="020F0502020204030204" pitchFamily="34" charset="0"/>
                <a:cs typeface="Calibri" panose="020F0502020204030204" pitchFamily="34" charset="0"/>
              </a:rPr>
              <a:t> </a:t>
            </a:r>
            <a:r>
              <a:rPr lang="en-US" altLang="en-US" sz="2200" b="1" dirty="0">
                <a:latin typeface="Calibri" panose="020F0502020204030204" pitchFamily="34" charset="0"/>
                <a:cs typeface="Calibri" panose="020F0502020204030204" pitchFamily="34" charset="0"/>
              </a:rPr>
              <a:t>Mobile Repair Shop </a:t>
            </a:r>
            <a:r>
              <a:rPr lang="en-US" altLang="en-US" sz="2200" dirty="0">
                <a:latin typeface="Calibri" panose="020F0502020204030204" pitchFamily="34" charset="0"/>
                <a:cs typeface="Calibri" panose="020F0502020204030204" pitchFamily="34" charset="0"/>
              </a:rPr>
              <a:t>is a simple project showing the implementation of basic concepts of </a:t>
            </a:r>
            <a:r>
              <a:rPr lang="en-US" altLang="en-US" sz="2200" b="1" dirty="0">
                <a:latin typeface="Calibri" panose="020F0502020204030204" pitchFamily="34" charset="0"/>
                <a:cs typeface="Calibri" panose="020F0502020204030204" pitchFamily="34" charset="0"/>
              </a:rPr>
              <a:t>Object Oriented Programming </a:t>
            </a:r>
            <a:r>
              <a:rPr lang="en-US" altLang="en-US" sz="2200" dirty="0">
                <a:latin typeface="Calibri" panose="020F0502020204030204" pitchFamily="34" charset="0"/>
                <a:cs typeface="Calibri" panose="020F0502020204030204" pitchFamily="34" charset="0"/>
              </a:rPr>
              <a:t>language.. </a:t>
            </a:r>
          </a:p>
          <a:p>
            <a:pPr>
              <a:spcBef>
                <a:spcPct val="0"/>
              </a:spcBef>
              <a:buFontTx/>
              <a:buNone/>
            </a:pPr>
            <a:endParaRPr lang="en-US" altLang="en-US" sz="2200" dirty="0">
              <a:latin typeface="Calibri" panose="020F0502020204030204" pitchFamily="34" charset="0"/>
            </a:endParaRPr>
          </a:p>
          <a:p>
            <a:pPr>
              <a:spcBef>
                <a:spcPct val="0"/>
              </a:spcBef>
              <a:buFont typeface="Wingdings" panose="05000000000000000000" pitchFamily="2" charset="2"/>
              <a:buNone/>
            </a:pPr>
            <a:r>
              <a:rPr lang="en-US" altLang="en-US" sz="2200" dirty="0">
                <a:latin typeface="Calibri" panose="020F0502020204030204" pitchFamily="34" charset="0"/>
              </a:rPr>
              <a:t>The language used in this project is C++. </a:t>
            </a:r>
            <a:r>
              <a:rPr lang="en-US" altLang="en-US" sz="2200" dirty="0">
                <a:latin typeface="Calibri" panose="020F0502020204030204" pitchFamily="34" charset="0"/>
                <a:cs typeface="Calibri" panose="020F0502020204030204" pitchFamily="34" charset="0"/>
              </a:rPr>
              <a:t>This project is very easy to understand, and will help you learn how to create class and object in C++ </a:t>
            </a:r>
            <a:r>
              <a:rPr lang="en-US" altLang="en-US" sz="2200" dirty="0">
                <a:latin typeface="Calibri" panose="020F0502020204030204" pitchFamily="34" charset="0"/>
              </a:rPr>
              <a:t>.</a:t>
            </a:r>
          </a:p>
          <a:p>
            <a:pPr>
              <a:spcBef>
                <a:spcPct val="0"/>
              </a:spcBef>
              <a:buFont typeface="Wingdings" panose="05000000000000000000" pitchFamily="2" charset="2"/>
              <a:buNone/>
            </a:pPr>
            <a:endParaRPr lang="en-US" altLang="en-US" sz="2200" dirty="0">
              <a:latin typeface="Calibri" panose="020F0502020204030204" pitchFamily="34" charset="0"/>
            </a:endParaRPr>
          </a:p>
          <a:p>
            <a:pPr>
              <a:spcBef>
                <a:spcPct val="0"/>
              </a:spcBef>
              <a:buFont typeface="Wingdings" panose="05000000000000000000" pitchFamily="2" charset="2"/>
              <a:buNone/>
            </a:pPr>
            <a:r>
              <a:rPr lang="en-US" altLang="en-US" sz="2200" dirty="0">
                <a:latin typeface="Calibri" panose="020F0502020204030204" pitchFamily="34" charset="0"/>
                <a:cs typeface="Calibri" panose="020F0502020204030204" pitchFamily="34" charset="0"/>
              </a:rPr>
              <a:t>Here, the user can perform tasks like </a:t>
            </a:r>
          </a:p>
          <a:p>
            <a:pPr marL="342900" indent="-342900">
              <a:spcBef>
                <a:spcPct val="0"/>
              </a:spcBef>
              <a:buFont typeface="Courier New" panose="02070309020205020404" pitchFamily="49" charset="0"/>
              <a:buChar char="o"/>
            </a:pPr>
            <a:r>
              <a:rPr lang="en-US" altLang="en-US" sz="2200" dirty="0">
                <a:latin typeface="Calibri" panose="020F0502020204030204" pitchFamily="34" charset="0"/>
                <a:cs typeface="Calibri" panose="020F0502020204030204" pitchFamily="34" charset="0"/>
              </a:rPr>
              <a:t>  Show list of Records</a:t>
            </a:r>
          </a:p>
          <a:p>
            <a:pPr marL="457200" indent="-457200">
              <a:spcBef>
                <a:spcPct val="0"/>
              </a:spcBef>
              <a:buFont typeface="Courier New" panose="02070309020205020404" pitchFamily="49" charset="0"/>
              <a:buChar char="o"/>
            </a:pPr>
            <a:r>
              <a:rPr lang="en-US" altLang="en-US" sz="2200" dirty="0">
                <a:latin typeface="Calibri" panose="020F0502020204030204" pitchFamily="34" charset="0"/>
                <a:cs typeface="Calibri" panose="020F0502020204030204" pitchFamily="34" charset="0"/>
              </a:rPr>
              <a:t>Enter their mobile’s information</a:t>
            </a:r>
          </a:p>
          <a:p>
            <a:pPr marL="457200" indent="-457200">
              <a:spcBef>
                <a:spcPct val="0"/>
              </a:spcBef>
              <a:buFont typeface="Courier New" panose="02070309020205020404" pitchFamily="49" charset="0"/>
              <a:buChar char="o"/>
            </a:pPr>
            <a:r>
              <a:rPr lang="en-US" altLang="en-US" sz="2200" dirty="0">
                <a:latin typeface="Calibri" panose="020F0502020204030204" pitchFamily="34" charset="0"/>
                <a:cs typeface="Calibri" panose="020F0502020204030204" pitchFamily="34" charset="0"/>
              </a:rPr>
              <a:t>Can modify their entered details</a:t>
            </a:r>
          </a:p>
          <a:p>
            <a:pPr marL="457200" indent="-457200">
              <a:spcBef>
                <a:spcPct val="0"/>
              </a:spcBef>
              <a:buFont typeface="Courier New" panose="02070309020205020404" pitchFamily="49" charset="0"/>
              <a:buChar char="o"/>
            </a:pPr>
            <a:r>
              <a:rPr lang="en-US" altLang="en-US" sz="2200" dirty="0">
                <a:latin typeface="Calibri" panose="020F0502020204030204" pitchFamily="34" charset="0"/>
                <a:cs typeface="Calibri" panose="020F0502020204030204" pitchFamily="34" charset="0"/>
              </a:rPr>
              <a:t>Show private information  </a:t>
            </a:r>
          </a:p>
          <a:p>
            <a:pPr marL="457200" indent="-457200">
              <a:spcBef>
                <a:spcPct val="0"/>
              </a:spcBef>
              <a:buFont typeface="Courier New" panose="02070309020205020404" pitchFamily="49" charset="0"/>
              <a:buChar char="o"/>
            </a:pPr>
            <a:r>
              <a:rPr lang="en-US" altLang="en-US" sz="2200" dirty="0">
                <a:latin typeface="Calibri" panose="020F0502020204030204" pitchFamily="34" charset="0"/>
                <a:cs typeface="Calibri" panose="020F0502020204030204" pitchFamily="34" charset="0"/>
              </a:rPr>
              <a:t>Show total bill generated</a:t>
            </a:r>
            <a:endParaRPr lang="en-US" altLang="en-US" sz="2200" dirty="0">
              <a:latin typeface="Calibri" panose="020F0502020204030204" pitchFamily="34" charset="0"/>
            </a:endParaRPr>
          </a:p>
        </p:txBody>
      </p:sp>
      <p:grpSp>
        <p:nvGrpSpPr>
          <p:cNvPr id="6" name="Group 5">
            <a:extLst>
              <a:ext uri="{FF2B5EF4-FFF2-40B4-BE49-F238E27FC236}">
                <a16:creationId xmlns:a16="http://schemas.microsoft.com/office/drawing/2014/main" id="{EE04FDEC-ED25-4571-A769-C94BE9EA33FC}"/>
              </a:ext>
            </a:extLst>
          </p:cNvPr>
          <p:cNvGrpSpPr/>
          <p:nvPr/>
        </p:nvGrpSpPr>
        <p:grpSpPr>
          <a:xfrm>
            <a:off x="0" y="609600"/>
            <a:ext cx="9144000" cy="838200"/>
            <a:chOff x="0" y="609600"/>
            <a:chExt cx="9144000" cy="838200"/>
          </a:xfrm>
        </p:grpSpPr>
        <p:cxnSp>
          <p:nvCxnSpPr>
            <p:cNvPr id="12" name="Straight Connector 11">
              <a:extLst>
                <a:ext uri="{FF2B5EF4-FFF2-40B4-BE49-F238E27FC236}">
                  <a16:creationId xmlns:a16="http://schemas.microsoft.com/office/drawing/2014/main" id="{7EFEB286-F26D-4AB4-A566-002E9832F8F3}"/>
                </a:ext>
              </a:extLst>
            </p:cNvPr>
            <p:cNvCxnSpPr>
              <a:cxnSpLocks/>
              <a:stCxn id="9" idx="0"/>
            </p:cNvCxnSpPr>
            <p:nvPr/>
          </p:nvCxnSpPr>
          <p:spPr>
            <a:xfrm flipV="1">
              <a:off x="6019800" y="1008966"/>
              <a:ext cx="3124200" cy="19734"/>
            </a:xfrm>
            <a:prstGeom prst="line">
              <a:avLst/>
            </a:prstGeom>
            <a:ln w="31750">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1C5F02-E255-4D25-A5A5-B71D962658A2}"/>
                </a:ext>
              </a:extLst>
            </p:cNvPr>
            <p:cNvCxnSpPr>
              <a:cxnSpLocks/>
              <a:endCxn id="5" idx="1"/>
            </p:cNvCxnSpPr>
            <p:nvPr/>
          </p:nvCxnSpPr>
          <p:spPr>
            <a:xfrm flipV="1">
              <a:off x="0" y="1008967"/>
              <a:ext cx="2590800" cy="62598"/>
            </a:xfrm>
            <a:prstGeom prst="line">
              <a:avLst/>
            </a:prstGeom>
            <a:ln w="31750">
              <a:solidFill>
                <a:schemeClr val="bg1"/>
              </a:solidFill>
            </a:ln>
            <a:effectLst/>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1667FFC-0D8B-492C-B3FB-546C81A24F59}"/>
                </a:ext>
              </a:extLst>
            </p:cNvPr>
            <p:cNvGrpSpPr/>
            <p:nvPr/>
          </p:nvGrpSpPr>
          <p:grpSpPr>
            <a:xfrm>
              <a:off x="2286000" y="609600"/>
              <a:ext cx="4038600" cy="838200"/>
              <a:chOff x="2057400" y="762000"/>
              <a:chExt cx="4038600" cy="838200"/>
            </a:xfrm>
          </p:grpSpPr>
          <p:sp>
            <p:nvSpPr>
              <p:cNvPr id="9" name="Snip Diagonal Corner Rectangle 18">
                <a:extLst>
                  <a:ext uri="{FF2B5EF4-FFF2-40B4-BE49-F238E27FC236}">
                    <a16:creationId xmlns:a16="http://schemas.microsoft.com/office/drawing/2014/main" id="{11F16A0C-D5C9-4060-A97E-B640528DFB0B}"/>
                  </a:ext>
                </a:extLst>
              </p:cNvPr>
              <p:cNvSpPr/>
              <p:nvPr/>
            </p:nvSpPr>
            <p:spPr>
              <a:xfrm>
                <a:off x="2057400" y="762000"/>
                <a:ext cx="3733800" cy="838200"/>
              </a:xfrm>
              <a:prstGeom prst="snip2DiagRect">
                <a:avLst>
                  <a:gd name="adj1" fmla="val 50000"/>
                  <a:gd name="adj2" fmla="val 50000"/>
                </a:avLst>
              </a:prstGeom>
              <a:solidFill>
                <a:schemeClr val="bg1">
                  <a:lumMod val="85000"/>
                  <a:alpha val="7000"/>
                </a:schemeClr>
              </a:solidFill>
              <a:ln>
                <a:noFill/>
              </a:ln>
              <a:effectLst>
                <a:glow rad="63500">
                  <a:srgbClr val="1DBDEF">
                    <a:alpha val="40000"/>
                  </a:srgbClr>
                </a:glo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effectLst>
                    <a:glow rad="228600">
                      <a:schemeClr val="accent5">
                        <a:satMod val="175000"/>
                        <a:alpha val="40000"/>
                      </a:schemeClr>
                    </a:glow>
                  </a:effectLst>
                  <a:latin typeface="Old English Text MT" pitchFamily="66" charset="0"/>
                </a:endParaRPr>
              </a:p>
            </p:txBody>
          </p:sp>
          <p:sp>
            <p:nvSpPr>
              <p:cNvPr id="18" name="Snip Diagonal Corner Rectangle 17">
                <a:extLst>
                  <a:ext uri="{FF2B5EF4-FFF2-40B4-BE49-F238E27FC236}">
                    <a16:creationId xmlns:a16="http://schemas.microsoft.com/office/drawing/2014/main" id="{5B7D37B7-56AC-413C-B138-2E3838197295}"/>
                  </a:ext>
                </a:extLst>
              </p:cNvPr>
              <p:cNvSpPr/>
              <p:nvPr/>
            </p:nvSpPr>
            <p:spPr>
              <a:xfrm>
                <a:off x="2362200" y="762000"/>
                <a:ext cx="3733800" cy="838200"/>
              </a:xfrm>
              <a:prstGeom prst="snip2DiagRect">
                <a:avLst>
                  <a:gd name="adj1" fmla="val 50000"/>
                  <a:gd name="adj2" fmla="val 5000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effectLst>
                    <a:glow rad="228600">
                      <a:schemeClr val="accent5">
                        <a:satMod val="175000"/>
                        <a:alpha val="40000"/>
                      </a:schemeClr>
                    </a:glow>
                  </a:effectLst>
                </a:endParaRPr>
              </a:p>
            </p:txBody>
          </p:sp>
          <p:sp>
            <p:nvSpPr>
              <p:cNvPr id="19" name="Snip Diagonal Corner Rectangle 18">
                <a:extLst>
                  <a:ext uri="{FF2B5EF4-FFF2-40B4-BE49-F238E27FC236}">
                    <a16:creationId xmlns:a16="http://schemas.microsoft.com/office/drawing/2014/main" id="{35829D8B-D03E-4996-8D85-7DA99DCFDAEF}"/>
                  </a:ext>
                </a:extLst>
              </p:cNvPr>
              <p:cNvSpPr/>
              <p:nvPr/>
            </p:nvSpPr>
            <p:spPr>
              <a:xfrm>
                <a:off x="2362200" y="762000"/>
                <a:ext cx="3733800" cy="838200"/>
              </a:xfrm>
              <a:prstGeom prst="snip2DiagRect">
                <a:avLst>
                  <a:gd name="adj1" fmla="val 50000"/>
                  <a:gd name="adj2" fmla="val 50000"/>
                </a:avLst>
              </a:prstGeom>
              <a:solidFill>
                <a:schemeClr val="bg1">
                  <a:lumMod val="85000"/>
                  <a:alpha val="7000"/>
                </a:schemeClr>
              </a:solidFill>
              <a:ln>
                <a:noFill/>
              </a:ln>
              <a:effectLst>
                <a:glow rad="63500">
                  <a:srgbClr val="1DBDEF">
                    <a:alpha val="40000"/>
                  </a:srgbClr>
                </a:glo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effectLst>
                    <a:glow rad="228600">
                      <a:schemeClr val="accent5">
                        <a:satMod val="175000"/>
                        <a:alpha val="40000"/>
                      </a:schemeClr>
                    </a:glow>
                  </a:effectLst>
                  <a:latin typeface="Old English Text MT" pitchFamily="66" charset="0"/>
                </a:endParaRPr>
              </a:p>
            </p:txBody>
          </p:sp>
          <p:sp>
            <p:nvSpPr>
              <p:cNvPr id="5" name="Rectangle 4">
                <a:extLst>
                  <a:ext uri="{FF2B5EF4-FFF2-40B4-BE49-F238E27FC236}">
                    <a16:creationId xmlns:a16="http://schemas.microsoft.com/office/drawing/2014/main" id="{E56F9AE2-7D78-408F-97B4-0D9A4319983B}"/>
                  </a:ext>
                </a:extLst>
              </p:cNvPr>
              <p:cNvSpPr/>
              <p:nvPr/>
            </p:nvSpPr>
            <p:spPr>
              <a:xfrm>
                <a:off x="2362200" y="838201"/>
                <a:ext cx="3581400" cy="646331"/>
              </a:xfrm>
              <a:prstGeom prst="rect">
                <a:avLst/>
              </a:prstGeom>
              <a:noFill/>
            </p:spPr>
            <p:txBody>
              <a:bodyPr wrap="square" lIns="91440" tIns="45720" rIns="91440" bIns="45720">
                <a:spAutoFit/>
              </a:bodyPr>
              <a:lstStyle/>
              <a:p>
                <a:pPr algn="ctr"/>
                <a: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ea typeface="MS Mincho" pitchFamily="49" charset="-128"/>
                    <a:cs typeface="Arial" charset="0"/>
                  </a:rPr>
                  <a:t>INTRODUCTION</a:t>
                </a:r>
                <a:endParaRPr lang="en-IN"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gr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81">
                                            <p:txEl>
                                              <p:pRg st="0" end="0"/>
                                            </p:txEl>
                                          </p:spTgt>
                                        </p:tgtEl>
                                        <p:attrNameLst>
                                          <p:attrName>style.visibility</p:attrName>
                                        </p:attrNameLst>
                                      </p:cBhvr>
                                      <p:to>
                                        <p:strVal val="visible"/>
                                      </p:to>
                                    </p:set>
                                    <p:animEffect transition="in" filter="wipe(left)">
                                      <p:cBhvr>
                                        <p:cTn id="7" dur="2000"/>
                                        <p:tgtEl>
                                          <p:spTgt spid="3081">
                                            <p:txEl>
                                              <p:pRg st="0" end="0"/>
                                            </p:txEl>
                                          </p:spTgt>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3081">
                                            <p:txEl>
                                              <p:pRg st="2" end="2"/>
                                            </p:txEl>
                                          </p:spTgt>
                                        </p:tgtEl>
                                        <p:attrNameLst>
                                          <p:attrName>style.visibility</p:attrName>
                                        </p:attrNameLst>
                                      </p:cBhvr>
                                      <p:to>
                                        <p:strVal val="visible"/>
                                      </p:to>
                                    </p:set>
                                    <p:animEffect transition="in" filter="wipe(left)">
                                      <p:cBhvr>
                                        <p:cTn id="11" dur="2000"/>
                                        <p:tgtEl>
                                          <p:spTgt spid="3081">
                                            <p:txEl>
                                              <p:pRg st="2" end="2"/>
                                            </p:txEl>
                                          </p:spTgt>
                                        </p:tgtEl>
                                      </p:cBhvr>
                                    </p:animEffect>
                                  </p:childTnLst>
                                </p:cTn>
                              </p:par>
                            </p:childTnLst>
                          </p:cTn>
                        </p:par>
                        <p:par>
                          <p:cTn id="12" fill="hold" nodeType="afterGroup">
                            <p:stCondLst>
                              <p:cond delay="5000"/>
                            </p:stCondLst>
                            <p:childTnLst>
                              <p:par>
                                <p:cTn id="13" presetID="22" presetClass="entr" presetSubtype="8" fill="hold" nodeType="afterEffect">
                                  <p:stCondLst>
                                    <p:cond delay="1000"/>
                                  </p:stCondLst>
                                  <p:childTnLst>
                                    <p:set>
                                      <p:cBhvr>
                                        <p:cTn id="14" dur="1" fill="hold">
                                          <p:stCondLst>
                                            <p:cond delay="0"/>
                                          </p:stCondLst>
                                        </p:cTn>
                                        <p:tgtEl>
                                          <p:spTgt spid="3081">
                                            <p:txEl>
                                              <p:pRg st="4" end="4"/>
                                            </p:txEl>
                                          </p:spTgt>
                                        </p:tgtEl>
                                        <p:attrNameLst>
                                          <p:attrName>style.visibility</p:attrName>
                                        </p:attrNameLst>
                                      </p:cBhvr>
                                      <p:to>
                                        <p:strVal val="visible"/>
                                      </p:to>
                                    </p:set>
                                    <p:animEffect transition="in" filter="wipe(left)">
                                      <p:cBhvr>
                                        <p:cTn id="15" dur="2000"/>
                                        <p:tgtEl>
                                          <p:spTgt spid="3081">
                                            <p:txEl>
                                              <p:pRg st="4" end="4"/>
                                            </p:txEl>
                                          </p:spTgt>
                                        </p:tgtEl>
                                      </p:cBhvr>
                                    </p:animEffect>
                                  </p:childTnLst>
                                </p:cTn>
                              </p:par>
                            </p:childTnLst>
                          </p:cTn>
                        </p:par>
                        <p:par>
                          <p:cTn id="16" fill="hold">
                            <p:stCondLst>
                              <p:cond delay="8000"/>
                            </p:stCondLst>
                            <p:childTnLst>
                              <p:par>
                                <p:cTn id="17" presetID="22" presetClass="entr" presetSubtype="8" fill="hold" nodeType="afterEffect">
                                  <p:stCondLst>
                                    <p:cond delay="1000"/>
                                  </p:stCondLst>
                                  <p:childTnLst>
                                    <p:set>
                                      <p:cBhvr>
                                        <p:cTn id="18" dur="1" fill="hold">
                                          <p:stCondLst>
                                            <p:cond delay="0"/>
                                          </p:stCondLst>
                                        </p:cTn>
                                        <p:tgtEl>
                                          <p:spTgt spid="3081">
                                            <p:txEl>
                                              <p:pRg st="5" end="5"/>
                                            </p:txEl>
                                          </p:spTgt>
                                        </p:tgtEl>
                                        <p:attrNameLst>
                                          <p:attrName>style.visibility</p:attrName>
                                        </p:attrNameLst>
                                      </p:cBhvr>
                                      <p:to>
                                        <p:strVal val="visible"/>
                                      </p:to>
                                    </p:set>
                                    <p:animEffect transition="in" filter="wipe(left)">
                                      <p:cBhvr>
                                        <p:cTn id="19" dur="2000"/>
                                        <p:tgtEl>
                                          <p:spTgt spid="3081">
                                            <p:txEl>
                                              <p:pRg st="5" end="5"/>
                                            </p:txEl>
                                          </p:spTgt>
                                        </p:tgtEl>
                                      </p:cBhvr>
                                    </p:animEffect>
                                  </p:childTnLst>
                                </p:cTn>
                              </p:par>
                            </p:childTnLst>
                          </p:cTn>
                        </p:par>
                        <p:par>
                          <p:cTn id="20" fill="hold">
                            <p:stCondLst>
                              <p:cond delay="11000"/>
                            </p:stCondLst>
                            <p:childTnLst>
                              <p:par>
                                <p:cTn id="21" presetID="22" presetClass="entr" presetSubtype="8" fill="hold" nodeType="afterEffect">
                                  <p:stCondLst>
                                    <p:cond delay="1000"/>
                                  </p:stCondLst>
                                  <p:childTnLst>
                                    <p:set>
                                      <p:cBhvr>
                                        <p:cTn id="22" dur="1" fill="hold">
                                          <p:stCondLst>
                                            <p:cond delay="0"/>
                                          </p:stCondLst>
                                        </p:cTn>
                                        <p:tgtEl>
                                          <p:spTgt spid="3081">
                                            <p:txEl>
                                              <p:pRg st="6" end="6"/>
                                            </p:txEl>
                                          </p:spTgt>
                                        </p:tgtEl>
                                        <p:attrNameLst>
                                          <p:attrName>style.visibility</p:attrName>
                                        </p:attrNameLst>
                                      </p:cBhvr>
                                      <p:to>
                                        <p:strVal val="visible"/>
                                      </p:to>
                                    </p:set>
                                    <p:animEffect transition="in" filter="wipe(left)">
                                      <p:cBhvr>
                                        <p:cTn id="23" dur="2000"/>
                                        <p:tgtEl>
                                          <p:spTgt spid="3081">
                                            <p:txEl>
                                              <p:pRg st="6" end="6"/>
                                            </p:txEl>
                                          </p:spTgt>
                                        </p:tgtEl>
                                      </p:cBhvr>
                                    </p:animEffect>
                                  </p:childTnLst>
                                </p:cTn>
                              </p:par>
                            </p:childTnLst>
                          </p:cTn>
                        </p:par>
                        <p:par>
                          <p:cTn id="24" fill="hold">
                            <p:stCondLst>
                              <p:cond delay="14000"/>
                            </p:stCondLst>
                            <p:childTnLst>
                              <p:par>
                                <p:cTn id="25" presetID="22" presetClass="entr" presetSubtype="8" fill="hold" nodeType="afterEffect">
                                  <p:stCondLst>
                                    <p:cond delay="1000"/>
                                  </p:stCondLst>
                                  <p:childTnLst>
                                    <p:set>
                                      <p:cBhvr>
                                        <p:cTn id="26" dur="1" fill="hold">
                                          <p:stCondLst>
                                            <p:cond delay="0"/>
                                          </p:stCondLst>
                                        </p:cTn>
                                        <p:tgtEl>
                                          <p:spTgt spid="3081">
                                            <p:txEl>
                                              <p:pRg st="7" end="7"/>
                                            </p:txEl>
                                          </p:spTgt>
                                        </p:tgtEl>
                                        <p:attrNameLst>
                                          <p:attrName>style.visibility</p:attrName>
                                        </p:attrNameLst>
                                      </p:cBhvr>
                                      <p:to>
                                        <p:strVal val="visible"/>
                                      </p:to>
                                    </p:set>
                                    <p:animEffect transition="in" filter="wipe(left)">
                                      <p:cBhvr>
                                        <p:cTn id="27" dur="2000"/>
                                        <p:tgtEl>
                                          <p:spTgt spid="3081">
                                            <p:txEl>
                                              <p:pRg st="7" end="7"/>
                                            </p:txEl>
                                          </p:spTgt>
                                        </p:tgtEl>
                                      </p:cBhvr>
                                    </p:animEffect>
                                  </p:childTnLst>
                                </p:cTn>
                              </p:par>
                            </p:childTnLst>
                          </p:cTn>
                        </p:par>
                        <p:par>
                          <p:cTn id="28" fill="hold">
                            <p:stCondLst>
                              <p:cond delay="17000"/>
                            </p:stCondLst>
                            <p:childTnLst>
                              <p:par>
                                <p:cTn id="29" presetID="22" presetClass="entr" presetSubtype="8" fill="hold" nodeType="afterEffect">
                                  <p:stCondLst>
                                    <p:cond delay="1000"/>
                                  </p:stCondLst>
                                  <p:childTnLst>
                                    <p:set>
                                      <p:cBhvr>
                                        <p:cTn id="30" dur="1" fill="hold">
                                          <p:stCondLst>
                                            <p:cond delay="0"/>
                                          </p:stCondLst>
                                        </p:cTn>
                                        <p:tgtEl>
                                          <p:spTgt spid="3081">
                                            <p:txEl>
                                              <p:pRg st="8" end="8"/>
                                            </p:txEl>
                                          </p:spTgt>
                                        </p:tgtEl>
                                        <p:attrNameLst>
                                          <p:attrName>style.visibility</p:attrName>
                                        </p:attrNameLst>
                                      </p:cBhvr>
                                      <p:to>
                                        <p:strVal val="visible"/>
                                      </p:to>
                                    </p:set>
                                    <p:animEffect transition="in" filter="wipe(left)">
                                      <p:cBhvr>
                                        <p:cTn id="31" dur="2000"/>
                                        <p:tgtEl>
                                          <p:spTgt spid="3081">
                                            <p:txEl>
                                              <p:pRg st="8" end="8"/>
                                            </p:txEl>
                                          </p:spTgt>
                                        </p:tgtEl>
                                      </p:cBhvr>
                                    </p:animEffect>
                                  </p:childTnLst>
                                </p:cTn>
                              </p:par>
                            </p:childTnLst>
                          </p:cTn>
                        </p:par>
                        <p:par>
                          <p:cTn id="32" fill="hold">
                            <p:stCondLst>
                              <p:cond delay="20000"/>
                            </p:stCondLst>
                            <p:childTnLst>
                              <p:par>
                                <p:cTn id="33" presetID="22" presetClass="entr" presetSubtype="8" fill="hold" nodeType="afterEffect">
                                  <p:stCondLst>
                                    <p:cond delay="1000"/>
                                  </p:stCondLst>
                                  <p:childTnLst>
                                    <p:set>
                                      <p:cBhvr>
                                        <p:cTn id="34" dur="1" fill="hold">
                                          <p:stCondLst>
                                            <p:cond delay="0"/>
                                          </p:stCondLst>
                                        </p:cTn>
                                        <p:tgtEl>
                                          <p:spTgt spid="3081">
                                            <p:txEl>
                                              <p:pRg st="9" end="9"/>
                                            </p:txEl>
                                          </p:spTgt>
                                        </p:tgtEl>
                                        <p:attrNameLst>
                                          <p:attrName>style.visibility</p:attrName>
                                        </p:attrNameLst>
                                      </p:cBhvr>
                                      <p:to>
                                        <p:strVal val="visible"/>
                                      </p:to>
                                    </p:set>
                                    <p:animEffect transition="in" filter="wipe(left)">
                                      <p:cBhvr>
                                        <p:cTn id="35" dur="2000"/>
                                        <p:tgtEl>
                                          <p:spTgt spid="308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nip Diagonal Corner Rectangle 45">
            <a:extLst>
              <a:ext uri="{FF2B5EF4-FFF2-40B4-BE49-F238E27FC236}">
                <a16:creationId xmlns:a16="http://schemas.microsoft.com/office/drawing/2014/main" id="{5D83FDAF-B9DA-448D-8648-E3C44DC4CB0A}"/>
              </a:ext>
            </a:extLst>
          </p:cNvPr>
          <p:cNvSpPr/>
          <p:nvPr/>
        </p:nvSpPr>
        <p:spPr>
          <a:xfrm>
            <a:off x="304800" y="533400"/>
            <a:ext cx="8305800" cy="6019800"/>
          </a:xfrm>
          <a:prstGeom prst="snip2Diag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2807" name="Text Box 39">
            <a:extLst>
              <a:ext uri="{FF2B5EF4-FFF2-40B4-BE49-F238E27FC236}">
                <a16:creationId xmlns:a16="http://schemas.microsoft.com/office/drawing/2014/main" id="{C458C4BC-2552-46CA-A769-30D7636E834C}"/>
              </a:ext>
            </a:extLst>
          </p:cNvPr>
          <p:cNvSpPr txBox="1">
            <a:spLocks noChangeArrowheads="1"/>
          </p:cNvSpPr>
          <p:nvPr/>
        </p:nvSpPr>
        <p:spPr bwMode="auto">
          <a:xfrm>
            <a:off x="609600" y="762000"/>
            <a:ext cx="39576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dirty="0">
                <a:solidFill>
                  <a:schemeClr val="hlink"/>
                </a:solidFill>
                <a:latin typeface="+mn-lt"/>
              </a:rPr>
              <a:t>Member Functions</a:t>
            </a:r>
          </a:p>
        </p:txBody>
      </p:sp>
      <p:sp>
        <p:nvSpPr>
          <p:cNvPr id="32809" name="Rectangle 41">
            <a:extLst>
              <a:ext uri="{FF2B5EF4-FFF2-40B4-BE49-F238E27FC236}">
                <a16:creationId xmlns:a16="http://schemas.microsoft.com/office/drawing/2014/main" id="{FA003103-857B-4E5D-B95B-FE46B5C0E40B}"/>
              </a:ext>
            </a:extLst>
          </p:cNvPr>
          <p:cNvSpPr>
            <a:spLocks noChangeArrowheads="1"/>
          </p:cNvSpPr>
          <p:nvPr/>
        </p:nvSpPr>
        <p:spPr bwMode="auto">
          <a:xfrm>
            <a:off x="2645366" y="1645384"/>
            <a:ext cx="548163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latin typeface="Calibri" panose="020F0502020204030204" pitchFamily="34" charset="0"/>
              </a:rPr>
              <a:t> </a:t>
            </a:r>
            <a:r>
              <a:rPr lang="en-IN" altLang="en-US" sz="2000" b="1" dirty="0"/>
              <a:t>Add Customer: </a:t>
            </a:r>
            <a:r>
              <a:rPr lang="en-US" altLang="en-US" sz="2000" dirty="0"/>
              <a:t>This feature allows you to add a new customer with their details like their Unique number, Name, Address, Phone no, Email ID, type of defects in their mobile, defects charges etc.</a:t>
            </a:r>
            <a:endParaRPr lang="en-US" altLang="en-US" sz="2000" dirty="0">
              <a:latin typeface="Calibri" panose="020F0502020204030204" pitchFamily="34" charset="0"/>
            </a:endParaRPr>
          </a:p>
        </p:txBody>
      </p:sp>
      <p:sp>
        <p:nvSpPr>
          <p:cNvPr id="32810" name="Rectangle 42">
            <a:extLst>
              <a:ext uri="{FF2B5EF4-FFF2-40B4-BE49-F238E27FC236}">
                <a16:creationId xmlns:a16="http://schemas.microsoft.com/office/drawing/2014/main" id="{1EDDA4C6-1E55-4214-8D24-E4D33BE9127A}"/>
              </a:ext>
            </a:extLst>
          </p:cNvPr>
          <p:cNvSpPr>
            <a:spLocks noChangeArrowheads="1"/>
          </p:cNvSpPr>
          <p:nvPr/>
        </p:nvSpPr>
        <p:spPr bwMode="auto">
          <a:xfrm>
            <a:off x="800988" y="3778984"/>
            <a:ext cx="582364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latin typeface="Calibri" panose="020F0502020204030204" pitchFamily="34" charset="0"/>
              </a:rPr>
              <a:t> </a:t>
            </a:r>
            <a:r>
              <a:rPr lang="en-IN" altLang="en-US" sz="2000" b="1" dirty="0"/>
              <a:t>Remove Customer: </a:t>
            </a:r>
            <a:r>
              <a:rPr lang="en-US" altLang="en-US" sz="2000" dirty="0"/>
              <a:t>This feature allow you to remove customer from the main record list. For removing customer from list, a unique number is   required which was assigned to the customer in </a:t>
            </a:r>
            <a:r>
              <a:rPr lang="en-US" altLang="en-US" sz="2000" b="1" dirty="0"/>
              <a:t>Add Customer</a:t>
            </a:r>
            <a:r>
              <a:rPr lang="en-US" altLang="en-US" sz="2000" dirty="0"/>
              <a:t> Function.</a:t>
            </a:r>
            <a:endParaRPr lang="en-US" altLang="en-US" sz="2000" dirty="0">
              <a:latin typeface="Calibri" panose="020F0502020204030204" pitchFamily="34" charset="0"/>
            </a:endParaRPr>
          </a:p>
        </p:txBody>
      </p:sp>
      <p:grpSp>
        <p:nvGrpSpPr>
          <p:cNvPr id="2" name="Group 21">
            <a:extLst>
              <a:ext uri="{FF2B5EF4-FFF2-40B4-BE49-F238E27FC236}">
                <a16:creationId xmlns:a16="http://schemas.microsoft.com/office/drawing/2014/main" id="{D0348361-3148-4166-9C21-6F3D8BDB3DD3}"/>
              </a:ext>
            </a:extLst>
          </p:cNvPr>
          <p:cNvGrpSpPr>
            <a:grpSpLocks/>
          </p:cNvGrpSpPr>
          <p:nvPr/>
        </p:nvGrpSpPr>
        <p:grpSpPr bwMode="auto">
          <a:xfrm>
            <a:off x="304800" y="531813"/>
            <a:ext cx="8308975" cy="6097587"/>
            <a:chOff x="380206" y="381000"/>
            <a:chExt cx="8307388" cy="6096794"/>
          </a:xfrm>
        </p:grpSpPr>
        <p:cxnSp>
          <p:nvCxnSpPr>
            <p:cNvPr id="27" name="Straight Connector 26">
              <a:extLst>
                <a:ext uri="{FF2B5EF4-FFF2-40B4-BE49-F238E27FC236}">
                  <a16:creationId xmlns:a16="http://schemas.microsoft.com/office/drawing/2014/main" id="{C524EBDB-0D63-458A-882E-7024270BFD05}"/>
                </a:ext>
              </a:extLst>
            </p:cNvPr>
            <p:cNvCxnSpPr/>
            <p:nvPr/>
          </p:nvCxnSpPr>
          <p:spPr>
            <a:xfrm>
              <a:off x="381000" y="3810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29" name="Straight Connector 28">
              <a:extLst>
                <a:ext uri="{FF2B5EF4-FFF2-40B4-BE49-F238E27FC236}">
                  <a16:creationId xmlns:a16="http://schemas.microsoft.com/office/drawing/2014/main" id="{2C7B62E4-172F-4EFE-BBE7-C25FD1CD641F}"/>
                </a:ext>
              </a:extLst>
            </p:cNvPr>
            <p:cNvCxnSpPr/>
            <p:nvPr/>
          </p:nvCxnSpPr>
          <p:spPr>
            <a:xfrm rot="5400000">
              <a:off x="-2133600" y="2895600"/>
              <a:ext cx="5029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0" name="Straight Connector 29">
              <a:extLst>
                <a:ext uri="{FF2B5EF4-FFF2-40B4-BE49-F238E27FC236}">
                  <a16:creationId xmlns:a16="http://schemas.microsoft.com/office/drawing/2014/main" id="{E3E2D885-49CA-426E-99C5-03231A665BBE}"/>
                </a:ext>
              </a:extLst>
            </p:cNvPr>
            <p:cNvCxnSpPr/>
            <p:nvPr/>
          </p:nvCxnSpPr>
          <p:spPr>
            <a:xfrm rot="16200000" flipH="1">
              <a:off x="381000" y="54102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1" name="Straight Connector 30">
              <a:extLst>
                <a:ext uri="{FF2B5EF4-FFF2-40B4-BE49-F238E27FC236}">
                  <a16:creationId xmlns:a16="http://schemas.microsoft.com/office/drawing/2014/main" id="{4F6691C6-EFCB-420A-ACBB-AB064D7A7A9F}"/>
                </a:ext>
              </a:extLst>
            </p:cNvPr>
            <p:cNvCxnSpPr/>
            <p:nvPr/>
          </p:nvCxnSpPr>
          <p:spPr>
            <a:xfrm>
              <a:off x="1371600" y="64008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4" name="Straight Connector 33">
              <a:extLst>
                <a:ext uri="{FF2B5EF4-FFF2-40B4-BE49-F238E27FC236}">
                  <a16:creationId xmlns:a16="http://schemas.microsoft.com/office/drawing/2014/main" id="{D4B16F3F-0744-4482-A87E-3BBA9712C67B}"/>
                </a:ext>
              </a:extLst>
            </p:cNvPr>
            <p:cNvCxnSpPr/>
            <p:nvPr/>
          </p:nvCxnSpPr>
          <p:spPr>
            <a:xfrm rot="5400000" flipH="1" flipV="1">
              <a:off x="6134100" y="3924300"/>
              <a:ext cx="51054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5" name="Straight Connector 34">
              <a:extLst>
                <a:ext uri="{FF2B5EF4-FFF2-40B4-BE49-F238E27FC236}">
                  <a16:creationId xmlns:a16="http://schemas.microsoft.com/office/drawing/2014/main" id="{AF53C150-0810-432D-B187-666ADA8D2DEE}"/>
                </a:ext>
              </a:extLst>
            </p:cNvPr>
            <p:cNvCxnSpPr/>
            <p:nvPr/>
          </p:nvCxnSpPr>
          <p:spPr>
            <a:xfrm rot="16200000" flipH="1">
              <a:off x="7696200" y="3810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out)">
                                      <p:cBhvr>
                                        <p:cTn id="7" dur="400"/>
                                        <p:tgtEl>
                                          <p:spTgt spid="46"/>
                                        </p:tgtEl>
                                      </p:cBhvr>
                                    </p:animEffect>
                                  </p:childTnLst>
                                </p:cTn>
                              </p:par>
                            </p:childTnLst>
                          </p:cTn>
                        </p:par>
                        <p:par>
                          <p:cTn id="8" fill="hold" nodeType="afterGroup">
                            <p:stCondLst>
                              <p:cond delay="4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700"/>
                                        <p:tgtEl>
                                          <p:spTgt spid="2"/>
                                        </p:tgtEl>
                                      </p:cBhvr>
                                    </p:animEffect>
                                  </p:childTnLst>
                                </p:cTn>
                              </p:par>
                            </p:childTnLst>
                          </p:cTn>
                        </p:par>
                        <p:par>
                          <p:cTn id="12" fill="hold" nodeType="afterGroup">
                            <p:stCondLst>
                              <p:cond delay="2100"/>
                            </p:stCondLst>
                            <p:childTnLst>
                              <p:par>
                                <p:cTn id="13" presetID="22" presetClass="entr" presetSubtype="8" fill="hold" nodeType="afterEffect">
                                  <p:stCondLst>
                                    <p:cond delay="0"/>
                                  </p:stCondLst>
                                  <p:childTnLst>
                                    <p:set>
                                      <p:cBhvr>
                                        <p:cTn id="14" dur="1" fill="hold">
                                          <p:stCondLst>
                                            <p:cond delay="0"/>
                                          </p:stCondLst>
                                        </p:cTn>
                                        <p:tgtEl>
                                          <p:spTgt spid="32807">
                                            <p:txEl>
                                              <p:pRg st="0" end="0"/>
                                            </p:txEl>
                                          </p:spTgt>
                                        </p:tgtEl>
                                        <p:attrNameLst>
                                          <p:attrName>style.visibility</p:attrName>
                                        </p:attrNameLst>
                                      </p:cBhvr>
                                      <p:to>
                                        <p:strVal val="visible"/>
                                      </p:to>
                                    </p:set>
                                    <p:animEffect transition="in" filter="wipe(left)">
                                      <p:cBhvr>
                                        <p:cTn id="15" dur="1000"/>
                                        <p:tgtEl>
                                          <p:spTgt spid="32807">
                                            <p:txEl>
                                              <p:pRg st="0" end="0"/>
                                            </p:txEl>
                                          </p:spTgt>
                                        </p:tgtEl>
                                      </p:cBhvr>
                                    </p:animEffect>
                                  </p:childTnLst>
                                </p:cTn>
                              </p:par>
                            </p:childTnLst>
                          </p:cTn>
                        </p:par>
                        <p:par>
                          <p:cTn id="16" fill="hold" nodeType="afterGroup">
                            <p:stCondLst>
                              <p:cond delay="3100"/>
                            </p:stCondLst>
                            <p:childTnLst>
                              <p:par>
                                <p:cTn id="17" presetID="22" presetClass="entr" presetSubtype="8" fill="hold" nodeType="afterEffect">
                                  <p:stCondLst>
                                    <p:cond delay="0"/>
                                  </p:stCondLst>
                                  <p:childTnLst>
                                    <p:set>
                                      <p:cBhvr>
                                        <p:cTn id="18" dur="1" fill="hold">
                                          <p:stCondLst>
                                            <p:cond delay="0"/>
                                          </p:stCondLst>
                                        </p:cTn>
                                        <p:tgtEl>
                                          <p:spTgt spid="32809">
                                            <p:txEl>
                                              <p:pRg st="0" end="0"/>
                                            </p:txEl>
                                          </p:spTgt>
                                        </p:tgtEl>
                                        <p:attrNameLst>
                                          <p:attrName>style.visibility</p:attrName>
                                        </p:attrNameLst>
                                      </p:cBhvr>
                                      <p:to>
                                        <p:strVal val="visible"/>
                                      </p:to>
                                    </p:set>
                                    <p:animEffect transition="in" filter="wipe(left)">
                                      <p:cBhvr>
                                        <p:cTn id="19" dur="2000"/>
                                        <p:tgtEl>
                                          <p:spTgt spid="32809">
                                            <p:txEl>
                                              <p:pRg st="0" end="0"/>
                                            </p:txEl>
                                          </p:spTgt>
                                        </p:tgtEl>
                                      </p:cBhvr>
                                    </p:animEffect>
                                  </p:childTnLst>
                                </p:cTn>
                              </p:par>
                            </p:childTnLst>
                          </p:cTn>
                        </p:par>
                        <p:par>
                          <p:cTn id="20" fill="hold" nodeType="afterGroup">
                            <p:stCondLst>
                              <p:cond delay="5100"/>
                            </p:stCondLst>
                            <p:childTnLst>
                              <p:par>
                                <p:cTn id="21" presetID="22" presetClass="entr" presetSubtype="8" fill="hold" nodeType="afterEffect">
                                  <p:stCondLst>
                                    <p:cond delay="0"/>
                                  </p:stCondLst>
                                  <p:childTnLst>
                                    <p:set>
                                      <p:cBhvr>
                                        <p:cTn id="22" dur="1" fill="hold">
                                          <p:stCondLst>
                                            <p:cond delay="0"/>
                                          </p:stCondLst>
                                        </p:cTn>
                                        <p:tgtEl>
                                          <p:spTgt spid="32810">
                                            <p:txEl>
                                              <p:pRg st="0" end="0"/>
                                            </p:txEl>
                                          </p:spTgt>
                                        </p:tgtEl>
                                        <p:attrNameLst>
                                          <p:attrName>style.visibility</p:attrName>
                                        </p:attrNameLst>
                                      </p:cBhvr>
                                      <p:to>
                                        <p:strVal val="visible"/>
                                      </p:to>
                                    </p:set>
                                    <p:animEffect transition="in" filter="wipe(left)">
                                      <p:cBhvr>
                                        <p:cTn id="23" dur="2000"/>
                                        <p:tgtEl>
                                          <p:spTgt spid="328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nip Diagonal Corner Rectangle 45">
            <a:extLst>
              <a:ext uri="{FF2B5EF4-FFF2-40B4-BE49-F238E27FC236}">
                <a16:creationId xmlns:a16="http://schemas.microsoft.com/office/drawing/2014/main" id="{64CA7B77-EBA3-4E2D-92A7-EC6DD941D5BF}"/>
              </a:ext>
            </a:extLst>
          </p:cNvPr>
          <p:cNvSpPr/>
          <p:nvPr/>
        </p:nvSpPr>
        <p:spPr>
          <a:xfrm>
            <a:off x="304800" y="533400"/>
            <a:ext cx="8305800" cy="6019800"/>
          </a:xfrm>
          <a:prstGeom prst="snip2Diag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2807" name="Text Box 39">
            <a:extLst>
              <a:ext uri="{FF2B5EF4-FFF2-40B4-BE49-F238E27FC236}">
                <a16:creationId xmlns:a16="http://schemas.microsoft.com/office/drawing/2014/main" id="{191FD7EA-472A-44B4-8674-7DA2CBA5CC91}"/>
              </a:ext>
            </a:extLst>
          </p:cNvPr>
          <p:cNvSpPr txBox="1">
            <a:spLocks noChangeArrowheads="1"/>
          </p:cNvSpPr>
          <p:nvPr/>
        </p:nvSpPr>
        <p:spPr bwMode="auto">
          <a:xfrm>
            <a:off x="609600" y="762000"/>
            <a:ext cx="37274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dirty="0">
                <a:solidFill>
                  <a:schemeClr val="hlink"/>
                </a:solidFill>
                <a:latin typeface="+mn-lt"/>
              </a:rPr>
              <a:t>Member Functions</a:t>
            </a:r>
          </a:p>
        </p:txBody>
      </p:sp>
      <p:sp>
        <p:nvSpPr>
          <p:cNvPr id="32809" name="Rectangle 41">
            <a:extLst>
              <a:ext uri="{FF2B5EF4-FFF2-40B4-BE49-F238E27FC236}">
                <a16:creationId xmlns:a16="http://schemas.microsoft.com/office/drawing/2014/main" id="{1AEF1FE8-144C-4249-9617-146987FEEF3E}"/>
              </a:ext>
            </a:extLst>
          </p:cNvPr>
          <p:cNvSpPr>
            <a:spLocks noChangeArrowheads="1"/>
          </p:cNvSpPr>
          <p:nvPr/>
        </p:nvSpPr>
        <p:spPr bwMode="auto">
          <a:xfrm>
            <a:off x="2667000" y="1645384"/>
            <a:ext cx="555624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latin typeface="Calibri" panose="020F0502020204030204" pitchFamily="34" charset="0"/>
              </a:rPr>
              <a:t> </a:t>
            </a:r>
            <a:r>
              <a:rPr lang="en-IN" altLang="en-US" sz="2000" b="1" dirty="0"/>
              <a:t>Modify: </a:t>
            </a:r>
            <a:r>
              <a:rPr lang="en-US" altLang="en-US" sz="2000" dirty="0"/>
              <a:t>This feature allow you to modify details of customer. Details like Name, Address, Phone number, Email ID. This function also requires unique number of customer to modify their details.</a:t>
            </a:r>
            <a:endParaRPr lang="en-US" altLang="en-US" sz="2000" dirty="0">
              <a:latin typeface="Calibri" panose="020F0502020204030204" pitchFamily="34" charset="0"/>
            </a:endParaRPr>
          </a:p>
        </p:txBody>
      </p:sp>
      <p:sp>
        <p:nvSpPr>
          <p:cNvPr id="32810" name="Rectangle 42">
            <a:extLst>
              <a:ext uri="{FF2B5EF4-FFF2-40B4-BE49-F238E27FC236}">
                <a16:creationId xmlns:a16="http://schemas.microsoft.com/office/drawing/2014/main" id="{FA4FB2F1-8286-407E-AA1E-5D72C0E287D4}"/>
              </a:ext>
            </a:extLst>
          </p:cNvPr>
          <p:cNvSpPr>
            <a:spLocks noChangeArrowheads="1"/>
          </p:cNvSpPr>
          <p:nvPr/>
        </p:nvSpPr>
        <p:spPr bwMode="auto">
          <a:xfrm>
            <a:off x="806622" y="3778250"/>
            <a:ext cx="56608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latin typeface="Calibri" panose="020F0502020204030204" pitchFamily="34" charset="0"/>
              </a:rPr>
              <a:t> </a:t>
            </a:r>
            <a:r>
              <a:rPr lang="en-IN" altLang="en-US" sz="2000" b="1" dirty="0"/>
              <a:t>Show Records: </a:t>
            </a:r>
            <a:r>
              <a:rPr lang="en-US" altLang="en-US" sz="2000" dirty="0"/>
              <a:t>With this feature you can see records of all customers. This function doesn’t show private information like customer’s Address, Phone number, Email ID. There is another function which show private information.</a:t>
            </a:r>
            <a:endParaRPr lang="en-US" altLang="en-US" sz="2000" dirty="0">
              <a:latin typeface="Calibri" panose="020F0502020204030204" pitchFamily="34" charset="0"/>
            </a:endParaRPr>
          </a:p>
        </p:txBody>
      </p:sp>
      <p:grpSp>
        <p:nvGrpSpPr>
          <p:cNvPr id="2" name="Group 21">
            <a:extLst>
              <a:ext uri="{FF2B5EF4-FFF2-40B4-BE49-F238E27FC236}">
                <a16:creationId xmlns:a16="http://schemas.microsoft.com/office/drawing/2014/main" id="{990E8084-4396-4576-ADAD-CDB2277BD3BB}"/>
              </a:ext>
            </a:extLst>
          </p:cNvPr>
          <p:cNvGrpSpPr>
            <a:grpSpLocks/>
          </p:cNvGrpSpPr>
          <p:nvPr/>
        </p:nvGrpSpPr>
        <p:grpSpPr bwMode="auto">
          <a:xfrm>
            <a:off x="304800" y="531813"/>
            <a:ext cx="8308975" cy="6097587"/>
            <a:chOff x="380206" y="381000"/>
            <a:chExt cx="8307388" cy="6096794"/>
          </a:xfrm>
        </p:grpSpPr>
        <p:cxnSp>
          <p:nvCxnSpPr>
            <p:cNvPr id="27" name="Straight Connector 26">
              <a:extLst>
                <a:ext uri="{FF2B5EF4-FFF2-40B4-BE49-F238E27FC236}">
                  <a16:creationId xmlns:a16="http://schemas.microsoft.com/office/drawing/2014/main" id="{48C7B8DA-0F4F-4613-B9A4-9F2F25C5275F}"/>
                </a:ext>
              </a:extLst>
            </p:cNvPr>
            <p:cNvCxnSpPr/>
            <p:nvPr/>
          </p:nvCxnSpPr>
          <p:spPr>
            <a:xfrm>
              <a:off x="381000" y="3810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29" name="Straight Connector 28">
              <a:extLst>
                <a:ext uri="{FF2B5EF4-FFF2-40B4-BE49-F238E27FC236}">
                  <a16:creationId xmlns:a16="http://schemas.microsoft.com/office/drawing/2014/main" id="{A6EC01FB-DF5D-4801-8BE4-59C7F3FCA61F}"/>
                </a:ext>
              </a:extLst>
            </p:cNvPr>
            <p:cNvCxnSpPr/>
            <p:nvPr/>
          </p:nvCxnSpPr>
          <p:spPr>
            <a:xfrm rot="5400000">
              <a:off x="-2133600" y="2895600"/>
              <a:ext cx="5029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0" name="Straight Connector 29">
              <a:extLst>
                <a:ext uri="{FF2B5EF4-FFF2-40B4-BE49-F238E27FC236}">
                  <a16:creationId xmlns:a16="http://schemas.microsoft.com/office/drawing/2014/main" id="{1D1098C1-297C-4A4B-8E33-7DC0E656F44C}"/>
                </a:ext>
              </a:extLst>
            </p:cNvPr>
            <p:cNvCxnSpPr/>
            <p:nvPr/>
          </p:nvCxnSpPr>
          <p:spPr>
            <a:xfrm rot="16200000" flipH="1">
              <a:off x="381000" y="54102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1" name="Straight Connector 30">
              <a:extLst>
                <a:ext uri="{FF2B5EF4-FFF2-40B4-BE49-F238E27FC236}">
                  <a16:creationId xmlns:a16="http://schemas.microsoft.com/office/drawing/2014/main" id="{955A9AAF-38E8-42ED-B54F-F5F4A2E8CDBC}"/>
                </a:ext>
              </a:extLst>
            </p:cNvPr>
            <p:cNvCxnSpPr/>
            <p:nvPr/>
          </p:nvCxnSpPr>
          <p:spPr>
            <a:xfrm>
              <a:off x="1371600" y="64008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4" name="Straight Connector 33">
              <a:extLst>
                <a:ext uri="{FF2B5EF4-FFF2-40B4-BE49-F238E27FC236}">
                  <a16:creationId xmlns:a16="http://schemas.microsoft.com/office/drawing/2014/main" id="{25F9AE3D-4256-406D-ACC8-AB4346CC5392}"/>
                </a:ext>
              </a:extLst>
            </p:cNvPr>
            <p:cNvCxnSpPr/>
            <p:nvPr/>
          </p:nvCxnSpPr>
          <p:spPr>
            <a:xfrm rot="5400000" flipH="1" flipV="1">
              <a:off x="6134100" y="3924300"/>
              <a:ext cx="51054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5" name="Straight Connector 34">
              <a:extLst>
                <a:ext uri="{FF2B5EF4-FFF2-40B4-BE49-F238E27FC236}">
                  <a16:creationId xmlns:a16="http://schemas.microsoft.com/office/drawing/2014/main" id="{FFE2888D-E3D8-4BAF-9B1A-58DD3DF133B5}"/>
                </a:ext>
              </a:extLst>
            </p:cNvPr>
            <p:cNvCxnSpPr/>
            <p:nvPr/>
          </p:nvCxnSpPr>
          <p:spPr>
            <a:xfrm rot="16200000" flipH="1">
              <a:off x="7696200" y="3810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out)">
                                      <p:cBhvr>
                                        <p:cTn id="7" dur="400"/>
                                        <p:tgtEl>
                                          <p:spTgt spid="46"/>
                                        </p:tgtEl>
                                      </p:cBhvr>
                                    </p:animEffect>
                                  </p:childTnLst>
                                </p:cTn>
                              </p:par>
                            </p:childTnLst>
                          </p:cTn>
                        </p:par>
                        <p:par>
                          <p:cTn id="8" fill="hold" nodeType="afterGroup">
                            <p:stCondLst>
                              <p:cond delay="4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700"/>
                                        <p:tgtEl>
                                          <p:spTgt spid="2"/>
                                        </p:tgtEl>
                                      </p:cBhvr>
                                    </p:animEffect>
                                  </p:childTnLst>
                                </p:cTn>
                              </p:par>
                            </p:childTnLst>
                          </p:cTn>
                        </p:par>
                        <p:par>
                          <p:cTn id="12" fill="hold" nodeType="afterGroup">
                            <p:stCondLst>
                              <p:cond delay="2100"/>
                            </p:stCondLst>
                            <p:childTnLst>
                              <p:par>
                                <p:cTn id="13" presetID="22" presetClass="entr" presetSubtype="8" fill="hold" nodeType="afterEffect">
                                  <p:stCondLst>
                                    <p:cond delay="0"/>
                                  </p:stCondLst>
                                  <p:childTnLst>
                                    <p:set>
                                      <p:cBhvr>
                                        <p:cTn id="14" dur="1" fill="hold">
                                          <p:stCondLst>
                                            <p:cond delay="0"/>
                                          </p:stCondLst>
                                        </p:cTn>
                                        <p:tgtEl>
                                          <p:spTgt spid="32807">
                                            <p:txEl>
                                              <p:pRg st="0" end="0"/>
                                            </p:txEl>
                                          </p:spTgt>
                                        </p:tgtEl>
                                        <p:attrNameLst>
                                          <p:attrName>style.visibility</p:attrName>
                                        </p:attrNameLst>
                                      </p:cBhvr>
                                      <p:to>
                                        <p:strVal val="visible"/>
                                      </p:to>
                                    </p:set>
                                    <p:animEffect transition="in" filter="wipe(left)">
                                      <p:cBhvr>
                                        <p:cTn id="15" dur="1000"/>
                                        <p:tgtEl>
                                          <p:spTgt spid="32807">
                                            <p:txEl>
                                              <p:pRg st="0" end="0"/>
                                            </p:txEl>
                                          </p:spTgt>
                                        </p:tgtEl>
                                      </p:cBhvr>
                                    </p:animEffect>
                                  </p:childTnLst>
                                </p:cTn>
                              </p:par>
                            </p:childTnLst>
                          </p:cTn>
                        </p:par>
                        <p:par>
                          <p:cTn id="16" fill="hold" nodeType="afterGroup">
                            <p:stCondLst>
                              <p:cond delay="3100"/>
                            </p:stCondLst>
                            <p:childTnLst>
                              <p:par>
                                <p:cTn id="17" presetID="22" presetClass="entr" presetSubtype="8" fill="hold" nodeType="afterEffect">
                                  <p:stCondLst>
                                    <p:cond delay="0"/>
                                  </p:stCondLst>
                                  <p:childTnLst>
                                    <p:set>
                                      <p:cBhvr>
                                        <p:cTn id="18" dur="1" fill="hold">
                                          <p:stCondLst>
                                            <p:cond delay="0"/>
                                          </p:stCondLst>
                                        </p:cTn>
                                        <p:tgtEl>
                                          <p:spTgt spid="32809">
                                            <p:txEl>
                                              <p:pRg st="0" end="0"/>
                                            </p:txEl>
                                          </p:spTgt>
                                        </p:tgtEl>
                                        <p:attrNameLst>
                                          <p:attrName>style.visibility</p:attrName>
                                        </p:attrNameLst>
                                      </p:cBhvr>
                                      <p:to>
                                        <p:strVal val="visible"/>
                                      </p:to>
                                    </p:set>
                                    <p:animEffect transition="in" filter="wipe(left)">
                                      <p:cBhvr>
                                        <p:cTn id="19" dur="2000"/>
                                        <p:tgtEl>
                                          <p:spTgt spid="32809">
                                            <p:txEl>
                                              <p:pRg st="0" end="0"/>
                                            </p:txEl>
                                          </p:spTgt>
                                        </p:tgtEl>
                                      </p:cBhvr>
                                    </p:animEffect>
                                  </p:childTnLst>
                                </p:cTn>
                              </p:par>
                            </p:childTnLst>
                          </p:cTn>
                        </p:par>
                        <p:par>
                          <p:cTn id="20" fill="hold" nodeType="afterGroup">
                            <p:stCondLst>
                              <p:cond delay="5100"/>
                            </p:stCondLst>
                            <p:childTnLst>
                              <p:par>
                                <p:cTn id="21" presetID="22" presetClass="entr" presetSubtype="8" fill="hold" nodeType="afterEffect">
                                  <p:stCondLst>
                                    <p:cond delay="0"/>
                                  </p:stCondLst>
                                  <p:childTnLst>
                                    <p:set>
                                      <p:cBhvr>
                                        <p:cTn id="22" dur="1" fill="hold">
                                          <p:stCondLst>
                                            <p:cond delay="0"/>
                                          </p:stCondLst>
                                        </p:cTn>
                                        <p:tgtEl>
                                          <p:spTgt spid="32810">
                                            <p:txEl>
                                              <p:pRg st="0" end="0"/>
                                            </p:txEl>
                                          </p:spTgt>
                                        </p:tgtEl>
                                        <p:attrNameLst>
                                          <p:attrName>style.visibility</p:attrName>
                                        </p:attrNameLst>
                                      </p:cBhvr>
                                      <p:to>
                                        <p:strVal val="visible"/>
                                      </p:to>
                                    </p:set>
                                    <p:animEffect transition="in" filter="wipe(left)">
                                      <p:cBhvr>
                                        <p:cTn id="23" dur="2000"/>
                                        <p:tgtEl>
                                          <p:spTgt spid="328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nip Diagonal Corner Rectangle 45">
            <a:extLst>
              <a:ext uri="{FF2B5EF4-FFF2-40B4-BE49-F238E27FC236}">
                <a16:creationId xmlns:a16="http://schemas.microsoft.com/office/drawing/2014/main" id="{64CA7B77-EBA3-4E2D-92A7-EC6DD941D5BF}"/>
              </a:ext>
            </a:extLst>
          </p:cNvPr>
          <p:cNvSpPr/>
          <p:nvPr/>
        </p:nvSpPr>
        <p:spPr>
          <a:xfrm>
            <a:off x="304800" y="533400"/>
            <a:ext cx="8305800" cy="6019800"/>
          </a:xfrm>
          <a:prstGeom prst="snip2Diag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2807" name="Text Box 39">
            <a:extLst>
              <a:ext uri="{FF2B5EF4-FFF2-40B4-BE49-F238E27FC236}">
                <a16:creationId xmlns:a16="http://schemas.microsoft.com/office/drawing/2014/main" id="{191FD7EA-472A-44B4-8674-7DA2CBA5CC91}"/>
              </a:ext>
            </a:extLst>
          </p:cNvPr>
          <p:cNvSpPr txBox="1">
            <a:spLocks noChangeArrowheads="1"/>
          </p:cNvSpPr>
          <p:nvPr/>
        </p:nvSpPr>
        <p:spPr bwMode="auto">
          <a:xfrm>
            <a:off x="609600" y="762000"/>
            <a:ext cx="37274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dirty="0">
                <a:solidFill>
                  <a:schemeClr val="hlink"/>
                </a:solidFill>
                <a:latin typeface="+mn-lt"/>
              </a:rPr>
              <a:t>Member Functions</a:t>
            </a:r>
          </a:p>
        </p:txBody>
      </p:sp>
      <p:sp>
        <p:nvSpPr>
          <p:cNvPr id="32809" name="Rectangle 41">
            <a:extLst>
              <a:ext uri="{FF2B5EF4-FFF2-40B4-BE49-F238E27FC236}">
                <a16:creationId xmlns:a16="http://schemas.microsoft.com/office/drawing/2014/main" id="{1AEF1FE8-144C-4249-9617-146987FEEF3E}"/>
              </a:ext>
            </a:extLst>
          </p:cNvPr>
          <p:cNvSpPr>
            <a:spLocks noChangeArrowheads="1"/>
          </p:cNvSpPr>
          <p:nvPr/>
        </p:nvSpPr>
        <p:spPr bwMode="auto">
          <a:xfrm>
            <a:off x="1038942" y="4439504"/>
            <a:ext cx="581087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dirty="0">
                <a:latin typeface="Calibri" panose="020F0502020204030204" pitchFamily="34" charset="0"/>
              </a:rPr>
              <a:t> </a:t>
            </a:r>
            <a:r>
              <a:rPr lang="en-IN" altLang="en-US" sz="2000" b="1" dirty="0"/>
              <a:t>Total Bill: </a:t>
            </a:r>
            <a:r>
              <a:rPr lang="en-US" altLang="en-US" sz="2000" dirty="0"/>
              <a:t>This function takes customer’s unique no</a:t>
            </a:r>
            <a:r>
              <a:rPr lang="en-US" altLang="en-US" sz="2000" dirty="0">
                <a:latin typeface="Calibri" panose="020F0502020204030204" pitchFamily="34" charset="0"/>
              </a:rPr>
              <a:t> and </a:t>
            </a:r>
            <a:r>
              <a:rPr lang="en-US" altLang="en-US" sz="2000" dirty="0"/>
              <a:t>generate the total bill. It also show their mobile details like type of defects, defects charge.</a:t>
            </a:r>
            <a:endParaRPr lang="en-US" altLang="en-US" sz="2000" dirty="0">
              <a:latin typeface="Calibri" panose="020F0502020204030204" pitchFamily="34" charset="0"/>
            </a:endParaRPr>
          </a:p>
        </p:txBody>
      </p:sp>
      <p:sp>
        <p:nvSpPr>
          <p:cNvPr id="32810" name="Rectangle 42">
            <a:extLst>
              <a:ext uri="{FF2B5EF4-FFF2-40B4-BE49-F238E27FC236}">
                <a16:creationId xmlns:a16="http://schemas.microsoft.com/office/drawing/2014/main" id="{FA4FB2F1-8286-407E-AA1E-5D72C0E287D4}"/>
              </a:ext>
            </a:extLst>
          </p:cNvPr>
          <p:cNvSpPr>
            <a:spLocks noChangeArrowheads="1"/>
          </p:cNvSpPr>
          <p:nvPr/>
        </p:nvSpPr>
        <p:spPr bwMode="auto">
          <a:xfrm>
            <a:off x="1831815" y="2860924"/>
            <a:ext cx="581404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latin typeface="Calibri" panose="020F0502020204030204" pitchFamily="34" charset="0"/>
              </a:rPr>
              <a:t> </a:t>
            </a:r>
            <a:r>
              <a:rPr lang="en-IN" altLang="en-US" sz="2000" b="1" dirty="0"/>
              <a:t>Private Info: </a:t>
            </a:r>
            <a:r>
              <a:rPr lang="en-US" altLang="en-US" sz="2000" dirty="0"/>
              <a:t>It is a Friend function which show sensitive data of customers. Sensitive/ Private information contains address, phone no, email ID.</a:t>
            </a:r>
            <a:endParaRPr lang="en-US" altLang="en-US" sz="2000" dirty="0">
              <a:latin typeface="Calibri" panose="020F0502020204030204" pitchFamily="34" charset="0"/>
            </a:endParaRPr>
          </a:p>
        </p:txBody>
      </p:sp>
      <p:grpSp>
        <p:nvGrpSpPr>
          <p:cNvPr id="2" name="Group 21">
            <a:extLst>
              <a:ext uri="{FF2B5EF4-FFF2-40B4-BE49-F238E27FC236}">
                <a16:creationId xmlns:a16="http://schemas.microsoft.com/office/drawing/2014/main" id="{990E8084-4396-4576-ADAD-CDB2277BD3BB}"/>
              </a:ext>
            </a:extLst>
          </p:cNvPr>
          <p:cNvGrpSpPr>
            <a:grpSpLocks/>
          </p:cNvGrpSpPr>
          <p:nvPr/>
        </p:nvGrpSpPr>
        <p:grpSpPr bwMode="auto">
          <a:xfrm>
            <a:off x="304800" y="531813"/>
            <a:ext cx="8308975" cy="6097587"/>
            <a:chOff x="380206" y="381000"/>
            <a:chExt cx="8307388" cy="6096794"/>
          </a:xfrm>
        </p:grpSpPr>
        <p:cxnSp>
          <p:nvCxnSpPr>
            <p:cNvPr id="27" name="Straight Connector 26">
              <a:extLst>
                <a:ext uri="{FF2B5EF4-FFF2-40B4-BE49-F238E27FC236}">
                  <a16:creationId xmlns:a16="http://schemas.microsoft.com/office/drawing/2014/main" id="{48C7B8DA-0F4F-4613-B9A4-9F2F25C5275F}"/>
                </a:ext>
              </a:extLst>
            </p:cNvPr>
            <p:cNvCxnSpPr/>
            <p:nvPr/>
          </p:nvCxnSpPr>
          <p:spPr>
            <a:xfrm>
              <a:off x="381000" y="3810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29" name="Straight Connector 28">
              <a:extLst>
                <a:ext uri="{FF2B5EF4-FFF2-40B4-BE49-F238E27FC236}">
                  <a16:creationId xmlns:a16="http://schemas.microsoft.com/office/drawing/2014/main" id="{A6EC01FB-DF5D-4801-8BE4-59C7F3FCA61F}"/>
                </a:ext>
              </a:extLst>
            </p:cNvPr>
            <p:cNvCxnSpPr/>
            <p:nvPr/>
          </p:nvCxnSpPr>
          <p:spPr>
            <a:xfrm rot="5400000">
              <a:off x="-2133600" y="2895600"/>
              <a:ext cx="5029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0" name="Straight Connector 29">
              <a:extLst>
                <a:ext uri="{FF2B5EF4-FFF2-40B4-BE49-F238E27FC236}">
                  <a16:creationId xmlns:a16="http://schemas.microsoft.com/office/drawing/2014/main" id="{1D1098C1-297C-4A4B-8E33-7DC0E656F44C}"/>
                </a:ext>
              </a:extLst>
            </p:cNvPr>
            <p:cNvCxnSpPr/>
            <p:nvPr/>
          </p:nvCxnSpPr>
          <p:spPr>
            <a:xfrm rot="16200000" flipH="1">
              <a:off x="381000" y="54102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1" name="Straight Connector 30">
              <a:extLst>
                <a:ext uri="{FF2B5EF4-FFF2-40B4-BE49-F238E27FC236}">
                  <a16:creationId xmlns:a16="http://schemas.microsoft.com/office/drawing/2014/main" id="{955A9AAF-38E8-42ED-B54F-F5F4A2E8CDBC}"/>
                </a:ext>
              </a:extLst>
            </p:cNvPr>
            <p:cNvCxnSpPr/>
            <p:nvPr/>
          </p:nvCxnSpPr>
          <p:spPr>
            <a:xfrm>
              <a:off x="1371600" y="64008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4" name="Straight Connector 33">
              <a:extLst>
                <a:ext uri="{FF2B5EF4-FFF2-40B4-BE49-F238E27FC236}">
                  <a16:creationId xmlns:a16="http://schemas.microsoft.com/office/drawing/2014/main" id="{25F9AE3D-4256-406D-ACC8-AB4346CC5392}"/>
                </a:ext>
              </a:extLst>
            </p:cNvPr>
            <p:cNvCxnSpPr/>
            <p:nvPr/>
          </p:nvCxnSpPr>
          <p:spPr>
            <a:xfrm rot="5400000" flipH="1" flipV="1">
              <a:off x="6134100" y="3924300"/>
              <a:ext cx="51054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5" name="Straight Connector 34">
              <a:extLst>
                <a:ext uri="{FF2B5EF4-FFF2-40B4-BE49-F238E27FC236}">
                  <a16:creationId xmlns:a16="http://schemas.microsoft.com/office/drawing/2014/main" id="{FFE2888D-E3D8-4BAF-9B1A-58DD3DF133B5}"/>
                </a:ext>
              </a:extLst>
            </p:cNvPr>
            <p:cNvCxnSpPr/>
            <p:nvPr/>
          </p:nvCxnSpPr>
          <p:spPr>
            <a:xfrm rot="16200000" flipH="1">
              <a:off x="7696200" y="3810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grpSp>
      <p:sp>
        <p:nvSpPr>
          <p:cNvPr id="14" name="Rectangle 41">
            <a:extLst>
              <a:ext uri="{FF2B5EF4-FFF2-40B4-BE49-F238E27FC236}">
                <a16:creationId xmlns:a16="http://schemas.microsoft.com/office/drawing/2014/main" id="{AF376AC3-D380-464F-8678-514220486C36}"/>
              </a:ext>
            </a:extLst>
          </p:cNvPr>
          <p:cNvSpPr>
            <a:spLocks noChangeArrowheads="1"/>
          </p:cNvSpPr>
          <p:nvPr/>
        </p:nvSpPr>
        <p:spPr bwMode="auto">
          <a:xfrm>
            <a:off x="2949750" y="1599551"/>
            <a:ext cx="5660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dirty="0">
                <a:latin typeface="Calibri" panose="020F0502020204030204" pitchFamily="34" charset="0"/>
              </a:rPr>
              <a:t> </a:t>
            </a:r>
            <a:r>
              <a:rPr lang="en-IN" altLang="en-US" sz="2000" b="1" dirty="0"/>
              <a:t>Serial No: </a:t>
            </a:r>
            <a:r>
              <a:rPr lang="en-US" altLang="en-US" sz="2000" dirty="0"/>
              <a:t>It is a static member function which show Serial No in a list (list like show records, records after removing a customer. </a:t>
            </a:r>
            <a:endParaRPr lang="en-US" altLang="en-US" sz="2000" dirty="0">
              <a:latin typeface="Calibri" panose="020F0502020204030204" pitchFamily="34" charset="0"/>
            </a:endParaRPr>
          </a:p>
        </p:txBody>
      </p:sp>
    </p:spTree>
    <p:extLst>
      <p:ext uri="{BB962C8B-B14F-4D97-AF65-F5344CB8AC3E}">
        <p14:creationId xmlns:p14="http://schemas.microsoft.com/office/powerpoint/2010/main" val="1295025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out)">
                                      <p:cBhvr>
                                        <p:cTn id="7" dur="400"/>
                                        <p:tgtEl>
                                          <p:spTgt spid="46"/>
                                        </p:tgtEl>
                                      </p:cBhvr>
                                    </p:animEffect>
                                  </p:childTnLst>
                                </p:cTn>
                              </p:par>
                            </p:childTnLst>
                          </p:cTn>
                        </p:par>
                        <p:par>
                          <p:cTn id="8" fill="hold" nodeType="afterGroup">
                            <p:stCondLst>
                              <p:cond delay="4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700"/>
                                        <p:tgtEl>
                                          <p:spTgt spid="2"/>
                                        </p:tgtEl>
                                      </p:cBhvr>
                                    </p:animEffect>
                                  </p:childTnLst>
                                </p:cTn>
                              </p:par>
                            </p:childTnLst>
                          </p:cTn>
                        </p:par>
                        <p:par>
                          <p:cTn id="12" fill="hold" nodeType="afterGroup">
                            <p:stCondLst>
                              <p:cond delay="2100"/>
                            </p:stCondLst>
                            <p:childTnLst>
                              <p:par>
                                <p:cTn id="13" presetID="22" presetClass="entr" presetSubtype="8" fill="hold" nodeType="afterEffect">
                                  <p:stCondLst>
                                    <p:cond delay="0"/>
                                  </p:stCondLst>
                                  <p:childTnLst>
                                    <p:set>
                                      <p:cBhvr>
                                        <p:cTn id="14" dur="1" fill="hold">
                                          <p:stCondLst>
                                            <p:cond delay="0"/>
                                          </p:stCondLst>
                                        </p:cTn>
                                        <p:tgtEl>
                                          <p:spTgt spid="32807">
                                            <p:txEl>
                                              <p:pRg st="0" end="0"/>
                                            </p:txEl>
                                          </p:spTgt>
                                        </p:tgtEl>
                                        <p:attrNameLst>
                                          <p:attrName>style.visibility</p:attrName>
                                        </p:attrNameLst>
                                      </p:cBhvr>
                                      <p:to>
                                        <p:strVal val="visible"/>
                                      </p:to>
                                    </p:set>
                                    <p:animEffect transition="in" filter="wipe(left)">
                                      <p:cBhvr>
                                        <p:cTn id="15" dur="1000"/>
                                        <p:tgtEl>
                                          <p:spTgt spid="32807">
                                            <p:txEl>
                                              <p:pRg st="0" end="0"/>
                                            </p:txEl>
                                          </p:spTgt>
                                        </p:tgtEl>
                                      </p:cBhvr>
                                    </p:animEffect>
                                  </p:childTnLst>
                                </p:cTn>
                              </p:par>
                            </p:childTnLst>
                          </p:cTn>
                        </p:par>
                        <p:par>
                          <p:cTn id="16" fill="hold" nodeType="afterGroup">
                            <p:stCondLst>
                              <p:cond delay="3100"/>
                            </p:stCondLst>
                            <p:childTnLst>
                              <p:par>
                                <p:cTn id="17" presetID="22" presetClass="entr" presetSubtype="8" fill="hold" nodeType="afterEffect">
                                  <p:stCondLst>
                                    <p:cond delay="0"/>
                                  </p:stCondLst>
                                  <p:childTnLst>
                                    <p:set>
                                      <p:cBhvr>
                                        <p:cTn id="18" dur="1" fill="hold">
                                          <p:stCondLst>
                                            <p:cond delay="0"/>
                                          </p:stCondLst>
                                        </p:cTn>
                                        <p:tgtEl>
                                          <p:spTgt spid="32809">
                                            <p:txEl>
                                              <p:pRg st="0" end="0"/>
                                            </p:txEl>
                                          </p:spTgt>
                                        </p:tgtEl>
                                        <p:attrNameLst>
                                          <p:attrName>style.visibility</p:attrName>
                                        </p:attrNameLst>
                                      </p:cBhvr>
                                      <p:to>
                                        <p:strVal val="visible"/>
                                      </p:to>
                                    </p:set>
                                    <p:animEffect transition="in" filter="wipe(left)">
                                      <p:cBhvr>
                                        <p:cTn id="19" dur="2000"/>
                                        <p:tgtEl>
                                          <p:spTgt spid="32809">
                                            <p:txEl>
                                              <p:pRg st="0" end="0"/>
                                            </p:txEl>
                                          </p:spTgt>
                                        </p:tgtEl>
                                      </p:cBhvr>
                                    </p:animEffect>
                                  </p:childTnLst>
                                </p:cTn>
                              </p:par>
                            </p:childTnLst>
                          </p:cTn>
                        </p:par>
                        <p:par>
                          <p:cTn id="20" fill="hold" nodeType="afterGroup">
                            <p:stCondLst>
                              <p:cond delay="5100"/>
                            </p:stCondLst>
                            <p:childTnLst>
                              <p:par>
                                <p:cTn id="21" presetID="22" presetClass="entr" presetSubtype="8" fill="hold" nodeType="afterEffect">
                                  <p:stCondLst>
                                    <p:cond delay="0"/>
                                  </p:stCondLst>
                                  <p:childTnLst>
                                    <p:set>
                                      <p:cBhvr>
                                        <p:cTn id="22" dur="1" fill="hold">
                                          <p:stCondLst>
                                            <p:cond delay="0"/>
                                          </p:stCondLst>
                                        </p:cTn>
                                        <p:tgtEl>
                                          <p:spTgt spid="32810">
                                            <p:txEl>
                                              <p:pRg st="0" end="0"/>
                                            </p:txEl>
                                          </p:spTgt>
                                        </p:tgtEl>
                                        <p:attrNameLst>
                                          <p:attrName>style.visibility</p:attrName>
                                        </p:attrNameLst>
                                      </p:cBhvr>
                                      <p:to>
                                        <p:strVal val="visible"/>
                                      </p:to>
                                    </p:set>
                                    <p:animEffect transition="in" filter="wipe(left)">
                                      <p:cBhvr>
                                        <p:cTn id="23" dur="2000"/>
                                        <p:tgtEl>
                                          <p:spTgt spid="32810">
                                            <p:txEl>
                                              <p:pRg st="0" end="0"/>
                                            </p:txEl>
                                          </p:spTgt>
                                        </p:tgtEl>
                                      </p:cBhvr>
                                    </p:animEffect>
                                  </p:childTnLst>
                                </p:cTn>
                              </p:par>
                            </p:childTnLst>
                          </p:cTn>
                        </p:par>
                        <p:par>
                          <p:cTn id="24" fill="hold">
                            <p:stCondLst>
                              <p:cond delay="7100"/>
                            </p:stCondLst>
                            <p:childTnLst>
                              <p:par>
                                <p:cTn id="25" presetID="22" presetClass="entr" presetSubtype="8" fill="hold" nodeType="after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left)">
                                      <p:cBhvr>
                                        <p:cTn id="27"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B9210BE-1F1C-415C-A74D-12B95A310595}"/>
              </a:ext>
            </a:extLst>
          </p:cNvPr>
          <p:cNvCxnSpPr/>
          <p:nvPr/>
        </p:nvCxnSpPr>
        <p:spPr>
          <a:xfrm>
            <a:off x="1828800" y="5562600"/>
            <a:ext cx="838200" cy="1588"/>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D8E78C-A743-4823-8A81-DB5636018BC0}"/>
              </a:ext>
            </a:extLst>
          </p:cNvPr>
          <p:cNvCxnSpPr>
            <a:cxnSpLocks/>
          </p:cNvCxnSpPr>
          <p:nvPr/>
        </p:nvCxnSpPr>
        <p:spPr>
          <a:xfrm>
            <a:off x="1831976" y="4343400"/>
            <a:ext cx="0" cy="1219202"/>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B08059E-8C70-4762-B0E6-EE5E6F8AB8B4}"/>
              </a:ext>
            </a:extLst>
          </p:cNvPr>
          <p:cNvCxnSpPr/>
          <p:nvPr/>
        </p:nvCxnSpPr>
        <p:spPr>
          <a:xfrm>
            <a:off x="1295400" y="4341812"/>
            <a:ext cx="838200" cy="1588"/>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2CA582-086D-481B-B299-18EB7E852C4F}"/>
              </a:ext>
            </a:extLst>
          </p:cNvPr>
          <p:cNvCxnSpPr>
            <a:cxnSpLocks/>
          </p:cNvCxnSpPr>
          <p:nvPr/>
        </p:nvCxnSpPr>
        <p:spPr>
          <a:xfrm>
            <a:off x="1295401" y="3122614"/>
            <a:ext cx="0" cy="1220786"/>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8DD620-3F64-424D-A7E6-634977510063}"/>
              </a:ext>
            </a:extLst>
          </p:cNvPr>
          <p:cNvCxnSpPr/>
          <p:nvPr/>
        </p:nvCxnSpPr>
        <p:spPr>
          <a:xfrm>
            <a:off x="914400" y="3122612"/>
            <a:ext cx="685800" cy="1588"/>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E635B9A-A512-40D8-B267-0A396E729E00}"/>
              </a:ext>
            </a:extLst>
          </p:cNvPr>
          <p:cNvCxnSpPr/>
          <p:nvPr/>
        </p:nvCxnSpPr>
        <p:spPr>
          <a:xfrm rot="10800000">
            <a:off x="914400" y="1751011"/>
            <a:ext cx="381000" cy="1588"/>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7C79476-BF29-49D2-ADDF-2724887873EC}"/>
              </a:ext>
            </a:extLst>
          </p:cNvPr>
          <p:cNvCxnSpPr>
            <a:cxnSpLocks/>
          </p:cNvCxnSpPr>
          <p:nvPr/>
        </p:nvCxnSpPr>
        <p:spPr>
          <a:xfrm flipH="1">
            <a:off x="911227" y="1752600"/>
            <a:ext cx="6349" cy="1370014"/>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8982" name="Text Box 70">
            <a:extLst>
              <a:ext uri="{FF2B5EF4-FFF2-40B4-BE49-F238E27FC236}">
                <a16:creationId xmlns:a16="http://schemas.microsoft.com/office/drawing/2014/main" id="{14B9AB2E-039F-4403-B3EB-E6452A25A1A7}"/>
              </a:ext>
            </a:extLst>
          </p:cNvPr>
          <p:cNvSpPr txBox="1">
            <a:spLocks noChangeArrowheads="1"/>
          </p:cNvSpPr>
          <p:nvPr/>
        </p:nvSpPr>
        <p:spPr bwMode="auto">
          <a:xfrm>
            <a:off x="1149353" y="838200"/>
            <a:ext cx="58356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dirty="0">
                <a:solidFill>
                  <a:schemeClr val="hlink"/>
                </a:solidFill>
                <a:latin typeface="+mn-lt"/>
              </a:rPr>
              <a:t>Different Header Files Used</a:t>
            </a:r>
          </a:p>
        </p:txBody>
      </p:sp>
      <p:sp>
        <p:nvSpPr>
          <p:cNvPr id="38989" name="Text Box 77">
            <a:extLst>
              <a:ext uri="{FF2B5EF4-FFF2-40B4-BE49-F238E27FC236}">
                <a16:creationId xmlns:a16="http://schemas.microsoft.com/office/drawing/2014/main" id="{FC042103-FFDE-47D1-BA68-4C62DA0DA31F}"/>
              </a:ext>
            </a:extLst>
          </p:cNvPr>
          <p:cNvSpPr txBox="1">
            <a:spLocks noChangeArrowheads="1"/>
          </p:cNvSpPr>
          <p:nvPr/>
        </p:nvSpPr>
        <p:spPr bwMode="auto">
          <a:xfrm>
            <a:off x="1371600" y="1560493"/>
            <a:ext cx="69294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None/>
            </a:pPr>
            <a:r>
              <a:rPr lang="en-US" altLang="en-US" sz="2000" b="1" dirty="0">
                <a:latin typeface="Calibri" panose="020F0502020204030204" pitchFamily="34" charset="0"/>
                <a:cs typeface="Calibri" panose="020F0502020204030204" pitchFamily="34" charset="0"/>
              </a:rPr>
              <a:t>Iostream</a:t>
            </a:r>
            <a:r>
              <a:rPr lang="en-US" altLang="en-US" sz="1800" b="1" dirty="0"/>
              <a:t>: </a:t>
            </a:r>
            <a:r>
              <a:rPr lang="en-US" sz="1800" dirty="0"/>
              <a:t>Iostream is used to invoke the commonly used functions like cout, cin in a C++ program. Iostream stands for input output stream.</a:t>
            </a:r>
            <a:endParaRPr lang="en-US" altLang="en-US" sz="1800" b="1" dirty="0"/>
          </a:p>
        </p:txBody>
      </p:sp>
      <p:sp>
        <p:nvSpPr>
          <p:cNvPr id="38995" name="Rectangle 83">
            <a:extLst>
              <a:ext uri="{FF2B5EF4-FFF2-40B4-BE49-F238E27FC236}">
                <a16:creationId xmlns:a16="http://schemas.microsoft.com/office/drawing/2014/main" id="{A8E6785A-BA4D-45EA-BE00-80BA4FF10F06}"/>
              </a:ext>
            </a:extLst>
          </p:cNvPr>
          <p:cNvSpPr>
            <a:spLocks noChangeArrowheads="1"/>
          </p:cNvSpPr>
          <p:nvPr/>
        </p:nvSpPr>
        <p:spPr bwMode="auto">
          <a:xfrm>
            <a:off x="1676400" y="2932093"/>
            <a:ext cx="67722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US" altLang="en-US" sz="2000" b="1" dirty="0">
                <a:latin typeface="Calibri" panose="020F0502020204030204" pitchFamily="34" charset="0"/>
              </a:rPr>
              <a:t>Conio.h: </a:t>
            </a:r>
            <a:r>
              <a:rPr lang="en-US" sz="1800" dirty="0"/>
              <a:t>Conio is used to invoke the functions related to the output of the program like clrscr(), getch() etc. Conio stands for console input output</a:t>
            </a:r>
            <a:endParaRPr lang="en-US" altLang="en-US" sz="1800" b="1" dirty="0">
              <a:latin typeface="Calibri" panose="020F0502020204030204" pitchFamily="34" charset="0"/>
            </a:endParaRPr>
          </a:p>
        </p:txBody>
      </p:sp>
      <p:sp>
        <p:nvSpPr>
          <p:cNvPr id="38998" name="Rectangle 86">
            <a:extLst>
              <a:ext uri="{FF2B5EF4-FFF2-40B4-BE49-F238E27FC236}">
                <a16:creationId xmlns:a16="http://schemas.microsoft.com/office/drawing/2014/main" id="{6AAF6036-4799-4D62-8748-407048458537}"/>
              </a:ext>
            </a:extLst>
          </p:cNvPr>
          <p:cNvSpPr>
            <a:spLocks noChangeArrowheads="1"/>
          </p:cNvSpPr>
          <p:nvPr/>
        </p:nvSpPr>
        <p:spPr bwMode="auto">
          <a:xfrm>
            <a:off x="2667000" y="5342692"/>
            <a:ext cx="53340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latin typeface="Calibri" panose="020F0502020204030204" pitchFamily="34" charset="0"/>
              </a:rPr>
              <a:t> </a:t>
            </a:r>
            <a:r>
              <a:rPr lang="en-US" altLang="en-US" sz="2000" b="1" dirty="0" err="1">
                <a:latin typeface="Calibri" panose="020F0502020204030204" pitchFamily="34" charset="0"/>
              </a:rPr>
              <a:t>Stdio.h</a:t>
            </a:r>
            <a:r>
              <a:rPr lang="en-US" altLang="en-US" sz="2000" b="1" dirty="0">
                <a:latin typeface="Calibri" panose="020F0502020204030204" pitchFamily="34" charset="0"/>
              </a:rPr>
              <a:t>: </a:t>
            </a:r>
            <a:r>
              <a:rPr lang="en-US" altLang="en-US" sz="1800" dirty="0"/>
              <a:t>This header file is used for standard input/ output operations.</a:t>
            </a:r>
            <a:endParaRPr lang="en-US" altLang="en-US" sz="1800" b="1" dirty="0">
              <a:latin typeface="Calibri" panose="020F0502020204030204" pitchFamily="34" charset="0"/>
            </a:endParaRPr>
          </a:p>
        </p:txBody>
      </p:sp>
      <p:sp>
        <p:nvSpPr>
          <p:cNvPr id="38999" name="Rectangle 87">
            <a:extLst>
              <a:ext uri="{FF2B5EF4-FFF2-40B4-BE49-F238E27FC236}">
                <a16:creationId xmlns:a16="http://schemas.microsoft.com/office/drawing/2014/main" id="{0A1E63DB-3589-4CA7-A17D-729C245DCB18}"/>
              </a:ext>
            </a:extLst>
          </p:cNvPr>
          <p:cNvSpPr>
            <a:spLocks noChangeArrowheads="1"/>
          </p:cNvSpPr>
          <p:nvPr/>
        </p:nvSpPr>
        <p:spPr bwMode="auto">
          <a:xfrm>
            <a:off x="2192338" y="4075093"/>
            <a:ext cx="58848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latin typeface="Calibri" panose="020F0502020204030204" pitchFamily="34" charset="0"/>
              </a:rPr>
              <a:t> </a:t>
            </a:r>
            <a:r>
              <a:rPr lang="en-US" altLang="en-US" sz="2000" b="1" dirty="0" err="1">
                <a:latin typeface="Calibri" panose="020F0502020204030204" pitchFamily="34" charset="0"/>
                <a:cs typeface="Calibri" panose="020F0502020204030204" pitchFamily="34" charset="0"/>
              </a:rPr>
              <a:t>String.h</a:t>
            </a:r>
            <a:r>
              <a:rPr lang="en-US" altLang="en-US" sz="2000" b="1" dirty="0">
                <a:latin typeface="Calibri" panose="020F0502020204030204" pitchFamily="34" charset="0"/>
                <a:cs typeface="Calibri" panose="020F0502020204030204" pitchFamily="34" charset="0"/>
              </a:rPr>
              <a:t>: </a:t>
            </a:r>
            <a:r>
              <a:rPr lang="en-US" altLang="en-US" sz="1800" dirty="0" err="1"/>
              <a:t>string.h</a:t>
            </a:r>
            <a:r>
              <a:rPr lang="en-US" altLang="en-US" sz="1800" dirty="0"/>
              <a:t> is the header file required for </a:t>
            </a:r>
            <a:r>
              <a:rPr lang="en-US" altLang="en-US" sz="1800" b="1" dirty="0"/>
              <a:t>string</a:t>
            </a:r>
            <a:r>
              <a:rPr lang="en-US" altLang="en-US" sz="1800" dirty="0"/>
              <a:t> functions like </a:t>
            </a:r>
            <a:r>
              <a:rPr lang="en-US" altLang="en-US" sz="1800" dirty="0" err="1"/>
              <a:t>strcat</a:t>
            </a:r>
            <a:r>
              <a:rPr lang="en-US" altLang="en-US" sz="1800" dirty="0"/>
              <a:t>(), </a:t>
            </a:r>
            <a:r>
              <a:rPr lang="en-US" altLang="en-US" sz="1800" dirty="0" err="1"/>
              <a:t>strcmp</a:t>
            </a:r>
            <a:r>
              <a:rPr lang="en-US" altLang="en-US" sz="1800" dirty="0"/>
              <a:t>(), </a:t>
            </a:r>
            <a:r>
              <a:rPr lang="en-US" altLang="en-US" sz="1800" dirty="0" err="1"/>
              <a:t>strcpy</a:t>
            </a:r>
            <a:r>
              <a:rPr lang="en-US" altLang="en-US" sz="1800" dirty="0"/>
              <a:t>(), </a:t>
            </a:r>
            <a:r>
              <a:rPr lang="en-US" altLang="en-US" sz="1800" dirty="0" err="1"/>
              <a:t>strlen</a:t>
            </a:r>
            <a:r>
              <a:rPr lang="en-US" altLang="en-US" sz="1800" dirty="0"/>
              <a:t>().</a:t>
            </a:r>
            <a:endParaRPr lang="en-US" altLang="en-US" sz="1800" b="1" dirty="0">
              <a:latin typeface="Calibri" panose="020F0502020204030204" pitchFamily="34" charset="0"/>
              <a:cs typeface="Calibri" panose="020F0502020204030204" pitchFamily="34" charset="0"/>
            </a:endParaRPr>
          </a:p>
        </p:txBody>
      </p:sp>
      <p:grpSp>
        <p:nvGrpSpPr>
          <p:cNvPr id="2" name="Group 21">
            <a:extLst>
              <a:ext uri="{FF2B5EF4-FFF2-40B4-BE49-F238E27FC236}">
                <a16:creationId xmlns:a16="http://schemas.microsoft.com/office/drawing/2014/main" id="{2C2989AD-B82B-4C39-9105-C6765D3C1D64}"/>
              </a:ext>
            </a:extLst>
          </p:cNvPr>
          <p:cNvGrpSpPr>
            <a:grpSpLocks/>
          </p:cNvGrpSpPr>
          <p:nvPr/>
        </p:nvGrpSpPr>
        <p:grpSpPr bwMode="auto">
          <a:xfrm>
            <a:off x="377825" y="482600"/>
            <a:ext cx="8308975" cy="6097588"/>
            <a:chOff x="380206" y="381000"/>
            <a:chExt cx="8307388" cy="6096794"/>
          </a:xfrm>
        </p:grpSpPr>
        <p:cxnSp>
          <p:nvCxnSpPr>
            <p:cNvPr id="26" name="Straight Connector 25">
              <a:extLst>
                <a:ext uri="{FF2B5EF4-FFF2-40B4-BE49-F238E27FC236}">
                  <a16:creationId xmlns:a16="http://schemas.microsoft.com/office/drawing/2014/main" id="{D011E514-FB48-495E-9CE7-7EE32E4B30F9}"/>
                </a:ext>
              </a:extLst>
            </p:cNvPr>
            <p:cNvCxnSpPr/>
            <p:nvPr/>
          </p:nvCxnSpPr>
          <p:spPr>
            <a:xfrm>
              <a:off x="381000" y="3810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27" name="Straight Connector 26">
              <a:extLst>
                <a:ext uri="{FF2B5EF4-FFF2-40B4-BE49-F238E27FC236}">
                  <a16:creationId xmlns:a16="http://schemas.microsoft.com/office/drawing/2014/main" id="{71865A17-8E5C-4202-A64B-FFBFC85C8CED}"/>
                </a:ext>
              </a:extLst>
            </p:cNvPr>
            <p:cNvCxnSpPr/>
            <p:nvPr/>
          </p:nvCxnSpPr>
          <p:spPr>
            <a:xfrm rot="5400000">
              <a:off x="-2133600" y="2895600"/>
              <a:ext cx="5029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29" name="Straight Connector 28">
              <a:extLst>
                <a:ext uri="{FF2B5EF4-FFF2-40B4-BE49-F238E27FC236}">
                  <a16:creationId xmlns:a16="http://schemas.microsoft.com/office/drawing/2014/main" id="{716B4A71-F7C9-44F2-9F38-F92AF99E8EA6}"/>
                </a:ext>
              </a:extLst>
            </p:cNvPr>
            <p:cNvCxnSpPr/>
            <p:nvPr/>
          </p:nvCxnSpPr>
          <p:spPr>
            <a:xfrm rot="16200000" flipH="1">
              <a:off x="381000" y="54102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0" name="Straight Connector 29">
              <a:extLst>
                <a:ext uri="{FF2B5EF4-FFF2-40B4-BE49-F238E27FC236}">
                  <a16:creationId xmlns:a16="http://schemas.microsoft.com/office/drawing/2014/main" id="{CFD95193-38F9-4BE4-8AB6-71B610360B80}"/>
                </a:ext>
              </a:extLst>
            </p:cNvPr>
            <p:cNvCxnSpPr/>
            <p:nvPr/>
          </p:nvCxnSpPr>
          <p:spPr>
            <a:xfrm>
              <a:off x="1371600" y="64008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1" name="Straight Connector 30">
              <a:extLst>
                <a:ext uri="{FF2B5EF4-FFF2-40B4-BE49-F238E27FC236}">
                  <a16:creationId xmlns:a16="http://schemas.microsoft.com/office/drawing/2014/main" id="{07EB4B00-B58E-4828-87D8-802254AD4AFE}"/>
                </a:ext>
              </a:extLst>
            </p:cNvPr>
            <p:cNvCxnSpPr/>
            <p:nvPr/>
          </p:nvCxnSpPr>
          <p:spPr>
            <a:xfrm rot="5400000" flipH="1" flipV="1">
              <a:off x="6134100" y="3924300"/>
              <a:ext cx="51054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4" name="Straight Connector 33">
              <a:extLst>
                <a:ext uri="{FF2B5EF4-FFF2-40B4-BE49-F238E27FC236}">
                  <a16:creationId xmlns:a16="http://schemas.microsoft.com/office/drawing/2014/main" id="{15236360-A101-4807-9D1E-596617EF85F8}"/>
                </a:ext>
              </a:extLst>
            </p:cNvPr>
            <p:cNvCxnSpPr/>
            <p:nvPr/>
          </p:nvCxnSpPr>
          <p:spPr>
            <a:xfrm rot="16200000" flipH="1">
              <a:off x="7696200" y="3810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00"/>
                                        <p:tgtEl>
                                          <p:spTgt spid="2"/>
                                        </p:tgtEl>
                                      </p:cBhvr>
                                    </p:animEffect>
                                  </p:childTnLst>
                                </p:cTn>
                              </p:par>
                            </p:childTnLst>
                          </p:cTn>
                        </p:par>
                        <p:par>
                          <p:cTn id="8" fill="hold" nodeType="afterGroup">
                            <p:stCondLst>
                              <p:cond delay="1700"/>
                            </p:stCondLst>
                            <p:childTnLst>
                              <p:par>
                                <p:cTn id="9" presetID="22" presetClass="entr" presetSubtype="8" fill="hold" nodeType="afterEffect">
                                  <p:stCondLst>
                                    <p:cond delay="0"/>
                                  </p:stCondLst>
                                  <p:childTnLst>
                                    <p:set>
                                      <p:cBhvr>
                                        <p:cTn id="10" dur="1" fill="hold">
                                          <p:stCondLst>
                                            <p:cond delay="0"/>
                                          </p:stCondLst>
                                        </p:cTn>
                                        <p:tgtEl>
                                          <p:spTgt spid="38982">
                                            <p:txEl>
                                              <p:pRg st="0" end="0"/>
                                            </p:txEl>
                                          </p:spTgt>
                                        </p:tgtEl>
                                        <p:attrNameLst>
                                          <p:attrName>style.visibility</p:attrName>
                                        </p:attrNameLst>
                                      </p:cBhvr>
                                      <p:to>
                                        <p:strVal val="visible"/>
                                      </p:to>
                                    </p:set>
                                    <p:animEffect transition="in" filter="wipe(left)">
                                      <p:cBhvr>
                                        <p:cTn id="11" dur="1000"/>
                                        <p:tgtEl>
                                          <p:spTgt spid="38982">
                                            <p:txEl>
                                              <p:pRg st="0" end="0"/>
                                            </p:txEl>
                                          </p:spTgt>
                                        </p:tgtEl>
                                      </p:cBhvr>
                                    </p:animEffect>
                                  </p:childTnLst>
                                </p:cTn>
                              </p:par>
                            </p:childTnLst>
                          </p:cTn>
                        </p:par>
                        <p:par>
                          <p:cTn id="12" fill="hold" nodeType="afterGroup">
                            <p:stCondLst>
                              <p:cond delay="2700"/>
                            </p:stCondLst>
                            <p:childTnLst>
                              <p:par>
                                <p:cTn id="13" presetID="22" presetClass="entr" presetSubtype="8" fill="hold" nodeType="afterEffect">
                                  <p:stCondLst>
                                    <p:cond delay="1000"/>
                                  </p:stCondLst>
                                  <p:childTnLst>
                                    <p:set>
                                      <p:cBhvr>
                                        <p:cTn id="14" dur="1" fill="hold">
                                          <p:stCondLst>
                                            <p:cond delay="0"/>
                                          </p:stCondLst>
                                        </p:cTn>
                                        <p:tgtEl>
                                          <p:spTgt spid="38989">
                                            <p:txEl>
                                              <p:pRg st="0" end="0"/>
                                            </p:txEl>
                                          </p:spTgt>
                                        </p:tgtEl>
                                        <p:attrNameLst>
                                          <p:attrName>style.visibility</p:attrName>
                                        </p:attrNameLst>
                                      </p:cBhvr>
                                      <p:to>
                                        <p:strVal val="visible"/>
                                      </p:to>
                                    </p:set>
                                    <p:animEffect transition="in" filter="wipe(left)">
                                      <p:cBhvr>
                                        <p:cTn id="15" dur="1000"/>
                                        <p:tgtEl>
                                          <p:spTgt spid="38989">
                                            <p:txEl>
                                              <p:pRg st="0" end="0"/>
                                            </p:txEl>
                                          </p:spTgt>
                                        </p:tgtEl>
                                      </p:cBhvr>
                                    </p:animEffect>
                                  </p:childTnLst>
                                </p:cTn>
                              </p:par>
                            </p:childTnLst>
                          </p:cTn>
                        </p:par>
                        <p:par>
                          <p:cTn id="16" fill="hold" nodeType="afterGroup">
                            <p:stCondLst>
                              <p:cond delay="47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nodeType="afterGroup">
                            <p:stCondLst>
                              <p:cond delay="52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nodeType="afterGroup">
                            <p:stCondLst>
                              <p:cond delay="5700"/>
                            </p:stCondLst>
                            <p:childTnLst>
                              <p:par>
                                <p:cTn id="28" presetID="22" presetClass="entr" presetSubtype="8" fill="hold" nodeType="afterEffect">
                                  <p:stCondLst>
                                    <p:cond delay="0"/>
                                  </p:stCondLst>
                                  <p:childTnLst>
                                    <p:set>
                                      <p:cBhvr>
                                        <p:cTn id="29" dur="1" fill="hold">
                                          <p:stCondLst>
                                            <p:cond delay="0"/>
                                          </p:stCondLst>
                                        </p:cTn>
                                        <p:tgtEl>
                                          <p:spTgt spid="38995">
                                            <p:txEl>
                                              <p:pRg st="0" end="0"/>
                                            </p:txEl>
                                          </p:spTgt>
                                        </p:tgtEl>
                                        <p:attrNameLst>
                                          <p:attrName>style.visibility</p:attrName>
                                        </p:attrNameLst>
                                      </p:cBhvr>
                                      <p:to>
                                        <p:strVal val="visible"/>
                                      </p:to>
                                    </p:set>
                                    <p:animEffect transition="in" filter="wipe(left)">
                                      <p:cBhvr>
                                        <p:cTn id="30" dur="2000"/>
                                        <p:tgtEl>
                                          <p:spTgt spid="38995">
                                            <p:txEl>
                                              <p:pRg st="0" end="0"/>
                                            </p:txEl>
                                          </p:spTgt>
                                        </p:tgtEl>
                                      </p:cBhvr>
                                    </p:animEffect>
                                  </p:childTnLst>
                                </p:cTn>
                              </p:par>
                            </p:childTnLst>
                          </p:cTn>
                        </p:par>
                        <p:par>
                          <p:cTn id="31" fill="hold" nodeType="afterGroup">
                            <p:stCondLst>
                              <p:cond delay="7700"/>
                            </p:stCondLst>
                            <p:childTnLst>
                              <p:par>
                                <p:cTn id="32" presetID="22" presetClass="entr" presetSubtype="1"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par>
                                <p:cTn id="35" presetID="22" presetClass="entr" presetSubtype="8"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par>
                          <p:cTn id="38" fill="hold" nodeType="afterGroup">
                            <p:stCondLst>
                              <p:cond delay="8200"/>
                            </p:stCondLst>
                            <p:childTnLst>
                              <p:par>
                                <p:cTn id="39" presetID="22" presetClass="entr" presetSubtype="8" fill="hold" nodeType="afterEffect">
                                  <p:stCondLst>
                                    <p:cond delay="0"/>
                                  </p:stCondLst>
                                  <p:childTnLst>
                                    <p:set>
                                      <p:cBhvr>
                                        <p:cTn id="40" dur="1" fill="hold">
                                          <p:stCondLst>
                                            <p:cond delay="0"/>
                                          </p:stCondLst>
                                        </p:cTn>
                                        <p:tgtEl>
                                          <p:spTgt spid="38999">
                                            <p:txEl>
                                              <p:pRg st="0" end="0"/>
                                            </p:txEl>
                                          </p:spTgt>
                                        </p:tgtEl>
                                        <p:attrNameLst>
                                          <p:attrName>style.visibility</p:attrName>
                                        </p:attrNameLst>
                                      </p:cBhvr>
                                      <p:to>
                                        <p:strVal val="visible"/>
                                      </p:to>
                                    </p:set>
                                    <p:animEffect transition="in" filter="wipe(left)">
                                      <p:cBhvr>
                                        <p:cTn id="41" dur="2000"/>
                                        <p:tgtEl>
                                          <p:spTgt spid="38999">
                                            <p:txEl>
                                              <p:pRg st="0" end="0"/>
                                            </p:txEl>
                                          </p:spTgt>
                                        </p:tgtEl>
                                      </p:cBhvr>
                                    </p:animEffect>
                                  </p:childTnLst>
                                </p:cTn>
                              </p:par>
                            </p:childTnLst>
                          </p:cTn>
                        </p:par>
                        <p:par>
                          <p:cTn id="42" fill="hold" nodeType="afterGroup">
                            <p:stCondLst>
                              <p:cond delay="10200"/>
                            </p:stCondLst>
                            <p:childTnLst>
                              <p:par>
                                <p:cTn id="43" presetID="22" presetClass="entr" presetSubtype="1"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par>
                                <p:cTn id="46" presetID="22" presetClass="entr" presetSubtype="8"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par>
                          <p:cTn id="49" fill="hold" nodeType="afterGroup">
                            <p:stCondLst>
                              <p:cond delay="10700"/>
                            </p:stCondLst>
                            <p:childTnLst>
                              <p:par>
                                <p:cTn id="50" presetID="22" presetClass="entr" presetSubtype="8" fill="hold" nodeType="afterEffect">
                                  <p:stCondLst>
                                    <p:cond delay="0"/>
                                  </p:stCondLst>
                                  <p:childTnLst>
                                    <p:set>
                                      <p:cBhvr>
                                        <p:cTn id="51" dur="1" fill="hold">
                                          <p:stCondLst>
                                            <p:cond delay="0"/>
                                          </p:stCondLst>
                                        </p:cTn>
                                        <p:tgtEl>
                                          <p:spTgt spid="38998">
                                            <p:txEl>
                                              <p:pRg st="0" end="0"/>
                                            </p:txEl>
                                          </p:spTgt>
                                        </p:tgtEl>
                                        <p:attrNameLst>
                                          <p:attrName>style.visibility</p:attrName>
                                        </p:attrNameLst>
                                      </p:cBhvr>
                                      <p:to>
                                        <p:strVal val="visible"/>
                                      </p:to>
                                    </p:set>
                                    <p:animEffect transition="in" filter="wipe(left)">
                                      <p:cBhvr>
                                        <p:cTn id="52" dur="2000"/>
                                        <p:tgtEl>
                                          <p:spTgt spid="389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6B08059E-8C70-4762-B0E6-EE5E6F8AB8B4}"/>
              </a:ext>
            </a:extLst>
          </p:cNvPr>
          <p:cNvCxnSpPr/>
          <p:nvPr/>
        </p:nvCxnSpPr>
        <p:spPr>
          <a:xfrm>
            <a:off x="1295400" y="4341812"/>
            <a:ext cx="838200" cy="1588"/>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2CA582-086D-481B-B299-18EB7E852C4F}"/>
              </a:ext>
            </a:extLst>
          </p:cNvPr>
          <p:cNvCxnSpPr>
            <a:cxnSpLocks/>
          </p:cNvCxnSpPr>
          <p:nvPr/>
        </p:nvCxnSpPr>
        <p:spPr>
          <a:xfrm>
            <a:off x="1295400" y="3122614"/>
            <a:ext cx="1" cy="1220786"/>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8DD620-3F64-424D-A7E6-634977510063}"/>
              </a:ext>
            </a:extLst>
          </p:cNvPr>
          <p:cNvCxnSpPr/>
          <p:nvPr/>
        </p:nvCxnSpPr>
        <p:spPr>
          <a:xfrm>
            <a:off x="914400" y="3122612"/>
            <a:ext cx="685800" cy="1588"/>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E635B9A-A512-40D8-B267-0A396E729E00}"/>
              </a:ext>
            </a:extLst>
          </p:cNvPr>
          <p:cNvCxnSpPr/>
          <p:nvPr/>
        </p:nvCxnSpPr>
        <p:spPr>
          <a:xfrm rot="10800000">
            <a:off x="914400" y="1751011"/>
            <a:ext cx="381000" cy="1588"/>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7C79476-BF29-49D2-ADDF-2724887873EC}"/>
              </a:ext>
            </a:extLst>
          </p:cNvPr>
          <p:cNvCxnSpPr>
            <a:cxnSpLocks/>
          </p:cNvCxnSpPr>
          <p:nvPr/>
        </p:nvCxnSpPr>
        <p:spPr>
          <a:xfrm>
            <a:off x="914399" y="1751011"/>
            <a:ext cx="3177" cy="1371603"/>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8982" name="Text Box 70">
            <a:extLst>
              <a:ext uri="{FF2B5EF4-FFF2-40B4-BE49-F238E27FC236}">
                <a16:creationId xmlns:a16="http://schemas.microsoft.com/office/drawing/2014/main" id="{14B9AB2E-039F-4403-B3EB-E6452A25A1A7}"/>
              </a:ext>
            </a:extLst>
          </p:cNvPr>
          <p:cNvSpPr txBox="1">
            <a:spLocks noChangeArrowheads="1"/>
          </p:cNvSpPr>
          <p:nvPr/>
        </p:nvSpPr>
        <p:spPr bwMode="auto">
          <a:xfrm>
            <a:off x="1149361" y="838200"/>
            <a:ext cx="59372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dirty="0">
                <a:solidFill>
                  <a:schemeClr val="hlink"/>
                </a:solidFill>
                <a:latin typeface="+mn-lt"/>
              </a:rPr>
              <a:t>Different Header Files Used</a:t>
            </a:r>
          </a:p>
        </p:txBody>
      </p:sp>
      <p:sp>
        <p:nvSpPr>
          <p:cNvPr id="38989" name="Text Box 77">
            <a:extLst>
              <a:ext uri="{FF2B5EF4-FFF2-40B4-BE49-F238E27FC236}">
                <a16:creationId xmlns:a16="http://schemas.microsoft.com/office/drawing/2014/main" id="{FC042103-FFDE-47D1-BA68-4C62DA0DA31F}"/>
              </a:ext>
            </a:extLst>
          </p:cNvPr>
          <p:cNvSpPr txBox="1">
            <a:spLocks noChangeArrowheads="1"/>
          </p:cNvSpPr>
          <p:nvPr/>
        </p:nvSpPr>
        <p:spPr bwMode="auto">
          <a:xfrm>
            <a:off x="1371600" y="1560493"/>
            <a:ext cx="69294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None/>
            </a:pPr>
            <a:r>
              <a:rPr lang="en-US" altLang="en-US" sz="2000" b="1" dirty="0" err="1">
                <a:latin typeface="Calibri" panose="020F0502020204030204" pitchFamily="34" charset="0"/>
                <a:cs typeface="Calibri" panose="020F0502020204030204" pitchFamily="34" charset="0"/>
              </a:rPr>
              <a:t>fstream</a:t>
            </a:r>
            <a:r>
              <a:rPr lang="en-US" altLang="en-US" sz="1800" b="1" dirty="0"/>
              <a:t>: </a:t>
            </a:r>
            <a:r>
              <a:rPr lang="en-US" altLang="en-US" sz="1800" dirty="0" err="1"/>
              <a:t>fstream</a:t>
            </a:r>
            <a:r>
              <a:rPr lang="en-US" sz="1800" dirty="0"/>
              <a:t> represents both input Stream and output Stream. So it can read from files and write to files. This header file is used in data file handling.</a:t>
            </a:r>
            <a:endParaRPr lang="en-US" altLang="en-US" sz="1800" b="1" dirty="0"/>
          </a:p>
        </p:txBody>
      </p:sp>
      <p:sp>
        <p:nvSpPr>
          <p:cNvPr id="38995" name="Rectangle 83">
            <a:extLst>
              <a:ext uri="{FF2B5EF4-FFF2-40B4-BE49-F238E27FC236}">
                <a16:creationId xmlns:a16="http://schemas.microsoft.com/office/drawing/2014/main" id="{A8E6785A-BA4D-45EA-BE00-80BA4FF10F06}"/>
              </a:ext>
            </a:extLst>
          </p:cNvPr>
          <p:cNvSpPr>
            <a:spLocks noChangeArrowheads="1"/>
          </p:cNvSpPr>
          <p:nvPr/>
        </p:nvSpPr>
        <p:spPr bwMode="auto">
          <a:xfrm>
            <a:off x="1676400" y="2932093"/>
            <a:ext cx="67722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US" altLang="en-US" sz="2000" b="1" dirty="0" err="1">
                <a:latin typeface="Calibri" panose="020F0502020204030204" pitchFamily="34" charset="0"/>
              </a:rPr>
              <a:t>Ctype.h</a:t>
            </a:r>
            <a:r>
              <a:rPr lang="en-US" altLang="en-US" sz="2000" b="1" dirty="0">
                <a:latin typeface="Calibri" panose="020F0502020204030204" pitchFamily="34" charset="0"/>
              </a:rPr>
              <a:t>: </a:t>
            </a:r>
            <a:r>
              <a:rPr lang="en-US" sz="1800" dirty="0"/>
              <a:t>The </a:t>
            </a:r>
            <a:r>
              <a:rPr lang="en-US" sz="1800" b="1" dirty="0" err="1"/>
              <a:t>ctype.h</a:t>
            </a:r>
            <a:r>
              <a:rPr lang="en-US" sz="1800" dirty="0"/>
              <a:t> header file of the C Standard Library declares several functions that are useful for testing and mapping characters.</a:t>
            </a:r>
            <a:endParaRPr lang="en-US" altLang="en-US" sz="1800" b="1" dirty="0">
              <a:latin typeface="Calibri" panose="020F0502020204030204" pitchFamily="34" charset="0"/>
            </a:endParaRPr>
          </a:p>
        </p:txBody>
      </p:sp>
      <p:sp>
        <p:nvSpPr>
          <p:cNvPr id="38999" name="Rectangle 87">
            <a:extLst>
              <a:ext uri="{FF2B5EF4-FFF2-40B4-BE49-F238E27FC236}">
                <a16:creationId xmlns:a16="http://schemas.microsoft.com/office/drawing/2014/main" id="{0A1E63DB-3589-4CA7-A17D-729C245DCB18}"/>
              </a:ext>
            </a:extLst>
          </p:cNvPr>
          <p:cNvSpPr>
            <a:spLocks noChangeArrowheads="1"/>
          </p:cNvSpPr>
          <p:nvPr/>
        </p:nvSpPr>
        <p:spPr bwMode="auto">
          <a:xfrm>
            <a:off x="2192338" y="4123492"/>
            <a:ext cx="588486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latin typeface="Calibri" panose="020F0502020204030204" pitchFamily="34" charset="0"/>
              </a:rPr>
              <a:t> </a:t>
            </a:r>
            <a:r>
              <a:rPr lang="en-US" altLang="en-US" sz="2000" b="1" dirty="0" err="1">
                <a:latin typeface="Calibri" panose="020F0502020204030204" pitchFamily="34" charset="0"/>
                <a:cs typeface="Calibri" panose="020F0502020204030204" pitchFamily="34" charset="0"/>
              </a:rPr>
              <a:t>Process.h</a:t>
            </a:r>
            <a:r>
              <a:rPr lang="en-US" altLang="en-US" sz="2000" b="1" dirty="0">
                <a:latin typeface="Calibri" panose="020F0502020204030204" pitchFamily="34" charset="0"/>
                <a:cs typeface="Calibri" panose="020F0502020204030204" pitchFamily="34" charset="0"/>
              </a:rPr>
              <a:t>: </a:t>
            </a:r>
            <a:r>
              <a:rPr lang="en-US" altLang="en-US" sz="1800" dirty="0"/>
              <a:t>In this project this header file is used for the function exit().</a:t>
            </a:r>
            <a:endParaRPr lang="en-US" altLang="en-US" sz="1800" b="1" dirty="0">
              <a:latin typeface="Calibri" panose="020F0502020204030204" pitchFamily="34" charset="0"/>
              <a:cs typeface="Calibri" panose="020F0502020204030204" pitchFamily="34" charset="0"/>
            </a:endParaRPr>
          </a:p>
        </p:txBody>
      </p:sp>
      <p:grpSp>
        <p:nvGrpSpPr>
          <p:cNvPr id="2" name="Group 21">
            <a:extLst>
              <a:ext uri="{FF2B5EF4-FFF2-40B4-BE49-F238E27FC236}">
                <a16:creationId xmlns:a16="http://schemas.microsoft.com/office/drawing/2014/main" id="{2C2989AD-B82B-4C39-9105-C6765D3C1D64}"/>
              </a:ext>
            </a:extLst>
          </p:cNvPr>
          <p:cNvGrpSpPr>
            <a:grpSpLocks/>
          </p:cNvGrpSpPr>
          <p:nvPr/>
        </p:nvGrpSpPr>
        <p:grpSpPr bwMode="auto">
          <a:xfrm>
            <a:off x="377825" y="482600"/>
            <a:ext cx="8308975" cy="6097588"/>
            <a:chOff x="380206" y="381000"/>
            <a:chExt cx="8307388" cy="6096794"/>
          </a:xfrm>
        </p:grpSpPr>
        <p:cxnSp>
          <p:nvCxnSpPr>
            <p:cNvPr id="26" name="Straight Connector 25">
              <a:extLst>
                <a:ext uri="{FF2B5EF4-FFF2-40B4-BE49-F238E27FC236}">
                  <a16:creationId xmlns:a16="http://schemas.microsoft.com/office/drawing/2014/main" id="{D011E514-FB48-495E-9CE7-7EE32E4B30F9}"/>
                </a:ext>
              </a:extLst>
            </p:cNvPr>
            <p:cNvCxnSpPr/>
            <p:nvPr/>
          </p:nvCxnSpPr>
          <p:spPr>
            <a:xfrm>
              <a:off x="381000" y="3810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27" name="Straight Connector 26">
              <a:extLst>
                <a:ext uri="{FF2B5EF4-FFF2-40B4-BE49-F238E27FC236}">
                  <a16:creationId xmlns:a16="http://schemas.microsoft.com/office/drawing/2014/main" id="{71865A17-8E5C-4202-A64B-FFBFC85C8CED}"/>
                </a:ext>
              </a:extLst>
            </p:cNvPr>
            <p:cNvCxnSpPr/>
            <p:nvPr/>
          </p:nvCxnSpPr>
          <p:spPr>
            <a:xfrm rot="5400000">
              <a:off x="-2133600" y="2895600"/>
              <a:ext cx="5029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29" name="Straight Connector 28">
              <a:extLst>
                <a:ext uri="{FF2B5EF4-FFF2-40B4-BE49-F238E27FC236}">
                  <a16:creationId xmlns:a16="http://schemas.microsoft.com/office/drawing/2014/main" id="{716B4A71-F7C9-44F2-9F38-F92AF99E8EA6}"/>
                </a:ext>
              </a:extLst>
            </p:cNvPr>
            <p:cNvCxnSpPr/>
            <p:nvPr/>
          </p:nvCxnSpPr>
          <p:spPr>
            <a:xfrm rot="16200000" flipH="1">
              <a:off x="381000" y="54102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0" name="Straight Connector 29">
              <a:extLst>
                <a:ext uri="{FF2B5EF4-FFF2-40B4-BE49-F238E27FC236}">
                  <a16:creationId xmlns:a16="http://schemas.microsoft.com/office/drawing/2014/main" id="{CFD95193-38F9-4BE4-8AB6-71B610360B80}"/>
                </a:ext>
              </a:extLst>
            </p:cNvPr>
            <p:cNvCxnSpPr/>
            <p:nvPr/>
          </p:nvCxnSpPr>
          <p:spPr>
            <a:xfrm>
              <a:off x="1371600" y="6400800"/>
              <a:ext cx="73152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1" name="Straight Connector 30">
              <a:extLst>
                <a:ext uri="{FF2B5EF4-FFF2-40B4-BE49-F238E27FC236}">
                  <a16:creationId xmlns:a16="http://schemas.microsoft.com/office/drawing/2014/main" id="{07EB4B00-B58E-4828-87D8-802254AD4AFE}"/>
                </a:ext>
              </a:extLst>
            </p:cNvPr>
            <p:cNvCxnSpPr/>
            <p:nvPr/>
          </p:nvCxnSpPr>
          <p:spPr>
            <a:xfrm rot="5400000" flipH="1" flipV="1">
              <a:off x="6134100" y="3924300"/>
              <a:ext cx="5105400" cy="1588"/>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cxnSp>
          <p:nvCxnSpPr>
            <p:cNvPr id="34" name="Straight Connector 33">
              <a:extLst>
                <a:ext uri="{FF2B5EF4-FFF2-40B4-BE49-F238E27FC236}">
                  <a16:creationId xmlns:a16="http://schemas.microsoft.com/office/drawing/2014/main" id="{15236360-A101-4807-9D1E-596617EF85F8}"/>
                </a:ext>
              </a:extLst>
            </p:cNvPr>
            <p:cNvCxnSpPr/>
            <p:nvPr/>
          </p:nvCxnSpPr>
          <p:spPr>
            <a:xfrm rot="16200000" flipH="1">
              <a:off x="7696200" y="381000"/>
              <a:ext cx="990600" cy="990600"/>
            </a:xfrm>
            <a:prstGeom prst="line">
              <a:avLst/>
            </a:prstGeom>
            <a:noFill/>
            <a:ln w="25400" cap="flat" cmpd="sng" algn="ctr">
              <a:solidFill>
                <a:srgbClr val="4F81BD"/>
              </a:solidFill>
              <a:prstDash val="solid"/>
            </a:ln>
            <a:effectLst>
              <a:glow rad="63500">
                <a:srgbClr val="4F81BD">
                  <a:satMod val="175000"/>
                  <a:alpha val="40000"/>
                </a:srgbClr>
              </a:glow>
              <a:outerShdw blurRad="40000" dist="20000" dir="5400000" rotWithShape="0">
                <a:srgbClr val="000000">
                  <a:alpha val="38000"/>
                </a:srgbClr>
              </a:outerShdw>
            </a:effectLst>
          </p:spPr>
        </p:cxnSp>
      </p:grpSp>
    </p:spTree>
    <p:extLst>
      <p:ext uri="{BB962C8B-B14F-4D97-AF65-F5344CB8AC3E}">
        <p14:creationId xmlns:p14="http://schemas.microsoft.com/office/powerpoint/2010/main" val="1136331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00"/>
                                        <p:tgtEl>
                                          <p:spTgt spid="2"/>
                                        </p:tgtEl>
                                      </p:cBhvr>
                                    </p:animEffect>
                                  </p:childTnLst>
                                </p:cTn>
                              </p:par>
                            </p:childTnLst>
                          </p:cTn>
                        </p:par>
                        <p:par>
                          <p:cTn id="8" fill="hold" nodeType="afterGroup">
                            <p:stCondLst>
                              <p:cond delay="1700"/>
                            </p:stCondLst>
                            <p:childTnLst>
                              <p:par>
                                <p:cTn id="9" presetID="22" presetClass="entr" presetSubtype="8" fill="hold" nodeType="afterEffect">
                                  <p:stCondLst>
                                    <p:cond delay="0"/>
                                  </p:stCondLst>
                                  <p:childTnLst>
                                    <p:set>
                                      <p:cBhvr>
                                        <p:cTn id="10" dur="1" fill="hold">
                                          <p:stCondLst>
                                            <p:cond delay="0"/>
                                          </p:stCondLst>
                                        </p:cTn>
                                        <p:tgtEl>
                                          <p:spTgt spid="38982">
                                            <p:txEl>
                                              <p:pRg st="0" end="0"/>
                                            </p:txEl>
                                          </p:spTgt>
                                        </p:tgtEl>
                                        <p:attrNameLst>
                                          <p:attrName>style.visibility</p:attrName>
                                        </p:attrNameLst>
                                      </p:cBhvr>
                                      <p:to>
                                        <p:strVal val="visible"/>
                                      </p:to>
                                    </p:set>
                                    <p:animEffect transition="in" filter="wipe(left)">
                                      <p:cBhvr>
                                        <p:cTn id="11" dur="1000"/>
                                        <p:tgtEl>
                                          <p:spTgt spid="38982">
                                            <p:txEl>
                                              <p:pRg st="0" end="0"/>
                                            </p:txEl>
                                          </p:spTgt>
                                        </p:tgtEl>
                                      </p:cBhvr>
                                    </p:animEffect>
                                  </p:childTnLst>
                                </p:cTn>
                              </p:par>
                            </p:childTnLst>
                          </p:cTn>
                        </p:par>
                        <p:par>
                          <p:cTn id="12" fill="hold" nodeType="afterGroup">
                            <p:stCondLst>
                              <p:cond delay="2700"/>
                            </p:stCondLst>
                            <p:childTnLst>
                              <p:par>
                                <p:cTn id="13" presetID="22" presetClass="entr" presetSubtype="8" fill="hold" nodeType="afterEffect">
                                  <p:stCondLst>
                                    <p:cond delay="1000"/>
                                  </p:stCondLst>
                                  <p:childTnLst>
                                    <p:set>
                                      <p:cBhvr>
                                        <p:cTn id="14" dur="1" fill="hold">
                                          <p:stCondLst>
                                            <p:cond delay="0"/>
                                          </p:stCondLst>
                                        </p:cTn>
                                        <p:tgtEl>
                                          <p:spTgt spid="38989">
                                            <p:txEl>
                                              <p:pRg st="0" end="0"/>
                                            </p:txEl>
                                          </p:spTgt>
                                        </p:tgtEl>
                                        <p:attrNameLst>
                                          <p:attrName>style.visibility</p:attrName>
                                        </p:attrNameLst>
                                      </p:cBhvr>
                                      <p:to>
                                        <p:strVal val="visible"/>
                                      </p:to>
                                    </p:set>
                                    <p:animEffect transition="in" filter="wipe(left)">
                                      <p:cBhvr>
                                        <p:cTn id="15" dur="1000"/>
                                        <p:tgtEl>
                                          <p:spTgt spid="38989">
                                            <p:txEl>
                                              <p:pRg st="0" end="0"/>
                                            </p:txEl>
                                          </p:spTgt>
                                        </p:tgtEl>
                                      </p:cBhvr>
                                    </p:animEffect>
                                  </p:childTnLst>
                                </p:cTn>
                              </p:par>
                            </p:childTnLst>
                          </p:cTn>
                        </p:par>
                        <p:par>
                          <p:cTn id="16" fill="hold" nodeType="afterGroup">
                            <p:stCondLst>
                              <p:cond delay="47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nodeType="afterGroup">
                            <p:stCondLst>
                              <p:cond delay="52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nodeType="afterGroup">
                            <p:stCondLst>
                              <p:cond delay="5700"/>
                            </p:stCondLst>
                            <p:childTnLst>
                              <p:par>
                                <p:cTn id="28" presetID="22" presetClass="entr" presetSubtype="8" fill="hold" nodeType="afterEffect">
                                  <p:stCondLst>
                                    <p:cond delay="0"/>
                                  </p:stCondLst>
                                  <p:childTnLst>
                                    <p:set>
                                      <p:cBhvr>
                                        <p:cTn id="29" dur="1" fill="hold">
                                          <p:stCondLst>
                                            <p:cond delay="0"/>
                                          </p:stCondLst>
                                        </p:cTn>
                                        <p:tgtEl>
                                          <p:spTgt spid="38995">
                                            <p:txEl>
                                              <p:pRg st="0" end="0"/>
                                            </p:txEl>
                                          </p:spTgt>
                                        </p:tgtEl>
                                        <p:attrNameLst>
                                          <p:attrName>style.visibility</p:attrName>
                                        </p:attrNameLst>
                                      </p:cBhvr>
                                      <p:to>
                                        <p:strVal val="visible"/>
                                      </p:to>
                                    </p:set>
                                    <p:animEffect transition="in" filter="wipe(left)">
                                      <p:cBhvr>
                                        <p:cTn id="30" dur="2000"/>
                                        <p:tgtEl>
                                          <p:spTgt spid="38995">
                                            <p:txEl>
                                              <p:pRg st="0" end="0"/>
                                            </p:txEl>
                                          </p:spTgt>
                                        </p:tgtEl>
                                      </p:cBhvr>
                                    </p:animEffect>
                                  </p:childTnLst>
                                </p:cTn>
                              </p:par>
                            </p:childTnLst>
                          </p:cTn>
                        </p:par>
                        <p:par>
                          <p:cTn id="31" fill="hold" nodeType="afterGroup">
                            <p:stCondLst>
                              <p:cond delay="7700"/>
                            </p:stCondLst>
                            <p:childTnLst>
                              <p:par>
                                <p:cTn id="32" presetID="22" presetClass="entr" presetSubtype="1"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par>
                                <p:cTn id="35" presetID="22" presetClass="entr" presetSubtype="8"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par>
                          <p:cTn id="38" fill="hold" nodeType="afterGroup">
                            <p:stCondLst>
                              <p:cond delay="8200"/>
                            </p:stCondLst>
                            <p:childTnLst>
                              <p:par>
                                <p:cTn id="39" presetID="22" presetClass="entr" presetSubtype="8" fill="hold" nodeType="afterEffect">
                                  <p:stCondLst>
                                    <p:cond delay="0"/>
                                  </p:stCondLst>
                                  <p:childTnLst>
                                    <p:set>
                                      <p:cBhvr>
                                        <p:cTn id="40" dur="1" fill="hold">
                                          <p:stCondLst>
                                            <p:cond delay="0"/>
                                          </p:stCondLst>
                                        </p:cTn>
                                        <p:tgtEl>
                                          <p:spTgt spid="38999">
                                            <p:txEl>
                                              <p:pRg st="0" end="0"/>
                                            </p:txEl>
                                          </p:spTgt>
                                        </p:tgtEl>
                                        <p:attrNameLst>
                                          <p:attrName>style.visibility</p:attrName>
                                        </p:attrNameLst>
                                      </p:cBhvr>
                                      <p:to>
                                        <p:strVal val="visible"/>
                                      </p:to>
                                    </p:set>
                                    <p:animEffect transition="in" filter="wipe(left)">
                                      <p:cBhvr>
                                        <p:cTn id="41" dur="2000"/>
                                        <p:tgtEl>
                                          <p:spTgt spid="389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82A6A6-9263-4C42-AAFB-3C30D1BFBB5F}"/>
              </a:ext>
            </a:extLst>
          </p:cNvPr>
          <p:cNvPicPr>
            <a:picLocks noChangeAspect="1"/>
          </p:cNvPicPr>
          <p:nvPr/>
        </p:nvPicPr>
        <p:blipFill rotWithShape="1">
          <a:blip r:embed="rId2">
            <a:extLst>
              <a:ext uri="{28A0092B-C50C-407E-A947-70E740481C1C}">
                <a14:useLocalDpi xmlns:a14="http://schemas.microsoft.com/office/drawing/2010/main" val="0"/>
              </a:ext>
            </a:extLst>
          </a:blip>
          <a:srcRect t="6249" r="833" b="2501"/>
          <a:stretch/>
        </p:blipFill>
        <p:spPr>
          <a:xfrm>
            <a:off x="0" y="1143000"/>
            <a:ext cx="9067800" cy="5562600"/>
          </a:xfrm>
          <a:prstGeom prst="rect">
            <a:avLst/>
          </a:prstGeom>
        </p:spPr>
      </p:pic>
      <p:sp>
        <p:nvSpPr>
          <p:cNvPr id="6" name="TextBox 5">
            <a:extLst>
              <a:ext uri="{FF2B5EF4-FFF2-40B4-BE49-F238E27FC236}">
                <a16:creationId xmlns:a16="http://schemas.microsoft.com/office/drawing/2014/main" id="{143CF95D-D5E0-47BA-B7E4-74BEB6973263}"/>
              </a:ext>
            </a:extLst>
          </p:cNvPr>
          <p:cNvSpPr txBox="1"/>
          <p:nvPr/>
        </p:nvSpPr>
        <p:spPr>
          <a:xfrm>
            <a:off x="2362200" y="304800"/>
            <a:ext cx="4419600" cy="707886"/>
          </a:xfrm>
          <a:prstGeom prst="rect">
            <a:avLst/>
          </a:prstGeom>
          <a:noFill/>
        </p:spPr>
        <p:txBody>
          <a:bodyPr wrap="square" rtlCol="0">
            <a:spAutoFit/>
          </a:bodyPr>
          <a:lstStyle/>
          <a:p>
            <a:pPr algn="ctr"/>
            <a:r>
              <a:rPr lang="en-IN" sz="4000" dirty="0">
                <a:solidFill>
                  <a:schemeClr val="accent2">
                    <a:lumMod val="20000"/>
                    <a:lumOff val="80000"/>
                  </a:schemeClr>
                </a:solidFill>
              </a:rPr>
              <a:t>Main Menu</a:t>
            </a:r>
          </a:p>
        </p:txBody>
      </p:sp>
    </p:spTree>
    <p:extLst>
      <p:ext uri="{BB962C8B-B14F-4D97-AF65-F5344CB8AC3E}">
        <p14:creationId xmlns:p14="http://schemas.microsoft.com/office/powerpoint/2010/main" val="1351329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634CAE-8DF2-482C-9031-61AB17E79DBD}"/>
              </a:ext>
            </a:extLst>
          </p:cNvPr>
          <p:cNvPicPr>
            <a:picLocks noChangeAspect="1"/>
          </p:cNvPicPr>
          <p:nvPr/>
        </p:nvPicPr>
        <p:blipFill rotWithShape="1">
          <a:blip r:embed="rId2">
            <a:extLst>
              <a:ext uri="{28A0092B-C50C-407E-A947-70E740481C1C}">
                <a14:useLocalDpi xmlns:a14="http://schemas.microsoft.com/office/drawing/2010/main" val="0"/>
              </a:ext>
            </a:extLst>
          </a:blip>
          <a:srcRect t="6425" r="2213" b="5738"/>
          <a:stretch/>
        </p:blipFill>
        <p:spPr>
          <a:xfrm>
            <a:off x="0" y="1143000"/>
            <a:ext cx="9148785" cy="5562600"/>
          </a:xfrm>
          <a:prstGeom prst="rect">
            <a:avLst/>
          </a:prstGeom>
        </p:spPr>
      </p:pic>
      <p:sp>
        <p:nvSpPr>
          <p:cNvPr id="4" name="TextBox 3">
            <a:extLst>
              <a:ext uri="{FF2B5EF4-FFF2-40B4-BE49-F238E27FC236}">
                <a16:creationId xmlns:a16="http://schemas.microsoft.com/office/drawing/2014/main" id="{578EC098-A61E-48D1-864A-E2061289D623}"/>
              </a:ext>
            </a:extLst>
          </p:cNvPr>
          <p:cNvSpPr txBox="1"/>
          <p:nvPr/>
        </p:nvSpPr>
        <p:spPr>
          <a:xfrm>
            <a:off x="1371600" y="282714"/>
            <a:ext cx="6400800" cy="707886"/>
          </a:xfrm>
          <a:prstGeom prst="rect">
            <a:avLst/>
          </a:prstGeom>
          <a:noFill/>
        </p:spPr>
        <p:txBody>
          <a:bodyPr wrap="square" rtlCol="0">
            <a:spAutoFit/>
          </a:bodyPr>
          <a:lstStyle/>
          <a:p>
            <a:pPr algn="ctr"/>
            <a:r>
              <a:rPr lang="en-IN" sz="4000" dirty="0">
                <a:solidFill>
                  <a:schemeClr val="accent2">
                    <a:lumMod val="20000"/>
                    <a:lumOff val="80000"/>
                  </a:schemeClr>
                </a:solidFill>
              </a:rPr>
              <a:t>Show List of Records</a:t>
            </a:r>
          </a:p>
        </p:txBody>
      </p:sp>
    </p:spTree>
    <p:extLst>
      <p:ext uri="{BB962C8B-B14F-4D97-AF65-F5344CB8AC3E}">
        <p14:creationId xmlns:p14="http://schemas.microsoft.com/office/powerpoint/2010/main" val="1359320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1706</TotalTime>
  <Words>556</Words>
  <Application>Microsoft Office PowerPoint</Application>
  <PresentationFormat>On-screen Show (4:3)</PresentationFormat>
  <Paragraphs>44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Bookman Old Style</vt:lpstr>
      <vt:lpstr>Calibri</vt:lpstr>
      <vt:lpstr>Century</vt:lpstr>
      <vt:lpstr>Consolas</vt:lpstr>
      <vt:lpstr>Courier New</vt:lpstr>
      <vt:lpstr>Old English Text MT</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Harbin Ice and Snow Festival, China</dc:title>
  <dc:creator>User</dc:creator>
  <cp:lastModifiedBy>Vivek Yadav</cp:lastModifiedBy>
  <cp:revision>115</cp:revision>
  <dcterms:created xsi:type="dcterms:W3CDTF">2012-10-11T14:34:40Z</dcterms:created>
  <dcterms:modified xsi:type="dcterms:W3CDTF">2019-11-12T13:01:42Z</dcterms:modified>
</cp:coreProperties>
</file>