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87" r:id="rId2"/>
    <p:sldId id="292" r:id="rId3"/>
    <p:sldId id="282" r:id="rId4"/>
    <p:sldId id="304" r:id="rId5"/>
    <p:sldId id="299" r:id="rId6"/>
    <p:sldId id="300" r:id="rId7"/>
    <p:sldId id="301" r:id="rId8"/>
    <p:sldId id="302" r:id="rId9"/>
    <p:sldId id="303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360"/>
    <a:srgbClr val="1794D3"/>
    <a:srgbClr val="A81D4B"/>
    <a:srgbClr val="5E5FA3"/>
    <a:srgbClr val="8ABC34"/>
    <a:srgbClr val="F35E1C"/>
    <a:srgbClr val="2A268E"/>
    <a:srgbClr val="DA0E49"/>
    <a:srgbClr val="323232"/>
    <a:srgbClr val="3E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10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78FB527D-8989-4D23-9B92-016AB147ED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66491"/>
            <a:ext cx="12192000" cy="53915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323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CD2A92-1EC0-481B-9167-A34D8F15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392" y="507553"/>
            <a:ext cx="8630816" cy="4733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2093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66C6B45-DF19-489E-887B-1F7F891BA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2" y="166208"/>
            <a:ext cx="1113211" cy="11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B9DC80CB-C076-4C26-A380-E81BEF1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1" y="320935"/>
            <a:ext cx="11335576" cy="48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defRPr sz="2800" b="1">
                <a:solidFill>
                  <a:srgbClr val="2093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2FBAD07-A4E9-40C8-80D6-C4E517C3C3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631" y="1090333"/>
            <a:ext cx="11335575" cy="4498509"/>
          </a:xfrm>
          <a:prstGeom prst="rect">
            <a:avLst/>
          </a:prstGeom>
        </p:spPr>
        <p:txBody>
          <a:bodyPr/>
          <a:lstStyle>
            <a:lvl1pPr marL="228600" indent="-228600">
              <a:buFont typeface="Calibri" panose="020F0502020204030204" pitchFamily="34" charset="0"/>
              <a:buChar char="‒"/>
              <a:defRPr sz="2400">
                <a:solidFill>
                  <a:srgbClr val="323232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solidFill>
                  <a:srgbClr val="323232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800">
                <a:solidFill>
                  <a:srgbClr val="323232"/>
                </a:solidFill>
              </a:defRPr>
            </a:lvl3pPr>
            <a:lvl4pPr>
              <a:defRPr>
                <a:solidFill>
                  <a:srgbClr val="323232"/>
                </a:solidFill>
              </a:defRPr>
            </a:lvl4pPr>
            <a:lvl5pPr marL="2057400" indent="-228600">
              <a:buFont typeface="Wingdings" panose="05000000000000000000" pitchFamily="2" charset="2"/>
              <a:buChar char="ü"/>
              <a:defRPr>
                <a:solidFill>
                  <a:srgbClr val="32323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D59D098-BDB4-4267-AC2F-3AC63FA385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8"/>
          <a:stretch/>
        </p:blipFill>
        <p:spPr>
          <a:xfrm>
            <a:off x="251724" y="5757553"/>
            <a:ext cx="1113211" cy="9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478200E0-F016-45C3-B9D9-DE5715CDD551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631" y="1085836"/>
            <a:ext cx="11335576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3232"/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59D098-BDB4-4267-AC2F-3AC63FA385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8"/>
          <a:stretch/>
        </p:blipFill>
        <p:spPr>
          <a:xfrm>
            <a:off x="251724" y="5757553"/>
            <a:ext cx="1113211" cy="94609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9DC80CB-C076-4C26-A380-E81BEF1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1" y="320935"/>
            <a:ext cx="11335576" cy="48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tabLst>
                <a:tab pos="88900" algn="l"/>
              </a:tabLst>
              <a:defRPr sz="2800" b="1">
                <a:solidFill>
                  <a:srgbClr val="2093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05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>
            <a:extLst>
              <a:ext uri="{FF2B5EF4-FFF2-40B4-BE49-F238E27FC236}">
                <a16:creationId xmlns:a16="http://schemas.microsoft.com/office/drawing/2014/main" id="{478200E0-F016-45C3-B9D9-DE5715CDD551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631" y="1084430"/>
            <a:ext cx="5400000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3232"/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BE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6F4A92B3-4EF8-4206-88FA-8D56EA12720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459207" y="1084430"/>
            <a:ext cx="5400000" cy="4500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grafiek wilt toevoegen</a:t>
            </a:r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59D098-BDB4-4267-AC2F-3AC63FA385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8"/>
          <a:stretch/>
        </p:blipFill>
        <p:spPr>
          <a:xfrm>
            <a:off x="251724" y="5757553"/>
            <a:ext cx="1113211" cy="94609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9DC80CB-C076-4C26-A380-E81BEF1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1" y="320935"/>
            <a:ext cx="11335576" cy="48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defRPr sz="2800" b="1">
                <a:solidFill>
                  <a:srgbClr val="2093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4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oto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5">
            <a:extLst>
              <a:ext uri="{FF2B5EF4-FFF2-40B4-BE49-F238E27FC236}">
                <a16:creationId xmlns:a16="http://schemas.microsoft.com/office/drawing/2014/main" id="{C99ECE3F-54DD-4A64-ACBD-BDED28D655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1083130"/>
            <a:ext cx="5400000" cy="45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323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31B25E67-A949-4C70-8C39-FC13F61A15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59207" y="1083130"/>
            <a:ext cx="5400000" cy="4500000"/>
          </a:xfrm>
          <a:prstGeom prst="rect">
            <a:avLst/>
          </a:prstGeom>
        </p:spPr>
        <p:txBody>
          <a:bodyPr/>
          <a:lstStyle>
            <a:lvl1pPr marL="228600" indent="-228600">
              <a:buFont typeface="Calibri" panose="020F0502020204030204" pitchFamily="34" charset="0"/>
              <a:buChar char="‒"/>
              <a:defRPr sz="2400">
                <a:solidFill>
                  <a:srgbClr val="323232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solidFill>
                  <a:srgbClr val="323232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 sz="1800">
                <a:solidFill>
                  <a:srgbClr val="323232"/>
                </a:solidFill>
              </a:defRPr>
            </a:lvl3pPr>
            <a:lvl4pPr>
              <a:defRPr sz="1800">
                <a:solidFill>
                  <a:srgbClr val="323232"/>
                </a:solidFill>
              </a:defRPr>
            </a:lvl4pPr>
            <a:lvl5pPr marL="2057400" indent="-228600">
              <a:buFont typeface="Wingdings" panose="05000000000000000000" pitchFamily="2" charset="2"/>
              <a:buChar char="ü"/>
              <a:defRPr sz="1800">
                <a:solidFill>
                  <a:srgbClr val="32323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59D098-BDB4-4267-AC2F-3AC63FA385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8"/>
          <a:stretch/>
        </p:blipFill>
        <p:spPr>
          <a:xfrm>
            <a:off x="251724" y="5757553"/>
            <a:ext cx="1113211" cy="9460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9DC80CB-C076-4C26-A380-E81BEF1B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1" y="320935"/>
            <a:ext cx="11335576" cy="480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defRPr sz="2800" b="1">
                <a:solidFill>
                  <a:srgbClr val="F35E1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979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99C63BE-069F-44E2-B7C7-2AE8CC2CB38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70" y="5461895"/>
            <a:ext cx="3810330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3" r:id="rId3"/>
    <p:sldLayoutId id="2147483693" r:id="rId4"/>
    <p:sldLayoutId id="214748369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s4AZD/23_VGT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5659-914A-48BB-A350-B8DE3CA5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Database </a:t>
            </a:r>
            <a:r>
              <a:rPr lang="nl-BE" dirty="0" err="1"/>
              <a:t>toolkit</a:t>
            </a:r>
            <a:r>
              <a:rPr lang="nl-BE" dirty="0"/>
              <a:t> voor kanker varianten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E36B50F-1C93-4C06-9362-CAE831AC6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70" y="5461895"/>
            <a:ext cx="3810330" cy="1396105"/>
          </a:xfrm>
          <a:prstGeom prst="rect">
            <a:avLst/>
          </a:prstGeom>
        </p:spPr>
      </p:pic>
      <p:pic>
        <p:nvPicPr>
          <p:cNvPr id="5124" name="Picture 4" descr="Cancer ribbon Vectors &amp; Illustrations for Free Download | Freepik">
            <a:extLst>
              <a:ext uri="{FF2B5EF4-FFF2-40B4-BE49-F238E27FC236}">
                <a16:creationId xmlns:a16="http://schemas.microsoft.com/office/drawing/2014/main" id="{1E116C02-E136-F026-3150-6A86BF5C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50" y="1043940"/>
            <a:ext cx="8166300" cy="566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API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Een systeem waarbij in een API</a:t>
            </a:r>
          </a:p>
          <a:p>
            <a:pPr lvl="1"/>
            <a:r>
              <a:rPr lang="nl-BE" dirty="0"/>
              <a:t>De varianten / posities</a:t>
            </a:r>
          </a:p>
          <a:p>
            <a:pPr lvl="2"/>
            <a:r>
              <a:rPr lang="nl-BE" dirty="0"/>
              <a:t>Makkelijk opgezocht kunnen worden op basis van</a:t>
            </a:r>
          </a:p>
          <a:p>
            <a:pPr lvl="3"/>
            <a:r>
              <a:rPr lang="nl-BE" dirty="0"/>
              <a:t>Gen</a:t>
            </a:r>
          </a:p>
          <a:p>
            <a:pPr lvl="3"/>
            <a:r>
              <a:rPr lang="nl-BE" dirty="0"/>
              <a:t>Chromosoom en positie</a:t>
            </a:r>
          </a:p>
          <a:p>
            <a:pPr lvl="2"/>
            <a:r>
              <a:rPr lang="nl-BE" dirty="0"/>
              <a:t>Updates kunnen gebeuren aan gekende posities</a:t>
            </a:r>
          </a:p>
          <a:p>
            <a:pPr lvl="2"/>
            <a:r>
              <a:rPr lang="nl-BE" dirty="0"/>
              <a:t>Nieuwe ingevoegd kunnen worden</a:t>
            </a:r>
          </a:p>
        </p:txBody>
      </p:sp>
    </p:spTree>
    <p:extLst>
      <p:ext uri="{BB962C8B-B14F-4D97-AF65-F5344CB8AC3E}">
        <p14:creationId xmlns:p14="http://schemas.microsoft.com/office/powerpoint/2010/main" val="196242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Vereisten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Het systeem moet op een </a:t>
            </a:r>
            <a:r>
              <a:rPr lang="nl-BE" b="1" dirty="0"/>
              <a:t>LINUX</a:t>
            </a:r>
            <a:r>
              <a:rPr lang="nl-BE" dirty="0"/>
              <a:t> kunnen werken (bv </a:t>
            </a:r>
            <a:r>
              <a:rPr lang="nl-BE" dirty="0" err="1"/>
              <a:t>Fedora</a:t>
            </a:r>
            <a:r>
              <a:rPr lang="nl-BE" dirty="0"/>
              <a:t>)</a:t>
            </a:r>
          </a:p>
          <a:p>
            <a:r>
              <a:rPr lang="nl-BE" dirty="0"/>
              <a:t>Code naar keuze (let op met </a:t>
            </a:r>
            <a:r>
              <a:rPr lang="nl-BE" b="1" dirty="0"/>
              <a:t>Microsoft specifieke </a:t>
            </a:r>
            <a:r>
              <a:rPr lang="nl-BE" b="1" dirty="0" err="1"/>
              <a:t>libraries</a:t>
            </a:r>
            <a:r>
              <a:rPr lang="nl-BE" dirty="0"/>
              <a:t>)</a:t>
            </a:r>
          </a:p>
          <a:p>
            <a:r>
              <a:rPr lang="nl-BE" dirty="0"/>
              <a:t>Database keuze en implementatie is vrij, </a:t>
            </a:r>
            <a:br>
              <a:rPr lang="nl-BE" dirty="0"/>
            </a:br>
            <a:r>
              <a:rPr lang="nl-BE" dirty="0"/>
              <a:t>maar </a:t>
            </a:r>
            <a:r>
              <a:rPr lang="nl-BE" b="1" dirty="0"/>
              <a:t>back-ups</a:t>
            </a:r>
            <a:r>
              <a:rPr lang="nl-BE" dirty="0"/>
              <a:t> moeten makkelijk te nemen en terug te plaatsen zijn</a:t>
            </a:r>
          </a:p>
          <a:p>
            <a:r>
              <a:rPr lang="nl-BE" dirty="0"/>
              <a:t>Interface: </a:t>
            </a:r>
          </a:p>
          <a:p>
            <a:pPr lvl="1"/>
            <a:r>
              <a:rPr lang="nl-BE" dirty="0"/>
              <a:t>gestructureerde velden eerst, dan vrije tekst, hierna afbeeldingen.</a:t>
            </a:r>
          </a:p>
          <a:p>
            <a:pPr lvl="1"/>
            <a:r>
              <a:rPr lang="nl-BE" dirty="0"/>
              <a:t>Structuur in vrije tekst is een meerwaarde (bv </a:t>
            </a:r>
            <a:r>
              <a:rPr lang="nl-BE" dirty="0" err="1"/>
              <a:t>markdown</a:t>
            </a:r>
            <a:r>
              <a:rPr lang="nl-BE" dirty="0"/>
              <a:t> naar html)</a:t>
            </a:r>
          </a:p>
          <a:p>
            <a:r>
              <a:rPr lang="nl-BE" dirty="0"/>
              <a:t>API:</a:t>
            </a:r>
          </a:p>
          <a:p>
            <a:pPr lvl="1"/>
            <a:r>
              <a:rPr lang="nl-BE" dirty="0"/>
              <a:t>Mogelijkheid voorzien dat niet alle opgevraagde velden voor iedere locatie beschikbaar zal zijn!</a:t>
            </a:r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dirty="0"/>
              <a:t>Er wordt gewerkt binnen </a:t>
            </a:r>
            <a:r>
              <a:rPr lang="nl-BE" dirty="0">
                <a:hlinkClick r:id="rId2"/>
              </a:rPr>
              <a:t>https://github.com/Vives4AZD/23_VGT2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Code beschikbaar op vrijdagavond zal getest worden voor de evaluatie.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8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/>
          <p:cNvSpPr txBox="1"/>
          <p:nvPr/>
        </p:nvSpPr>
        <p:spPr>
          <a:xfrm>
            <a:off x="523631" y="1083130"/>
            <a:ext cx="573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/>
              <a:t>NIPT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4125310" y="1077689"/>
            <a:ext cx="5400000" cy="4500000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Somatic</a:t>
            </a:r>
            <a:r>
              <a:rPr lang="nl-BE" dirty="0"/>
              <a:t> Panels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20936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AZD In-House Pipelines</a:t>
            </a:r>
            <a:endParaRPr lang="nl-BE" dirty="0">
              <a:solidFill>
                <a:srgbClr val="385C7E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9" y="1702972"/>
            <a:ext cx="3624932" cy="326031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39" y="1734392"/>
            <a:ext cx="3698433" cy="3268112"/>
          </a:xfrm>
          <a:prstGeom prst="rect">
            <a:avLst/>
          </a:prstGeom>
        </p:spPr>
      </p:pic>
      <p:sp>
        <p:nvSpPr>
          <p:cNvPr id="7" name="Tijdelijke aanduiding voor tekst 5"/>
          <p:cNvSpPr txBox="1">
            <a:spLocks/>
          </p:cNvSpPr>
          <p:nvPr/>
        </p:nvSpPr>
        <p:spPr>
          <a:xfrm>
            <a:off x="8079001" y="1077689"/>
            <a:ext cx="540000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‒"/>
              <a:defRPr sz="2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dirty="0" err="1"/>
              <a:t>Microbiology</a:t>
            </a:r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68" y="1928879"/>
            <a:ext cx="2656659" cy="287913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409303" y="5347063"/>
            <a:ext cx="307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NIPT		v4.2.0</a:t>
            </a:r>
          </a:p>
          <a:p>
            <a:r>
              <a:rPr lang="nl-BE" dirty="0" err="1"/>
              <a:t>VeriSeq</a:t>
            </a:r>
            <a:r>
              <a:rPr lang="nl-BE" dirty="0"/>
              <a:t>	(CE-IVD)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4362994" y="5289875"/>
            <a:ext cx="3074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AmpliSeq</a:t>
            </a:r>
            <a:r>
              <a:rPr lang="nl-BE" dirty="0"/>
              <a:t>		v3.0.0</a:t>
            </a:r>
          </a:p>
          <a:p>
            <a:r>
              <a:rPr lang="nl-BE" dirty="0" err="1"/>
              <a:t>Capture</a:t>
            </a:r>
            <a:r>
              <a:rPr lang="nl-BE" dirty="0"/>
              <a:t>		v1.0.0</a:t>
            </a:r>
          </a:p>
          <a:p>
            <a:r>
              <a:rPr lang="nl-BE" dirty="0"/>
              <a:t>TSO500		(CE-IVD)</a:t>
            </a:r>
          </a:p>
          <a:p>
            <a:r>
              <a:rPr lang="nl-BE" dirty="0" err="1"/>
              <a:t>Avenio</a:t>
            </a:r>
            <a:r>
              <a:rPr lang="nl-BE" dirty="0"/>
              <a:t>		(CE-IVD)</a:t>
            </a:r>
          </a:p>
          <a:p>
            <a:r>
              <a:rPr lang="nl-BE" dirty="0" err="1"/>
              <a:t>RNAseq</a:t>
            </a:r>
            <a:r>
              <a:rPr lang="nl-BE" dirty="0"/>
              <a:t>		v1.0.0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8749194" y="5347063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Covid		v4.0.1</a:t>
            </a:r>
          </a:p>
          <a:p>
            <a:r>
              <a:rPr lang="nl-BE" dirty="0"/>
              <a:t>16S short		v1.0.0</a:t>
            </a:r>
          </a:p>
          <a:p>
            <a:r>
              <a:rPr lang="nl-BE" dirty="0"/>
              <a:t>16S long		v1.0.0</a:t>
            </a:r>
          </a:p>
        </p:txBody>
      </p:sp>
    </p:spTree>
    <p:extLst>
      <p:ext uri="{BB962C8B-B14F-4D97-AF65-F5344CB8AC3E}">
        <p14:creationId xmlns:p14="http://schemas.microsoft.com/office/powerpoint/2010/main" val="281003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What is cancer and how does it start? | Cancer Research UK (2021) - YouTube">
            <a:extLst>
              <a:ext uri="{FF2B5EF4-FFF2-40B4-BE49-F238E27FC236}">
                <a16:creationId xmlns:a16="http://schemas.microsoft.com/office/drawing/2014/main" id="{757A2A2D-0D74-2ED8-8094-BCD9343E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49" y="0"/>
            <a:ext cx="6297301" cy="35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Kanker oorzaken</a:t>
            </a:r>
          </a:p>
        </p:txBody>
      </p:sp>
      <p:pic>
        <p:nvPicPr>
          <p:cNvPr id="2058" name="Picture 10" descr="Genes and cancer | Macmillan Cancer Support">
            <a:extLst>
              <a:ext uri="{FF2B5EF4-FFF2-40B4-BE49-F238E27FC236}">
                <a16:creationId xmlns:a16="http://schemas.microsoft.com/office/drawing/2014/main" id="{254E2ADF-CBB1-902F-D280-B1763DFF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024" y="3101456"/>
            <a:ext cx="4722976" cy="35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enes and cancer">
            <a:extLst>
              <a:ext uri="{FF2B5EF4-FFF2-40B4-BE49-F238E27FC236}">
                <a16:creationId xmlns:a16="http://schemas.microsoft.com/office/drawing/2014/main" id="{A91F4F37-551D-CD48-70E0-AA022C798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28" y="2640427"/>
            <a:ext cx="4352619" cy="40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4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Van Diagnose naar Behandeling</a:t>
            </a:r>
          </a:p>
        </p:txBody>
      </p:sp>
      <p:pic>
        <p:nvPicPr>
          <p:cNvPr id="2050" name="Picture 2" descr="Breast Cancer and Next-Generation Sequencing: Towards Clinical Relevance  and Future | SpringerLink">
            <a:extLst>
              <a:ext uri="{FF2B5EF4-FFF2-40B4-BE49-F238E27FC236}">
                <a16:creationId xmlns:a16="http://schemas.microsoft.com/office/drawing/2014/main" id="{D8304657-6B17-71DB-C94A-2B48BA8A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5" y="0"/>
            <a:ext cx="311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ancer Research UK - Science blog">
            <a:extLst>
              <a:ext uri="{FF2B5EF4-FFF2-40B4-BE49-F238E27FC236}">
                <a16:creationId xmlns:a16="http://schemas.microsoft.com/office/drawing/2014/main" id="{4BC6BF15-CC73-22E4-CC8D-FE0AFE326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8" b="36148"/>
          <a:stretch/>
        </p:blipFill>
        <p:spPr bwMode="auto">
          <a:xfrm>
            <a:off x="523631" y="2316994"/>
            <a:ext cx="5915025" cy="151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" y="2693951"/>
            <a:ext cx="6173551" cy="1566122"/>
          </a:xfrm>
          <a:prstGeom prst="rect">
            <a:avLst/>
          </a:prstGeom>
        </p:spPr>
      </p:pic>
      <p:pic>
        <p:nvPicPr>
          <p:cNvPr id="5" name="Picture 4" descr="Afbeeldingsresultaat voor variant ca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74" y="5448822"/>
            <a:ext cx="3923231" cy="14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Seq System | Focused power for targeted gene and small genome sequencing">
            <a:extLst>
              <a:ext uri="{FF2B5EF4-FFF2-40B4-BE49-F238E27FC236}">
                <a16:creationId xmlns:a16="http://schemas.microsoft.com/office/drawing/2014/main" id="{91E33161-B175-48D8-B929-E0E7F8B1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01" y="0"/>
            <a:ext cx="2512579" cy="18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8E8E3244-7B0D-45C4-8862-79FA05DC5B37}"/>
              </a:ext>
            </a:extLst>
          </p:cNvPr>
          <p:cNvSpPr txBox="1"/>
          <p:nvPr/>
        </p:nvSpPr>
        <p:spPr>
          <a:xfrm>
            <a:off x="7546018" y="480552"/>
            <a:ext cx="392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Instrument genereert data voor 5-8 patiënten (1.5 – 2M fragmenten van 150bp per staal)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11F03A9-BF8E-4540-81B5-EB82369E53CB}"/>
              </a:ext>
            </a:extLst>
          </p:cNvPr>
          <p:cNvSpPr txBox="1"/>
          <p:nvPr/>
        </p:nvSpPr>
        <p:spPr>
          <a:xfrm>
            <a:off x="7546018" y="3015347"/>
            <a:ext cx="392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Vergelijk elk fragment met een referentie, om de originele DNA sequentie te bepalen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3BEF2FE-A59C-443B-BC05-23D95C5E88E7}"/>
              </a:ext>
            </a:extLst>
          </p:cNvPr>
          <p:cNvSpPr txBox="1"/>
          <p:nvPr/>
        </p:nvSpPr>
        <p:spPr>
          <a:xfrm>
            <a:off x="7546017" y="5454118"/>
            <a:ext cx="392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Vergelijk elke positie, om afwijkingen (varianten) te bepalen</a:t>
            </a:r>
          </a:p>
        </p:txBody>
      </p:sp>
      <p:sp>
        <p:nvSpPr>
          <p:cNvPr id="7" name="Pijl: omlaag 6">
            <a:extLst>
              <a:ext uri="{FF2B5EF4-FFF2-40B4-BE49-F238E27FC236}">
                <a16:creationId xmlns:a16="http://schemas.microsoft.com/office/drawing/2014/main" id="{E791FD27-2201-49BF-8F97-DA4DC90EC5AD}"/>
              </a:ext>
            </a:extLst>
          </p:cNvPr>
          <p:cNvSpPr/>
          <p:nvPr/>
        </p:nvSpPr>
        <p:spPr>
          <a:xfrm>
            <a:off x="3338004" y="1748901"/>
            <a:ext cx="976544" cy="945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66D72C53-4D14-478D-8EC2-C771D7A60C1C}"/>
              </a:ext>
            </a:extLst>
          </p:cNvPr>
          <p:cNvSpPr/>
          <p:nvPr/>
        </p:nvSpPr>
        <p:spPr>
          <a:xfrm>
            <a:off x="3338004" y="4381922"/>
            <a:ext cx="976544" cy="945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963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ancer Genes | CancerQuest">
            <a:extLst>
              <a:ext uri="{FF2B5EF4-FFF2-40B4-BE49-F238E27FC236}">
                <a16:creationId xmlns:a16="http://schemas.microsoft.com/office/drawing/2014/main" id="{C5408738-DB4A-98E9-957F-84748CA5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57" y="925811"/>
            <a:ext cx="5657485" cy="56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Verschillende genen in verschillende lichaamsdelen</a:t>
            </a:r>
          </a:p>
        </p:txBody>
      </p:sp>
    </p:spTree>
    <p:extLst>
      <p:ext uri="{BB962C8B-B14F-4D97-AF65-F5344CB8AC3E}">
        <p14:creationId xmlns:p14="http://schemas.microsoft.com/office/powerpoint/2010/main" val="19316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Behandeling</a:t>
            </a:r>
          </a:p>
        </p:txBody>
      </p:sp>
      <p:pic>
        <p:nvPicPr>
          <p:cNvPr id="4100" name="Picture 4" descr="Cancer Treatments - EBIS Medical">
            <a:extLst>
              <a:ext uri="{FF2B5EF4-FFF2-40B4-BE49-F238E27FC236}">
                <a16:creationId xmlns:a16="http://schemas.microsoft.com/office/drawing/2014/main" id="{5B53EF68-FF40-C0E2-EF26-15C28D51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83" y="0"/>
            <a:ext cx="8729084" cy="49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0E1E8FA-0357-F625-90FC-E9125881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20" y="4606533"/>
            <a:ext cx="4183380" cy="20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 en Opdracht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523632" y="1090333"/>
            <a:ext cx="8444200" cy="4498509"/>
          </a:xfrm>
        </p:spPr>
        <p:txBody>
          <a:bodyPr/>
          <a:lstStyle/>
          <a:p>
            <a:r>
              <a:rPr lang="nl-BE" dirty="0"/>
              <a:t>Vereenvoudiging nodig van bestaande werkmethodes</a:t>
            </a:r>
          </a:p>
          <a:p>
            <a:pPr lvl="1"/>
            <a:r>
              <a:rPr lang="nl-BE" dirty="0"/>
              <a:t>Online databases</a:t>
            </a:r>
          </a:p>
          <a:p>
            <a:pPr lvl="1"/>
            <a:r>
              <a:rPr lang="nl-BE" dirty="0"/>
              <a:t>Lokaal opgeslagen informatie in Word en/of Excel</a:t>
            </a:r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2" descr="Breast Cancer and Next-Generation Sequencing: Towards Clinical Relevance  and Future | SpringerLink">
            <a:extLst>
              <a:ext uri="{FF2B5EF4-FFF2-40B4-BE49-F238E27FC236}">
                <a16:creationId xmlns:a16="http://schemas.microsoft.com/office/drawing/2014/main" id="{542E1D7E-FD32-4E8A-3F1F-45314820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0" y="0"/>
            <a:ext cx="311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C44C4519-43F4-444D-FAD4-A51E4C11F386}"/>
              </a:ext>
            </a:extLst>
          </p:cNvPr>
          <p:cNvSpPr/>
          <p:nvPr/>
        </p:nvSpPr>
        <p:spPr>
          <a:xfrm>
            <a:off x="8967831" y="3884103"/>
            <a:ext cx="3111500" cy="1795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E8F4F5C-DDC9-AD4A-2AB7-879129B3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3" y="2818825"/>
            <a:ext cx="3586975" cy="317077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A1AA3A9-5034-982E-632F-A8D4117DB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76" y="5284418"/>
            <a:ext cx="6898504" cy="11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Interface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Een systeem waarbij in een interface</a:t>
            </a:r>
          </a:p>
          <a:p>
            <a:pPr lvl="1"/>
            <a:r>
              <a:rPr lang="nl-BE" dirty="0"/>
              <a:t>De genen</a:t>
            </a:r>
          </a:p>
          <a:p>
            <a:pPr lvl="2"/>
            <a:r>
              <a:rPr lang="nl-BE" dirty="0"/>
              <a:t>Makkelijk opgezocht worden</a:t>
            </a:r>
          </a:p>
          <a:p>
            <a:pPr lvl="2"/>
            <a:r>
              <a:rPr lang="nl-BE" dirty="0"/>
              <a:t>Makkelijk aangepast worden</a:t>
            </a:r>
          </a:p>
          <a:p>
            <a:pPr lvl="3"/>
            <a:r>
              <a:rPr lang="nl-BE" dirty="0"/>
              <a:t>Vaste informatie (zoals naam, code, chromosoom en positie)</a:t>
            </a:r>
          </a:p>
          <a:p>
            <a:pPr lvl="3"/>
            <a:r>
              <a:rPr lang="nl-BE" dirty="0"/>
              <a:t>Variabele informatie (vrije tekst, afbeeldingen)</a:t>
            </a:r>
          </a:p>
          <a:p>
            <a:pPr lvl="2"/>
            <a:r>
              <a:rPr lang="nl-BE" dirty="0"/>
              <a:t>Nieuwe toegevoegd kunnen worden</a:t>
            </a:r>
          </a:p>
          <a:p>
            <a:pPr lvl="1"/>
            <a:r>
              <a:rPr lang="nl-BE" dirty="0"/>
              <a:t>De varianten / posities</a:t>
            </a:r>
          </a:p>
          <a:p>
            <a:pPr lvl="2"/>
            <a:r>
              <a:rPr lang="nl-BE" dirty="0"/>
              <a:t>Makkelijk opgezocht kunnen worden op basis van</a:t>
            </a:r>
          </a:p>
          <a:p>
            <a:pPr lvl="3"/>
            <a:r>
              <a:rPr lang="nl-BE" dirty="0"/>
              <a:t>Gen</a:t>
            </a:r>
          </a:p>
          <a:p>
            <a:pPr lvl="3"/>
            <a:r>
              <a:rPr lang="nl-BE" dirty="0"/>
              <a:t>Chromosoom en positie</a:t>
            </a:r>
          </a:p>
          <a:p>
            <a:pPr lvl="2"/>
            <a:r>
              <a:rPr lang="nl-BE" dirty="0"/>
              <a:t>Makkelijk aangepast worden</a:t>
            </a:r>
          </a:p>
          <a:p>
            <a:pPr lvl="2"/>
            <a:r>
              <a:rPr lang="nl-BE" dirty="0"/>
              <a:t>Nieuwe toegevoegd kunnen worden</a:t>
            </a:r>
          </a:p>
        </p:txBody>
      </p:sp>
    </p:spTree>
    <p:extLst>
      <p:ext uri="{BB962C8B-B14F-4D97-AF65-F5344CB8AC3E}">
        <p14:creationId xmlns:p14="http://schemas.microsoft.com/office/powerpoint/2010/main" val="23453035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KB_001_Sjabloon PPT AZ Delta_cluster oncologie [Alleen-lezen]" id="{A5D6AD53-89A1-4757-9429-AB7F1838BB68}" vid="{35884B1D-6ED6-4B53-B83B-EC41D8D5D4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Delta cluster oncologie</Template>
  <TotalTime>117</TotalTime>
  <Words>338</Words>
  <Application>Microsoft Office PowerPoint</Application>
  <PresentationFormat>Breedbeeld</PresentationFormat>
  <Paragraphs>61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Kantoorthema</vt:lpstr>
      <vt:lpstr>Database toolkit voor kanker varianten</vt:lpstr>
      <vt:lpstr>AZD In-House Pipelines</vt:lpstr>
      <vt:lpstr>Kanker oorzaken</vt:lpstr>
      <vt:lpstr>Van Diagnose naar Behandeling</vt:lpstr>
      <vt:lpstr>NGS</vt:lpstr>
      <vt:lpstr>Verschillende genen in verschillende lichaamsdelen</vt:lpstr>
      <vt:lpstr>Behandeling</vt:lpstr>
      <vt:lpstr>Probleem en Opdracht</vt:lpstr>
      <vt:lpstr>Opdracht Interface</vt:lpstr>
      <vt:lpstr>Opdracht API</vt:lpstr>
      <vt:lpstr>Vereisten</vt:lpstr>
    </vt:vector>
  </TitlesOfParts>
  <Company>AZ Delta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toolkit voor kanker varianten</dc:title>
  <dc:creator>Swaerts Koen</dc:creator>
  <cp:lastModifiedBy>Swaerts Koen</cp:lastModifiedBy>
  <cp:revision>15</cp:revision>
  <dcterms:created xsi:type="dcterms:W3CDTF">2023-05-15T14:08:59Z</dcterms:created>
  <dcterms:modified xsi:type="dcterms:W3CDTF">2023-05-15T16:06:14Z</dcterms:modified>
</cp:coreProperties>
</file>