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Overloc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PGQO+j3yC1WzrycyAN3i14KXU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verlock-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verlock-italic.fntdata"/><Relationship Id="rId10" Type="http://schemas.openxmlformats.org/officeDocument/2006/relationships/slide" Target="slides/slide6.xml"/><Relationship Id="rId32" Type="http://schemas.openxmlformats.org/officeDocument/2006/relationships/font" Target="fonts/Overlock-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verloc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CO"/>
              <a:t>Por ejemplo, si es a la fabricación de calzado, tu proceso principal será la “fabricación”. Este proceso estará conformado por una serie de subprocesos secuenciales. Estos, a su vez, son los procesos claves, ya que son imprescindibles para el desarrollo de tu actividad.</a:t>
            </a:r>
            <a:endParaRPr/>
          </a:p>
          <a:p>
            <a:pPr indent="0" lvl="0" marL="0" rtl="0" algn="l">
              <a:spcBef>
                <a:spcPts val="0"/>
              </a:spcBef>
              <a:spcAft>
                <a:spcPts val="0"/>
              </a:spcAft>
              <a:buNone/>
            </a:pPr>
            <a:r>
              <a:rPr lang="es-CO"/>
              <a:t>Segundo paso: Sin estos procesos ellos no sería posible desarrollar los claves. Siguiendo el ejemplo anterior, un proceso de apoyo es la gestión de compras.</a:t>
            </a:r>
            <a:endParaRPr/>
          </a:p>
          <a:p>
            <a:pPr indent="0" lvl="0" marL="0" marR="0" rtl="0" algn="l">
              <a:lnSpc>
                <a:spcPct val="100000"/>
              </a:lnSpc>
              <a:spcBef>
                <a:spcPts val="0"/>
              </a:spcBef>
              <a:spcAft>
                <a:spcPts val="0"/>
              </a:spcAft>
              <a:buClr>
                <a:schemeClr val="dk1"/>
              </a:buClr>
              <a:buSzPts val="1200"/>
              <a:buFont typeface="Calibri"/>
              <a:buNone/>
            </a:pPr>
            <a:r>
              <a:rPr lang="es-CO"/>
              <a:t>Son los llamados “procesos estratégicos”. Aquí podemos tener los procesos de “diseño de nuevos productos” o “marketing”, por ejemplo.</a:t>
            </a:r>
            <a:endParaRPr/>
          </a:p>
          <a:p>
            <a:pPr indent="0" lvl="0" marL="0" rtl="0" algn="l">
              <a:spcBef>
                <a:spcPts val="0"/>
              </a:spcBef>
              <a:spcAft>
                <a:spcPts val="0"/>
              </a:spcAft>
              <a:buNone/>
            </a:pPr>
            <a:r>
              <a:t/>
            </a:r>
            <a:endParaRPr/>
          </a:p>
        </p:txBody>
      </p:sp>
      <p:sp>
        <p:nvSpPr>
          <p:cNvPr id="157" name="Google Shape;1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6" name="Shape 16"/>
        <p:cNvGrpSpPr/>
        <p:nvPr/>
      </p:nvGrpSpPr>
      <p:grpSpPr>
        <a:xfrm>
          <a:off x="0" y="0"/>
          <a:ext cx="0" cy="0"/>
          <a:chOff x="0" y="0"/>
          <a:chExt cx="0" cy="0"/>
        </a:xfrm>
      </p:grpSpPr>
      <p:sp>
        <p:nvSpPr>
          <p:cNvPr id="17" name="Google Shape;17;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3" name="Shape 73"/>
        <p:cNvGrpSpPr/>
        <p:nvPr/>
      </p:nvGrpSpPr>
      <p:grpSpPr>
        <a:xfrm>
          <a:off x="0" y="0"/>
          <a:ext cx="0" cy="0"/>
          <a:chOff x="0" y="0"/>
          <a:chExt cx="0" cy="0"/>
        </a:xfrm>
      </p:grpSpPr>
      <p:sp>
        <p:nvSpPr>
          <p:cNvPr id="74" name="Google Shape;7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9" name="Shape 79"/>
        <p:cNvGrpSpPr/>
        <p:nvPr/>
      </p:nvGrpSpPr>
      <p:grpSpPr>
        <a:xfrm>
          <a:off x="0" y="0"/>
          <a:ext cx="0" cy="0"/>
          <a:chOff x="0" y="0"/>
          <a:chExt cx="0" cy="0"/>
        </a:xfrm>
      </p:grpSpPr>
      <p:sp>
        <p:nvSpPr>
          <p:cNvPr id="80" name="Google Shape;80;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8" name="Shape 28"/>
        <p:cNvGrpSpPr/>
        <p:nvPr/>
      </p:nvGrpSpPr>
      <p:grpSpPr>
        <a:xfrm>
          <a:off x="0" y="0"/>
          <a:ext cx="0" cy="0"/>
          <a:chOff x="0" y="0"/>
          <a:chExt cx="0" cy="0"/>
        </a:xfrm>
      </p:grpSpPr>
      <p:sp>
        <p:nvSpPr>
          <p:cNvPr id="29" name="Google Shape;2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sp>
        <p:nvSpPr>
          <p:cNvPr id="33" name="Google Shape;33;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8" name="Shape 38"/>
        <p:cNvGrpSpPr/>
        <p:nvPr/>
      </p:nvGrpSpPr>
      <p:grpSpPr>
        <a:xfrm>
          <a:off x="0" y="0"/>
          <a:ext cx="0" cy="0"/>
          <a:chOff x="0" y="0"/>
          <a:chExt cx="0" cy="0"/>
        </a:xfrm>
      </p:grpSpPr>
      <p:sp>
        <p:nvSpPr>
          <p:cNvPr id="39" name="Google Shape;3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4" name="Shape 54"/>
        <p:cNvGrpSpPr/>
        <p:nvPr/>
      </p:nvGrpSpPr>
      <p:grpSpPr>
        <a:xfrm>
          <a:off x="0" y="0"/>
          <a:ext cx="0" cy="0"/>
          <a:chOff x="0" y="0"/>
          <a:chExt cx="0" cy="0"/>
        </a:xfrm>
      </p:grpSpPr>
      <p:sp>
        <p:nvSpPr>
          <p:cNvPr id="55" name="Google Shape;5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9" name="Shape 59"/>
        <p:cNvGrpSpPr/>
        <p:nvPr/>
      </p:nvGrpSpPr>
      <p:grpSpPr>
        <a:xfrm>
          <a:off x="0" y="0"/>
          <a:ext cx="0" cy="0"/>
          <a:chOff x="0" y="0"/>
          <a:chExt cx="0" cy="0"/>
        </a:xfrm>
      </p:grpSpPr>
      <p:sp>
        <p:nvSpPr>
          <p:cNvPr id="60" name="Google Shape;60;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6" name="Shape 66"/>
        <p:cNvGrpSpPr/>
        <p:nvPr/>
      </p:nvGrpSpPr>
      <p:grpSpPr>
        <a:xfrm>
          <a:off x="0" y="0"/>
          <a:ext cx="0" cy="0"/>
          <a:chOff x="0" y="0"/>
          <a:chExt cx="0" cy="0"/>
        </a:xfrm>
      </p:grpSpPr>
      <p:sp>
        <p:nvSpPr>
          <p:cNvPr id="67" name="Google Shape;67;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6"/>
          <p:cNvSpPr/>
          <p:nvPr>
            <p:ph idx="2" type="pic"/>
          </p:nvPr>
        </p:nvSpPr>
        <p:spPr>
          <a:xfrm>
            <a:off x="5183188" y="987425"/>
            <a:ext cx="6172200" cy="4873625"/>
          </a:xfrm>
          <a:prstGeom prst="rect">
            <a:avLst/>
          </a:prstGeom>
          <a:noFill/>
          <a:ln>
            <a:noFill/>
          </a:ln>
        </p:spPr>
      </p:sp>
      <p:sp>
        <p:nvSpPr>
          <p:cNvPr id="69" name="Google Shape;69;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5" name="Google Shape;15;p27"/>
          <p:cNvPicPr preferRelativeResize="0"/>
          <p:nvPr/>
        </p:nvPicPr>
        <p:blipFill rotWithShape="1">
          <a:blip r:embed="rId1">
            <a:alphaModFix/>
          </a:blip>
          <a:srcRect b="0" l="12987" r="12201" t="83616"/>
          <a:stretch/>
        </p:blipFill>
        <p:spPr>
          <a:xfrm>
            <a:off x="3812608" y="5804333"/>
            <a:ext cx="8244409" cy="1015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ingenioempresa.com/mapa-de-procesos/" TargetMode="External"/><Relationship Id="rId4" Type="http://schemas.openxmlformats.org/officeDocument/2006/relationships/hyperlink" Target="https://www.gestionar-facil.com/como-hacer-un-mapa-de-procesos/" TargetMode="External"/><Relationship Id="rId5" Type="http://schemas.openxmlformats.org/officeDocument/2006/relationships/hyperlink" Target="https://retos-operaciones-logistica.eae.es/tipos-definicion-y-desarrollo-de-un-mapa-de-proces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s-CO" sz="4800"/>
              <a:t>Sistemas de información</a:t>
            </a:r>
            <a:br>
              <a:rPr lang="es-CO" sz="4800"/>
            </a:br>
            <a:r>
              <a:rPr b="1" lang="es-CO" sz="4800"/>
              <a:t>Unidad 2: Sinergia entre sistemas de información y procesos de negocio</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CO"/>
              <a:t>Liliana González Palacio</a:t>
            </a:r>
            <a:endParaRPr/>
          </a:p>
          <a:p>
            <a:pPr indent="0" lvl="0" marL="0" rtl="0" algn="ctr">
              <a:lnSpc>
                <a:spcPct val="90000"/>
              </a:lnSpc>
              <a:spcBef>
                <a:spcPts val="1000"/>
              </a:spcBef>
              <a:spcAft>
                <a:spcPts val="0"/>
              </a:spcAft>
              <a:buClr>
                <a:schemeClr val="dk1"/>
              </a:buClr>
              <a:buSzPts val="2400"/>
              <a:buNone/>
            </a:pPr>
            <a:r>
              <a:rPr lang="es-CO"/>
              <a:t>lgonzalez8@eafit.edu.co</a:t>
            </a:r>
            <a:endParaRPr/>
          </a:p>
        </p:txBody>
      </p:sp>
      <p:pic>
        <p:nvPicPr>
          <p:cNvPr descr="Management Tips: Las Mejores Frases y Definiciones de Michael Porter" id="91" name="Google Shape;91;p1"/>
          <p:cNvPicPr preferRelativeResize="0"/>
          <p:nvPr/>
        </p:nvPicPr>
        <p:blipFill rotWithShape="1">
          <a:blip r:embed="rId3">
            <a:alphaModFix/>
          </a:blip>
          <a:srcRect b="0" l="0" r="0" t="0"/>
          <a:stretch/>
        </p:blipFill>
        <p:spPr>
          <a:xfrm>
            <a:off x="742743" y="3826769"/>
            <a:ext cx="2822091" cy="21211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2" name="Google Shape;1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Crea un mapa de procesos y comprende cómo funciona tu organización" id="153" name="Google Shape;153;p10"/>
          <p:cNvPicPr preferRelativeResize="0"/>
          <p:nvPr/>
        </p:nvPicPr>
        <p:blipFill rotWithShape="1">
          <a:blip r:embed="rId3">
            <a:alphaModFix/>
          </a:blip>
          <a:srcRect b="21025" l="0" r="0" t="3916"/>
          <a:stretch/>
        </p:blipFill>
        <p:spPr>
          <a:xfrm>
            <a:off x="1959735" y="0"/>
            <a:ext cx="5888865" cy="66278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CO"/>
              <a:t>Un poco más de detalle</a:t>
            </a:r>
            <a:endParaRPr/>
          </a:p>
        </p:txBody>
      </p:sp>
      <p:sp>
        <p:nvSpPr>
          <p:cNvPr id="160" name="Google Shape;16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CO"/>
              <a:t>Identifica los procesos actuales de tu empresa. Hazte la pregunta: ¿A qué se dedica mi empresa? </a:t>
            </a:r>
            <a:endParaRPr/>
          </a:p>
          <a:p>
            <a:pPr indent="-228600" lvl="0" marL="228600" rtl="0" algn="l">
              <a:lnSpc>
                <a:spcPct val="90000"/>
              </a:lnSpc>
              <a:spcBef>
                <a:spcPts val="1000"/>
              </a:spcBef>
              <a:spcAft>
                <a:spcPts val="0"/>
              </a:spcAft>
              <a:buClr>
                <a:schemeClr val="dk1"/>
              </a:buClr>
              <a:buSzPts val="2800"/>
              <a:buChar char="•"/>
            </a:pPr>
            <a:r>
              <a:rPr lang="es-CO"/>
              <a:t>Identifica los procesos que vas a necesitar de ayuda para tu proceso principal. Serán los “procesos de apoyo”. </a:t>
            </a:r>
            <a:endParaRPr/>
          </a:p>
          <a:p>
            <a:pPr indent="-228600" lvl="0" marL="228600" rtl="0" algn="l">
              <a:lnSpc>
                <a:spcPct val="90000"/>
              </a:lnSpc>
              <a:spcBef>
                <a:spcPts val="1000"/>
              </a:spcBef>
              <a:spcAft>
                <a:spcPts val="0"/>
              </a:spcAft>
              <a:buClr>
                <a:schemeClr val="dk1"/>
              </a:buClr>
              <a:buSzPts val="2800"/>
              <a:buChar char="•"/>
            </a:pPr>
            <a:r>
              <a:rPr lang="es-CO"/>
              <a:t>Identificar los procesos de búsqueda continua de creación de valor para tu producto o servicio, los procesos que establece la Dirección de la empresa.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idx="1" type="body"/>
          </p:nvPr>
        </p:nvSpPr>
        <p:spPr>
          <a:xfrm>
            <a:off x="838200" y="180657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CO"/>
              <a:t>Los procesos claves son aquellos que involucran las actividades centrales, relacionadas a la elaboración del producto o prestación del servicio, por lo que están enfocados en la satisfacción de las necesidades del consumidor.</a:t>
            </a:r>
            <a:endParaRPr/>
          </a:p>
          <a:p>
            <a:pPr indent="-228600" lvl="0" marL="228600" rtl="0" algn="l">
              <a:lnSpc>
                <a:spcPct val="90000"/>
              </a:lnSpc>
              <a:spcBef>
                <a:spcPts val="1000"/>
              </a:spcBef>
              <a:spcAft>
                <a:spcPts val="0"/>
              </a:spcAft>
              <a:buClr>
                <a:schemeClr val="dk1"/>
              </a:buClr>
              <a:buSzPts val="2800"/>
              <a:buChar char="•"/>
            </a:pPr>
            <a:r>
              <a:rPr lang="es-CO"/>
              <a:t>Se identifican con facilidad ya que se encuentran íntimamente vinculados a la misión, características y tipología de la empresa. Los procesos claves también se conocen como principales o misionales</a:t>
            </a:r>
            <a:endParaRPr/>
          </a:p>
          <a:p>
            <a:pPr indent="-228600" lvl="0" marL="228600" rtl="0" algn="l">
              <a:lnSpc>
                <a:spcPct val="90000"/>
              </a:lnSpc>
              <a:spcBef>
                <a:spcPts val="1000"/>
              </a:spcBef>
              <a:spcAft>
                <a:spcPts val="0"/>
              </a:spcAft>
              <a:buClr>
                <a:schemeClr val="dk1"/>
              </a:buClr>
              <a:buSzPts val="2800"/>
              <a:buChar char="•"/>
            </a:pPr>
            <a:r>
              <a:rPr lang="es-CO"/>
              <a:t>Para saber los tipos de proceso que aplican puede servir ubicar la empresa en uno de los siguientes tipos: Servicios, Fabricación, Distribución, Ventas (retail).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Crea un mapa de procesos y comprende cómo funciona tu organización" id="166" name="Google Shape;166;p12"/>
          <p:cNvPicPr preferRelativeResize="0"/>
          <p:nvPr/>
        </p:nvPicPr>
        <p:blipFill rotWithShape="1">
          <a:blip r:embed="rId3">
            <a:alphaModFix/>
          </a:blip>
          <a:srcRect b="40672" l="0" r="51721" t="39999"/>
          <a:stretch/>
        </p:blipFill>
        <p:spPr>
          <a:xfrm>
            <a:off x="415858" y="230188"/>
            <a:ext cx="2208074" cy="1325563"/>
          </a:xfrm>
          <a:prstGeom prst="rect">
            <a:avLst/>
          </a:prstGeom>
          <a:noFill/>
          <a:ln>
            <a:noFill/>
          </a:ln>
        </p:spPr>
      </p:pic>
      <p:sp>
        <p:nvSpPr>
          <p:cNvPr id="167" name="Google Shape;167;p12"/>
          <p:cNvSpPr/>
          <p:nvPr/>
        </p:nvSpPr>
        <p:spPr>
          <a:xfrm>
            <a:off x="6621341" y="73580"/>
            <a:ext cx="45690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s-CO" sz="2400" u="none" cap="none" strike="noStrike">
                <a:solidFill>
                  <a:srgbClr val="000000"/>
                </a:solidFill>
                <a:latin typeface="Arial"/>
                <a:ea typeface="Arial"/>
                <a:cs typeface="Arial"/>
                <a:sym typeface="Arial"/>
              </a:rPr>
              <a:t>¿A qué se dedica mi empresa?</a:t>
            </a:r>
            <a:endParaRPr/>
          </a:p>
          <a:p>
            <a:pPr indent="0" lvl="0" marL="0" marR="0" rtl="0" algn="l">
              <a:spcBef>
                <a:spcPts val="0"/>
              </a:spcBef>
              <a:spcAft>
                <a:spcPts val="0"/>
              </a:spcAft>
              <a:buNone/>
            </a:pPr>
            <a:r>
              <a:rPr i="1" lang="es-CO" sz="2400">
                <a:solidFill>
                  <a:srgbClr val="000000"/>
                </a:solidFill>
                <a:latin typeface="Arial"/>
                <a:ea typeface="Arial"/>
                <a:cs typeface="Arial"/>
                <a:sym typeface="Arial"/>
              </a:rPr>
              <a:t>Cómo se fabrica el proceso/servicio</a:t>
            </a:r>
            <a:endParaRPr/>
          </a:p>
          <a:p>
            <a:pPr indent="0" lvl="0" marL="0" marR="0" rtl="0" algn="l">
              <a:spcBef>
                <a:spcPts val="0"/>
              </a:spcBef>
              <a:spcAft>
                <a:spcPts val="0"/>
              </a:spcAft>
              <a:buNone/>
            </a:pPr>
            <a:r>
              <a:rPr i="1" lang="es-CO" sz="2400">
                <a:solidFill>
                  <a:srgbClr val="000000"/>
                </a:solidFill>
                <a:latin typeface="Arial"/>
                <a:ea typeface="Arial"/>
                <a:cs typeface="Arial"/>
                <a:sym typeface="Arial"/>
              </a:rPr>
              <a:t>que ofrezco al cliente?</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Sector hotelero</a:t>
            </a:r>
            <a:endParaRPr/>
          </a:p>
        </p:txBody>
      </p:sp>
      <p:sp>
        <p:nvSpPr>
          <p:cNvPr id="173" name="Google Shape;173;p13"/>
          <p:cNvSpPr txBox="1"/>
          <p:nvPr>
            <p:ph idx="1" type="body"/>
          </p:nvPr>
        </p:nvSpPr>
        <p:spPr>
          <a:xfrm>
            <a:off x="400050" y="180657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CO"/>
              <a:t>Identifica 2 o 3 procesos primarios</a:t>
            </a:r>
            <a:endParaRPr/>
          </a:p>
        </p:txBody>
      </p:sp>
      <p:pic>
        <p:nvPicPr>
          <p:cNvPr descr="El aporte en el desarrollo de un destino" id="174" name="Google Shape;174;p13"/>
          <p:cNvPicPr preferRelativeResize="0"/>
          <p:nvPr/>
        </p:nvPicPr>
        <p:blipFill rotWithShape="1">
          <a:blip r:embed="rId3">
            <a:alphaModFix/>
          </a:blip>
          <a:srcRect b="0" l="0" r="0" t="0"/>
          <a:stretch/>
        </p:blipFill>
        <p:spPr>
          <a:xfrm>
            <a:off x="5748545" y="1867694"/>
            <a:ext cx="5810250" cy="42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266700" y="21359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Sector agrícola</a:t>
            </a:r>
            <a:endParaRPr/>
          </a:p>
        </p:txBody>
      </p:sp>
      <p:pic>
        <p:nvPicPr>
          <p:cNvPr descr="Sector agrícola, el más golpeado por la &amp;#39;Economía Naranja&amp;#39; | Semanario La  Calle" id="180" name="Google Shape;180;p14"/>
          <p:cNvPicPr preferRelativeResize="0"/>
          <p:nvPr/>
        </p:nvPicPr>
        <p:blipFill rotWithShape="1">
          <a:blip r:embed="rId3">
            <a:alphaModFix/>
          </a:blip>
          <a:srcRect b="0" l="0" r="0" t="0"/>
          <a:stretch/>
        </p:blipFill>
        <p:spPr>
          <a:xfrm>
            <a:off x="4183546" y="365125"/>
            <a:ext cx="7500730" cy="49956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Sector banca</a:t>
            </a:r>
            <a:endParaRPr/>
          </a:p>
        </p:txBody>
      </p:sp>
      <p:sp>
        <p:nvSpPr>
          <p:cNvPr id="186" name="Google Shape;18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El panorama del sector Bancario para 2020 | El Economista" id="187" name="Google Shape;187;p15"/>
          <p:cNvPicPr preferRelativeResize="0"/>
          <p:nvPr/>
        </p:nvPicPr>
        <p:blipFill rotWithShape="1">
          <a:blip r:embed="rId3">
            <a:alphaModFix/>
          </a:blip>
          <a:srcRect b="0" l="0" r="0" t="0"/>
          <a:stretch/>
        </p:blipFill>
        <p:spPr>
          <a:xfrm>
            <a:off x="2626415" y="1690688"/>
            <a:ext cx="7208827" cy="40369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Sector salud</a:t>
            </a:r>
            <a:endParaRPr/>
          </a:p>
        </p:txBody>
      </p:sp>
      <p:sp>
        <p:nvSpPr>
          <p:cNvPr id="193" name="Google Shape;19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Clúster de excelencia clínica" id="194" name="Google Shape;194;p16"/>
          <p:cNvPicPr preferRelativeResize="0"/>
          <p:nvPr/>
        </p:nvPicPr>
        <p:blipFill rotWithShape="1">
          <a:blip r:embed="rId3">
            <a:alphaModFix/>
          </a:blip>
          <a:srcRect b="0" l="0" r="0" t="0"/>
          <a:stretch/>
        </p:blipFill>
        <p:spPr>
          <a:xfrm>
            <a:off x="2850874" y="1504191"/>
            <a:ext cx="6874318" cy="38496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pic>
        <p:nvPicPr>
          <p:cNvPr descr="J.10.CALL CENTER - Revenue Management/Yield Management/Asset Manager" id="199" name="Google Shape;199;p17"/>
          <p:cNvPicPr preferRelativeResize="0"/>
          <p:nvPr/>
        </p:nvPicPr>
        <p:blipFill rotWithShape="1">
          <a:blip r:embed="rId3">
            <a:alphaModFix/>
          </a:blip>
          <a:srcRect b="0" l="0" r="0" t="0"/>
          <a:stretch/>
        </p:blipFill>
        <p:spPr>
          <a:xfrm>
            <a:off x="275649" y="3681029"/>
            <a:ext cx="3576740" cy="2389262"/>
          </a:xfrm>
          <a:prstGeom prst="rect">
            <a:avLst/>
          </a:prstGeom>
          <a:noFill/>
          <a:ln>
            <a:noFill/>
          </a:ln>
        </p:spPr>
      </p:pic>
      <p:pic>
        <p:nvPicPr>
          <p:cNvPr descr="CAMBIOS ORGANIZACIONALES Y PERSONALES: Lo importante de tener una Buena  Comunicación" id="200" name="Google Shape;200;p17"/>
          <p:cNvPicPr preferRelativeResize="0"/>
          <p:nvPr/>
        </p:nvPicPr>
        <p:blipFill rotWithShape="1">
          <a:blip r:embed="rId4">
            <a:alphaModFix/>
          </a:blip>
          <a:srcRect b="0" l="0" r="0" t="0"/>
          <a:stretch/>
        </p:blipFill>
        <p:spPr>
          <a:xfrm>
            <a:off x="10402872" y="2132851"/>
            <a:ext cx="1614004" cy="3598792"/>
          </a:xfrm>
          <a:prstGeom prst="rect">
            <a:avLst/>
          </a:prstGeom>
          <a:noFill/>
          <a:ln>
            <a:noFill/>
          </a:ln>
        </p:spPr>
      </p:pic>
      <p:pic>
        <p:nvPicPr>
          <p:cNvPr descr="9 diciembre 2017 # Opiniones :: Pizzería Google- Pizzería Google El Cohete  a la Luna elcohetealaluna.com -¿Hola, con la pizzería… | Pizzería, Me  equivoco, Google" id="201" name="Google Shape;201;p17"/>
          <p:cNvPicPr preferRelativeResize="0"/>
          <p:nvPr/>
        </p:nvPicPr>
        <p:blipFill rotWithShape="1">
          <a:blip r:embed="rId5">
            <a:alphaModFix/>
          </a:blip>
          <a:srcRect b="27601" l="16108" r="15877" t="24669"/>
          <a:stretch/>
        </p:blipFill>
        <p:spPr>
          <a:xfrm>
            <a:off x="4079776" y="2708920"/>
            <a:ext cx="4925343" cy="1944218"/>
          </a:xfrm>
          <a:prstGeom prst="rect">
            <a:avLst/>
          </a:prstGeom>
          <a:noFill/>
          <a:ln>
            <a:noFill/>
          </a:ln>
        </p:spPr>
      </p:pic>
      <p:sp>
        <p:nvSpPr>
          <p:cNvPr id="202" name="Google Shape;202;p17"/>
          <p:cNvSpPr txBox="1"/>
          <p:nvPr/>
        </p:nvSpPr>
        <p:spPr>
          <a:xfrm>
            <a:off x="5447928" y="2492896"/>
            <a:ext cx="203453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4400">
                <a:solidFill>
                  <a:schemeClr val="lt1"/>
                </a:solidFill>
                <a:latin typeface="Overlock"/>
                <a:ea typeface="Overlock"/>
                <a:cs typeface="Overlock"/>
                <a:sym typeface="Overlock"/>
              </a:rPr>
              <a:t>Pizzería</a:t>
            </a:r>
            <a:endParaRPr/>
          </a:p>
        </p:txBody>
      </p:sp>
      <p:sp>
        <p:nvSpPr>
          <p:cNvPr id="203" name="Google Shape;203;p17"/>
          <p:cNvSpPr/>
          <p:nvPr/>
        </p:nvSpPr>
        <p:spPr>
          <a:xfrm>
            <a:off x="3826412" y="4881489"/>
            <a:ext cx="6808763" cy="850154"/>
          </a:xfrm>
          <a:custGeom>
            <a:rect b="b" l="l" r="r" t="t"/>
            <a:pathLst>
              <a:path extrusionOk="0" h="850154" w="6808763">
                <a:moveTo>
                  <a:pt x="0" y="56271"/>
                </a:moveTo>
                <a:cubicBezTo>
                  <a:pt x="124264" y="17585"/>
                  <a:pt x="248529" y="-21101"/>
                  <a:pt x="323557" y="28136"/>
                </a:cubicBezTo>
                <a:cubicBezTo>
                  <a:pt x="398585" y="77373"/>
                  <a:pt x="260252" y="323558"/>
                  <a:pt x="450166" y="351693"/>
                </a:cubicBezTo>
                <a:cubicBezTo>
                  <a:pt x="640080" y="379828"/>
                  <a:pt x="1280160" y="128954"/>
                  <a:pt x="1463040" y="196948"/>
                </a:cubicBezTo>
                <a:cubicBezTo>
                  <a:pt x="1645920" y="264942"/>
                  <a:pt x="1343464" y="703385"/>
                  <a:pt x="1547446" y="759656"/>
                </a:cubicBezTo>
                <a:cubicBezTo>
                  <a:pt x="1751428" y="815927"/>
                  <a:pt x="2433711" y="520505"/>
                  <a:pt x="2686930" y="534573"/>
                </a:cubicBezTo>
                <a:cubicBezTo>
                  <a:pt x="2940149" y="548641"/>
                  <a:pt x="2888567" y="900333"/>
                  <a:pt x="3066757" y="844062"/>
                </a:cubicBezTo>
                <a:cubicBezTo>
                  <a:pt x="3244947" y="787791"/>
                  <a:pt x="3512234" y="196948"/>
                  <a:pt x="3756074" y="196948"/>
                </a:cubicBezTo>
                <a:cubicBezTo>
                  <a:pt x="3999914" y="196948"/>
                  <a:pt x="4255477" y="825305"/>
                  <a:pt x="4529797" y="844062"/>
                </a:cubicBezTo>
                <a:cubicBezTo>
                  <a:pt x="4804117" y="862819"/>
                  <a:pt x="5188634" y="321212"/>
                  <a:pt x="5401994" y="309489"/>
                </a:cubicBezTo>
                <a:cubicBezTo>
                  <a:pt x="5615354" y="297766"/>
                  <a:pt x="5575496" y="825304"/>
                  <a:pt x="5809957" y="773723"/>
                </a:cubicBezTo>
                <a:cubicBezTo>
                  <a:pt x="6044418" y="722142"/>
                  <a:pt x="6808763" y="0"/>
                  <a:pt x="6808763" y="0"/>
                </a:cubicBezTo>
                <a:lnTo>
                  <a:pt x="6808763" y="0"/>
                </a:ln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p18"/>
          <p:cNvSpPr txBox="1"/>
          <p:nvPr>
            <p:ph idx="1" type="body"/>
          </p:nvPr>
        </p:nvSpPr>
        <p:spPr>
          <a:xfrm>
            <a:off x="1961014" y="1274470"/>
            <a:ext cx="8784976"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s-CO" sz="2400">
                <a:latin typeface="Cambria"/>
                <a:ea typeface="Cambria"/>
                <a:cs typeface="Cambria"/>
                <a:sym typeface="Cambria"/>
              </a:rPr>
              <a:t>-</a:t>
            </a:r>
            <a:r>
              <a:rPr lang="es-CO" sz="2400">
                <a:solidFill>
                  <a:schemeClr val="accent4"/>
                </a:solidFill>
                <a:latin typeface="Cambria"/>
                <a:ea typeface="Cambria"/>
                <a:cs typeface="Cambria"/>
                <a:sym typeface="Cambria"/>
              </a:rPr>
              <a:t> ¡Pizzería Google, buenos días!</a:t>
            </a:r>
            <a:br>
              <a:rPr lang="es-CO" sz="2400">
                <a:solidFill>
                  <a:schemeClr val="accent4"/>
                </a:solidFill>
                <a:latin typeface="Cambria"/>
                <a:ea typeface="Cambria"/>
                <a:cs typeface="Cambria"/>
                <a:sym typeface="Cambria"/>
              </a:rPr>
            </a:br>
            <a:r>
              <a:rPr b="1" lang="es-CO" sz="2400">
                <a:solidFill>
                  <a:schemeClr val="lt1"/>
                </a:solidFill>
                <a:latin typeface="Cambria"/>
                <a:ea typeface="Cambria"/>
                <a:cs typeface="Cambria"/>
                <a:sym typeface="Cambria"/>
              </a:rPr>
              <a:t>- ¿Pizzería qué?</a:t>
            </a:r>
            <a:br>
              <a:rPr b="1" lang="es-CO" sz="2400">
                <a:solidFill>
                  <a:schemeClr val="lt1"/>
                </a:solidFill>
                <a:latin typeface="Cambria"/>
                <a:ea typeface="Cambria"/>
                <a:cs typeface="Cambria"/>
                <a:sym typeface="Cambria"/>
              </a:rPr>
            </a:br>
            <a:r>
              <a:rPr lang="es-CO" sz="2400">
                <a:latin typeface="Cambria"/>
                <a:ea typeface="Cambria"/>
                <a:cs typeface="Cambria"/>
                <a:sym typeface="Cambria"/>
              </a:rPr>
              <a:t>- Pizzería Google, señor. ¿Cuál es su pedido?</a:t>
            </a:r>
            <a:br>
              <a:rPr lang="es-CO" sz="2400">
                <a:latin typeface="Cambria"/>
                <a:ea typeface="Cambria"/>
                <a:cs typeface="Cambria"/>
                <a:sym typeface="Cambria"/>
              </a:rPr>
            </a:br>
            <a:r>
              <a:rPr b="1" lang="es-CO" sz="2400">
                <a:solidFill>
                  <a:schemeClr val="lt1"/>
                </a:solidFill>
                <a:latin typeface="Cambria"/>
                <a:ea typeface="Cambria"/>
                <a:cs typeface="Cambria"/>
                <a:sym typeface="Cambria"/>
              </a:rPr>
              <a:t>- Pero este ... ¿no era el teléfono de la Pizzería Washington?</a:t>
            </a:r>
            <a:br>
              <a:rPr b="1" lang="es-CO" sz="2400">
                <a:solidFill>
                  <a:schemeClr val="lt1"/>
                </a:solidFill>
                <a:latin typeface="Cambria"/>
                <a:ea typeface="Cambria"/>
                <a:cs typeface="Cambria"/>
                <a:sym typeface="Cambria"/>
              </a:rPr>
            </a:br>
            <a:r>
              <a:rPr lang="es-CO" sz="2400">
                <a:latin typeface="Cambria"/>
                <a:ea typeface="Cambria"/>
                <a:cs typeface="Cambria"/>
                <a:sym typeface="Cambria"/>
              </a:rPr>
              <a:t>- Era, sí señor, pero Google compró la pizzería, y ahora el servicio es más completo.</a:t>
            </a:r>
            <a:br>
              <a:rPr lang="es-CO" sz="2400">
                <a:latin typeface="Cambria"/>
                <a:ea typeface="Cambria"/>
                <a:cs typeface="Cambria"/>
                <a:sym typeface="Cambria"/>
              </a:rPr>
            </a:br>
            <a:r>
              <a:rPr b="1" lang="es-CO" sz="2400">
                <a:solidFill>
                  <a:schemeClr val="lt1"/>
                </a:solidFill>
                <a:latin typeface="Cambria"/>
                <a:ea typeface="Cambria"/>
                <a:cs typeface="Cambria"/>
                <a:sym typeface="Cambria"/>
              </a:rPr>
              <a:t>- OK. ¿Puede tomar mi pedido, por favor?</a:t>
            </a:r>
            <a:br>
              <a:rPr b="1" lang="es-CO" sz="2400">
                <a:solidFill>
                  <a:schemeClr val="lt1"/>
                </a:solidFill>
                <a:latin typeface="Cambria"/>
                <a:ea typeface="Cambria"/>
                <a:cs typeface="Cambria"/>
                <a:sym typeface="Cambria"/>
              </a:rPr>
            </a:br>
            <a:r>
              <a:rPr lang="es-CO" sz="2400">
                <a:latin typeface="Cambria"/>
                <a:ea typeface="Cambria"/>
                <a:cs typeface="Cambria"/>
                <a:sym typeface="Cambria"/>
              </a:rPr>
              <a:t>- Sí. ¿El Señor desea lo de siempre?</a:t>
            </a:r>
            <a:br>
              <a:rPr lang="es-CO" sz="2400">
                <a:latin typeface="Cambria"/>
                <a:ea typeface="Cambria"/>
                <a:cs typeface="Cambria"/>
                <a:sym typeface="Cambria"/>
              </a:rPr>
            </a:br>
            <a:r>
              <a:rPr b="1" lang="es-CO" sz="2400">
                <a:solidFill>
                  <a:schemeClr val="lt1"/>
                </a:solidFill>
                <a:latin typeface="Cambria"/>
                <a:ea typeface="Cambria"/>
                <a:cs typeface="Cambria"/>
                <a:sym typeface="Cambria"/>
              </a:rPr>
              <a:t>- ¿Lo de siempre? ¿Usted me conoce?</a:t>
            </a:r>
            <a:br>
              <a:rPr b="1" lang="es-CO" sz="2400">
                <a:solidFill>
                  <a:schemeClr val="lt1"/>
                </a:solidFill>
                <a:latin typeface="Cambria"/>
                <a:ea typeface="Cambria"/>
                <a:cs typeface="Cambria"/>
                <a:sym typeface="Cambria"/>
              </a:rPr>
            </a:br>
            <a:r>
              <a:rPr lang="es-CO" sz="2400">
                <a:latin typeface="Cambria"/>
                <a:ea typeface="Cambria"/>
                <a:cs typeface="Cambria"/>
                <a:sym typeface="Cambria"/>
              </a:rPr>
              <a:t>- Tenemos un identificador de llamadas y, de acuerdo a su teléfono, sabemos que las últimas 53 veces que llamó pidió pizza de pollo con champiñones</a:t>
            </a:r>
            <a:br>
              <a:rPr lang="es-CO" sz="2400">
                <a:latin typeface="Cambria"/>
                <a:ea typeface="Cambria"/>
                <a:cs typeface="Cambria"/>
                <a:sym typeface="Cambria"/>
              </a:rPr>
            </a:br>
            <a:br>
              <a:rPr lang="es-CO" sz="2400">
                <a:latin typeface="Cambria"/>
                <a:ea typeface="Cambria"/>
                <a:cs typeface="Cambria"/>
                <a:sym typeface="Cambria"/>
              </a:rPr>
            </a:br>
            <a:endParaRPr sz="2400">
              <a:latin typeface="Cambria"/>
              <a:ea typeface="Cambria"/>
              <a:cs typeface="Cambria"/>
              <a:sym typeface="Cambria"/>
            </a:endParaRPr>
          </a:p>
        </p:txBody>
      </p:sp>
      <p:pic>
        <p:nvPicPr>
          <p:cNvPr descr="CAMBIOS ORGANIZACIONALES Y PERSONALES: Lo importante de tener una Buena  Comunicación" id="209" name="Google Shape;209;p18"/>
          <p:cNvPicPr preferRelativeResize="0"/>
          <p:nvPr/>
        </p:nvPicPr>
        <p:blipFill rotWithShape="1">
          <a:blip r:embed="rId3">
            <a:alphaModFix/>
          </a:blip>
          <a:srcRect b="0" l="0" r="0" t="0"/>
          <a:stretch/>
        </p:blipFill>
        <p:spPr>
          <a:xfrm>
            <a:off x="10757580" y="3772630"/>
            <a:ext cx="1213108" cy="2704903"/>
          </a:xfrm>
          <a:prstGeom prst="rect">
            <a:avLst/>
          </a:prstGeom>
          <a:noFill/>
          <a:ln>
            <a:noFill/>
          </a:ln>
        </p:spPr>
      </p:pic>
      <p:pic>
        <p:nvPicPr>
          <p:cNvPr descr="J.10.CALL CENTER - Revenue Management/Yield Management/Asset Manager" id="210" name="Google Shape;210;p18"/>
          <p:cNvPicPr preferRelativeResize="0"/>
          <p:nvPr/>
        </p:nvPicPr>
        <p:blipFill rotWithShape="1">
          <a:blip r:embed="rId4">
            <a:alphaModFix/>
          </a:blip>
          <a:srcRect b="0" l="0" r="0" t="0"/>
          <a:stretch/>
        </p:blipFill>
        <p:spPr>
          <a:xfrm>
            <a:off x="221312" y="4891331"/>
            <a:ext cx="1798099" cy="1201130"/>
          </a:xfrm>
          <a:prstGeom prst="rect">
            <a:avLst/>
          </a:prstGeom>
          <a:noFill/>
          <a:ln>
            <a:noFill/>
          </a:ln>
        </p:spPr>
      </p:pic>
      <p:sp>
        <p:nvSpPr>
          <p:cNvPr id="211" name="Google Shape;211;p18"/>
          <p:cNvSpPr/>
          <p:nvPr/>
        </p:nvSpPr>
        <p:spPr>
          <a:xfrm>
            <a:off x="1888650" y="5569122"/>
            <a:ext cx="9031886" cy="850154"/>
          </a:xfrm>
          <a:custGeom>
            <a:rect b="b" l="l" r="r" t="t"/>
            <a:pathLst>
              <a:path extrusionOk="0" h="850154" w="6808763">
                <a:moveTo>
                  <a:pt x="0" y="56271"/>
                </a:moveTo>
                <a:cubicBezTo>
                  <a:pt x="124264" y="17585"/>
                  <a:pt x="248529" y="-21101"/>
                  <a:pt x="323557" y="28136"/>
                </a:cubicBezTo>
                <a:cubicBezTo>
                  <a:pt x="398585" y="77373"/>
                  <a:pt x="260252" y="323558"/>
                  <a:pt x="450166" y="351693"/>
                </a:cubicBezTo>
                <a:cubicBezTo>
                  <a:pt x="640080" y="379828"/>
                  <a:pt x="1280160" y="128954"/>
                  <a:pt x="1463040" y="196948"/>
                </a:cubicBezTo>
                <a:cubicBezTo>
                  <a:pt x="1645920" y="264942"/>
                  <a:pt x="1343464" y="703385"/>
                  <a:pt x="1547446" y="759656"/>
                </a:cubicBezTo>
                <a:cubicBezTo>
                  <a:pt x="1751428" y="815927"/>
                  <a:pt x="2433711" y="520505"/>
                  <a:pt x="2686930" y="534573"/>
                </a:cubicBezTo>
                <a:cubicBezTo>
                  <a:pt x="2940149" y="548641"/>
                  <a:pt x="2888567" y="900333"/>
                  <a:pt x="3066757" y="844062"/>
                </a:cubicBezTo>
                <a:cubicBezTo>
                  <a:pt x="3244947" y="787791"/>
                  <a:pt x="3512234" y="196948"/>
                  <a:pt x="3756074" y="196948"/>
                </a:cubicBezTo>
                <a:cubicBezTo>
                  <a:pt x="3999914" y="196948"/>
                  <a:pt x="4255477" y="825305"/>
                  <a:pt x="4529797" y="844062"/>
                </a:cubicBezTo>
                <a:cubicBezTo>
                  <a:pt x="4804117" y="862819"/>
                  <a:pt x="5188634" y="321212"/>
                  <a:pt x="5401994" y="309489"/>
                </a:cubicBezTo>
                <a:cubicBezTo>
                  <a:pt x="5615354" y="297766"/>
                  <a:pt x="5575496" y="825304"/>
                  <a:pt x="5809957" y="773723"/>
                </a:cubicBezTo>
                <a:cubicBezTo>
                  <a:pt x="6044418" y="722142"/>
                  <a:pt x="6808763" y="0"/>
                  <a:pt x="6808763" y="0"/>
                </a:cubicBezTo>
                <a:lnTo>
                  <a:pt x="6808763" y="0"/>
                </a:ln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2" name="Google Shape;212;p18"/>
          <p:cNvGrpSpPr/>
          <p:nvPr/>
        </p:nvGrpSpPr>
        <p:grpSpPr>
          <a:xfrm>
            <a:off x="9389428" y="20493"/>
            <a:ext cx="2736304" cy="1139979"/>
            <a:chOff x="4079776" y="2492896"/>
            <a:chExt cx="4925343" cy="2160242"/>
          </a:xfrm>
        </p:grpSpPr>
        <p:pic>
          <p:nvPicPr>
            <p:cNvPr descr="9 diciembre 2017 # Opiniones :: Pizzería Google- Pizzería Google El Cohete  a la Luna elcohetealaluna.com -¿Hola, con la pizzería… | Pizzería, Me  equivoco, Google" id="213" name="Google Shape;213;p18"/>
            <p:cNvPicPr preferRelativeResize="0"/>
            <p:nvPr/>
          </p:nvPicPr>
          <p:blipFill rotWithShape="1">
            <a:blip r:embed="rId5">
              <a:alphaModFix/>
            </a:blip>
            <a:srcRect b="27601" l="16108" r="15877" t="24669"/>
            <a:stretch/>
          </p:blipFill>
          <p:spPr>
            <a:xfrm>
              <a:off x="4079776" y="2708920"/>
              <a:ext cx="4925343" cy="1944218"/>
            </a:xfrm>
            <a:prstGeom prst="rect">
              <a:avLst/>
            </a:prstGeom>
            <a:noFill/>
            <a:ln>
              <a:noFill/>
            </a:ln>
          </p:spPr>
        </p:pic>
        <p:sp>
          <p:nvSpPr>
            <p:cNvPr id="214" name="Google Shape;214;p18"/>
            <p:cNvSpPr txBox="1"/>
            <p:nvPr/>
          </p:nvSpPr>
          <p:spPr>
            <a:xfrm>
              <a:off x="5447928" y="2492896"/>
              <a:ext cx="2147317" cy="8748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400">
                  <a:solidFill>
                    <a:schemeClr val="lt1"/>
                  </a:solidFill>
                  <a:latin typeface="Overlock"/>
                  <a:ea typeface="Overlock"/>
                  <a:cs typeface="Overlock"/>
                  <a:sym typeface="Overlock"/>
                </a:rPr>
                <a:t>Pizzería</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19"/>
          <p:cNvSpPr/>
          <p:nvPr/>
        </p:nvSpPr>
        <p:spPr>
          <a:xfrm>
            <a:off x="2063552" y="476672"/>
            <a:ext cx="8863792"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000">
                <a:solidFill>
                  <a:schemeClr val="accent2"/>
                </a:solidFill>
                <a:latin typeface="Cambria"/>
                <a:ea typeface="Cambria"/>
                <a:cs typeface="Cambria"/>
                <a:sym typeface="Cambria"/>
              </a:rPr>
              <a:t>¡Vaya, no me había dado cuenta! Quiero eso mismo ...</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Señor, ¿puedo hacerle una sugerencia?</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Por supuesto. ¿Tiene una pizza nueva en el menú?</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No, señor. Nuestro menú es muy completo, pero me gustaría sugerirle </a:t>
            </a:r>
            <a:endParaRPr/>
          </a:p>
          <a:p>
            <a:pPr indent="0" lvl="0" marL="0" marR="0" rtl="0" algn="l">
              <a:spcBef>
                <a:spcPts val="0"/>
              </a:spcBef>
              <a:spcAft>
                <a:spcPts val="0"/>
              </a:spcAft>
              <a:buNone/>
            </a:pPr>
            <a:r>
              <a:rPr lang="es-CO" sz="2000">
                <a:solidFill>
                  <a:schemeClr val="accent2"/>
                </a:solidFill>
                <a:latin typeface="Cambria"/>
                <a:ea typeface="Cambria"/>
                <a:cs typeface="Cambria"/>
                <a:sym typeface="Cambria"/>
              </a:rPr>
              <a:t>la pizza vegetariana.</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¿vegetariana?  ¿Está loca? Odio esas cosas.</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Pero, señor, es bueno para su salud. Además, su colesterol no anda bien ...</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¿Cómo lo sabe?</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Nuestra empresa tiene la mayor base de datos del planeta. Tenemos</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información del laboratorio donde usted se hace sus exámenes, también.</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Cruzamos el número de teléfono con su nombre y vimos los resultados</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de sus pruebas de colesterol.</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No quiero pizza vegetariana. Para eso tomo mi medicamento para el colesterol y como lo que quiero !!...</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 Señor, lo siento, pero creo que usted no ha tomado su medicina</a:t>
            </a:r>
            <a:br>
              <a:rPr lang="es-CO" sz="2000">
                <a:solidFill>
                  <a:schemeClr val="accent2"/>
                </a:solidFill>
                <a:latin typeface="Cambria"/>
                <a:ea typeface="Cambria"/>
                <a:cs typeface="Cambria"/>
                <a:sym typeface="Cambria"/>
              </a:rPr>
            </a:br>
            <a:r>
              <a:rPr lang="es-CO" sz="2000">
                <a:solidFill>
                  <a:schemeClr val="accent2"/>
                </a:solidFill>
                <a:latin typeface="Cambria"/>
                <a:ea typeface="Cambria"/>
                <a:cs typeface="Cambria"/>
                <a:sym typeface="Cambria"/>
              </a:rPr>
              <a:t>últimamente.</a:t>
            </a:r>
            <a:endParaRPr/>
          </a:p>
        </p:txBody>
      </p:sp>
      <p:pic>
        <p:nvPicPr>
          <p:cNvPr descr="CAMBIOS ORGANIZACIONALES Y PERSONALES: Lo importante de tener una Buena  Comunicación" id="220" name="Google Shape;220;p19"/>
          <p:cNvPicPr preferRelativeResize="0"/>
          <p:nvPr/>
        </p:nvPicPr>
        <p:blipFill rotWithShape="1">
          <a:blip r:embed="rId3">
            <a:alphaModFix/>
          </a:blip>
          <a:srcRect b="0" l="0" r="0" t="0"/>
          <a:stretch/>
        </p:blipFill>
        <p:spPr>
          <a:xfrm>
            <a:off x="10757580" y="3772630"/>
            <a:ext cx="1213108" cy="2704903"/>
          </a:xfrm>
          <a:prstGeom prst="rect">
            <a:avLst/>
          </a:prstGeom>
          <a:noFill/>
          <a:ln>
            <a:noFill/>
          </a:ln>
        </p:spPr>
      </p:pic>
      <p:pic>
        <p:nvPicPr>
          <p:cNvPr descr="J.10.CALL CENTER - Revenue Management/Yield Management/Asset Manager" id="221" name="Google Shape;221;p19"/>
          <p:cNvPicPr preferRelativeResize="0"/>
          <p:nvPr/>
        </p:nvPicPr>
        <p:blipFill rotWithShape="1">
          <a:blip r:embed="rId4">
            <a:alphaModFix/>
          </a:blip>
          <a:srcRect b="0" l="0" r="0" t="0"/>
          <a:stretch/>
        </p:blipFill>
        <p:spPr>
          <a:xfrm>
            <a:off x="221312" y="4891331"/>
            <a:ext cx="1798099" cy="1201130"/>
          </a:xfrm>
          <a:prstGeom prst="rect">
            <a:avLst/>
          </a:prstGeom>
          <a:noFill/>
          <a:ln>
            <a:noFill/>
          </a:ln>
        </p:spPr>
      </p:pic>
      <p:sp>
        <p:nvSpPr>
          <p:cNvPr id="222" name="Google Shape;222;p19"/>
          <p:cNvSpPr/>
          <p:nvPr/>
        </p:nvSpPr>
        <p:spPr>
          <a:xfrm>
            <a:off x="1888650" y="5569122"/>
            <a:ext cx="9031886" cy="850154"/>
          </a:xfrm>
          <a:custGeom>
            <a:rect b="b" l="l" r="r" t="t"/>
            <a:pathLst>
              <a:path extrusionOk="0" h="850154" w="6808763">
                <a:moveTo>
                  <a:pt x="0" y="56271"/>
                </a:moveTo>
                <a:cubicBezTo>
                  <a:pt x="124264" y="17585"/>
                  <a:pt x="248529" y="-21101"/>
                  <a:pt x="323557" y="28136"/>
                </a:cubicBezTo>
                <a:cubicBezTo>
                  <a:pt x="398585" y="77373"/>
                  <a:pt x="260252" y="323558"/>
                  <a:pt x="450166" y="351693"/>
                </a:cubicBezTo>
                <a:cubicBezTo>
                  <a:pt x="640080" y="379828"/>
                  <a:pt x="1280160" y="128954"/>
                  <a:pt x="1463040" y="196948"/>
                </a:cubicBezTo>
                <a:cubicBezTo>
                  <a:pt x="1645920" y="264942"/>
                  <a:pt x="1343464" y="703385"/>
                  <a:pt x="1547446" y="759656"/>
                </a:cubicBezTo>
                <a:cubicBezTo>
                  <a:pt x="1751428" y="815927"/>
                  <a:pt x="2433711" y="520505"/>
                  <a:pt x="2686930" y="534573"/>
                </a:cubicBezTo>
                <a:cubicBezTo>
                  <a:pt x="2940149" y="548641"/>
                  <a:pt x="2888567" y="900333"/>
                  <a:pt x="3066757" y="844062"/>
                </a:cubicBezTo>
                <a:cubicBezTo>
                  <a:pt x="3244947" y="787791"/>
                  <a:pt x="3512234" y="196948"/>
                  <a:pt x="3756074" y="196948"/>
                </a:cubicBezTo>
                <a:cubicBezTo>
                  <a:pt x="3999914" y="196948"/>
                  <a:pt x="4255477" y="825305"/>
                  <a:pt x="4529797" y="844062"/>
                </a:cubicBezTo>
                <a:cubicBezTo>
                  <a:pt x="4804117" y="862819"/>
                  <a:pt x="5188634" y="321212"/>
                  <a:pt x="5401994" y="309489"/>
                </a:cubicBezTo>
                <a:cubicBezTo>
                  <a:pt x="5615354" y="297766"/>
                  <a:pt x="5575496" y="825304"/>
                  <a:pt x="5809957" y="773723"/>
                </a:cubicBezTo>
                <a:cubicBezTo>
                  <a:pt x="6044418" y="722142"/>
                  <a:pt x="6808763" y="0"/>
                  <a:pt x="6808763" y="0"/>
                </a:cubicBezTo>
                <a:lnTo>
                  <a:pt x="6808763" y="0"/>
                </a:ln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3" name="Google Shape;223;p19"/>
          <p:cNvGrpSpPr/>
          <p:nvPr/>
        </p:nvGrpSpPr>
        <p:grpSpPr>
          <a:xfrm>
            <a:off x="9389428" y="20493"/>
            <a:ext cx="2736304" cy="1139979"/>
            <a:chOff x="4079776" y="2492896"/>
            <a:chExt cx="4925343" cy="2160242"/>
          </a:xfrm>
        </p:grpSpPr>
        <p:pic>
          <p:nvPicPr>
            <p:cNvPr descr="9 diciembre 2017 # Opiniones :: Pizzería Google- Pizzería Google El Cohete  a la Luna elcohetealaluna.com -¿Hola, con la pizzería… | Pizzería, Me  equivoco, Google" id="224" name="Google Shape;224;p19"/>
            <p:cNvPicPr preferRelativeResize="0"/>
            <p:nvPr/>
          </p:nvPicPr>
          <p:blipFill rotWithShape="1">
            <a:blip r:embed="rId5">
              <a:alphaModFix/>
            </a:blip>
            <a:srcRect b="27601" l="16108" r="15877" t="24669"/>
            <a:stretch/>
          </p:blipFill>
          <p:spPr>
            <a:xfrm>
              <a:off x="4079776" y="2708920"/>
              <a:ext cx="4925343" cy="1944218"/>
            </a:xfrm>
            <a:prstGeom prst="rect">
              <a:avLst/>
            </a:prstGeom>
            <a:noFill/>
            <a:ln>
              <a:noFill/>
            </a:ln>
          </p:spPr>
        </p:pic>
        <p:sp>
          <p:nvSpPr>
            <p:cNvPr id="225" name="Google Shape;225;p19"/>
            <p:cNvSpPr txBox="1"/>
            <p:nvPr/>
          </p:nvSpPr>
          <p:spPr>
            <a:xfrm>
              <a:off x="5447928" y="2492896"/>
              <a:ext cx="2147317" cy="8748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400">
                  <a:solidFill>
                    <a:schemeClr val="lt1"/>
                  </a:solidFill>
                  <a:latin typeface="Overlock"/>
                  <a:ea typeface="Overlock"/>
                  <a:cs typeface="Overlock"/>
                  <a:sym typeface="Overlock"/>
                </a:rPr>
                <a:t>Pizzería</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6298096" y="-1649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Qué es cadena de valor?</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Producción Y Proceso Del Sistema De Etapas De La Leche De Ejemplos Del  Vector Ilustración del Vector - Ilustración de conjunto, vaca: 93330855" id="98" name="Google Shape;98;p2"/>
          <p:cNvPicPr preferRelativeResize="0"/>
          <p:nvPr/>
        </p:nvPicPr>
        <p:blipFill rotWithShape="1">
          <a:blip r:embed="rId3">
            <a:alphaModFix/>
          </a:blip>
          <a:srcRect b="6827" l="0" r="0" t="7403"/>
          <a:stretch/>
        </p:blipFill>
        <p:spPr>
          <a:xfrm>
            <a:off x="287998" y="710062"/>
            <a:ext cx="5808002" cy="49814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20"/>
          <p:cNvSpPr/>
          <p:nvPr/>
        </p:nvSpPr>
        <p:spPr>
          <a:xfrm>
            <a:off x="1991544" y="552737"/>
            <a:ext cx="8280920"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000">
                <a:solidFill>
                  <a:schemeClr val="lt1"/>
                </a:solidFill>
                <a:latin typeface="Cambria"/>
                <a:ea typeface="Cambria"/>
                <a:cs typeface="Cambria"/>
                <a:sym typeface="Cambria"/>
              </a:rPr>
              <a:t>- ¿Cómo lo sabe? ¿Usted me está mirando todo el tiempo?</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Tenemos una base de datos de las farmacias de la ciudad. La última</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vez que compró su medicamento para el colesterol fue hace 3 meses. Y la caja tiene 30 pastillas.</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¡Maldita sea! Es cierto. ¿Cómo sabe esto?</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Por su tarjeta de crédito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¿Qué?</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Usted tiene el hábito de comprar sus medicamentos en una farmacia</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que le ofrece descuentos si paga con tarjeta de crédito del Banco XX.</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Tenemos una base de datos de sus gastos con la tarjeta, hace 3 meses</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no ha comprado nada allí, pero sí la utiliza en otros comercios, lo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cual nos indica que no la ha extraviado.</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¿Y no puedo pagar en efectivo en la farmacia? A ver qué me dices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No debería haber pagado en efectivo, usted le paga $ 2.500</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semanales a su empleada doméstica y el resto de sus gastos los realiza con tarjeta de débito o de crédito.</a:t>
            </a:r>
            <a:br>
              <a:rPr lang="es-CO" sz="2000">
                <a:solidFill>
                  <a:schemeClr val="lt1"/>
                </a:solidFill>
                <a:latin typeface="Cambria"/>
                <a:ea typeface="Cambria"/>
                <a:cs typeface="Cambria"/>
                <a:sym typeface="Cambria"/>
              </a:rPr>
            </a:br>
            <a:endParaRPr sz="2000">
              <a:solidFill>
                <a:schemeClr val="lt1"/>
              </a:solidFill>
              <a:latin typeface="Cambria"/>
              <a:ea typeface="Cambria"/>
              <a:cs typeface="Cambria"/>
              <a:sym typeface="Cambria"/>
            </a:endParaRPr>
          </a:p>
        </p:txBody>
      </p:sp>
      <p:pic>
        <p:nvPicPr>
          <p:cNvPr descr="CAMBIOS ORGANIZACIONALES Y PERSONALES: Lo importante de tener una Buena  Comunicación" id="231" name="Google Shape;231;p20"/>
          <p:cNvPicPr preferRelativeResize="0"/>
          <p:nvPr/>
        </p:nvPicPr>
        <p:blipFill rotWithShape="1">
          <a:blip r:embed="rId3">
            <a:alphaModFix/>
          </a:blip>
          <a:srcRect b="0" l="0" r="0" t="0"/>
          <a:stretch/>
        </p:blipFill>
        <p:spPr>
          <a:xfrm>
            <a:off x="10757580" y="3772630"/>
            <a:ext cx="1213108" cy="2704903"/>
          </a:xfrm>
          <a:prstGeom prst="rect">
            <a:avLst/>
          </a:prstGeom>
          <a:noFill/>
          <a:ln>
            <a:noFill/>
          </a:ln>
        </p:spPr>
      </p:pic>
      <p:pic>
        <p:nvPicPr>
          <p:cNvPr descr="J.10.CALL CENTER - Revenue Management/Yield Management/Asset Manager" id="232" name="Google Shape;232;p20"/>
          <p:cNvPicPr preferRelativeResize="0"/>
          <p:nvPr/>
        </p:nvPicPr>
        <p:blipFill rotWithShape="1">
          <a:blip r:embed="rId4">
            <a:alphaModFix/>
          </a:blip>
          <a:srcRect b="0" l="0" r="0" t="0"/>
          <a:stretch/>
        </p:blipFill>
        <p:spPr>
          <a:xfrm>
            <a:off x="221312" y="4891331"/>
            <a:ext cx="1798099" cy="1201130"/>
          </a:xfrm>
          <a:prstGeom prst="rect">
            <a:avLst/>
          </a:prstGeom>
          <a:noFill/>
          <a:ln>
            <a:noFill/>
          </a:ln>
        </p:spPr>
      </p:pic>
      <p:sp>
        <p:nvSpPr>
          <p:cNvPr id="233" name="Google Shape;233;p20"/>
          <p:cNvSpPr/>
          <p:nvPr/>
        </p:nvSpPr>
        <p:spPr>
          <a:xfrm>
            <a:off x="1888650" y="5569122"/>
            <a:ext cx="9031886" cy="850154"/>
          </a:xfrm>
          <a:custGeom>
            <a:rect b="b" l="l" r="r" t="t"/>
            <a:pathLst>
              <a:path extrusionOk="0" h="850154" w="6808763">
                <a:moveTo>
                  <a:pt x="0" y="56271"/>
                </a:moveTo>
                <a:cubicBezTo>
                  <a:pt x="124264" y="17585"/>
                  <a:pt x="248529" y="-21101"/>
                  <a:pt x="323557" y="28136"/>
                </a:cubicBezTo>
                <a:cubicBezTo>
                  <a:pt x="398585" y="77373"/>
                  <a:pt x="260252" y="323558"/>
                  <a:pt x="450166" y="351693"/>
                </a:cubicBezTo>
                <a:cubicBezTo>
                  <a:pt x="640080" y="379828"/>
                  <a:pt x="1280160" y="128954"/>
                  <a:pt x="1463040" y="196948"/>
                </a:cubicBezTo>
                <a:cubicBezTo>
                  <a:pt x="1645920" y="264942"/>
                  <a:pt x="1343464" y="703385"/>
                  <a:pt x="1547446" y="759656"/>
                </a:cubicBezTo>
                <a:cubicBezTo>
                  <a:pt x="1751428" y="815927"/>
                  <a:pt x="2433711" y="520505"/>
                  <a:pt x="2686930" y="534573"/>
                </a:cubicBezTo>
                <a:cubicBezTo>
                  <a:pt x="2940149" y="548641"/>
                  <a:pt x="2888567" y="900333"/>
                  <a:pt x="3066757" y="844062"/>
                </a:cubicBezTo>
                <a:cubicBezTo>
                  <a:pt x="3244947" y="787791"/>
                  <a:pt x="3512234" y="196948"/>
                  <a:pt x="3756074" y="196948"/>
                </a:cubicBezTo>
                <a:cubicBezTo>
                  <a:pt x="3999914" y="196948"/>
                  <a:pt x="4255477" y="825305"/>
                  <a:pt x="4529797" y="844062"/>
                </a:cubicBezTo>
                <a:cubicBezTo>
                  <a:pt x="4804117" y="862819"/>
                  <a:pt x="5188634" y="321212"/>
                  <a:pt x="5401994" y="309489"/>
                </a:cubicBezTo>
                <a:cubicBezTo>
                  <a:pt x="5615354" y="297766"/>
                  <a:pt x="5575496" y="825304"/>
                  <a:pt x="5809957" y="773723"/>
                </a:cubicBezTo>
                <a:cubicBezTo>
                  <a:pt x="6044418" y="722142"/>
                  <a:pt x="6808763" y="0"/>
                  <a:pt x="6808763" y="0"/>
                </a:cubicBezTo>
                <a:lnTo>
                  <a:pt x="6808763" y="0"/>
                </a:ln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4" name="Google Shape;234;p20"/>
          <p:cNvGrpSpPr/>
          <p:nvPr/>
        </p:nvGrpSpPr>
        <p:grpSpPr>
          <a:xfrm>
            <a:off x="9389428" y="20493"/>
            <a:ext cx="2736304" cy="1139979"/>
            <a:chOff x="4079776" y="2492896"/>
            <a:chExt cx="4925343" cy="2160242"/>
          </a:xfrm>
        </p:grpSpPr>
        <p:pic>
          <p:nvPicPr>
            <p:cNvPr descr="9 diciembre 2017 # Opiniones :: Pizzería Google- Pizzería Google El Cohete  a la Luna elcohetealaluna.com -¿Hola, con la pizzería… | Pizzería, Me  equivoco, Google" id="235" name="Google Shape;235;p20"/>
            <p:cNvPicPr preferRelativeResize="0"/>
            <p:nvPr/>
          </p:nvPicPr>
          <p:blipFill rotWithShape="1">
            <a:blip r:embed="rId5">
              <a:alphaModFix/>
            </a:blip>
            <a:srcRect b="27601" l="16108" r="15877" t="24669"/>
            <a:stretch/>
          </p:blipFill>
          <p:spPr>
            <a:xfrm>
              <a:off x="4079776" y="2708920"/>
              <a:ext cx="4925343" cy="1944218"/>
            </a:xfrm>
            <a:prstGeom prst="rect">
              <a:avLst/>
            </a:prstGeom>
            <a:noFill/>
            <a:ln>
              <a:noFill/>
            </a:ln>
          </p:spPr>
        </p:pic>
        <p:sp>
          <p:nvSpPr>
            <p:cNvPr id="236" name="Google Shape;236;p20"/>
            <p:cNvSpPr txBox="1"/>
            <p:nvPr/>
          </p:nvSpPr>
          <p:spPr>
            <a:xfrm>
              <a:off x="5447928" y="2492896"/>
              <a:ext cx="2147317" cy="8748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400">
                  <a:solidFill>
                    <a:schemeClr val="lt1"/>
                  </a:solidFill>
                  <a:latin typeface="Overlock"/>
                  <a:ea typeface="Overlock"/>
                  <a:cs typeface="Overlock"/>
                  <a:sym typeface="Overlock"/>
                </a:rPr>
                <a:t>Pizzería</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21"/>
          <p:cNvSpPr/>
          <p:nvPr/>
        </p:nvSpPr>
        <p:spPr>
          <a:xfrm>
            <a:off x="1738282" y="880259"/>
            <a:ext cx="936104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000">
                <a:solidFill>
                  <a:schemeClr val="lt1"/>
                </a:solidFill>
                <a:latin typeface="Cambria"/>
                <a:ea typeface="Cambria"/>
                <a:cs typeface="Cambria"/>
                <a:sym typeface="Cambria"/>
              </a:rPr>
              <a:t>- ¿Cómo sabes lo que gana mi empleada?</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Usted le paga la seguridad social...</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Oh Dios mío!</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Sí, señor, lo siento, pero todo está en mi pantalla. Tengo el deber</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de ayudarlo. Creo que usted debe volver a programar la consulta a la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que faltó con su médico y llevarle los resultados de los exámenes que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se hizo el mes pasado para que le ajuste la medicación.</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Estoy harto de INTERNET, los computadores, EL SIGLO XXI, LA FALTA DE</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PRIVACIDAD, LAS BASES DE DATOS y de este país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Pero, señor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¡Cállate! ME VOY A MUDAR BIEN LEJOS DE ESTE PAIS. A la Antártida o</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a alguna parte que no tenga Internet, computadoras, teléfono y gente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vigilándome todo el tiempo ...</a:t>
            </a:r>
            <a:br>
              <a:rPr lang="es-CO" sz="2000">
                <a:solidFill>
                  <a:schemeClr val="lt1"/>
                </a:solidFill>
                <a:latin typeface="Cambria"/>
                <a:ea typeface="Cambria"/>
                <a:cs typeface="Cambria"/>
                <a:sym typeface="Cambria"/>
              </a:rPr>
            </a:br>
            <a:r>
              <a:rPr lang="es-CO" sz="2000">
                <a:solidFill>
                  <a:schemeClr val="lt1"/>
                </a:solidFill>
                <a:latin typeface="Cambria"/>
                <a:ea typeface="Cambria"/>
                <a:cs typeface="Cambria"/>
                <a:sym typeface="Cambria"/>
              </a:rPr>
              <a:t>- Entiendo ...</a:t>
            </a:r>
            <a:br>
              <a:rPr lang="es-CO" sz="2000">
                <a:solidFill>
                  <a:schemeClr val="lt1"/>
                </a:solidFill>
                <a:latin typeface="Cambria"/>
                <a:ea typeface="Cambria"/>
                <a:cs typeface="Cambria"/>
                <a:sym typeface="Cambria"/>
              </a:rPr>
            </a:br>
            <a:endParaRPr sz="2000">
              <a:solidFill>
                <a:schemeClr val="lt1"/>
              </a:solidFill>
              <a:latin typeface="Cambria"/>
              <a:ea typeface="Cambria"/>
              <a:cs typeface="Cambria"/>
              <a:sym typeface="Cambria"/>
            </a:endParaRPr>
          </a:p>
        </p:txBody>
      </p:sp>
      <p:pic>
        <p:nvPicPr>
          <p:cNvPr descr="CAMBIOS ORGANIZACIONALES Y PERSONALES: Lo importante de tener una Buena  Comunicación" id="242" name="Google Shape;242;p21"/>
          <p:cNvPicPr preferRelativeResize="0"/>
          <p:nvPr/>
        </p:nvPicPr>
        <p:blipFill rotWithShape="1">
          <a:blip r:embed="rId3">
            <a:alphaModFix/>
          </a:blip>
          <a:srcRect b="0" l="0" r="0" t="0"/>
          <a:stretch/>
        </p:blipFill>
        <p:spPr>
          <a:xfrm>
            <a:off x="10757580" y="3772630"/>
            <a:ext cx="1213108" cy="2704903"/>
          </a:xfrm>
          <a:prstGeom prst="rect">
            <a:avLst/>
          </a:prstGeom>
          <a:noFill/>
          <a:ln>
            <a:noFill/>
          </a:ln>
        </p:spPr>
      </p:pic>
      <p:pic>
        <p:nvPicPr>
          <p:cNvPr descr="J.10.CALL CENTER - Revenue Management/Yield Management/Asset Manager" id="243" name="Google Shape;243;p21"/>
          <p:cNvPicPr preferRelativeResize="0"/>
          <p:nvPr/>
        </p:nvPicPr>
        <p:blipFill rotWithShape="1">
          <a:blip r:embed="rId4">
            <a:alphaModFix/>
          </a:blip>
          <a:srcRect b="0" l="0" r="0" t="0"/>
          <a:stretch/>
        </p:blipFill>
        <p:spPr>
          <a:xfrm>
            <a:off x="221312" y="4891331"/>
            <a:ext cx="1798099" cy="1201130"/>
          </a:xfrm>
          <a:prstGeom prst="rect">
            <a:avLst/>
          </a:prstGeom>
          <a:noFill/>
          <a:ln>
            <a:noFill/>
          </a:ln>
        </p:spPr>
      </p:pic>
      <p:sp>
        <p:nvSpPr>
          <p:cNvPr id="244" name="Google Shape;244;p21"/>
          <p:cNvSpPr/>
          <p:nvPr/>
        </p:nvSpPr>
        <p:spPr>
          <a:xfrm>
            <a:off x="1888650" y="5569122"/>
            <a:ext cx="9031886" cy="850154"/>
          </a:xfrm>
          <a:custGeom>
            <a:rect b="b" l="l" r="r" t="t"/>
            <a:pathLst>
              <a:path extrusionOk="0" h="850154" w="6808763">
                <a:moveTo>
                  <a:pt x="0" y="56271"/>
                </a:moveTo>
                <a:cubicBezTo>
                  <a:pt x="124264" y="17585"/>
                  <a:pt x="248529" y="-21101"/>
                  <a:pt x="323557" y="28136"/>
                </a:cubicBezTo>
                <a:cubicBezTo>
                  <a:pt x="398585" y="77373"/>
                  <a:pt x="260252" y="323558"/>
                  <a:pt x="450166" y="351693"/>
                </a:cubicBezTo>
                <a:cubicBezTo>
                  <a:pt x="640080" y="379828"/>
                  <a:pt x="1280160" y="128954"/>
                  <a:pt x="1463040" y="196948"/>
                </a:cubicBezTo>
                <a:cubicBezTo>
                  <a:pt x="1645920" y="264942"/>
                  <a:pt x="1343464" y="703385"/>
                  <a:pt x="1547446" y="759656"/>
                </a:cubicBezTo>
                <a:cubicBezTo>
                  <a:pt x="1751428" y="815927"/>
                  <a:pt x="2433711" y="520505"/>
                  <a:pt x="2686930" y="534573"/>
                </a:cubicBezTo>
                <a:cubicBezTo>
                  <a:pt x="2940149" y="548641"/>
                  <a:pt x="2888567" y="900333"/>
                  <a:pt x="3066757" y="844062"/>
                </a:cubicBezTo>
                <a:cubicBezTo>
                  <a:pt x="3244947" y="787791"/>
                  <a:pt x="3512234" y="196948"/>
                  <a:pt x="3756074" y="196948"/>
                </a:cubicBezTo>
                <a:cubicBezTo>
                  <a:pt x="3999914" y="196948"/>
                  <a:pt x="4255477" y="825305"/>
                  <a:pt x="4529797" y="844062"/>
                </a:cubicBezTo>
                <a:cubicBezTo>
                  <a:pt x="4804117" y="862819"/>
                  <a:pt x="5188634" y="321212"/>
                  <a:pt x="5401994" y="309489"/>
                </a:cubicBezTo>
                <a:cubicBezTo>
                  <a:pt x="5615354" y="297766"/>
                  <a:pt x="5575496" y="825304"/>
                  <a:pt x="5809957" y="773723"/>
                </a:cubicBezTo>
                <a:cubicBezTo>
                  <a:pt x="6044418" y="722142"/>
                  <a:pt x="6808763" y="0"/>
                  <a:pt x="6808763" y="0"/>
                </a:cubicBezTo>
                <a:lnTo>
                  <a:pt x="6808763" y="0"/>
                </a:ln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5" name="Google Shape;245;p21"/>
          <p:cNvGrpSpPr/>
          <p:nvPr/>
        </p:nvGrpSpPr>
        <p:grpSpPr>
          <a:xfrm>
            <a:off x="9389428" y="20493"/>
            <a:ext cx="2736304" cy="1139979"/>
            <a:chOff x="4079776" y="2492896"/>
            <a:chExt cx="4925343" cy="2160242"/>
          </a:xfrm>
        </p:grpSpPr>
        <p:pic>
          <p:nvPicPr>
            <p:cNvPr descr="9 diciembre 2017 # Opiniones :: Pizzería Google- Pizzería Google El Cohete  a la Luna elcohetealaluna.com -¿Hola, con la pizzería… | Pizzería, Me  equivoco, Google" id="246" name="Google Shape;246;p21"/>
            <p:cNvPicPr preferRelativeResize="0"/>
            <p:nvPr/>
          </p:nvPicPr>
          <p:blipFill rotWithShape="1">
            <a:blip r:embed="rId5">
              <a:alphaModFix/>
            </a:blip>
            <a:srcRect b="27601" l="16108" r="15877" t="24669"/>
            <a:stretch/>
          </p:blipFill>
          <p:spPr>
            <a:xfrm>
              <a:off x="4079776" y="2708920"/>
              <a:ext cx="4925343" cy="1944218"/>
            </a:xfrm>
            <a:prstGeom prst="rect">
              <a:avLst/>
            </a:prstGeom>
            <a:noFill/>
            <a:ln>
              <a:noFill/>
            </a:ln>
          </p:spPr>
        </p:pic>
        <p:sp>
          <p:nvSpPr>
            <p:cNvPr id="247" name="Google Shape;247;p21"/>
            <p:cNvSpPr txBox="1"/>
            <p:nvPr/>
          </p:nvSpPr>
          <p:spPr>
            <a:xfrm>
              <a:off x="5447928" y="2492896"/>
              <a:ext cx="2147317" cy="8748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400">
                  <a:solidFill>
                    <a:schemeClr val="lt1"/>
                  </a:solidFill>
                  <a:latin typeface="Overlock"/>
                  <a:ea typeface="Overlock"/>
                  <a:cs typeface="Overlock"/>
                  <a:sym typeface="Overlock"/>
                </a:rPr>
                <a:t>Pizzería</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sp>
        <p:nvSpPr>
          <p:cNvPr id="252" name="Google Shape;252;p22"/>
          <p:cNvSpPr/>
          <p:nvPr/>
        </p:nvSpPr>
        <p:spPr>
          <a:xfrm>
            <a:off x="1809720" y="1714489"/>
            <a:ext cx="721522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lt1"/>
                </a:solidFill>
                <a:latin typeface="Cambria"/>
                <a:ea typeface="Cambria"/>
                <a:cs typeface="Cambria"/>
                <a:sym typeface="Cambria"/>
              </a:rPr>
              <a:t>- VOY A USAR MI TARJETA DE CRÉDITO POR ÚLTIMA VEZ para comprar un tiquete de avión e irme bien lejos.</a:t>
            </a:r>
            <a:br>
              <a:rPr b="1" lang="es-CO" sz="2000">
                <a:solidFill>
                  <a:schemeClr val="lt1"/>
                </a:solidFill>
                <a:latin typeface="Cambria"/>
                <a:ea typeface="Cambria"/>
                <a:cs typeface="Cambria"/>
                <a:sym typeface="Cambria"/>
              </a:rPr>
            </a:br>
            <a:r>
              <a:rPr b="1" lang="es-CO" sz="2000">
                <a:solidFill>
                  <a:schemeClr val="lt1"/>
                </a:solidFill>
                <a:latin typeface="Cambria"/>
                <a:ea typeface="Cambria"/>
                <a:cs typeface="Cambria"/>
                <a:sym typeface="Cambria"/>
              </a:rPr>
              <a:t>- Perfectamente ...</a:t>
            </a:r>
            <a:br>
              <a:rPr b="1" lang="es-CO" sz="2000">
                <a:solidFill>
                  <a:schemeClr val="lt1"/>
                </a:solidFill>
                <a:latin typeface="Cambria"/>
                <a:ea typeface="Cambria"/>
                <a:cs typeface="Cambria"/>
                <a:sym typeface="Cambria"/>
              </a:rPr>
            </a:br>
            <a:r>
              <a:rPr b="1" lang="es-CO" sz="2000">
                <a:solidFill>
                  <a:schemeClr val="lt1"/>
                </a:solidFill>
                <a:latin typeface="Cambria"/>
                <a:ea typeface="Cambria"/>
                <a:cs typeface="Cambria"/>
                <a:sym typeface="Cambria"/>
              </a:rPr>
              <a:t>- PUEDE CANCELAR MI PIZZA.</a:t>
            </a:r>
            <a:br>
              <a:rPr b="1" lang="es-CO" sz="2000">
                <a:solidFill>
                  <a:schemeClr val="lt1"/>
                </a:solidFill>
                <a:latin typeface="Cambria"/>
                <a:ea typeface="Cambria"/>
                <a:cs typeface="Cambria"/>
                <a:sym typeface="Cambria"/>
              </a:rPr>
            </a:br>
            <a:r>
              <a:rPr b="1" lang="es-CO" sz="2000">
                <a:solidFill>
                  <a:schemeClr val="lt1"/>
                </a:solidFill>
                <a:latin typeface="Cambria"/>
                <a:ea typeface="Cambria"/>
                <a:cs typeface="Cambria"/>
                <a:sym typeface="Cambria"/>
              </a:rPr>
              <a:t>- Perfectamente. Se cancela. Una cosa más, señor ...</a:t>
            </a:r>
            <a:br>
              <a:rPr b="1" lang="es-CO" sz="2000">
                <a:solidFill>
                  <a:schemeClr val="lt1"/>
                </a:solidFill>
                <a:latin typeface="Cambria"/>
                <a:ea typeface="Cambria"/>
                <a:cs typeface="Cambria"/>
                <a:sym typeface="Cambria"/>
              </a:rPr>
            </a:br>
            <a:r>
              <a:rPr b="1" lang="es-CO" sz="2000">
                <a:solidFill>
                  <a:schemeClr val="lt1"/>
                </a:solidFill>
                <a:latin typeface="Cambria"/>
                <a:ea typeface="Cambria"/>
                <a:cs typeface="Cambria"/>
                <a:sym typeface="Cambria"/>
              </a:rPr>
              <a:t>- ¿Y AHORA QUÉ?</a:t>
            </a:r>
            <a:br>
              <a:rPr b="1" lang="es-CO" sz="2000">
                <a:solidFill>
                  <a:schemeClr val="lt1"/>
                </a:solidFill>
                <a:latin typeface="Cambria"/>
                <a:ea typeface="Cambria"/>
                <a:cs typeface="Cambria"/>
                <a:sym typeface="Cambria"/>
              </a:rPr>
            </a:br>
            <a:r>
              <a:rPr b="1" lang="es-CO" sz="2000">
                <a:solidFill>
                  <a:schemeClr val="lt1"/>
                </a:solidFill>
                <a:latin typeface="Cambria"/>
                <a:ea typeface="Cambria"/>
                <a:cs typeface="Cambria"/>
                <a:sym typeface="Cambria"/>
              </a:rPr>
              <a:t>- Su pasaporte está vencido.</a:t>
            </a:r>
            <a:endParaRPr sz="2000">
              <a:solidFill>
                <a:schemeClr val="lt1"/>
              </a:solidFill>
              <a:latin typeface="Cambria"/>
              <a:ea typeface="Cambria"/>
              <a:cs typeface="Cambria"/>
              <a:sym typeface="Cambria"/>
            </a:endParaRPr>
          </a:p>
        </p:txBody>
      </p:sp>
      <p:pic>
        <p:nvPicPr>
          <p:cNvPr descr="CAMBIOS ORGANIZACIONALES Y PERSONALES: Lo importante de tener una Buena  Comunicación" id="253" name="Google Shape;253;p22"/>
          <p:cNvPicPr preferRelativeResize="0"/>
          <p:nvPr/>
        </p:nvPicPr>
        <p:blipFill rotWithShape="1">
          <a:blip r:embed="rId3">
            <a:alphaModFix/>
          </a:blip>
          <a:srcRect b="0" l="0" r="0" t="0"/>
          <a:stretch/>
        </p:blipFill>
        <p:spPr>
          <a:xfrm>
            <a:off x="10757580" y="3772630"/>
            <a:ext cx="1213108" cy="2704903"/>
          </a:xfrm>
          <a:prstGeom prst="rect">
            <a:avLst/>
          </a:prstGeom>
          <a:noFill/>
          <a:ln>
            <a:noFill/>
          </a:ln>
        </p:spPr>
      </p:pic>
      <p:pic>
        <p:nvPicPr>
          <p:cNvPr descr="J.10.CALL CENTER - Revenue Management/Yield Management/Asset Manager" id="254" name="Google Shape;254;p22"/>
          <p:cNvPicPr preferRelativeResize="0"/>
          <p:nvPr/>
        </p:nvPicPr>
        <p:blipFill rotWithShape="1">
          <a:blip r:embed="rId4">
            <a:alphaModFix/>
          </a:blip>
          <a:srcRect b="0" l="0" r="0" t="0"/>
          <a:stretch/>
        </p:blipFill>
        <p:spPr>
          <a:xfrm>
            <a:off x="221312" y="4891331"/>
            <a:ext cx="1798099" cy="1201130"/>
          </a:xfrm>
          <a:prstGeom prst="rect">
            <a:avLst/>
          </a:prstGeom>
          <a:noFill/>
          <a:ln>
            <a:noFill/>
          </a:ln>
        </p:spPr>
      </p:pic>
      <p:sp>
        <p:nvSpPr>
          <p:cNvPr id="255" name="Google Shape;255;p22"/>
          <p:cNvSpPr/>
          <p:nvPr/>
        </p:nvSpPr>
        <p:spPr>
          <a:xfrm>
            <a:off x="1888650" y="5569122"/>
            <a:ext cx="9031886" cy="850154"/>
          </a:xfrm>
          <a:custGeom>
            <a:rect b="b" l="l" r="r" t="t"/>
            <a:pathLst>
              <a:path extrusionOk="0" h="850154" w="6808763">
                <a:moveTo>
                  <a:pt x="0" y="56271"/>
                </a:moveTo>
                <a:cubicBezTo>
                  <a:pt x="124264" y="17585"/>
                  <a:pt x="248529" y="-21101"/>
                  <a:pt x="323557" y="28136"/>
                </a:cubicBezTo>
                <a:cubicBezTo>
                  <a:pt x="398585" y="77373"/>
                  <a:pt x="260252" y="323558"/>
                  <a:pt x="450166" y="351693"/>
                </a:cubicBezTo>
                <a:cubicBezTo>
                  <a:pt x="640080" y="379828"/>
                  <a:pt x="1280160" y="128954"/>
                  <a:pt x="1463040" y="196948"/>
                </a:cubicBezTo>
                <a:cubicBezTo>
                  <a:pt x="1645920" y="264942"/>
                  <a:pt x="1343464" y="703385"/>
                  <a:pt x="1547446" y="759656"/>
                </a:cubicBezTo>
                <a:cubicBezTo>
                  <a:pt x="1751428" y="815927"/>
                  <a:pt x="2433711" y="520505"/>
                  <a:pt x="2686930" y="534573"/>
                </a:cubicBezTo>
                <a:cubicBezTo>
                  <a:pt x="2940149" y="548641"/>
                  <a:pt x="2888567" y="900333"/>
                  <a:pt x="3066757" y="844062"/>
                </a:cubicBezTo>
                <a:cubicBezTo>
                  <a:pt x="3244947" y="787791"/>
                  <a:pt x="3512234" y="196948"/>
                  <a:pt x="3756074" y="196948"/>
                </a:cubicBezTo>
                <a:cubicBezTo>
                  <a:pt x="3999914" y="196948"/>
                  <a:pt x="4255477" y="825305"/>
                  <a:pt x="4529797" y="844062"/>
                </a:cubicBezTo>
                <a:cubicBezTo>
                  <a:pt x="4804117" y="862819"/>
                  <a:pt x="5188634" y="321212"/>
                  <a:pt x="5401994" y="309489"/>
                </a:cubicBezTo>
                <a:cubicBezTo>
                  <a:pt x="5615354" y="297766"/>
                  <a:pt x="5575496" y="825304"/>
                  <a:pt x="5809957" y="773723"/>
                </a:cubicBezTo>
                <a:cubicBezTo>
                  <a:pt x="6044418" y="722142"/>
                  <a:pt x="6808763" y="0"/>
                  <a:pt x="6808763" y="0"/>
                </a:cubicBezTo>
                <a:lnTo>
                  <a:pt x="6808763" y="0"/>
                </a:ln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6" name="Google Shape;256;p22"/>
          <p:cNvGrpSpPr/>
          <p:nvPr/>
        </p:nvGrpSpPr>
        <p:grpSpPr>
          <a:xfrm>
            <a:off x="9389428" y="20493"/>
            <a:ext cx="2736304" cy="1139979"/>
            <a:chOff x="4079776" y="2492896"/>
            <a:chExt cx="4925343" cy="2160242"/>
          </a:xfrm>
        </p:grpSpPr>
        <p:pic>
          <p:nvPicPr>
            <p:cNvPr descr="9 diciembre 2017 # Opiniones :: Pizzería Google- Pizzería Google El Cohete  a la Luna elcohetealaluna.com -¿Hola, con la pizzería… | Pizzería, Me  equivoco, Google" id="257" name="Google Shape;257;p22"/>
            <p:cNvPicPr preferRelativeResize="0"/>
            <p:nvPr/>
          </p:nvPicPr>
          <p:blipFill rotWithShape="1">
            <a:blip r:embed="rId5">
              <a:alphaModFix/>
            </a:blip>
            <a:srcRect b="27601" l="16108" r="15877" t="24669"/>
            <a:stretch/>
          </p:blipFill>
          <p:spPr>
            <a:xfrm>
              <a:off x="4079776" y="2708920"/>
              <a:ext cx="4925343" cy="1944218"/>
            </a:xfrm>
            <a:prstGeom prst="rect">
              <a:avLst/>
            </a:prstGeom>
            <a:noFill/>
            <a:ln>
              <a:noFill/>
            </a:ln>
          </p:spPr>
        </p:pic>
        <p:sp>
          <p:nvSpPr>
            <p:cNvPr id="258" name="Google Shape;258;p22"/>
            <p:cNvSpPr txBox="1"/>
            <p:nvPr/>
          </p:nvSpPr>
          <p:spPr>
            <a:xfrm>
              <a:off x="5447928" y="2492896"/>
              <a:ext cx="2147317" cy="8748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400">
                  <a:solidFill>
                    <a:schemeClr val="lt1"/>
                  </a:solidFill>
                  <a:latin typeface="Overlock"/>
                  <a:ea typeface="Overlock"/>
                  <a:cs typeface="Overlock"/>
                  <a:sym typeface="Overlock"/>
                </a:rPr>
                <a:t>Pizzería</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4" name="Google Shape;26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Crea un mapa de procesos y comprende cómo funciona tu organización" id="265" name="Google Shape;265;p23"/>
          <p:cNvPicPr preferRelativeResize="0"/>
          <p:nvPr/>
        </p:nvPicPr>
        <p:blipFill rotWithShape="1">
          <a:blip r:embed="rId3">
            <a:alphaModFix/>
          </a:blip>
          <a:srcRect b="20579" l="2859" r="51721" t="60091"/>
          <a:stretch/>
        </p:blipFill>
        <p:spPr>
          <a:xfrm>
            <a:off x="380171" y="316707"/>
            <a:ext cx="3175624" cy="20264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1" name="Google Shape;27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Crea un mapa de procesos y comprende cómo funciona tu organización" id="272" name="Google Shape;272;p24"/>
          <p:cNvPicPr preferRelativeResize="0"/>
          <p:nvPr/>
        </p:nvPicPr>
        <p:blipFill rotWithShape="1">
          <a:blip r:embed="rId3">
            <a:alphaModFix/>
          </a:blip>
          <a:srcRect b="46860" l="50307" r="2752" t="29565"/>
          <a:stretch/>
        </p:blipFill>
        <p:spPr>
          <a:xfrm>
            <a:off x="183045" y="204787"/>
            <a:ext cx="2940651" cy="22145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Tipos de procesos (detalle)</a:t>
            </a:r>
            <a:endParaRPr/>
          </a:p>
        </p:txBody>
      </p:sp>
      <p:sp>
        <p:nvSpPr>
          <p:cNvPr id="278" name="Google Shape;278;p25"/>
          <p:cNvSpPr txBox="1"/>
          <p:nvPr>
            <p:ph idx="1" type="body"/>
          </p:nvPr>
        </p:nvSpPr>
        <p:spPr>
          <a:xfrm>
            <a:off x="647700" y="1882086"/>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s-CO"/>
              <a:t>Procesos estratégicos</a:t>
            </a:r>
            <a:r>
              <a:rPr lang="es-CO"/>
              <a:t>: Son procesos destinados a definir y controlar las metas de la organización, sus políticas y estrategias. Permiten llevar adelante la organización. Están en relación muy directa con la misión/visión de la organización. Involucran personal de primer nivel de la organización.Afectan a la organización en su totalidad. Ejemplos: Comunicación interna/externa, Planificación, Formulación estratégica, Seguimiento de resultados, Reconocimiento y recompensa, Proceso de calidad total, etc.</a:t>
            </a:r>
            <a:endParaRPr/>
          </a:p>
          <a:p>
            <a:pPr indent="-228600" lvl="0" marL="228600" rtl="0" algn="l">
              <a:lnSpc>
                <a:spcPct val="90000"/>
              </a:lnSpc>
              <a:spcBef>
                <a:spcPts val="1000"/>
              </a:spcBef>
              <a:spcAft>
                <a:spcPts val="0"/>
              </a:spcAft>
              <a:buClr>
                <a:schemeClr val="dk1"/>
              </a:buClr>
              <a:buSzPct val="100000"/>
              <a:buChar char="•"/>
            </a:pPr>
            <a:r>
              <a:rPr b="1" lang="es-CO"/>
              <a:t>Procesos operativos</a:t>
            </a:r>
            <a:r>
              <a:rPr lang="es-CO"/>
              <a:t>: Son procesos que permiten generar el producto/servicio que se entrega al cliente, por lo que inciden directamente en la satisfacción del cliente final. Generalmente atraviesan muchas funciones. Son procesos que valoran los clientes y los accionistas. Ejemplos: Desarrollo del producto, Fidelización de clientes, Producción, Logística integral, Atención al cliente, etc. Los procesos operativos también reciben el nombre de procesos clave.</a:t>
            </a:r>
            <a:endParaRPr/>
          </a:p>
          <a:p>
            <a:pPr indent="-228600" lvl="0" marL="228600" rtl="0" algn="l">
              <a:lnSpc>
                <a:spcPct val="90000"/>
              </a:lnSpc>
              <a:spcBef>
                <a:spcPts val="1000"/>
              </a:spcBef>
              <a:spcAft>
                <a:spcPts val="0"/>
              </a:spcAft>
              <a:buClr>
                <a:schemeClr val="dk1"/>
              </a:buClr>
              <a:buSzPct val="100000"/>
              <a:buChar char="•"/>
            </a:pPr>
            <a:r>
              <a:rPr b="1" lang="es-CO"/>
              <a:t>Procesos de soporte</a:t>
            </a:r>
            <a:r>
              <a:rPr lang="es-CO"/>
              <a:t>: Apoyan los procesos operativos. Sus clientes son internos. Ejemplos: Control de calidad, Selección de personal, Formación del personal, Compras, Sistemas de información, etc. Los procesos de soporte también reciben el nombre de procesos de apoyo. Cuando ya se han identificado todos los grandes procesos de la organización, éstos se representan en un mapa de procesos. Téngase en cuenta que la clasificación de los procesos de una organización en estratégicos, operativos y de soporte, vendrá determinada por la misión de la organización, su visión, su política, etc. Así por ejemplo un proceso en una organización puede ser operativo, mientras que el mismo proceso en otra organización puede ser de soporte.</a:t>
            </a:r>
            <a:endParaRPr/>
          </a:p>
          <a:p>
            <a:pPr indent="-117475" lvl="0" marL="228600" rtl="0" algn="l">
              <a:lnSpc>
                <a:spcPct val="90000"/>
              </a:lnSpc>
              <a:spcBef>
                <a:spcPts val="1000"/>
              </a:spcBef>
              <a:spcAft>
                <a:spcPts val="0"/>
              </a:spcAft>
              <a:buClr>
                <a:schemeClr val="dk1"/>
              </a:buClr>
              <a:buSzPct val="100000"/>
              <a:buNone/>
            </a:pPr>
            <a:r>
              <a:t/>
            </a:r>
            <a:endParaRPr/>
          </a:p>
        </p:txBody>
      </p:sp>
      <p:pic>
        <p:nvPicPr>
          <p:cNvPr descr="¿Qué es el mapa de procesos de una empresa?" id="279" name="Google Shape;279;p25"/>
          <p:cNvPicPr preferRelativeResize="0"/>
          <p:nvPr/>
        </p:nvPicPr>
        <p:blipFill rotWithShape="1">
          <a:blip r:embed="rId3">
            <a:alphaModFix/>
          </a:blip>
          <a:srcRect b="0" l="0" r="0" t="0"/>
          <a:stretch/>
        </p:blipFill>
        <p:spPr>
          <a:xfrm>
            <a:off x="6962569" y="92765"/>
            <a:ext cx="5341937"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Videos complementarios</a:t>
            </a:r>
            <a:endParaRPr/>
          </a:p>
        </p:txBody>
      </p:sp>
      <p:sp>
        <p:nvSpPr>
          <p:cNvPr id="285" name="Google Shape;28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CO" u="sng">
                <a:solidFill>
                  <a:schemeClr val="hlink"/>
                </a:solidFill>
                <a:hlinkClick r:id="rId3"/>
              </a:rPr>
              <a:t>https://www.ingenioempresa.com/mapa-de-procesos/</a:t>
            </a:r>
            <a:endParaRPr/>
          </a:p>
          <a:p>
            <a:pPr indent="0" lvl="0" marL="0" rtl="0" algn="l">
              <a:lnSpc>
                <a:spcPct val="90000"/>
              </a:lnSpc>
              <a:spcBef>
                <a:spcPts val="1000"/>
              </a:spcBef>
              <a:spcAft>
                <a:spcPts val="0"/>
              </a:spcAft>
              <a:buClr>
                <a:schemeClr val="dk1"/>
              </a:buClr>
              <a:buSzPts val="2800"/>
              <a:buNone/>
            </a:pPr>
            <a:r>
              <a:rPr lang="es-CO" u="sng">
                <a:solidFill>
                  <a:schemeClr val="hlink"/>
                </a:solidFill>
                <a:hlinkClick r:id="rId4"/>
              </a:rPr>
              <a:t>https://www.gestionar-facil.com/como-hacer-un-mapa-de-procesos/</a:t>
            </a:r>
            <a:endParaRPr/>
          </a:p>
          <a:p>
            <a:pPr indent="0" lvl="0" marL="0" rtl="0" algn="l">
              <a:lnSpc>
                <a:spcPct val="90000"/>
              </a:lnSpc>
              <a:spcBef>
                <a:spcPts val="1000"/>
              </a:spcBef>
              <a:spcAft>
                <a:spcPts val="0"/>
              </a:spcAft>
              <a:buClr>
                <a:schemeClr val="dk1"/>
              </a:buClr>
              <a:buSzPts val="2800"/>
              <a:buNone/>
            </a:pPr>
            <a:r>
              <a:rPr lang="es-CO" u="sng">
                <a:solidFill>
                  <a:schemeClr val="hlink"/>
                </a:solidFill>
                <a:hlinkClick r:id="rId5"/>
              </a:rPr>
              <a:t>https://retos-operaciones-logistica.eae.es/tipos-definicion-y-desarrollo-de-un-mapa-de-procesos/</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O"/>
              <a:t>Cadena de valor</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Archivos" id="105" name="Google Shape;105;p3"/>
          <p:cNvPicPr preferRelativeResize="0"/>
          <p:nvPr/>
        </p:nvPicPr>
        <p:blipFill rotWithShape="1">
          <a:blip r:embed="rId3">
            <a:alphaModFix/>
          </a:blip>
          <a:srcRect b="54521" l="0" r="0" t="0"/>
          <a:stretch/>
        </p:blipFill>
        <p:spPr>
          <a:xfrm>
            <a:off x="0" y="153194"/>
            <a:ext cx="6305274" cy="4057650"/>
          </a:xfrm>
          <a:prstGeom prst="rect">
            <a:avLst/>
          </a:prstGeom>
          <a:noFill/>
          <a:ln>
            <a:noFill/>
          </a:ln>
        </p:spPr>
      </p:pic>
      <p:pic>
        <p:nvPicPr>
          <p:cNvPr descr="Archivos" id="106" name="Google Shape;106;p3"/>
          <p:cNvPicPr preferRelativeResize="0"/>
          <p:nvPr/>
        </p:nvPicPr>
        <p:blipFill rotWithShape="1">
          <a:blip r:embed="rId4">
            <a:alphaModFix/>
          </a:blip>
          <a:srcRect b="0" l="0" r="0" t="46477"/>
          <a:stretch/>
        </p:blipFill>
        <p:spPr>
          <a:xfrm>
            <a:off x="6305274" y="1500350"/>
            <a:ext cx="5691602" cy="43105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Cadena de valor. Michael Porter by Marìa Loya" id="111" name="Google Shape;111;p4"/>
          <p:cNvPicPr preferRelativeResize="0"/>
          <p:nvPr/>
        </p:nvPicPr>
        <p:blipFill rotWithShape="1">
          <a:blip r:embed="rId3">
            <a:alphaModFix/>
          </a:blip>
          <a:srcRect b="0" l="0" r="0" t="0"/>
          <a:stretch/>
        </p:blipFill>
        <p:spPr>
          <a:xfrm>
            <a:off x="0" y="0"/>
            <a:ext cx="11913704" cy="6705713"/>
          </a:xfrm>
          <a:prstGeom prst="rect">
            <a:avLst/>
          </a:prstGeom>
          <a:noFill/>
          <a:ln>
            <a:noFill/>
          </a:ln>
        </p:spPr>
      </p:pic>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O"/>
              <a:t>Qué es la cadena de valor?</a:t>
            </a:r>
            <a:endParaRPr/>
          </a:p>
        </p:txBody>
      </p:sp>
      <p:sp>
        <p:nvSpPr>
          <p:cNvPr id="119" name="Google Shape;1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0" name="Google Shape;120;p5"/>
          <p:cNvPicPr preferRelativeResize="0"/>
          <p:nvPr/>
        </p:nvPicPr>
        <p:blipFill rotWithShape="1">
          <a:blip r:embed="rId3">
            <a:alphaModFix/>
          </a:blip>
          <a:srcRect b="34065" l="5471" r="5471" t="16331"/>
          <a:stretch/>
        </p:blipFill>
        <p:spPr>
          <a:xfrm>
            <a:off x="1543051" y="1825625"/>
            <a:ext cx="9438764" cy="39428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6" name="Google Shape;12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MyE / Management y Estrategia, Pensando el Futuro : Management Tips: Las  Mejores Frases y Definiciones de Michael Porter" id="127" name="Google Shape;127;p6"/>
          <p:cNvPicPr preferRelativeResize="0"/>
          <p:nvPr/>
        </p:nvPicPr>
        <p:blipFill rotWithShape="1">
          <a:blip r:embed="rId3">
            <a:alphaModFix/>
          </a:blip>
          <a:srcRect b="0" l="0" r="0" t="0"/>
          <a:stretch/>
        </p:blipFill>
        <p:spPr>
          <a:xfrm>
            <a:off x="2270436" y="681037"/>
            <a:ext cx="6752943" cy="5058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CO"/>
              <a:t>Forma de implementar el concepto de cadena de valor: Mapa de procesos</a:t>
            </a:r>
            <a:endParaRPr/>
          </a:p>
        </p:txBody>
      </p:sp>
      <p:sp>
        <p:nvSpPr>
          <p:cNvPr id="133" name="Google Shape;133;p7"/>
          <p:cNvSpPr txBox="1"/>
          <p:nvPr>
            <p:ph idx="1" type="body"/>
          </p:nvPr>
        </p:nvSpPr>
        <p:spPr>
          <a:xfrm>
            <a:off x="838200" y="21685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s-CO" sz="3000"/>
              <a:t> </a:t>
            </a:r>
            <a:r>
              <a:rPr lang="es-CO" sz="3000">
                <a:solidFill>
                  <a:srgbClr val="333333"/>
                </a:solidFill>
              </a:rPr>
              <a:t>Di</a:t>
            </a:r>
            <a:r>
              <a:rPr b="0" i="0" lang="es-CO" sz="3000">
                <a:solidFill>
                  <a:srgbClr val="333333"/>
                </a:solidFill>
              </a:rPr>
              <a:t>agrama o inventario gráfico que muestra los procesos de una organización en forma interrelacionada.</a:t>
            </a:r>
            <a:endParaRPr sz="3000"/>
          </a:p>
          <a:p>
            <a:pPr indent="-228600" lvl="0" marL="228600" rtl="0" algn="l">
              <a:lnSpc>
                <a:spcPct val="90000"/>
              </a:lnSpc>
              <a:spcBef>
                <a:spcPts val="1000"/>
              </a:spcBef>
              <a:spcAft>
                <a:spcPts val="0"/>
              </a:spcAft>
              <a:buClr>
                <a:schemeClr val="dk1"/>
              </a:buClr>
              <a:buSzPts val="3000"/>
              <a:buChar char="•"/>
            </a:pPr>
            <a:r>
              <a:rPr lang="es-CO" sz="3000"/>
              <a:t>Herramienta que, pese a todas las bondades que ofrece, su uso todavía no está muy arraigado en las empresas.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tipo-procesos" id="139" name="Google Shape;139;p8"/>
          <p:cNvPicPr preferRelativeResize="0"/>
          <p:nvPr>
            <p:ph idx="1" type="body"/>
          </p:nvPr>
        </p:nvPicPr>
        <p:blipFill rotWithShape="1">
          <a:blip r:embed="rId3">
            <a:alphaModFix/>
          </a:blip>
          <a:srcRect b="0" l="0" r="0" t="0"/>
          <a:stretch/>
        </p:blipFill>
        <p:spPr>
          <a:xfrm>
            <a:off x="1883360" y="212724"/>
            <a:ext cx="8139113" cy="542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5" name="Google Shape;14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MAPA DE PROCESOS - INTRODUCCION - luisamayateacher" id="146" name="Google Shape;146;p9"/>
          <p:cNvPicPr preferRelativeResize="0"/>
          <p:nvPr/>
        </p:nvPicPr>
        <p:blipFill rotWithShape="1">
          <a:blip r:embed="rId3">
            <a:alphaModFix/>
          </a:blip>
          <a:srcRect b="30278" l="0" r="0" t="0"/>
          <a:stretch/>
        </p:blipFill>
        <p:spPr>
          <a:xfrm>
            <a:off x="1524000" y="504825"/>
            <a:ext cx="9144000" cy="478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2021-08-09T14:40:22Z</dcterms:created>
  <dc:creator>Liliana Gonzalez Palacio</dc:creator>
</cp:coreProperties>
</file>