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5"/>
  </p:notesMasterIdLst>
  <p:sldIdLst>
    <p:sldId id="258" r:id="rId3"/>
    <p:sldId id="263" r:id="rId4"/>
    <p:sldId id="274" r:id="rId5"/>
    <p:sldId id="264" r:id="rId6"/>
    <p:sldId id="275" r:id="rId7"/>
    <p:sldId id="266" r:id="rId8"/>
    <p:sldId id="272" r:id="rId9"/>
    <p:sldId id="271" r:id="rId10"/>
    <p:sldId id="276" r:id="rId11"/>
    <p:sldId id="277" r:id="rId12"/>
    <p:sldId id="279" r:id="rId13"/>
    <p:sldId id="278" r:id="rId14"/>
  </p:sldIdLst>
  <p:sldSz cx="9144000" cy="6858000" type="screen4x3"/>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13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B0823-6C5E-40BB-874E-22EC1CAEA331}" type="datetimeFigureOut">
              <a:rPr lang="es-CL" smtClean="0"/>
              <a:t>17-08-2021</a:t>
            </a:fld>
            <a:endParaRPr lang="es-CL"/>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F375B-7900-4BC3-AF49-B5ADBD645C48}" type="slidenum">
              <a:rPr lang="es-CL" smtClean="0"/>
              <a:t>‹Nº›</a:t>
            </a:fld>
            <a:endParaRPr lang="es-CL"/>
          </a:p>
        </p:txBody>
      </p:sp>
    </p:spTree>
    <p:extLst>
      <p:ext uri="{BB962C8B-B14F-4D97-AF65-F5344CB8AC3E}">
        <p14:creationId xmlns:p14="http://schemas.microsoft.com/office/powerpoint/2010/main" val="502166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7"/>
            <a:ext cx="7772400" cy="1470025"/>
          </a:xfrm>
        </p:spPr>
        <p:txBody>
          <a:bodyPr/>
          <a:lstStyle/>
          <a:p>
            <a:r>
              <a:rPr lang="es-ES"/>
              <a:t>Haga clic para modificar el estilo de título del patrón</a:t>
            </a:r>
            <a:endParaRPr lang="es-CL"/>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42302223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4086451098"/>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40"/>
            <a:ext cx="2057400" cy="5851525"/>
          </a:xfrm>
        </p:spPr>
        <p:txBody>
          <a:bodyPr vert="eaVert"/>
          <a:lstStyle/>
          <a:p>
            <a:r>
              <a:rPr lang="es-ES"/>
              <a:t>Haga clic para modificar el estilo de título del patrón</a:t>
            </a:r>
            <a:endParaRPr lang="es-CL"/>
          </a:p>
        </p:txBody>
      </p:sp>
      <p:sp>
        <p:nvSpPr>
          <p:cNvPr id="3" name="2 Marcador de texto vertical"/>
          <p:cNvSpPr>
            <a:spLocks noGrp="1"/>
          </p:cNvSpPr>
          <p:nvPr>
            <p:ph type="body" orient="vert" idx="1"/>
          </p:nvPr>
        </p:nvSpPr>
        <p:spPr>
          <a:xfrm>
            <a:off x="457200" y="274640"/>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11516490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17-08-2021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1455898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17-08-2021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280135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73B2046-5630-4E7E-B540-2944EDDA50D2}" type="datetimeFigureOut">
              <a:rPr lang="es-CL" smtClean="0"/>
              <a:t>17-08-2021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202696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F73B2046-5630-4E7E-B540-2944EDDA50D2}" type="datetimeFigureOut">
              <a:rPr lang="es-CL" smtClean="0"/>
              <a:t>17-08-2021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3995536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F73B2046-5630-4E7E-B540-2944EDDA50D2}" type="datetimeFigureOut">
              <a:rPr lang="es-CL" smtClean="0"/>
              <a:t>17-08-2021</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13093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F73B2046-5630-4E7E-B540-2944EDDA50D2}" type="datetimeFigureOut">
              <a:rPr lang="es-CL" smtClean="0"/>
              <a:t>17-08-2021</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194401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3B2046-5630-4E7E-B540-2944EDDA50D2}" type="datetimeFigureOut">
              <a:rPr lang="es-CL" smtClean="0"/>
              <a:t>17-08-2021</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23688749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3B2046-5630-4E7E-B540-2944EDDA50D2}" type="datetimeFigureOut">
              <a:rPr lang="es-CL" smtClean="0"/>
              <a:t>17-08-2021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3490815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677350512"/>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3B2046-5630-4E7E-B540-2944EDDA50D2}" type="datetimeFigureOut">
              <a:rPr lang="es-CL" smtClean="0"/>
              <a:t>17-08-2021</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2567878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17-08-2021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7304458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73B2046-5630-4E7E-B540-2944EDDA50D2}" type="datetimeFigureOut">
              <a:rPr lang="es-CL" smtClean="0"/>
              <a:t>17-08-2021</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58B2EFFB-D94A-4E46-B0E0-FBF5D7557701}" type="slidenum">
              <a:rPr lang="es-CL" smtClean="0"/>
              <a:t>‹Nº›</a:t>
            </a:fld>
            <a:endParaRPr lang="es-CL"/>
          </a:p>
        </p:txBody>
      </p:sp>
    </p:spTree>
    <p:extLst>
      <p:ext uri="{BB962C8B-B14F-4D97-AF65-F5344CB8AC3E}">
        <p14:creationId xmlns:p14="http://schemas.microsoft.com/office/powerpoint/2010/main" val="4259026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2"/>
            <a:ext cx="7772400" cy="1362075"/>
          </a:xfrm>
        </p:spPr>
        <p:txBody>
          <a:bodyPr anchor="t"/>
          <a:lstStyle>
            <a:lvl1pPr algn="l">
              <a:defRPr sz="4000" b="1" cap="all"/>
            </a:lvl1pPr>
          </a:lstStyle>
          <a:p>
            <a:r>
              <a:rPr lang="es-ES"/>
              <a:t>Haga clic para modificar el estilo de título del patrón</a:t>
            </a:r>
            <a:endParaRPr lang="es-CL"/>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5" name="4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6" name="5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766784808"/>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contenido"/>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contenido"/>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67213039"/>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4 Marcador de texto"/>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6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8" name="7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9" name="8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43000078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CL"/>
          </a:p>
        </p:txBody>
      </p:sp>
      <p:sp>
        <p:nvSpPr>
          <p:cNvPr id="3" name="2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4" name="3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5" name="4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38925074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3" name="2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4" name="3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0511500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1" y="273050"/>
            <a:ext cx="3008313" cy="1162050"/>
          </a:xfrm>
        </p:spPr>
        <p:txBody>
          <a:bodyPr anchor="b"/>
          <a:lstStyle>
            <a:lvl1pPr algn="l">
              <a:defRPr sz="2000" b="1"/>
            </a:lvl1pPr>
          </a:lstStyle>
          <a:p>
            <a:r>
              <a:rPr lang="es-ES"/>
              <a:t>Haga clic para modificar el estilo de título del patrón</a:t>
            </a:r>
            <a:endParaRPr lang="es-CL"/>
          </a:p>
        </p:txBody>
      </p:sp>
      <p:sp>
        <p:nvSpPr>
          <p:cNvPr id="3" name="2 Marcador de contenido"/>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texto"/>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297356912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CL"/>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pPr fontAlgn="base">
              <a:spcBef>
                <a:spcPct val="0"/>
              </a:spcBef>
              <a:spcAft>
                <a:spcPct val="0"/>
              </a:spcAft>
            </a:pPr>
            <a:fld id="{0ADC2424-DC94-4AD6-AFB3-19FF127CF36E}" type="datetimeFigureOut">
              <a:rPr lang="es-CL" smtClean="0">
                <a:solidFill>
                  <a:prstClr val="black">
                    <a:tint val="75000"/>
                  </a:prstClr>
                </a:solidFill>
                <a:latin typeface="Verdana" pitchFamily="34" charset="0"/>
                <a:cs typeface="Arial" charset="0"/>
              </a:rPr>
              <a:pPr fontAlgn="base">
                <a:spcBef>
                  <a:spcPct val="0"/>
                </a:spcBef>
                <a:spcAft>
                  <a:spcPct val="0"/>
                </a:spcAft>
              </a:pPr>
              <a:t>17-08-2021</a:t>
            </a:fld>
            <a:endParaRPr lang="es-CL" dirty="0">
              <a:solidFill>
                <a:prstClr val="black">
                  <a:tint val="75000"/>
                </a:prstClr>
              </a:solidFill>
              <a:latin typeface="Verdana" pitchFamily="34" charset="0"/>
              <a:cs typeface="Arial" charset="0"/>
            </a:endParaRPr>
          </a:p>
        </p:txBody>
      </p:sp>
      <p:sp>
        <p:nvSpPr>
          <p:cNvPr id="6" name="5 Marcador de pie de página"/>
          <p:cNvSpPr>
            <a:spLocks noGrp="1"/>
          </p:cNvSpPr>
          <p:nvPr>
            <p:ph type="ftr" sz="quarter" idx="11"/>
          </p:nvPr>
        </p:nvSpPr>
        <p:spPr/>
        <p:txBody>
          <a:bodyPr/>
          <a:lstStyle/>
          <a:p>
            <a:pPr fontAlgn="base">
              <a:spcBef>
                <a:spcPct val="0"/>
              </a:spcBef>
              <a:spcAft>
                <a:spcPct val="0"/>
              </a:spcAft>
            </a:pPr>
            <a:endParaRPr lang="es-CL" dirty="0">
              <a:solidFill>
                <a:prstClr val="black">
                  <a:tint val="75000"/>
                </a:prstClr>
              </a:solidFill>
              <a:latin typeface="Verdana" pitchFamily="34" charset="0"/>
              <a:cs typeface="Arial" charset="0"/>
            </a:endParaRPr>
          </a:p>
        </p:txBody>
      </p:sp>
      <p:sp>
        <p:nvSpPr>
          <p:cNvPr id="7" name="6 Marcador de número de diapositiva"/>
          <p:cNvSpPr>
            <a:spLocks noGrp="1"/>
          </p:cNvSpPr>
          <p:nvPr>
            <p:ph type="sldNum" sz="quarter" idx="12"/>
          </p:nvPr>
        </p:nvSpPr>
        <p:spPr/>
        <p:txBody>
          <a:bodyPr/>
          <a:lstStyle/>
          <a:p>
            <a:pPr fontAlgn="base">
              <a:spcBef>
                <a:spcPct val="0"/>
              </a:spcBef>
              <a:spcAft>
                <a:spcPct val="0"/>
              </a:spcAft>
            </a:pPr>
            <a:fld id="{CB5BDC67-F86D-415A-A8B4-63535154E97D}" type="slidenum">
              <a:rPr lang="es-CL" smtClean="0">
                <a:solidFill>
                  <a:prstClr val="black">
                    <a:tint val="75000"/>
                  </a:prstClr>
                </a:solidFill>
                <a:latin typeface="Verdana" pitchFamily="34" charset="0"/>
                <a:cs typeface="Arial" charset="0"/>
              </a:rPr>
              <a:pPr fontAlgn="base">
                <a:spcBef>
                  <a:spcPct val="0"/>
                </a:spcBef>
                <a:spcAft>
                  <a:spcPct val="0"/>
                </a:spcAft>
              </a:pPr>
              <a:t>‹Nº›</a:t>
            </a:fld>
            <a:endParaRPr lang="es-CL" dirty="0">
              <a:solidFill>
                <a:prstClr val="black">
                  <a:tint val="75000"/>
                </a:prstClr>
              </a:solidFill>
              <a:latin typeface="Verdana" pitchFamily="34" charset="0"/>
              <a:cs typeface="Arial" charset="0"/>
            </a:endParaRPr>
          </a:p>
        </p:txBody>
      </p:sp>
    </p:spTree>
    <p:extLst>
      <p:ext uri="{BB962C8B-B14F-4D97-AF65-F5344CB8AC3E}">
        <p14:creationId xmlns:p14="http://schemas.microsoft.com/office/powerpoint/2010/main" val="4195138106"/>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t="-2000" b="-2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2 Marcador de texto"/>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3 Marcador de fecha"/>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C2424-DC94-4AD6-AFB3-19FF127CF36E}" type="datetimeFigureOut">
              <a:rPr lang="es-CL" smtClean="0">
                <a:solidFill>
                  <a:prstClr val="black">
                    <a:tint val="75000"/>
                  </a:prstClr>
                </a:solidFill>
                <a:cs typeface="Arial" charset="0"/>
              </a:rPr>
              <a:pPr/>
              <a:t>17-08-2021</a:t>
            </a:fld>
            <a:endParaRPr lang="es-CL" dirty="0">
              <a:solidFill>
                <a:prstClr val="black">
                  <a:tint val="75000"/>
                </a:prstClr>
              </a:solidFill>
              <a:cs typeface="Arial" charset="0"/>
            </a:endParaRPr>
          </a:p>
        </p:txBody>
      </p:sp>
      <p:sp>
        <p:nvSpPr>
          <p:cNvPr id="5" name="4 Marcador de pie de página"/>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dirty="0">
              <a:solidFill>
                <a:prstClr val="black">
                  <a:tint val="75000"/>
                </a:prstClr>
              </a:solidFill>
              <a:cs typeface="Arial" charset="0"/>
            </a:endParaRPr>
          </a:p>
        </p:txBody>
      </p:sp>
      <p:sp>
        <p:nvSpPr>
          <p:cNvPr id="6" name="5 Marcador de número de diapositiva"/>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5BDC67-F86D-415A-A8B4-63535154E97D}" type="slidenum">
              <a:rPr lang="es-CL" smtClean="0">
                <a:solidFill>
                  <a:prstClr val="black">
                    <a:tint val="75000"/>
                  </a:prstClr>
                </a:solidFill>
                <a:cs typeface="Arial" charset="0"/>
              </a:rPr>
              <a:pPr/>
              <a:t>‹Nº›</a:t>
            </a:fld>
            <a:endParaRPr lang="es-CL" dirty="0">
              <a:solidFill>
                <a:prstClr val="black">
                  <a:tint val="75000"/>
                </a:prstClr>
              </a:solidFill>
              <a:cs typeface="Arial" charset="0"/>
            </a:endParaRPr>
          </a:p>
        </p:txBody>
      </p:sp>
    </p:spTree>
    <p:extLst>
      <p:ext uri="{BB962C8B-B14F-4D97-AF65-F5344CB8AC3E}">
        <p14:creationId xmlns:p14="http://schemas.microsoft.com/office/powerpoint/2010/main" val="2443972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3B2046-5630-4E7E-B540-2944EDDA50D2}" type="datetimeFigureOut">
              <a:rPr lang="es-CL" smtClean="0"/>
              <a:t>17-08-2021</a:t>
            </a:fld>
            <a:endParaRPr lang="es-C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B2EFFB-D94A-4E46-B0E0-FBF5D7557701}" type="slidenum">
              <a:rPr lang="es-CL" smtClean="0"/>
              <a:t>‹Nº›</a:t>
            </a:fld>
            <a:endParaRPr lang="es-CL"/>
          </a:p>
        </p:txBody>
      </p:sp>
    </p:spTree>
    <p:extLst>
      <p:ext uri="{BB962C8B-B14F-4D97-AF65-F5344CB8AC3E}">
        <p14:creationId xmlns:p14="http://schemas.microsoft.com/office/powerpoint/2010/main" val="23131535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oleObject" Target="../embeddings/oleObject3.bin"/><Relationship Id="rId11" Type="http://schemas.openxmlformats.org/officeDocument/2006/relationships/image" Target="../media/image15.png"/><Relationship Id="rId5" Type="http://schemas.openxmlformats.org/officeDocument/2006/relationships/image" Target="../media/image11.wmf"/><Relationship Id="rId10" Type="http://schemas.openxmlformats.org/officeDocument/2006/relationships/image" Target="../media/image14.png"/><Relationship Id="rId4" Type="http://schemas.openxmlformats.org/officeDocument/2006/relationships/oleObject" Target="../embeddings/oleObject2.bin"/><Relationship Id="rId9" Type="http://schemas.openxmlformats.org/officeDocument/2006/relationships/image" Target="../media/image1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3707904" y="6021290"/>
            <a:ext cx="7240336" cy="461665"/>
          </a:xfrm>
          <a:prstGeom prst="rect">
            <a:avLst/>
          </a:prstGeom>
          <a:noFill/>
          <a:ln w="9525">
            <a:noFill/>
            <a:miter lim="800000"/>
            <a:headEnd/>
            <a:tailEnd/>
          </a:ln>
        </p:spPr>
        <p:txBody>
          <a:bodyPr wrap="square">
            <a:spAutoFit/>
          </a:bodyPr>
          <a:lstStyle/>
          <a:p>
            <a:pPr algn="ctr">
              <a:spcBef>
                <a:spcPct val="50000"/>
              </a:spcBef>
              <a:defRPr/>
            </a:pPr>
            <a:r>
              <a:rPr lang="es-ES" sz="2400" dirty="0">
                <a:solidFill>
                  <a:srgbClr val="FFFFFF"/>
                </a:solidFill>
                <a:latin typeface="Arial" pitchFamily="34" charset="0"/>
                <a:ea typeface="ＭＳ Ｐゴシック" charset="-128"/>
                <a:cs typeface="Arial" pitchFamily="34" charset="0"/>
              </a:rPr>
              <a:t>Estadística II</a:t>
            </a:r>
          </a:p>
        </p:txBody>
      </p:sp>
      <p:sp>
        <p:nvSpPr>
          <p:cNvPr id="4" name="Text Box 11"/>
          <p:cNvSpPr txBox="1">
            <a:spLocks noChangeArrowheads="1"/>
          </p:cNvSpPr>
          <p:nvPr/>
        </p:nvSpPr>
        <p:spPr bwMode="auto">
          <a:xfrm>
            <a:off x="921161" y="2999415"/>
            <a:ext cx="7240336" cy="707886"/>
          </a:xfrm>
          <a:prstGeom prst="rect">
            <a:avLst/>
          </a:prstGeom>
          <a:noFill/>
          <a:ln w="9525">
            <a:noFill/>
            <a:miter lim="800000"/>
            <a:headEnd/>
            <a:tailEnd/>
          </a:ln>
        </p:spPr>
        <p:txBody>
          <a:bodyPr wrap="square">
            <a:spAutoFit/>
          </a:bodyPr>
          <a:lstStyle/>
          <a:p>
            <a:pPr algn="ctr">
              <a:spcBef>
                <a:spcPct val="50000"/>
              </a:spcBef>
              <a:defRPr/>
            </a:pPr>
            <a:r>
              <a:rPr lang="es-ES" sz="4000" dirty="0">
                <a:solidFill>
                  <a:srgbClr val="FFFFFF"/>
                </a:solidFill>
                <a:latin typeface="Arial" pitchFamily="34" charset="0"/>
                <a:ea typeface="ＭＳ Ｐゴシック" charset="-128"/>
                <a:cs typeface="Arial" pitchFamily="34" charset="0"/>
              </a:rPr>
              <a:t>Estadística Inferencial</a:t>
            </a:r>
          </a:p>
        </p:txBody>
      </p:sp>
      <p:sp>
        <p:nvSpPr>
          <p:cNvPr id="5" name="Text Box 11">
            <a:extLst>
              <a:ext uri="{FF2B5EF4-FFF2-40B4-BE49-F238E27FC236}">
                <a16:creationId xmlns:a16="http://schemas.microsoft.com/office/drawing/2014/main" id="{EB1DD867-C499-4724-A642-3BD0D39294BE}"/>
              </a:ext>
            </a:extLst>
          </p:cNvPr>
          <p:cNvSpPr txBox="1">
            <a:spLocks noChangeArrowheads="1"/>
          </p:cNvSpPr>
          <p:nvPr/>
        </p:nvSpPr>
        <p:spPr bwMode="auto">
          <a:xfrm>
            <a:off x="921161" y="3626248"/>
            <a:ext cx="7240336" cy="584775"/>
          </a:xfrm>
          <a:prstGeom prst="rect">
            <a:avLst/>
          </a:prstGeom>
          <a:noFill/>
          <a:ln w="9525">
            <a:noFill/>
            <a:miter lim="800000"/>
            <a:headEnd/>
            <a:tailEnd/>
          </a:ln>
        </p:spPr>
        <p:txBody>
          <a:bodyPr wrap="square">
            <a:spAutoFit/>
          </a:bodyPr>
          <a:lstStyle/>
          <a:p>
            <a:pPr algn="ctr">
              <a:spcBef>
                <a:spcPct val="50000"/>
              </a:spcBef>
              <a:defRPr/>
            </a:pPr>
            <a:r>
              <a:rPr lang="es-ES" sz="3200" dirty="0">
                <a:solidFill>
                  <a:srgbClr val="FFFFFF"/>
                </a:solidFill>
                <a:latin typeface="Arial" pitchFamily="34" charset="0"/>
                <a:ea typeface="ＭＳ Ｐゴシック" charset="-128"/>
                <a:cs typeface="Arial" pitchFamily="34" charset="0"/>
              </a:rPr>
              <a:t>Distribución normal</a:t>
            </a:r>
          </a:p>
        </p:txBody>
      </p:sp>
    </p:spTree>
    <p:extLst>
      <p:ext uri="{BB962C8B-B14F-4D97-AF65-F5344CB8AC3E}">
        <p14:creationId xmlns:p14="http://schemas.microsoft.com/office/powerpoint/2010/main" val="144076257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CuadroTexto">
            <a:extLst>
              <a:ext uri="{FF2B5EF4-FFF2-40B4-BE49-F238E27FC236}">
                <a16:creationId xmlns:a16="http://schemas.microsoft.com/office/drawing/2014/main" id="{49278501-CFAE-44FB-9902-026FBB301E40}"/>
              </a:ext>
            </a:extLst>
          </p:cNvPr>
          <p:cNvSpPr txBox="1"/>
          <p:nvPr/>
        </p:nvSpPr>
        <p:spPr>
          <a:xfrm>
            <a:off x="472513" y="247681"/>
            <a:ext cx="8138827" cy="707886"/>
          </a:xfrm>
          <a:prstGeom prst="rect">
            <a:avLst/>
          </a:prstGeom>
          <a:noFill/>
        </p:spPr>
        <p:txBody>
          <a:bodyPr wrap="square">
            <a:spAutoFit/>
          </a:bodyPr>
          <a:lstStyle/>
          <a:p>
            <a:pPr marL="261938" indent="-261938" algn="just" fontAlgn="base">
              <a:spcBef>
                <a:spcPct val="0"/>
              </a:spcBef>
              <a:spcAft>
                <a:spcPct val="0"/>
              </a:spcAft>
              <a:buFontTx/>
              <a:buAutoNum type="alphaLcParenR"/>
              <a:defRPr/>
            </a:pPr>
            <a:r>
              <a:rPr lang="es-ES" sz="2000" dirty="0">
                <a:solidFill>
                  <a:srgbClr val="3333CC"/>
                </a:solidFill>
                <a:cs typeface="Calibri" pitchFamily="34" charset="0"/>
              </a:rPr>
              <a:t>¿Cuál es la probabilidad de que haya navegado en Internet a los más 5,7 horas en una semana?</a:t>
            </a:r>
          </a:p>
        </p:txBody>
      </p:sp>
      <p:sp>
        <p:nvSpPr>
          <p:cNvPr id="6" name="2 CuadroTexto">
            <a:extLst>
              <a:ext uri="{FF2B5EF4-FFF2-40B4-BE49-F238E27FC236}">
                <a16:creationId xmlns:a16="http://schemas.microsoft.com/office/drawing/2014/main" id="{9E690B4A-3E09-4AC5-A927-CD2CF43C8507}"/>
              </a:ext>
            </a:extLst>
          </p:cNvPr>
          <p:cNvSpPr txBox="1">
            <a:spLocks noChangeArrowheads="1"/>
          </p:cNvSpPr>
          <p:nvPr/>
        </p:nvSpPr>
        <p:spPr bwMode="auto">
          <a:xfrm>
            <a:off x="765945" y="5020421"/>
            <a:ext cx="7416824" cy="1015663"/>
          </a:xfrm>
          <a:prstGeom prst="rect">
            <a:avLst/>
          </a:prstGeom>
          <a:noFill/>
          <a:ln w="9525">
            <a:noFill/>
            <a:miter lim="800000"/>
            <a:headEnd/>
            <a:tailEnd/>
          </a:ln>
        </p:spPr>
        <p:txBody>
          <a:bodyPr wrap="square">
            <a:spAutoFit/>
          </a:bodyPr>
          <a:lstStyle/>
          <a:p>
            <a:pPr marL="363538" indent="-363538" algn="just" fontAlgn="base">
              <a:spcBef>
                <a:spcPct val="0"/>
              </a:spcBef>
              <a:spcAft>
                <a:spcPct val="0"/>
              </a:spcAft>
              <a:defRPr/>
            </a:pPr>
            <a:r>
              <a:rPr lang="es-CL" sz="2000" dirty="0">
                <a:solidFill>
                  <a:srgbClr val="3333CC"/>
                </a:solidFill>
                <a:cs typeface="Calibri" pitchFamily="34" charset="0"/>
              </a:rPr>
              <a:t>P(X ≤ 5,7) = DISTR.NORM(5,7;10;2,5;1) = 0,0427 </a:t>
            </a: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r>
              <a:rPr lang="es-CL" sz="2000" dirty="0">
                <a:solidFill>
                  <a:srgbClr val="3333CC"/>
                </a:solidFill>
                <a:cs typeface="Calibri" pitchFamily="34" charset="0"/>
              </a:rPr>
              <a:t>La probabilidad es de un 4,3%.</a:t>
            </a:r>
          </a:p>
        </p:txBody>
      </p:sp>
      <p:graphicFrame>
        <p:nvGraphicFramePr>
          <p:cNvPr id="7" name="Object 2">
            <a:extLst>
              <a:ext uri="{FF2B5EF4-FFF2-40B4-BE49-F238E27FC236}">
                <a16:creationId xmlns:a16="http://schemas.microsoft.com/office/drawing/2014/main" id="{C916E135-61EF-4C07-A0B3-CBAABE2A2D6C}"/>
              </a:ext>
            </a:extLst>
          </p:cNvPr>
          <p:cNvGraphicFramePr>
            <a:graphicFrameLocks noChangeAspect="1"/>
          </p:cNvGraphicFramePr>
          <p:nvPr>
            <p:extLst>
              <p:ext uri="{D42A27DB-BD31-4B8C-83A1-F6EECF244321}">
                <p14:modId xmlns:p14="http://schemas.microsoft.com/office/powerpoint/2010/main" val="2864949856"/>
              </p:ext>
            </p:extLst>
          </p:nvPr>
        </p:nvGraphicFramePr>
        <p:xfrm>
          <a:off x="843733" y="2058674"/>
          <a:ext cx="3201987" cy="285750"/>
        </p:xfrm>
        <a:graphic>
          <a:graphicData uri="http://schemas.openxmlformats.org/presentationml/2006/ole">
            <mc:AlternateContent xmlns:mc="http://schemas.openxmlformats.org/markup-compatibility/2006">
              <mc:Choice xmlns:v="urn:schemas-microsoft-com:vml" Requires="v">
                <p:oleObj name="Ecuación" r:id="rId2" imgW="2145960" imgH="190440" progId="Equation.3">
                  <p:embed/>
                </p:oleObj>
              </mc:Choice>
              <mc:Fallback>
                <p:oleObj name="Ecuación" r:id="rId2" imgW="2145960" imgH="190440" progId="Equation.3">
                  <p:embed/>
                  <p:pic>
                    <p:nvPicPr>
                      <p:cNvPr id="6553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733" y="2058674"/>
                        <a:ext cx="3201987"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a:extLst>
              <a:ext uri="{FF2B5EF4-FFF2-40B4-BE49-F238E27FC236}">
                <a16:creationId xmlns:a16="http://schemas.microsoft.com/office/drawing/2014/main" id="{01DB6522-3ACB-4BEC-A0D6-47660D0AA9FC}"/>
              </a:ext>
            </a:extLst>
          </p:cNvPr>
          <p:cNvGraphicFramePr>
            <a:graphicFrameLocks noChangeAspect="1"/>
          </p:cNvGraphicFramePr>
          <p:nvPr>
            <p:extLst>
              <p:ext uri="{D42A27DB-BD31-4B8C-83A1-F6EECF244321}">
                <p14:modId xmlns:p14="http://schemas.microsoft.com/office/powerpoint/2010/main" val="2657150237"/>
              </p:ext>
            </p:extLst>
          </p:nvPr>
        </p:nvGraphicFramePr>
        <p:xfrm>
          <a:off x="765945" y="2508842"/>
          <a:ext cx="3513138" cy="285750"/>
        </p:xfrm>
        <a:graphic>
          <a:graphicData uri="http://schemas.openxmlformats.org/presentationml/2006/ole">
            <mc:AlternateContent xmlns:mc="http://schemas.openxmlformats.org/markup-compatibility/2006">
              <mc:Choice xmlns:v="urn:schemas-microsoft-com:vml" Requires="v">
                <p:oleObj name="Ecuación" r:id="rId4" imgW="2361960" imgH="190440" progId="Equation.3">
                  <p:embed/>
                </p:oleObj>
              </mc:Choice>
              <mc:Fallback>
                <p:oleObj name="Ecuación" r:id="rId4" imgW="2361960" imgH="190440" progId="Equation.3">
                  <p:embed/>
                  <p:pic>
                    <p:nvPicPr>
                      <p:cNvPr id="65539"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5945" y="2508842"/>
                        <a:ext cx="3513138"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9" name="Imagen 8">
            <a:extLst>
              <a:ext uri="{FF2B5EF4-FFF2-40B4-BE49-F238E27FC236}">
                <a16:creationId xmlns:a16="http://schemas.microsoft.com/office/drawing/2014/main" id="{EDCC3502-1723-4B36-AE0E-064CC383A5FB}"/>
              </a:ext>
            </a:extLst>
          </p:cNvPr>
          <p:cNvPicPr>
            <a:picLocks noChangeAspect="1"/>
          </p:cNvPicPr>
          <p:nvPr/>
        </p:nvPicPr>
        <p:blipFill>
          <a:blip r:embed="rId6"/>
          <a:stretch>
            <a:fillRect/>
          </a:stretch>
        </p:blipFill>
        <p:spPr>
          <a:xfrm>
            <a:off x="4902976" y="1553665"/>
            <a:ext cx="3790950" cy="2971800"/>
          </a:xfrm>
          <a:prstGeom prst="rect">
            <a:avLst/>
          </a:prstGeom>
        </p:spPr>
      </p:pic>
    </p:spTree>
    <p:extLst>
      <p:ext uri="{BB962C8B-B14F-4D97-AF65-F5344CB8AC3E}">
        <p14:creationId xmlns:p14="http://schemas.microsoft.com/office/powerpoint/2010/main" val="2843953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a:extLst>
              <a:ext uri="{FF2B5EF4-FFF2-40B4-BE49-F238E27FC236}">
                <a16:creationId xmlns:a16="http://schemas.microsoft.com/office/drawing/2014/main" id="{5DC682DC-115F-491B-B008-FB6B252AB640}"/>
              </a:ext>
            </a:extLst>
          </p:cNvPr>
          <p:cNvSpPr txBox="1"/>
          <p:nvPr/>
        </p:nvSpPr>
        <p:spPr>
          <a:xfrm>
            <a:off x="570168" y="272836"/>
            <a:ext cx="7772400" cy="707886"/>
          </a:xfrm>
          <a:prstGeom prst="rect">
            <a:avLst/>
          </a:prstGeom>
          <a:noFill/>
        </p:spPr>
        <p:txBody>
          <a:bodyPr>
            <a:spAutoFit/>
          </a:bodyPr>
          <a:lstStyle/>
          <a:p>
            <a:pPr algn="just" fontAlgn="base">
              <a:spcBef>
                <a:spcPct val="0"/>
              </a:spcBef>
              <a:spcAft>
                <a:spcPct val="0"/>
              </a:spcAft>
              <a:defRPr/>
            </a:pPr>
            <a:r>
              <a:rPr lang="es-ES" sz="2000" dirty="0">
                <a:solidFill>
                  <a:srgbClr val="3333CC"/>
                </a:solidFill>
                <a:cs typeface="Calibri" pitchFamily="34" charset="0"/>
              </a:rPr>
              <a:t>b) ¿Cuál es la probabilidad que haya navegado en Internet entre 6,2 horas y 14,8 horas en una semana?</a:t>
            </a:r>
          </a:p>
        </p:txBody>
      </p:sp>
      <p:sp>
        <p:nvSpPr>
          <p:cNvPr id="3" name="2 CuadroTexto">
            <a:extLst>
              <a:ext uri="{FF2B5EF4-FFF2-40B4-BE49-F238E27FC236}">
                <a16:creationId xmlns:a16="http://schemas.microsoft.com/office/drawing/2014/main" id="{3C50D2EC-B709-4945-8E47-670E257FA9A1}"/>
              </a:ext>
            </a:extLst>
          </p:cNvPr>
          <p:cNvSpPr txBox="1">
            <a:spLocks noChangeArrowheads="1"/>
          </p:cNvSpPr>
          <p:nvPr/>
        </p:nvSpPr>
        <p:spPr bwMode="auto">
          <a:xfrm>
            <a:off x="755576" y="1881980"/>
            <a:ext cx="7956422" cy="3970318"/>
          </a:xfrm>
          <a:prstGeom prst="rect">
            <a:avLst/>
          </a:prstGeom>
          <a:noFill/>
          <a:ln w="9525">
            <a:noFill/>
            <a:miter lim="800000"/>
            <a:headEnd/>
            <a:tailEnd/>
          </a:ln>
        </p:spPr>
        <p:txBody>
          <a:bodyPr wrap="square">
            <a:spAutoFit/>
          </a:bodyPr>
          <a:lstStyle/>
          <a:p>
            <a:pPr marL="363538" indent="-363538" algn="just" fontAlgn="base">
              <a:spcBef>
                <a:spcPct val="0"/>
              </a:spcBef>
              <a:spcAft>
                <a:spcPct val="0"/>
              </a:spcAft>
              <a:defRPr/>
            </a:pPr>
            <a:r>
              <a:rPr lang="es-CL" sz="2000" dirty="0">
                <a:solidFill>
                  <a:srgbClr val="3333CC"/>
                </a:solidFill>
                <a:cs typeface="Calibri" pitchFamily="34" charset="0"/>
              </a:rPr>
              <a:t>P(6,2 &lt; X &lt; 14,8) = P(X &lt; 14,8)  </a:t>
            </a:r>
            <a:r>
              <a:rPr lang="es-ES" sz="2000" dirty="0">
                <a:solidFill>
                  <a:srgbClr val="3333CC"/>
                </a:solidFill>
                <a:cs typeface="Calibri" pitchFamily="34" charset="0"/>
              </a:rPr>
              <a:t>– </a:t>
            </a:r>
            <a:r>
              <a:rPr lang="es-CL" sz="2000" dirty="0">
                <a:solidFill>
                  <a:srgbClr val="3333CC"/>
                </a:solidFill>
                <a:cs typeface="Calibri" pitchFamily="34" charset="0"/>
              </a:rPr>
              <a:t>P(X &lt; 6,2)</a:t>
            </a:r>
          </a:p>
          <a:p>
            <a:pPr marL="363538" indent="-363538" algn="just" fontAlgn="base">
              <a:spcBef>
                <a:spcPct val="0"/>
              </a:spcBef>
              <a:spcAft>
                <a:spcPct val="0"/>
              </a:spcAft>
              <a:defRPr/>
            </a:pPr>
            <a:r>
              <a:rPr lang="es-CL" sz="2000" dirty="0">
                <a:solidFill>
                  <a:srgbClr val="3333CC"/>
                </a:solidFill>
                <a:cs typeface="Calibri" pitchFamily="34" charset="0"/>
              </a:rPr>
              <a:t>                              = DISTR.NORM(14,8;10;2,5;1) </a:t>
            </a:r>
            <a:r>
              <a:rPr lang="es-ES" sz="2000" dirty="0">
                <a:solidFill>
                  <a:srgbClr val="3333CC"/>
                </a:solidFill>
                <a:cs typeface="Calibri" pitchFamily="34" charset="0"/>
              </a:rPr>
              <a:t>– </a:t>
            </a:r>
            <a:r>
              <a:rPr lang="es-CL" sz="2000" dirty="0">
                <a:solidFill>
                  <a:srgbClr val="3333CC"/>
                </a:solidFill>
                <a:cs typeface="Calibri" pitchFamily="34" charset="0"/>
              </a:rPr>
              <a:t>DISTR.NORM(6,2;10;2,5;1)</a:t>
            </a:r>
          </a:p>
          <a:p>
            <a:pPr marL="363538" indent="-363538" algn="just" fontAlgn="base">
              <a:spcBef>
                <a:spcPct val="0"/>
              </a:spcBef>
              <a:spcAft>
                <a:spcPct val="0"/>
              </a:spcAft>
              <a:defRPr/>
            </a:pPr>
            <a:r>
              <a:rPr lang="es-CL" sz="2000" dirty="0">
                <a:solidFill>
                  <a:srgbClr val="3333CC"/>
                </a:solidFill>
                <a:cs typeface="Calibri" pitchFamily="34" charset="0"/>
              </a:rPr>
              <a:t>                              = 0,97257105 – 0,064255488</a:t>
            </a:r>
          </a:p>
          <a:p>
            <a:pPr marL="363538" indent="-363538" algn="just" fontAlgn="base">
              <a:spcBef>
                <a:spcPct val="0"/>
              </a:spcBef>
              <a:spcAft>
                <a:spcPct val="0"/>
              </a:spcAft>
              <a:defRPr/>
            </a:pPr>
            <a:r>
              <a:rPr lang="es-CL" sz="2000" dirty="0">
                <a:solidFill>
                  <a:srgbClr val="3333CC"/>
                </a:solidFill>
                <a:cs typeface="Calibri" pitchFamily="34" charset="0"/>
              </a:rPr>
              <a:t>		              = 0,9083</a:t>
            </a:r>
          </a:p>
          <a:p>
            <a:pPr marL="363538" indent="-363538" algn="just" fontAlgn="base">
              <a:spcBef>
                <a:spcPct val="0"/>
              </a:spcBef>
              <a:spcAft>
                <a:spcPct val="0"/>
              </a:spcAft>
              <a:defRPr/>
            </a:pPr>
            <a:r>
              <a:rPr lang="es-CL" sz="2000" dirty="0">
                <a:solidFill>
                  <a:srgbClr val="3333CC"/>
                </a:solidFill>
                <a:cs typeface="Calibri" pitchFamily="34" charset="0"/>
              </a:rPr>
              <a:t>                              = 90,8%</a:t>
            </a:r>
          </a:p>
          <a:p>
            <a:pPr marL="457200" indent="-457200" algn="just" fontAlgn="base">
              <a:spcBef>
                <a:spcPct val="0"/>
              </a:spcBef>
              <a:spcAft>
                <a:spcPct val="0"/>
              </a:spcAft>
              <a:defRPr/>
            </a:pPr>
            <a:endParaRPr lang="es-CL" sz="12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r>
              <a:rPr lang="es-CL" sz="2000" dirty="0">
                <a:solidFill>
                  <a:srgbClr val="3333CC"/>
                </a:solidFill>
                <a:cs typeface="Calibri" pitchFamily="34" charset="0"/>
              </a:rPr>
              <a:t>La probabilidad es de un 90,8%.</a:t>
            </a:r>
          </a:p>
        </p:txBody>
      </p:sp>
      <p:sp>
        <p:nvSpPr>
          <p:cNvPr id="4" name="3 Rectángulo">
            <a:extLst>
              <a:ext uri="{FF2B5EF4-FFF2-40B4-BE49-F238E27FC236}">
                <a16:creationId xmlns:a16="http://schemas.microsoft.com/office/drawing/2014/main" id="{AE44ECA0-0454-4D24-AE6E-ED753FCBD525}"/>
              </a:ext>
            </a:extLst>
          </p:cNvPr>
          <p:cNvSpPr/>
          <p:nvPr/>
        </p:nvSpPr>
        <p:spPr>
          <a:xfrm>
            <a:off x="395536" y="1395936"/>
            <a:ext cx="1714512" cy="400110"/>
          </a:xfrm>
          <a:prstGeom prst="rect">
            <a:avLst/>
          </a:prstGeom>
        </p:spPr>
        <p:txBody>
          <a:bodyPr wrap="square">
            <a:spAutoFit/>
          </a:bodyPr>
          <a:lstStyle/>
          <a:p>
            <a:pPr algn="just" fontAlgn="base">
              <a:spcBef>
                <a:spcPct val="0"/>
              </a:spcBef>
              <a:spcAft>
                <a:spcPct val="0"/>
              </a:spcAft>
            </a:pPr>
            <a:r>
              <a:rPr lang="es-ES" sz="2000" b="1" dirty="0">
                <a:solidFill>
                  <a:srgbClr val="FF6600"/>
                </a:solidFill>
                <a:cs typeface="Calibri" pitchFamily="34" charset="0"/>
              </a:rPr>
              <a:t>Respuesta:</a:t>
            </a:r>
          </a:p>
        </p:txBody>
      </p:sp>
      <p:pic>
        <p:nvPicPr>
          <p:cNvPr id="5" name="Imagen 4">
            <a:extLst>
              <a:ext uri="{FF2B5EF4-FFF2-40B4-BE49-F238E27FC236}">
                <a16:creationId xmlns:a16="http://schemas.microsoft.com/office/drawing/2014/main" id="{02C16673-B535-4572-B738-DED8A2985ECD}"/>
              </a:ext>
            </a:extLst>
          </p:cNvPr>
          <p:cNvPicPr>
            <a:picLocks noChangeAspect="1"/>
          </p:cNvPicPr>
          <p:nvPr/>
        </p:nvPicPr>
        <p:blipFill>
          <a:blip r:embed="rId2"/>
          <a:stretch>
            <a:fillRect/>
          </a:stretch>
        </p:blipFill>
        <p:spPr>
          <a:xfrm>
            <a:off x="4644008" y="3690748"/>
            <a:ext cx="3409950" cy="3057525"/>
          </a:xfrm>
          <a:prstGeom prst="rect">
            <a:avLst/>
          </a:prstGeom>
        </p:spPr>
      </p:pic>
    </p:spTree>
    <p:extLst>
      <p:ext uri="{BB962C8B-B14F-4D97-AF65-F5344CB8AC3E}">
        <p14:creationId xmlns:p14="http://schemas.microsoft.com/office/powerpoint/2010/main" val="641060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5 CuadroTexto">
            <a:extLst>
              <a:ext uri="{FF2B5EF4-FFF2-40B4-BE49-F238E27FC236}">
                <a16:creationId xmlns:a16="http://schemas.microsoft.com/office/drawing/2014/main" id="{8B982C44-B4A3-4A3C-B2B1-AD2150F85C92}"/>
              </a:ext>
            </a:extLst>
          </p:cNvPr>
          <p:cNvSpPr txBox="1"/>
          <p:nvPr/>
        </p:nvSpPr>
        <p:spPr>
          <a:xfrm>
            <a:off x="401757" y="296694"/>
            <a:ext cx="7772400" cy="707886"/>
          </a:xfrm>
          <a:prstGeom prst="rect">
            <a:avLst/>
          </a:prstGeom>
          <a:noFill/>
        </p:spPr>
        <p:txBody>
          <a:bodyPr>
            <a:spAutoFit/>
          </a:bodyPr>
          <a:lstStyle/>
          <a:p>
            <a:pPr marL="261938" indent="-261938" algn="just" fontAlgn="base">
              <a:spcBef>
                <a:spcPct val="0"/>
              </a:spcBef>
              <a:spcAft>
                <a:spcPct val="0"/>
              </a:spcAft>
              <a:buFont typeface="+mj-lt"/>
              <a:buAutoNum type="alphaLcParenR" startAt="3"/>
              <a:defRPr/>
            </a:pPr>
            <a:r>
              <a:rPr lang="es-ES" sz="2000" dirty="0">
                <a:solidFill>
                  <a:srgbClr val="3333CC"/>
                </a:solidFill>
                <a:cs typeface="Calibri" pitchFamily="34" charset="0"/>
              </a:rPr>
              <a:t>¿Cuál es la probabilidad que haya navegado en Internet por más de 12,5 horas en una semana?</a:t>
            </a:r>
            <a:endParaRPr lang="es-CL" sz="2000" dirty="0">
              <a:solidFill>
                <a:srgbClr val="3333CC"/>
              </a:solidFill>
              <a:cs typeface="Calibri" pitchFamily="34" charset="0"/>
            </a:endParaRPr>
          </a:p>
        </p:txBody>
      </p:sp>
      <p:sp>
        <p:nvSpPr>
          <p:cNvPr id="3" name="6 CuadroTexto">
            <a:extLst>
              <a:ext uri="{FF2B5EF4-FFF2-40B4-BE49-F238E27FC236}">
                <a16:creationId xmlns:a16="http://schemas.microsoft.com/office/drawing/2014/main" id="{6098C954-F056-4E3A-93B7-A5374A44CDD5}"/>
              </a:ext>
            </a:extLst>
          </p:cNvPr>
          <p:cNvSpPr txBox="1">
            <a:spLocks noChangeArrowheads="1"/>
          </p:cNvSpPr>
          <p:nvPr/>
        </p:nvSpPr>
        <p:spPr bwMode="auto">
          <a:xfrm>
            <a:off x="579545" y="2059271"/>
            <a:ext cx="7416824" cy="3108543"/>
          </a:xfrm>
          <a:prstGeom prst="rect">
            <a:avLst/>
          </a:prstGeom>
          <a:noFill/>
          <a:ln w="9525">
            <a:noFill/>
            <a:miter lim="800000"/>
            <a:headEnd/>
            <a:tailEnd/>
          </a:ln>
        </p:spPr>
        <p:txBody>
          <a:bodyPr wrap="square">
            <a:spAutoFit/>
          </a:bodyPr>
          <a:lstStyle/>
          <a:p>
            <a:pPr marL="363538" indent="-363538" algn="just" fontAlgn="base">
              <a:spcBef>
                <a:spcPct val="0"/>
              </a:spcBef>
              <a:spcAft>
                <a:spcPct val="0"/>
              </a:spcAft>
              <a:defRPr/>
            </a:pPr>
            <a:r>
              <a:rPr lang="es-CL" sz="2000" dirty="0">
                <a:solidFill>
                  <a:srgbClr val="3333CC"/>
                </a:solidFill>
                <a:cs typeface="Calibri" pitchFamily="34" charset="0"/>
              </a:rPr>
              <a:t>P(X &gt; 12,5) = 1 </a:t>
            </a:r>
            <a:r>
              <a:rPr lang="es-ES" sz="2000" dirty="0">
                <a:solidFill>
                  <a:srgbClr val="3333CC"/>
                </a:solidFill>
                <a:cs typeface="Calibri" pitchFamily="34" charset="0"/>
              </a:rPr>
              <a:t>– </a:t>
            </a:r>
            <a:r>
              <a:rPr lang="es-CL" sz="2000" dirty="0">
                <a:solidFill>
                  <a:srgbClr val="3333CC"/>
                </a:solidFill>
                <a:cs typeface="Calibri" pitchFamily="34" charset="0"/>
              </a:rPr>
              <a:t>P(X &lt; 12,5) = 1 </a:t>
            </a:r>
            <a:r>
              <a:rPr lang="es-ES" sz="2000" dirty="0">
                <a:solidFill>
                  <a:srgbClr val="3333CC"/>
                </a:solidFill>
                <a:cs typeface="Calibri" pitchFamily="34" charset="0"/>
              </a:rPr>
              <a:t>– </a:t>
            </a:r>
            <a:r>
              <a:rPr lang="es-CL" sz="2000" dirty="0">
                <a:solidFill>
                  <a:srgbClr val="3333CC"/>
                </a:solidFill>
                <a:cs typeface="Calibri" pitchFamily="34" charset="0"/>
              </a:rPr>
              <a:t>DISTR.NORM(12,5;10;2,5;1)</a:t>
            </a:r>
          </a:p>
          <a:p>
            <a:pPr marL="363538" indent="-363538" algn="just" fontAlgn="base">
              <a:spcBef>
                <a:spcPct val="0"/>
              </a:spcBef>
              <a:spcAft>
                <a:spcPct val="0"/>
              </a:spcAft>
              <a:defRPr/>
            </a:pPr>
            <a:endParaRPr lang="es-CL" sz="1200" dirty="0">
              <a:solidFill>
                <a:srgbClr val="3333CC"/>
              </a:solidFill>
              <a:cs typeface="Calibri" pitchFamily="34" charset="0"/>
            </a:endParaRPr>
          </a:p>
          <a:p>
            <a:pPr marL="363538" indent="-363538" algn="just" fontAlgn="base">
              <a:spcBef>
                <a:spcPct val="0"/>
              </a:spcBef>
              <a:spcAft>
                <a:spcPct val="0"/>
              </a:spcAft>
              <a:defRPr/>
            </a:pPr>
            <a:r>
              <a:rPr lang="es-CL" sz="2000" dirty="0">
                <a:solidFill>
                  <a:srgbClr val="3333CC"/>
                </a:solidFill>
                <a:cs typeface="Calibri" pitchFamily="34" charset="0"/>
              </a:rPr>
              <a:t>                                                  = 1 – 0,84134475</a:t>
            </a:r>
          </a:p>
          <a:p>
            <a:pPr marL="363538" indent="-363538" algn="just" fontAlgn="base">
              <a:spcBef>
                <a:spcPct val="0"/>
              </a:spcBef>
              <a:spcAft>
                <a:spcPct val="0"/>
              </a:spcAft>
              <a:defRPr/>
            </a:pPr>
            <a:endParaRPr lang="es-CL" sz="1200" dirty="0">
              <a:solidFill>
                <a:srgbClr val="3333CC"/>
              </a:solidFill>
              <a:cs typeface="Calibri" pitchFamily="34" charset="0"/>
            </a:endParaRPr>
          </a:p>
          <a:p>
            <a:pPr marL="363538" indent="-363538" algn="just" fontAlgn="base">
              <a:spcBef>
                <a:spcPct val="0"/>
              </a:spcBef>
              <a:spcAft>
                <a:spcPct val="0"/>
              </a:spcAft>
              <a:defRPr/>
            </a:pPr>
            <a:r>
              <a:rPr lang="es-CL" sz="2000" dirty="0">
                <a:solidFill>
                  <a:srgbClr val="3333CC"/>
                </a:solidFill>
                <a:cs typeface="Calibri" pitchFamily="34" charset="0"/>
              </a:rPr>
              <a:t>                                                  = 0,1587 </a:t>
            </a:r>
          </a:p>
          <a:p>
            <a:pPr marL="457200" indent="-457200" algn="just" fontAlgn="base">
              <a:spcBef>
                <a:spcPct val="0"/>
              </a:spcBef>
              <a:spcAft>
                <a:spcPct val="0"/>
              </a:spcAft>
              <a:defRPr/>
            </a:pPr>
            <a:endParaRPr lang="es-CL" sz="12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endParaRPr lang="es-CL" sz="2000" dirty="0">
              <a:solidFill>
                <a:srgbClr val="3333CC"/>
              </a:solidFill>
              <a:cs typeface="Calibri" pitchFamily="34" charset="0"/>
            </a:endParaRPr>
          </a:p>
          <a:p>
            <a:pPr marL="457200" indent="-457200" algn="just" fontAlgn="base">
              <a:spcBef>
                <a:spcPct val="0"/>
              </a:spcBef>
              <a:spcAft>
                <a:spcPct val="0"/>
              </a:spcAft>
              <a:defRPr/>
            </a:pPr>
            <a:r>
              <a:rPr lang="es-CL" sz="2000" dirty="0">
                <a:solidFill>
                  <a:srgbClr val="3333CC"/>
                </a:solidFill>
                <a:cs typeface="Calibri" pitchFamily="34" charset="0"/>
              </a:rPr>
              <a:t>La probabilidad es de un 15,9%.</a:t>
            </a:r>
          </a:p>
        </p:txBody>
      </p:sp>
      <p:sp>
        <p:nvSpPr>
          <p:cNvPr id="4" name="7 Rectángulo">
            <a:extLst>
              <a:ext uri="{FF2B5EF4-FFF2-40B4-BE49-F238E27FC236}">
                <a16:creationId xmlns:a16="http://schemas.microsoft.com/office/drawing/2014/main" id="{4555FDAD-2647-43C1-B45C-2B6D467D9456}"/>
              </a:ext>
            </a:extLst>
          </p:cNvPr>
          <p:cNvSpPr/>
          <p:nvPr/>
        </p:nvSpPr>
        <p:spPr>
          <a:xfrm>
            <a:off x="611560" y="1643773"/>
            <a:ext cx="1714512" cy="400110"/>
          </a:xfrm>
          <a:prstGeom prst="rect">
            <a:avLst/>
          </a:prstGeom>
        </p:spPr>
        <p:txBody>
          <a:bodyPr wrap="square">
            <a:spAutoFit/>
          </a:bodyPr>
          <a:lstStyle/>
          <a:p>
            <a:pPr algn="just" fontAlgn="base">
              <a:spcBef>
                <a:spcPct val="0"/>
              </a:spcBef>
              <a:spcAft>
                <a:spcPct val="0"/>
              </a:spcAft>
            </a:pPr>
            <a:r>
              <a:rPr lang="es-ES" sz="2000" b="1" dirty="0">
                <a:solidFill>
                  <a:srgbClr val="FF6600"/>
                </a:solidFill>
                <a:cs typeface="Calibri" pitchFamily="34" charset="0"/>
              </a:rPr>
              <a:t>Respuesta:</a:t>
            </a:r>
          </a:p>
        </p:txBody>
      </p:sp>
      <p:pic>
        <p:nvPicPr>
          <p:cNvPr id="5" name="Imagen 4">
            <a:extLst>
              <a:ext uri="{FF2B5EF4-FFF2-40B4-BE49-F238E27FC236}">
                <a16:creationId xmlns:a16="http://schemas.microsoft.com/office/drawing/2014/main" id="{577465A1-D5F0-4293-AFF5-012E1199FE2F}"/>
              </a:ext>
            </a:extLst>
          </p:cNvPr>
          <p:cNvPicPr>
            <a:picLocks noChangeAspect="1"/>
          </p:cNvPicPr>
          <p:nvPr/>
        </p:nvPicPr>
        <p:blipFill>
          <a:blip r:embed="rId2"/>
          <a:stretch>
            <a:fillRect/>
          </a:stretch>
        </p:blipFill>
        <p:spPr>
          <a:xfrm>
            <a:off x="4603562" y="3424602"/>
            <a:ext cx="3609975" cy="2924175"/>
          </a:xfrm>
          <a:prstGeom prst="rect">
            <a:avLst/>
          </a:prstGeom>
        </p:spPr>
      </p:pic>
    </p:spTree>
    <p:extLst>
      <p:ext uri="{BB962C8B-B14F-4D97-AF65-F5344CB8AC3E}">
        <p14:creationId xmlns:p14="http://schemas.microsoft.com/office/powerpoint/2010/main" val="3403260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9">
            <a:extLst>
              <a:ext uri="{FF2B5EF4-FFF2-40B4-BE49-F238E27FC236}">
                <a16:creationId xmlns:a16="http://schemas.microsoft.com/office/drawing/2014/main" id="{EBFEB898-DA48-4156-9D8B-02709A7FF471}"/>
              </a:ext>
            </a:extLst>
          </p:cNvPr>
          <p:cNvSpPr txBox="1">
            <a:spLocks noChangeArrowheads="1"/>
          </p:cNvSpPr>
          <p:nvPr/>
        </p:nvSpPr>
        <p:spPr bwMode="auto">
          <a:xfrm>
            <a:off x="2051720" y="518557"/>
            <a:ext cx="4635724" cy="954107"/>
          </a:xfrm>
          <a:prstGeom prst="rect">
            <a:avLst/>
          </a:prstGeom>
          <a:noFill/>
          <a:ln w="9525">
            <a:noFill/>
            <a:miter lim="800000"/>
            <a:headEnd/>
            <a:tailEnd/>
          </a:ln>
        </p:spPr>
        <p:txBody>
          <a:bodyPr wrap="square">
            <a:spAutoFit/>
          </a:bodyPr>
          <a:lstStyle/>
          <a:p>
            <a:pPr algn="ctr"/>
            <a:r>
              <a:rPr lang="es-ES" sz="2800" b="1" dirty="0">
                <a:solidFill>
                  <a:srgbClr val="FF6600"/>
                </a:solidFill>
                <a:latin typeface="Calibri" pitchFamily="34" charset="0"/>
                <a:cs typeface="Calibri" pitchFamily="34" charset="0"/>
              </a:rPr>
              <a:t>Características de la Distribución Normal</a:t>
            </a:r>
          </a:p>
        </p:txBody>
      </p:sp>
      <p:sp>
        <p:nvSpPr>
          <p:cNvPr id="17" name="Text Box 11">
            <a:extLst>
              <a:ext uri="{FF2B5EF4-FFF2-40B4-BE49-F238E27FC236}">
                <a16:creationId xmlns:a16="http://schemas.microsoft.com/office/drawing/2014/main" id="{265C6A1B-5C55-4EE2-9064-2C13D1BC54AD}"/>
              </a:ext>
            </a:extLst>
          </p:cNvPr>
          <p:cNvSpPr txBox="1">
            <a:spLocks noChangeArrowheads="1"/>
          </p:cNvSpPr>
          <p:nvPr/>
        </p:nvSpPr>
        <p:spPr bwMode="auto">
          <a:xfrm>
            <a:off x="732881" y="4438853"/>
            <a:ext cx="5084840" cy="646331"/>
          </a:xfrm>
          <a:prstGeom prst="rect">
            <a:avLst/>
          </a:prstGeom>
          <a:noFill/>
          <a:ln w="38100">
            <a:noFill/>
            <a:miter lim="800000"/>
            <a:headEnd/>
            <a:tailEnd/>
          </a:ln>
        </p:spPr>
        <p:txBody>
          <a:bodyPr wrap="square">
            <a:spAutoFit/>
          </a:bodyPr>
          <a:lstStyle/>
          <a:p>
            <a:pPr marL="363538" indent="-363538" algn="just">
              <a:buFont typeface="+mj-lt"/>
              <a:buAutoNum type="arabicPeriod" startAt="2"/>
              <a:defRPr/>
            </a:pPr>
            <a:r>
              <a:rPr lang="es-CL" sz="1800" dirty="0">
                <a:solidFill>
                  <a:schemeClr val="accent5">
                    <a:lumMod val="50000"/>
                  </a:schemeClr>
                </a:solidFill>
                <a:latin typeface="Calibri" pitchFamily="34" charset="0"/>
                <a:cs typeface="Calibri" pitchFamily="34" charset="0"/>
              </a:rPr>
              <a:t>Tiene una única moda, que coincide (aproximadamente) con su media  y su mediana. </a:t>
            </a:r>
          </a:p>
        </p:txBody>
      </p:sp>
      <p:sp>
        <p:nvSpPr>
          <p:cNvPr id="18" name="Text Box 11">
            <a:extLst>
              <a:ext uri="{FF2B5EF4-FFF2-40B4-BE49-F238E27FC236}">
                <a16:creationId xmlns:a16="http://schemas.microsoft.com/office/drawing/2014/main" id="{07DFA13C-5A75-46C8-BA7F-922559D137D5}"/>
              </a:ext>
            </a:extLst>
          </p:cNvPr>
          <p:cNvSpPr txBox="1">
            <a:spLocks noChangeArrowheads="1"/>
          </p:cNvSpPr>
          <p:nvPr/>
        </p:nvSpPr>
        <p:spPr bwMode="auto">
          <a:xfrm>
            <a:off x="732881" y="2448043"/>
            <a:ext cx="5059652" cy="646331"/>
          </a:xfrm>
          <a:prstGeom prst="rect">
            <a:avLst/>
          </a:prstGeom>
          <a:noFill/>
          <a:ln w="38100">
            <a:noFill/>
            <a:miter lim="800000"/>
            <a:headEnd/>
            <a:tailEnd/>
          </a:ln>
        </p:spPr>
        <p:txBody>
          <a:bodyPr wrap="square">
            <a:spAutoFit/>
          </a:bodyPr>
          <a:lstStyle/>
          <a:p>
            <a:pPr marL="363538" indent="-363538" algn="just">
              <a:buFontTx/>
              <a:buAutoNum type="arabicPeriod"/>
              <a:defRPr/>
            </a:pPr>
            <a:r>
              <a:rPr lang="es-CL" sz="1800" dirty="0">
                <a:solidFill>
                  <a:schemeClr val="accent5">
                    <a:lumMod val="50000"/>
                  </a:schemeClr>
                </a:solidFill>
                <a:latin typeface="Calibri" pitchFamily="34" charset="0"/>
                <a:cs typeface="Calibri" pitchFamily="34" charset="0"/>
              </a:rPr>
              <a:t>La función de densidad de probabilidad tiene </a:t>
            </a:r>
            <a:r>
              <a:rPr lang="es-CL" sz="1800" b="1" dirty="0">
                <a:solidFill>
                  <a:schemeClr val="accent5">
                    <a:lumMod val="50000"/>
                  </a:schemeClr>
                </a:solidFill>
                <a:latin typeface="Calibri" pitchFamily="34" charset="0"/>
                <a:cs typeface="Calibri" pitchFamily="34" charset="0"/>
              </a:rPr>
              <a:t>forma de campana </a:t>
            </a:r>
          </a:p>
        </p:txBody>
      </p:sp>
      <p:pic>
        <p:nvPicPr>
          <p:cNvPr id="19" name="Imagen 18">
            <a:extLst>
              <a:ext uri="{FF2B5EF4-FFF2-40B4-BE49-F238E27FC236}">
                <a16:creationId xmlns:a16="http://schemas.microsoft.com/office/drawing/2014/main" id="{44B08C99-4F89-4D17-8280-C41BF93A4862}"/>
              </a:ext>
            </a:extLst>
          </p:cNvPr>
          <p:cNvPicPr>
            <a:picLocks noChangeAspect="1"/>
          </p:cNvPicPr>
          <p:nvPr/>
        </p:nvPicPr>
        <p:blipFill>
          <a:blip r:embed="rId2"/>
          <a:stretch>
            <a:fillRect/>
          </a:stretch>
        </p:blipFill>
        <p:spPr>
          <a:xfrm>
            <a:off x="5792533" y="2134597"/>
            <a:ext cx="2409825" cy="2171700"/>
          </a:xfrm>
          <a:prstGeom prst="rect">
            <a:avLst/>
          </a:prstGeom>
        </p:spPr>
      </p:pic>
    </p:spTree>
    <p:extLst>
      <p:ext uri="{BB962C8B-B14F-4D97-AF65-F5344CB8AC3E}">
        <p14:creationId xmlns:p14="http://schemas.microsoft.com/office/powerpoint/2010/main" val="248993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1">
            <a:extLst>
              <a:ext uri="{FF2B5EF4-FFF2-40B4-BE49-F238E27FC236}">
                <a16:creationId xmlns:a16="http://schemas.microsoft.com/office/drawing/2014/main" id="{209D001D-AD3E-444A-9B76-B26E3F217B43}"/>
              </a:ext>
            </a:extLst>
          </p:cNvPr>
          <p:cNvSpPr txBox="1">
            <a:spLocks noChangeArrowheads="1"/>
          </p:cNvSpPr>
          <p:nvPr/>
        </p:nvSpPr>
        <p:spPr bwMode="auto">
          <a:xfrm>
            <a:off x="517851" y="889721"/>
            <a:ext cx="7565588" cy="1200329"/>
          </a:xfrm>
          <a:prstGeom prst="rect">
            <a:avLst/>
          </a:prstGeom>
          <a:noFill/>
          <a:ln w="38100">
            <a:noFill/>
            <a:miter lim="800000"/>
            <a:headEnd/>
            <a:tailEnd/>
          </a:ln>
        </p:spPr>
        <p:txBody>
          <a:bodyPr wrap="square">
            <a:spAutoFit/>
          </a:bodyPr>
          <a:lstStyle/>
          <a:p>
            <a:pPr marL="363538" indent="-363538" algn="just" fontAlgn="base">
              <a:spcBef>
                <a:spcPct val="0"/>
              </a:spcBef>
              <a:spcAft>
                <a:spcPct val="0"/>
              </a:spcAft>
              <a:buFont typeface="+mj-lt"/>
              <a:buAutoNum type="arabicPeriod" startAt="3"/>
              <a:defRPr/>
            </a:pPr>
            <a:r>
              <a:rPr lang="es-CL" dirty="0">
                <a:solidFill>
                  <a:srgbClr val="3333CC"/>
                </a:solidFill>
                <a:cs typeface="Calibri" pitchFamily="34" charset="0"/>
              </a:rPr>
              <a:t>Su </a:t>
            </a:r>
            <a:r>
              <a:rPr lang="es-CL" b="1" dirty="0">
                <a:solidFill>
                  <a:srgbClr val="3333CC"/>
                </a:solidFill>
                <a:cs typeface="Calibri" pitchFamily="34" charset="0"/>
              </a:rPr>
              <a:t>Coeficiente de asimetría es muy próximo a cero.</a:t>
            </a:r>
          </a:p>
          <a:p>
            <a:pPr marL="820738" lvl="1" indent="-363538" algn="just" fontAlgn="base">
              <a:spcBef>
                <a:spcPct val="0"/>
              </a:spcBef>
              <a:spcAft>
                <a:spcPct val="0"/>
              </a:spcAft>
              <a:buFont typeface="Arial" panose="020B0604020202020204" pitchFamily="34" charset="0"/>
              <a:buChar char="•"/>
              <a:defRPr/>
            </a:pPr>
            <a:r>
              <a:rPr lang="es-CL" dirty="0">
                <a:solidFill>
                  <a:srgbClr val="3333CC"/>
                </a:solidFill>
                <a:cs typeface="Calibri" pitchFamily="34" charset="0"/>
              </a:rPr>
              <a:t>Coeficiente de asimetría: </a:t>
            </a:r>
            <a:r>
              <a:rPr lang="es-ES" dirty="0">
                <a:solidFill>
                  <a:srgbClr val="003399"/>
                </a:solidFill>
                <a:cs typeface="Calibri" pitchFamily="34" charset="0"/>
              </a:rPr>
              <a:t>Permite identificar si los datos se distribuyen de forma simétrica o asimétrica alrededor de la media aritmética</a:t>
            </a:r>
            <a:endParaRPr lang="es-CL" dirty="0">
              <a:solidFill>
                <a:srgbClr val="000000"/>
              </a:solidFill>
              <a:latin typeface="Verdana" pitchFamily="34" charset="0"/>
            </a:endParaRPr>
          </a:p>
          <a:p>
            <a:pPr lvl="1" algn="just" fontAlgn="base">
              <a:spcBef>
                <a:spcPct val="0"/>
              </a:spcBef>
              <a:spcAft>
                <a:spcPct val="0"/>
              </a:spcAft>
              <a:defRPr/>
            </a:pPr>
            <a:r>
              <a:rPr lang="es-CL" dirty="0">
                <a:solidFill>
                  <a:srgbClr val="3333CC"/>
                </a:solidFill>
                <a:cs typeface="Calibri" pitchFamily="34" charset="0"/>
              </a:rPr>
              <a:t>  </a:t>
            </a:r>
          </a:p>
        </p:txBody>
      </p:sp>
      <p:pic>
        <p:nvPicPr>
          <p:cNvPr id="15" name="Picture 2" descr="http://support.minitab.com/es-mx/minitab/17/histogram_symmetrical_nonskewed_normal.png">
            <a:extLst>
              <a:ext uri="{FF2B5EF4-FFF2-40B4-BE49-F238E27FC236}">
                <a16:creationId xmlns:a16="http://schemas.microsoft.com/office/drawing/2014/main" id="{FAC2BA72-AA74-4923-ABDB-F5C804BAD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155" y="2188395"/>
            <a:ext cx="15240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http://support.minitab.com/es-mx/minitab/17/histogram_right_skewness_with_arrow.png">
            <a:extLst>
              <a:ext uri="{FF2B5EF4-FFF2-40B4-BE49-F238E27FC236}">
                <a16:creationId xmlns:a16="http://schemas.microsoft.com/office/drawing/2014/main" id="{627CDE38-8894-45D3-A597-D0A8198669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155" y="4707029"/>
            <a:ext cx="1524000" cy="100965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ttp://support.minitab.com/es-mx/minitab/17/histogram_left_skewness_with_arrow.png">
            <a:extLst>
              <a:ext uri="{FF2B5EF4-FFF2-40B4-BE49-F238E27FC236}">
                <a16:creationId xmlns:a16="http://schemas.microsoft.com/office/drawing/2014/main" id="{9C2471A8-C933-4A20-A775-7F21A4B1F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43703" y="4707030"/>
            <a:ext cx="1524000" cy="1009650"/>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C504DCA4-1B96-40FC-9A56-E70BEC4B8DA8}"/>
              </a:ext>
            </a:extLst>
          </p:cNvPr>
          <p:cNvSpPr txBox="1"/>
          <p:nvPr/>
        </p:nvSpPr>
        <p:spPr>
          <a:xfrm>
            <a:off x="3400545" y="2093055"/>
            <a:ext cx="4536504" cy="1200329"/>
          </a:xfrm>
          <a:prstGeom prst="rect">
            <a:avLst/>
          </a:prstGeom>
          <a:noFill/>
          <a:ln>
            <a:solidFill>
              <a:srgbClr val="FFFFFF">
                <a:lumMod val="75000"/>
              </a:srgbClr>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La curva de la distribución normal es simétrica por lo que en teoría este coeficiente debe ser cero, pero en la práctica se admite que esté:</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-0,5 &lt; Coeficiente de asimetría &lt; 0,5</a:t>
            </a:r>
          </a:p>
        </p:txBody>
      </p:sp>
      <p:sp>
        <p:nvSpPr>
          <p:cNvPr id="23" name="CuadroTexto 22">
            <a:extLst>
              <a:ext uri="{FF2B5EF4-FFF2-40B4-BE49-F238E27FC236}">
                <a16:creationId xmlns:a16="http://schemas.microsoft.com/office/drawing/2014/main" id="{07EFA4D8-A66F-44B8-8DAF-468236A140B9}"/>
              </a:ext>
            </a:extLst>
          </p:cNvPr>
          <p:cNvSpPr txBox="1"/>
          <p:nvPr/>
        </p:nvSpPr>
        <p:spPr>
          <a:xfrm>
            <a:off x="700245" y="5763902"/>
            <a:ext cx="3600400" cy="646331"/>
          </a:xfrm>
          <a:prstGeom prst="rect">
            <a:avLst/>
          </a:prstGeom>
          <a:noFill/>
          <a:ln>
            <a:solidFill>
              <a:srgbClr val="FFFFFF">
                <a:lumMod val="75000"/>
              </a:srgbClr>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Curva asimétrica positiva</a:t>
            </a:r>
          </a:p>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Coeficiente de asimetría &gt; 0,5</a:t>
            </a:r>
          </a:p>
        </p:txBody>
      </p:sp>
      <p:sp>
        <p:nvSpPr>
          <p:cNvPr id="24" name="CuadroTexto 23">
            <a:extLst>
              <a:ext uri="{FF2B5EF4-FFF2-40B4-BE49-F238E27FC236}">
                <a16:creationId xmlns:a16="http://schemas.microsoft.com/office/drawing/2014/main" id="{CEC037B2-8663-483C-A6DA-A156FDC9585C}"/>
              </a:ext>
            </a:extLst>
          </p:cNvPr>
          <p:cNvSpPr txBox="1"/>
          <p:nvPr/>
        </p:nvSpPr>
        <p:spPr>
          <a:xfrm>
            <a:off x="4982347" y="5763902"/>
            <a:ext cx="3600400" cy="646331"/>
          </a:xfrm>
          <a:prstGeom prst="rect">
            <a:avLst/>
          </a:prstGeom>
          <a:noFill/>
          <a:ln>
            <a:solidFill>
              <a:srgbClr val="FFFFFF">
                <a:lumMod val="75000"/>
              </a:srgbClr>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Curva asimétrica negativa</a:t>
            </a:r>
          </a:p>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Coeficiente de asimetría &lt; -0,5</a:t>
            </a:r>
          </a:p>
        </p:txBody>
      </p:sp>
      <p:sp>
        <p:nvSpPr>
          <p:cNvPr id="25" name="CuadroTexto 24">
            <a:extLst>
              <a:ext uri="{FF2B5EF4-FFF2-40B4-BE49-F238E27FC236}">
                <a16:creationId xmlns:a16="http://schemas.microsoft.com/office/drawing/2014/main" id="{586DC4BC-3F71-42C3-9C4E-48BB024A0FD8}"/>
              </a:ext>
            </a:extLst>
          </p:cNvPr>
          <p:cNvSpPr txBox="1"/>
          <p:nvPr/>
        </p:nvSpPr>
        <p:spPr>
          <a:xfrm>
            <a:off x="1453955" y="4084714"/>
            <a:ext cx="6483094" cy="646331"/>
          </a:xfrm>
          <a:prstGeom prst="rect">
            <a:avLst/>
          </a:prstGeom>
          <a:noFill/>
          <a:ln>
            <a:noFill/>
          </a:ln>
        </p:spPr>
        <p:txBody>
          <a:bodyPr wrap="square" rtlCol="0">
            <a:spAutoFit/>
          </a:bodyPr>
          <a:lstStyle>
            <a:defPPr>
              <a:defRPr lang="es-ES"/>
            </a:defPPr>
            <a:lvl1pPr>
              <a:defRPr sz="1800">
                <a:solidFill>
                  <a:schemeClr val="accent2"/>
                </a:solidFill>
                <a:latin typeface="Calibri" pitchFamily="34" charset="0"/>
                <a:cs typeface="Calibri" pitchFamily="34"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latin typeface="Calibri" pitchFamily="34" charset="0"/>
                <a:cs typeface="Calibri" pitchFamily="34" charset="0"/>
              </a:rPr>
              <a:t>Si la distribución </a:t>
            </a:r>
            <a:r>
              <a:rPr kumimoji="0" lang="es-CL" sz="1800" b="1" i="0" u="none" strike="noStrike" kern="0" cap="none" spc="0" normalizeH="0" baseline="0" noProof="0" dirty="0">
                <a:ln>
                  <a:noFill/>
                </a:ln>
                <a:solidFill>
                  <a:srgbClr val="3333CC"/>
                </a:solidFill>
                <a:effectLst/>
                <a:uLnTx/>
                <a:uFillTx/>
                <a:latin typeface="Calibri" pitchFamily="34" charset="0"/>
                <a:cs typeface="Calibri" pitchFamily="34" charset="0"/>
              </a:rPr>
              <a:t>no es simétrica no es normal</a:t>
            </a:r>
            <a:r>
              <a:rPr kumimoji="0" lang="es-CL" sz="1800" b="0" i="0" u="none" strike="noStrike" kern="0" cap="none" spc="0" normalizeH="0" baseline="0" noProof="0" dirty="0">
                <a:ln>
                  <a:noFill/>
                </a:ln>
                <a:solidFill>
                  <a:srgbClr val="3333CC"/>
                </a:solidFill>
                <a:effectLst/>
                <a:uLnTx/>
                <a:uFillTx/>
                <a:latin typeface="Calibri" pitchFamily="34" charset="0"/>
                <a:cs typeface="Calibri" pitchFamily="34" charset="0"/>
              </a:rPr>
              <a:t>. En ese caso podría ser:</a:t>
            </a:r>
          </a:p>
        </p:txBody>
      </p:sp>
    </p:spTree>
    <p:extLst>
      <p:ext uri="{BB962C8B-B14F-4D97-AF65-F5344CB8AC3E}">
        <p14:creationId xmlns:p14="http://schemas.microsoft.com/office/powerpoint/2010/main" val="3964363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1676400" y="428604"/>
            <a:ext cx="5867400" cy="676245"/>
          </a:xfrm>
        </p:spPr>
        <p:txBody>
          <a:bodyPr rtlCol="0">
            <a:noAutofit/>
          </a:bodyPr>
          <a:lstStyle/>
          <a:p>
            <a:pPr algn="ctr" fontAlgn="auto">
              <a:spcAft>
                <a:spcPts val="0"/>
              </a:spcAft>
              <a:defRPr/>
            </a:pPr>
            <a:r>
              <a:rPr lang="es-ES" sz="2400" b="1" dirty="0">
                <a:solidFill>
                  <a:srgbClr val="FF6600"/>
                </a:solidFill>
                <a:ea typeface="+mn-ea"/>
                <a:cs typeface="Calibri" pitchFamily="34" charset="0"/>
              </a:rPr>
              <a:t>Criterio de simetría</a:t>
            </a:r>
          </a:p>
        </p:txBody>
      </p:sp>
      <p:sp>
        <p:nvSpPr>
          <p:cNvPr id="6" name="5 CuadroTexto"/>
          <p:cNvSpPr txBox="1">
            <a:spLocks noChangeArrowheads="1"/>
          </p:cNvSpPr>
          <p:nvPr/>
        </p:nvSpPr>
        <p:spPr bwMode="auto">
          <a:xfrm>
            <a:off x="685320" y="3460938"/>
            <a:ext cx="8001056" cy="400110"/>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L" sz="20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                        -</a:t>
            </a:r>
            <a:r>
              <a:rPr kumimoji="0" lang="es-CL" sz="16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0,5              0              0,5                          </a:t>
            </a:r>
            <a:r>
              <a:rPr kumimoji="0" lang="es-CL" sz="20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 </a:t>
            </a:r>
            <a:endParaRPr kumimoji="0" lang="es-CL" sz="18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endParaRPr>
          </a:p>
        </p:txBody>
      </p:sp>
      <p:cxnSp>
        <p:nvCxnSpPr>
          <p:cNvPr id="20" name="19 Conector recto de flecha"/>
          <p:cNvCxnSpPr/>
          <p:nvPr/>
        </p:nvCxnSpPr>
        <p:spPr>
          <a:xfrm>
            <a:off x="714348" y="3529136"/>
            <a:ext cx="7786742" cy="1588"/>
          </a:xfrm>
          <a:prstGeom prst="straightConnector1">
            <a:avLst/>
          </a:prstGeom>
          <a:ln w="381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32" name="31 Rectángulo"/>
          <p:cNvSpPr/>
          <p:nvPr/>
        </p:nvSpPr>
        <p:spPr>
          <a:xfrm>
            <a:off x="3557579" y="3171946"/>
            <a:ext cx="2486041" cy="234934"/>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4" name="33 Rectángulo"/>
          <p:cNvSpPr/>
          <p:nvPr/>
        </p:nvSpPr>
        <p:spPr>
          <a:xfrm>
            <a:off x="857224" y="3171946"/>
            <a:ext cx="2706692" cy="234000"/>
          </a:xfrm>
          <a:prstGeom prst="rect">
            <a:avLst/>
          </a:prstGeom>
          <a:gradFill flip="none" rotWithShape="1">
            <a:gsLst>
              <a:gs pos="0">
                <a:srgbClr val="5E9EFF"/>
              </a:gs>
              <a:gs pos="39999">
                <a:srgbClr val="85C2FF"/>
              </a:gs>
              <a:gs pos="70000">
                <a:srgbClr val="C4D6EB"/>
              </a:gs>
              <a:gs pos="100000">
                <a:srgbClr val="FFEBFA"/>
              </a:gs>
            </a:gsLst>
            <a:lin ang="10800000" scaled="0"/>
            <a:tileRect/>
          </a:gra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5" name="34 CuadroTexto"/>
          <p:cNvSpPr txBox="1">
            <a:spLocks noChangeArrowheads="1"/>
          </p:cNvSpPr>
          <p:nvPr/>
        </p:nvSpPr>
        <p:spPr bwMode="auto">
          <a:xfrm>
            <a:off x="4303715" y="3137329"/>
            <a:ext cx="982665"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Simétrica</a:t>
            </a:r>
          </a:p>
        </p:txBody>
      </p:sp>
      <p:sp>
        <p:nvSpPr>
          <p:cNvPr id="37" name="36 CuadroTexto"/>
          <p:cNvSpPr txBox="1">
            <a:spLocks noChangeArrowheads="1"/>
          </p:cNvSpPr>
          <p:nvPr/>
        </p:nvSpPr>
        <p:spPr bwMode="auto">
          <a:xfrm>
            <a:off x="1500166" y="3137964"/>
            <a:ext cx="1785950"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Asimétrica negativa</a:t>
            </a:r>
          </a:p>
        </p:txBody>
      </p:sp>
      <p:sp>
        <p:nvSpPr>
          <p:cNvPr id="39" name="2 Marcador de contenido"/>
          <p:cNvSpPr txBox="1">
            <a:spLocks/>
          </p:cNvSpPr>
          <p:nvPr/>
        </p:nvSpPr>
        <p:spPr>
          <a:xfrm>
            <a:off x="5942970" y="2015290"/>
            <a:ext cx="3143272" cy="114300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presenta </a:t>
            </a:r>
            <a:r>
              <a:rPr kumimoji="0" lang="es-CL" sz="1600" b="1"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asimetría positiva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 si el coeficiente de asimetría es mayor a 0,5</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L"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40" name="2 Marcador de contenido"/>
          <p:cNvSpPr txBox="1">
            <a:spLocks/>
          </p:cNvSpPr>
          <p:nvPr/>
        </p:nvSpPr>
        <p:spPr>
          <a:xfrm>
            <a:off x="312160" y="2010176"/>
            <a:ext cx="3211512" cy="111762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presenta </a:t>
            </a:r>
            <a:r>
              <a:rPr kumimoji="0" lang="es-CL" sz="1600" b="1"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asimetría negativa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 cuando el coeficiente de asimetría es</a:t>
            </a:r>
            <a:r>
              <a:rPr kumimoji="0" lang="es-CL" sz="1600" b="0" i="0" u="none" strike="noStrike" kern="1200" cap="none" spc="0" normalizeH="0" noProof="0" dirty="0">
                <a:ln>
                  <a:noFill/>
                </a:ln>
                <a:solidFill>
                  <a:srgbClr val="003399"/>
                </a:solidFill>
                <a:effectLst/>
                <a:uLnTx/>
                <a:uFillTx/>
                <a:latin typeface="Calibri" pitchFamily="34" charset="0"/>
                <a:ea typeface="+mn-ea"/>
                <a:cs typeface="Calibri" pitchFamily="34" charset="0"/>
              </a:rPr>
              <a:t> menor que -0,5</a:t>
            </a:r>
            <a:endPar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endParaRP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L" sz="20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7" name="16 Conector recto"/>
          <p:cNvCxnSpPr/>
          <p:nvPr/>
        </p:nvCxnSpPr>
        <p:spPr>
          <a:xfrm rot="5400000">
            <a:off x="4728371" y="3501460"/>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17 Conector recto"/>
          <p:cNvCxnSpPr/>
          <p:nvPr/>
        </p:nvCxnSpPr>
        <p:spPr>
          <a:xfrm rot="5400000">
            <a:off x="3494873" y="3499644"/>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18 Conector recto"/>
          <p:cNvCxnSpPr/>
          <p:nvPr/>
        </p:nvCxnSpPr>
        <p:spPr>
          <a:xfrm rot="5400000">
            <a:off x="5961862" y="3499759"/>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22 Rectángulo"/>
          <p:cNvSpPr/>
          <p:nvPr/>
        </p:nvSpPr>
        <p:spPr>
          <a:xfrm>
            <a:off x="6046802" y="3171312"/>
            <a:ext cx="2382850" cy="234000"/>
          </a:xfrm>
          <a:prstGeom prst="rect">
            <a:avLst/>
          </a:prstGeom>
          <a:gradFill flip="none" rotWithShape="1">
            <a:gsLst>
              <a:gs pos="0">
                <a:srgbClr val="5E9EFF"/>
              </a:gs>
              <a:gs pos="39999">
                <a:srgbClr val="85C2FF"/>
              </a:gs>
              <a:gs pos="70000">
                <a:srgbClr val="C4D6EB"/>
              </a:gs>
              <a:gs pos="100000">
                <a:srgbClr val="FFEBFA"/>
              </a:gs>
            </a:gsLst>
            <a:lin ang="10800000" scaled="0"/>
            <a:tileRect/>
          </a:gra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6" name="35 CuadroTexto"/>
          <p:cNvSpPr txBox="1">
            <a:spLocks noChangeArrowheads="1"/>
          </p:cNvSpPr>
          <p:nvPr/>
        </p:nvSpPr>
        <p:spPr bwMode="auto">
          <a:xfrm>
            <a:off x="6372244" y="3137971"/>
            <a:ext cx="1714521"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Asimétrica positiva</a:t>
            </a:r>
          </a:p>
        </p:txBody>
      </p:sp>
      <p:sp>
        <p:nvSpPr>
          <p:cNvPr id="38" name="2 Marcador de contenido"/>
          <p:cNvSpPr txBox="1">
            <a:spLocks/>
          </p:cNvSpPr>
          <p:nvPr/>
        </p:nvSpPr>
        <p:spPr>
          <a:xfrm>
            <a:off x="3366291" y="3986934"/>
            <a:ext cx="2857512" cy="114300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es </a:t>
            </a:r>
            <a:r>
              <a:rPr kumimoji="0" lang="es-CL" sz="1600" b="1"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simétrica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 si el coeficiente de asimetría</a:t>
            </a:r>
            <a:r>
              <a:rPr kumimoji="0" lang="es-CL" sz="1600" b="0" i="0" u="none" strike="noStrike" kern="1200" cap="none" spc="0" normalizeH="0" noProof="0" dirty="0">
                <a:ln>
                  <a:noFill/>
                </a:ln>
                <a:solidFill>
                  <a:srgbClr val="003399"/>
                </a:solidFill>
                <a:effectLst/>
                <a:uLnTx/>
                <a:uFillTx/>
                <a:latin typeface="Calibri" pitchFamily="34" charset="0"/>
                <a:ea typeface="+mn-ea"/>
                <a:cs typeface="Calibri" pitchFamily="34" charset="0"/>
              </a:rPr>
              <a:t> está entre -0,5 y 0,5. </a:t>
            </a:r>
            <a:endParaRPr kumimoji="0" lang="es-CL"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6603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7" grpId="0"/>
      <p:bldP spid="39" grpId="0"/>
      <p:bldP spid="40" grpId="0"/>
      <p:bldP spid="36" grpId="0"/>
      <p:bldP spid="3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11">
            <a:extLst>
              <a:ext uri="{FF2B5EF4-FFF2-40B4-BE49-F238E27FC236}">
                <a16:creationId xmlns:a16="http://schemas.microsoft.com/office/drawing/2014/main" id="{C90D2FB7-C6BC-4D57-AFFD-767ED9DA27D4}"/>
              </a:ext>
            </a:extLst>
          </p:cNvPr>
          <p:cNvSpPr txBox="1">
            <a:spLocks noChangeArrowheads="1"/>
          </p:cNvSpPr>
          <p:nvPr/>
        </p:nvSpPr>
        <p:spPr bwMode="auto">
          <a:xfrm>
            <a:off x="562238" y="634126"/>
            <a:ext cx="7565588" cy="1477328"/>
          </a:xfrm>
          <a:prstGeom prst="rect">
            <a:avLst/>
          </a:prstGeom>
          <a:noFill/>
          <a:ln w="38100">
            <a:noFill/>
            <a:miter lim="800000"/>
            <a:headEnd/>
            <a:tailEnd/>
          </a:ln>
        </p:spPr>
        <p:txBody>
          <a:bodyPr wrap="square">
            <a:spAutoFit/>
          </a:bodyPr>
          <a:lstStyle/>
          <a:p>
            <a:pPr marL="363538" indent="-363538" algn="just" fontAlgn="base">
              <a:spcBef>
                <a:spcPct val="0"/>
              </a:spcBef>
              <a:spcAft>
                <a:spcPct val="0"/>
              </a:spcAft>
              <a:buFont typeface="+mj-lt"/>
              <a:buAutoNum type="arabicPeriod" startAt="4"/>
              <a:defRPr/>
            </a:pPr>
            <a:r>
              <a:rPr lang="es-CL" dirty="0">
                <a:solidFill>
                  <a:srgbClr val="3333CC"/>
                </a:solidFill>
                <a:cs typeface="Calibri" pitchFamily="34" charset="0"/>
              </a:rPr>
              <a:t>Su </a:t>
            </a:r>
            <a:r>
              <a:rPr lang="es-CL" dirty="0" err="1">
                <a:solidFill>
                  <a:srgbClr val="3333CC"/>
                </a:solidFill>
                <a:cs typeface="Calibri" pitchFamily="34" charset="0"/>
              </a:rPr>
              <a:t>curtosis</a:t>
            </a:r>
            <a:r>
              <a:rPr lang="es-CL" dirty="0">
                <a:solidFill>
                  <a:srgbClr val="3333CC"/>
                </a:solidFill>
                <a:cs typeface="Calibri" pitchFamily="34" charset="0"/>
              </a:rPr>
              <a:t> </a:t>
            </a:r>
            <a:r>
              <a:rPr lang="es-CL" b="1" dirty="0">
                <a:solidFill>
                  <a:srgbClr val="3333CC"/>
                </a:solidFill>
                <a:cs typeface="Calibri" pitchFamily="34" charset="0"/>
              </a:rPr>
              <a:t>es muy próxima a cero </a:t>
            </a:r>
          </a:p>
          <a:p>
            <a:pPr algn="just" fontAlgn="base">
              <a:spcBef>
                <a:spcPct val="0"/>
              </a:spcBef>
              <a:spcAft>
                <a:spcPct val="0"/>
              </a:spcAft>
              <a:defRPr/>
            </a:pPr>
            <a:endParaRPr lang="es-CL" b="1" dirty="0">
              <a:solidFill>
                <a:srgbClr val="3333CC"/>
              </a:solidFill>
              <a:cs typeface="Calibri" pitchFamily="34" charset="0"/>
            </a:endParaRPr>
          </a:p>
          <a:p>
            <a:pPr algn="just" fontAlgn="base">
              <a:spcBef>
                <a:spcPct val="0"/>
              </a:spcBef>
              <a:spcAft>
                <a:spcPct val="0"/>
              </a:spcAft>
              <a:defRPr/>
            </a:pPr>
            <a:r>
              <a:rPr lang="es-CL" dirty="0" err="1">
                <a:solidFill>
                  <a:srgbClr val="3333CC"/>
                </a:solidFill>
                <a:cs typeface="Calibri" pitchFamily="34" charset="0"/>
              </a:rPr>
              <a:t>Curtosis</a:t>
            </a:r>
            <a:r>
              <a:rPr lang="es-CL" dirty="0">
                <a:solidFill>
                  <a:srgbClr val="3333CC"/>
                </a:solidFill>
                <a:cs typeface="Calibri" pitchFamily="34" charset="0"/>
              </a:rPr>
              <a:t>: </a:t>
            </a:r>
            <a:r>
              <a:rPr lang="es-ES" dirty="0">
                <a:solidFill>
                  <a:srgbClr val="3333CC"/>
                </a:solidFill>
                <a:cs typeface="Calibri" pitchFamily="34" charset="0"/>
              </a:rPr>
              <a:t>Permite </a:t>
            </a:r>
            <a:r>
              <a:rPr lang="es-CL" dirty="0">
                <a:solidFill>
                  <a:srgbClr val="3333CC"/>
                </a:solidFill>
                <a:cs typeface="Calibri" pitchFamily="34" charset="0"/>
              </a:rPr>
              <a:t>determinar el grado de concentración de los datos en torno a la media aritmética.</a:t>
            </a:r>
          </a:p>
          <a:p>
            <a:pPr lvl="1" algn="just" fontAlgn="base">
              <a:spcBef>
                <a:spcPct val="0"/>
              </a:spcBef>
              <a:spcAft>
                <a:spcPct val="0"/>
              </a:spcAft>
              <a:defRPr/>
            </a:pPr>
            <a:r>
              <a:rPr lang="es-CL" dirty="0">
                <a:solidFill>
                  <a:srgbClr val="3333CC"/>
                </a:solidFill>
                <a:cs typeface="Calibri" pitchFamily="34" charset="0"/>
              </a:rPr>
              <a:t>  </a:t>
            </a:r>
          </a:p>
        </p:txBody>
      </p:sp>
      <p:sp>
        <p:nvSpPr>
          <p:cNvPr id="11" name="CuadroTexto 10">
            <a:extLst>
              <a:ext uri="{FF2B5EF4-FFF2-40B4-BE49-F238E27FC236}">
                <a16:creationId xmlns:a16="http://schemas.microsoft.com/office/drawing/2014/main" id="{EC875F50-F366-43D0-8A77-EA8D909CF0AD}"/>
              </a:ext>
            </a:extLst>
          </p:cNvPr>
          <p:cNvSpPr txBox="1"/>
          <p:nvPr/>
        </p:nvSpPr>
        <p:spPr>
          <a:xfrm>
            <a:off x="3444932" y="1858262"/>
            <a:ext cx="4682894" cy="1200329"/>
          </a:xfrm>
          <a:prstGeom prst="rect">
            <a:avLst/>
          </a:prstGeom>
          <a:noFill/>
          <a:ln>
            <a:solidFill>
              <a:srgbClr val="FFFFFF">
                <a:lumMod val="75000"/>
              </a:srgbClr>
            </a:solidFill>
          </a:ln>
        </p:spPr>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Los datos distribuidos normalmente son la línea de base para la </a:t>
            </a:r>
            <a:r>
              <a:rPr kumimoji="0" lang="es-CL" sz="1800" b="0" i="0" u="none" strike="noStrike" kern="0" cap="none" spc="0" normalizeH="0" baseline="0" noProof="0" dirty="0" err="1">
                <a:ln>
                  <a:noFill/>
                </a:ln>
                <a:solidFill>
                  <a:srgbClr val="3333CC"/>
                </a:solidFill>
                <a:effectLst/>
                <a:uLnTx/>
                <a:uFillTx/>
                <a:cs typeface="Calibri" pitchFamily="34" charset="0"/>
              </a:rPr>
              <a:t>curtosis</a:t>
            </a:r>
            <a:r>
              <a:rPr kumimoji="0" lang="es-CL" sz="1800" b="0" i="0" u="none" strike="noStrike" kern="0" cap="none" spc="0" normalizeH="0" baseline="0" noProof="0" dirty="0">
                <a:ln>
                  <a:noFill/>
                </a:ln>
                <a:solidFill>
                  <a:srgbClr val="3333CC"/>
                </a:solidFill>
                <a:effectLst/>
                <a:uLnTx/>
                <a:uFillTx/>
                <a:cs typeface="Calibri" pitchFamily="34" charset="0"/>
              </a:rPr>
              <a:t>, por lo que tienen </a:t>
            </a:r>
            <a:r>
              <a:rPr kumimoji="0" lang="es-CL" sz="1800" b="0" i="0" u="none" strike="noStrike" kern="0" cap="none" spc="0" normalizeH="0" baseline="0" noProof="0" dirty="0" err="1">
                <a:ln>
                  <a:noFill/>
                </a:ln>
                <a:solidFill>
                  <a:srgbClr val="3333CC"/>
                </a:solidFill>
                <a:effectLst/>
                <a:uLnTx/>
                <a:uFillTx/>
                <a:cs typeface="Calibri" pitchFamily="34" charset="0"/>
              </a:rPr>
              <a:t>curtosis</a:t>
            </a:r>
            <a:r>
              <a:rPr kumimoji="0" lang="es-CL" sz="1800" b="0" i="0" u="none" strike="noStrike" kern="0" cap="none" spc="0" normalizeH="0" baseline="0" noProof="0" dirty="0">
                <a:ln>
                  <a:noFill/>
                </a:ln>
                <a:solidFill>
                  <a:srgbClr val="3333CC"/>
                </a:solidFill>
                <a:effectLst/>
                <a:uLnTx/>
                <a:uFillTx/>
                <a:cs typeface="Calibri" pitchFamily="34" charset="0"/>
              </a:rPr>
              <a:t> cero, pero en la práctica se admite: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-0,5 &lt; Curtosis &lt; 0,5</a:t>
            </a:r>
          </a:p>
        </p:txBody>
      </p:sp>
      <p:sp>
        <p:nvSpPr>
          <p:cNvPr id="12" name="CuadroTexto 11">
            <a:extLst>
              <a:ext uri="{FF2B5EF4-FFF2-40B4-BE49-F238E27FC236}">
                <a16:creationId xmlns:a16="http://schemas.microsoft.com/office/drawing/2014/main" id="{6A09EC82-4871-40BD-8487-84BF063B17BA}"/>
              </a:ext>
            </a:extLst>
          </p:cNvPr>
          <p:cNvSpPr txBox="1"/>
          <p:nvPr/>
        </p:nvSpPr>
        <p:spPr>
          <a:xfrm>
            <a:off x="562238" y="5607934"/>
            <a:ext cx="3600400" cy="923330"/>
          </a:xfrm>
          <a:prstGeom prst="rect">
            <a:avLst/>
          </a:prstGeom>
          <a:noFill/>
          <a:ln>
            <a:solidFill>
              <a:srgbClr val="FFFFFF">
                <a:lumMod val="75000"/>
              </a:srgbClr>
            </a:solidFill>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Alta concentración en torno a la media (Leptocúrtica)</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Curtosis &gt; 0,5</a:t>
            </a:r>
          </a:p>
        </p:txBody>
      </p:sp>
      <p:sp>
        <p:nvSpPr>
          <p:cNvPr id="13" name="CuadroTexto 12">
            <a:extLst>
              <a:ext uri="{FF2B5EF4-FFF2-40B4-BE49-F238E27FC236}">
                <a16:creationId xmlns:a16="http://schemas.microsoft.com/office/drawing/2014/main" id="{E9339C75-2CF0-40F5-895E-11207776B67E}"/>
              </a:ext>
            </a:extLst>
          </p:cNvPr>
          <p:cNvSpPr txBox="1"/>
          <p:nvPr/>
        </p:nvSpPr>
        <p:spPr>
          <a:xfrm>
            <a:off x="4954726" y="5607934"/>
            <a:ext cx="3600400" cy="923330"/>
          </a:xfrm>
          <a:prstGeom prst="rect">
            <a:avLst/>
          </a:prstGeom>
          <a:noFill/>
          <a:ln>
            <a:solidFill>
              <a:srgbClr val="FFFFFF">
                <a:lumMod val="75000"/>
              </a:srgbClr>
            </a:solidFill>
          </a:ln>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Baja concentración en torno a la media (</a:t>
            </a:r>
            <a:r>
              <a:rPr kumimoji="0" lang="es-CL" sz="1800" b="0" i="0" u="none" strike="noStrike" kern="0" cap="none" spc="0" normalizeH="0" baseline="0" noProof="0" dirty="0" err="1">
                <a:ln>
                  <a:noFill/>
                </a:ln>
                <a:solidFill>
                  <a:srgbClr val="3333CC"/>
                </a:solidFill>
                <a:effectLst/>
                <a:uLnTx/>
                <a:uFillTx/>
                <a:cs typeface="Calibri" pitchFamily="34" charset="0"/>
              </a:rPr>
              <a:t>Platicúrtica</a:t>
            </a:r>
            <a:r>
              <a:rPr kumimoji="0" lang="es-CL" sz="1800" b="0" i="0" u="none" strike="noStrike" kern="0" cap="none" spc="0" normalizeH="0" baseline="0" noProof="0" dirty="0">
                <a:ln>
                  <a:noFill/>
                </a:ln>
                <a:solidFill>
                  <a:srgbClr val="3333CC"/>
                </a:solidFill>
                <a:effectLst/>
                <a:uLnTx/>
                <a:uFillTx/>
                <a:cs typeface="Calibri" pitchFamily="34" charset="0"/>
              </a:rPr>
              <a:t>)</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cs typeface="Calibri" pitchFamily="34" charset="0"/>
              </a:rPr>
              <a:t>Curtosis &lt; -0,5</a:t>
            </a:r>
          </a:p>
        </p:txBody>
      </p:sp>
      <p:sp>
        <p:nvSpPr>
          <p:cNvPr id="16" name="CuadroTexto 15">
            <a:extLst>
              <a:ext uri="{FF2B5EF4-FFF2-40B4-BE49-F238E27FC236}">
                <a16:creationId xmlns:a16="http://schemas.microsoft.com/office/drawing/2014/main" id="{F78B472E-5A87-42D3-B15C-EFE2F323750F}"/>
              </a:ext>
            </a:extLst>
          </p:cNvPr>
          <p:cNvSpPr txBox="1"/>
          <p:nvPr/>
        </p:nvSpPr>
        <p:spPr>
          <a:xfrm>
            <a:off x="1283278" y="3780034"/>
            <a:ext cx="6699118" cy="369332"/>
          </a:xfrm>
          <a:prstGeom prst="rect">
            <a:avLst/>
          </a:prstGeom>
          <a:noFill/>
          <a:ln>
            <a:noFill/>
          </a:ln>
        </p:spPr>
        <p:txBody>
          <a:bodyPr wrap="square" rtlCol="0">
            <a:spAutoFit/>
          </a:bodyPr>
          <a:lstStyle>
            <a:defPPr>
              <a:defRPr lang="es-ES"/>
            </a:defPPr>
            <a:lvl1pPr>
              <a:defRPr sz="1800">
                <a:solidFill>
                  <a:schemeClr val="accent2"/>
                </a:solidFill>
                <a:latin typeface="Calibri" pitchFamily="34" charset="0"/>
                <a:cs typeface="Calibri" pitchFamily="34" charset="0"/>
              </a:defRPr>
            </a:lvl1pPr>
          </a:lstStyle>
          <a:p>
            <a:pPr marL="0" marR="0" lvl="0" indent="0" defTabSz="914400" eaLnBrk="1" fontAlgn="base" latinLnBrk="0" hangingPunct="1">
              <a:lnSpc>
                <a:spcPct val="100000"/>
              </a:lnSpc>
              <a:spcBef>
                <a:spcPct val="0"/>
              </a:spcBef>
              <a:spcAft>
                <a:spcPct val="0"/>
              </a:spcAft>
              <a:buClrTx/>
              <a:buSzTx/>
              <a:buFontTx/>
              <a:buNone/>
              <a:tabLst/>
              <a:defRPr/>
            </a:pPr>
            <a:r>
              <a:rPr kumimoji="0" lang="es-CL" sz="1800" b="0" i="0" u="none" strike="noStrike" kern="0" cap="none" spc="0" normalizeH="0" baseline="0" noProof="0" dirty="0">
                <a:ln>
                  <a:noFill/>
                </a:ln>
                <a:solidFill>
                  <a:srgbClr val="3333CC"/>
                </a:solidFill>
                <a:effectLst/>
                <a:uLnTx/>
                <a:uFillTx/>
                <a:latin typeface="Calibri" pitchFamily="34" charset="0"/>
                <a:cs typeface="Calibri" pitchFamily="34" charset="0"/>
              </a:rPr>
              <a:t>En caso contrario, </a:t>
            </a:r>
            <a:r>
              <a:rPr kumimoji="0" lang="es-CL" sz="1800" b="1" i="0" u="none" strike="noStrike" kern="0" cap="none" spc="0" normalizeH="0" baseline="0" noProof="0" dirty="0">
                <a:ln>
                  <a:noFill/>
                </a:ln>
                <a:solidFill>
                  <a:srgbClr val="3333CC"/>
                </a:solidFill>
                <a:effectLst/>
                <a:uLnTx/>
                <a:uFillTx/>
                <a:latin typeface="Calibri" pitchFamily="34" charset="0"/>
                <a:cs typeface="Calibri" pitchFamily="34" charset="0"/>
              </a:rPr>
              <a:t>no es normal</a:t>
            </a:r>
            <a:r>
              <a:rPr kumimoji="0" lang="es-CL" sz="1800" b="0" i="0" u="none" strike="noStrike" kern="0" cap="none" spc="0" normalizeH="0" baseline="0" noProof="0" dirty="0">
                <a:ln>
                  <a:noFill/>
                </a:ln>
                <a:solidFill>
                  <a:srgbClr val="3333CC"/>
                </a:solidFill>
                <a:effectLst/>
                <a:uLnTx/>
                <a:uFillTx/>
                <a:latin typeface="Calibri" pitchFamily="34" charset="0"/>
                <a:cs typeface="Calibri" pitchFamily="34" charset="0"/>
              </a:rPr>
              <a:t>:</a:t>
            </a:r>
          </a:p>
        </p:txBody>
      </p:sp>
      <p:pic>
        <p:nvPicPr>
          <p:cNvPr id="17" name="Picture 2" descr="http://support.minitab.com/es-mx/minitab/17/distribution_plot_normal_dist_for_kurtosis.png">
            <a:extLst>
              <a:ext uri="{FF2B5EF4-FFF2-40B4-BE49-F238E27FC236}">
                <a16:creationId xmlns:a16="http://schemas.microsoft.com/office/drawing/2014/main" id="{4334CAE1-1F47-498A-BE35-8A2151F8D7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3278" y="1863683"/>
            <a:ext cx="1738882" cy="11570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http://support.minitab.com/es-mx/minitab/17/distribution_plot_positive_kurtosis.png">
            <a:extLst>
              <a:ext uri="{FF2B5EF4-FFF2-40B4-BE49-F238E27FC236}">
                <a16:creationId xmlns:a16="http://schemas.microsoft.com/office/drawing/2014/main" id="{70CAD621-12D2-4369-8E2D-A84B1F44CC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9224" y="4425758"/>
            <a:ext cx="1736961" cy="11557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http://support.minitab.com/es-mx/minitab/17/distribution_plot_negative_kurtosis.png">
            <a:extLst>
              <a:ext uri="{FF2B5EF4-FFF2-40B4-BE49-F238E27FC236}">
                <a16:creationId xmlns:a16="http://schemas.microsoft.com/office/drawing/2014/main" id="{54FBE8A3-5F37-46F8-BE54-7244A7F51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87774" y="4423917"/>
            <a:ext cx="1724631" cy="1147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53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395536" y="428604"/>
            <a:ext cx="8352928" cy="857256"/>
          </a:xfrm>
        </p:spPr>
        <p:txBody>
          <a:bodyPr rtlCol="0">
            <a:noAutofit/>
          </a:bodyPr>
          <a:lstStyle/>
          <a:p>
            <a:pPr fontAlgn="auto">
              <a:spcAft>
                <a:spcPts val="0"/>
              </a:spcAft>
              <a:defRPr/>
            </a:pPr>
            <a:r>
              <a:rPr lang="es-ES" sz="2400" b="1" dirty="0">
                <a:solidFill>
                  <a:srgbClr val="FF6600"/>
                </a:solidFill>
                <a:ea typeface="+mn-ea"/>
                <a:cs typeface="Calibri" pitchFamily="34" charset="0"/>
              </a:rPr>
              <a:t>Criterio de Curtosis</a:t>
            </a:r>
          </a:p>
        </p:txBody>
      </p:sp>
      <p:sp>
        <p:nvSpPr>
          <p:cNvPr id="5" name="4 CuadroTexto"/>
          <p:cNvSpPr txBox="1">
            <a:spLocks noChangeArrowheads="1"/>
          </p:cNvSpPr>
          <p:nvPr/>
        </p:nvSpPr>
        <p:spPr bwMode="auto">
          <a:xfrm>
            <a:off x="576136" y="4885874"/>
            <a:ext cx="8001056" cy="400110"/>
          </a:xfrm>
          <a:prstGeom prst="rect">
            <a:avLst/>
          </a:prstGeom>
          <a:noFill/>
          <a:ln w="9525">
            <a:noFill/>
            <a:miter lim="800000"/>
            <a:headEnd/>
            <a:tailEnd/>
          </a:ln>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L" sz="20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                        -</a:t>
            </a:r>
            <a:r>
              <a:rPr kumimoji="0" lang="es-CL" sz="16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0,5              0              0,5                          </a:t>
            </a:r>
            <a:r>
              <a:rPr kumimoji="0" lang="es-CL" sz="20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rPr>
              <a:t>+∞ </a:t>
            </a:r>
            <a:endParaRPr kumimoji="0" lang="es-CL" sz="1800" b="1" i="0" u="none" strike="noStrike" kern="1200" cap="none" spc="0" normalizeH="0" baseline="0" noProof="0" dirty="0">
              <a:ln>
                <a:noFill/>
              </a:ln>
              <a:solidFill>
                <a:srgbClr val="0070C0"/>
              </a:solidFill>
              <a:effectLst/>
              <a:uLnTx/>
              <a:uFillTx/>
              <a:latin typeface="Verdana" pitchFamily="34" charset="0"/>
              <a:ea typeface="Verdana" pitchFamily="34" charset="0"/>
              <a:cs typeface="Verdana" pitchFamily="34" charset="0"/>
            </a:endParaRPr>
          </a:p>
        </p:txBody>
      </p:sp>
      <p:cxnSp>
        <p:nvCxnSpPr>
          <p:cNvPr id="6" name="5 Conector recto de flecha"/>
          <p:cNvCxnSpPr/>
          <p:nvPr/>
        </p:nvCxnSpPr>
        <p:spPr>
          <a:xfrm>
            <a:off x="605164" y="4865012"/>
            <a:ext cx="7786742" cy="1588"/>
          </a:xfrm>
          <a:prstGeom prst="straightConnector1">
            <a:avLst/>
          </a:prstGeom>
          <a:ln w="38100">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7" name="6 Rectángulo"/>
          <p:cNvSpPr/>
          <p:nvPr/>
        </p:nvSpPr>
        <p:spPr>
          <a:xfrm>
            <a:off x="3448395" y="4507822"/>
            <a:ext cx="2486041" cy="234934"/>
          </a:xfrm>
          <a:prstGeom prst="rect">
            <a:avLst/>
          </a:prstGeom>
          <a:solidFill>
            <a:srgbClr val="FFFF00"/>
          </a:soli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7 Rectángulo"/>
          <p:cNvSpPr/>
          <p:nvPr/>
        </p:nvSpPr>
        <p:spPr>
          <a:xfrm>
            <a:off x="748040" y="4507822"/>
            <a:ext cx="2706692" cy="234000"/>
          </a:xfrm>
          <a:prstGeom prst="rect">
            <a:avLst/>
          </a:prstGeom>
          <a:gradFill flip="none" rotWithShape="1">
            <a:gsLst>
              <a:gs pos="0">
                <a:srgbClr val="5E9EFF"/>
              </a:gs>
              <a:gs pos="39999">
                <a:srgbClr val="85C2FF"/>
              </a:gs>
              <a:gs pos="70000">
                <a:srgbClr val="C4D6EB"/>
              </a:gs>
              <a:gs pos="100000">
                <a:srgbClr val="FFEBFA"/>
              </a:gs>
            </a:gsLst>
            <a:lin ang="10800000" scaled="0"/>
            <a:tileRect/>
          </a:gra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8 CuadroTexto"/>
          <p:cNvSpPr txBox="1">
            <a:spLocks noChangeArrowheads="1"/>
          </p:cNvSpPr>
          <p:nvPr/>
        </p:nvSpPr>
        <p:spPr bwMode="auto">
          <a:xfrm>
            <a:off x="4150389" y="4473205"/>
            <a:ext cx="1268417"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Mesocúrtica</a:t>
            </a:r>
          </a:p>
        </p:txBody>
      </p:sp>
      <p:sp>
        <p:nvSpPr>
          <p:cNvPr id="10" name="9 CuadroTexto"/>
          <p:cNvSpPr txBox="1">
            <a:spLocks noChangeArrowheads="1"/>
          </p:cNvSpPr>
          <p:nvPr/>
        </p:nvSpPr>
        <p:spPr bwMode="auto">
          <a:xfrm>
            <a:off x="1390982" y="4473840"/>
            <a:ext cx="1785950"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Platicúrtica</a:t>
            </a:r>
          </a:p>
        </p:txBody>
      </p:sp>
      <p:sp>
        <p:nvSpPr>
          <p:cNvPr id="11" name="2 Marcador de contenido"/>
          <p:cNvSpPr txBox="1">
            <a:spLocks/>
          </p:cNvSpPr>
          <p:nvPr/>
        </p:nvSpPr>
        <p:spPr>
          <a:xfrm>
            <a:off x="5833786" y="3351166"/>
            <a:ext cx="3058694" cy="114300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es leptocúrtica, por lo que existe </a:t>
            </a:r>
            <a:r>
              <a:rPr kumimoji="0" lang="es-ES"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alta concentración de datos u observaciones en torno a la media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L"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2 Marcador de contenido"/>
          <p:cNvSpPr txBox="1">
            <a:spLocks/>
          </p:cNvSpPr>
          <p:nvPr/>
        </p:nvSpPr>
        <p:spPr>
          <a:xfrm>
            <a:off x="346992" y="3346052"/>
            <a:ext cx="3072880" cy="111762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es platicúrtica, por lo que </a:t>
            </a:r>
            <a:r>
              <a:rPr kumimoji="0" lang="es-ES"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existe baja concentración de datos u observaciones en torno a la media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t>
            </a:r>
          </a:p>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CL" sz="2000"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12 CuadroTexto"/>
          <p:cNvSpPr txBox="1"/>
          <p:nvPr/>
        </p:nvSpPr>
        <p:spPr>
          <a:xfrm>
            <a:off x="642910" y="1500174"/>
            <a:ext cx="8001056" cy="1015663"/>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CL" sz="20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De la misma manera que en análisis de simetría, algunos autores han determinado un rango de valores para el Coeficiente de Curtosis, tal como se observa en la figura siguiente: </a:t>
            </a:r>
          </a:p>
        </p:txBody>
      </p:sp>
      <p:cxnSp>
        <p:nvCxnSpPr>
          <p:cNvPr id="14" name="13 Conector recto"/>
          <p:cNvCxnSpPr/>
          <p:nvPr/>
        </p:nvCxnSpPr>
        <p:spPr>
          <a:xfrm rot="5400000">
            <a:off x="4619187" y="4864211"/>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14 Conector recto"/>
          <p:cNvCxnSpPr/>
          <p:nvPr/>
        </p:nvCxnSpPr>
        <p:spPr>
          <a:xfrm rot="5400000">
            <a:off x="3385689" y="4862395"/>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15 Conector recto"/>
          <p:cNvCxnSpPr/>
          <p:nvPr/>
        </p:nvCxnSpPr>
        <p:spPr>
          <a:xfrm rot="5400000">
            <a:off x="5852678" y="4862510"/>
            <a:ext cx="142876" cy="15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7" name="16 Rectángulo"/>
          <p:cNvSpPr/>
          <p:nvPr/>
        </p:nvSpPr>
        <p:spPr>
          <a:xfrm>
            <a:off x="5937618" y="4507188"/>
            <a:ext cx="2382850" cy="234000"/>
          </a:xfrm>
          <a:prstGeom prst="rect">
            <a:avLst/>
          </a:prstGeom>
          <a:gradFill flip="none" rotWithShape="1">
            <a:gsLst>
              <a:gs pos="0">
                <a:srgbClr val="5E9EFF"/>
              </a:gs>
              <a:gs pos="39999">
                <a:srgbClr val="85C2FF"/>
              </a:gs>
              <a:gs pos="70000">
                <a:srgbClr val="C4D6EB"/>
              </a:gs>
              <a:gs pos="100000">
                <a:srgbClr val="FFEBFA"/>
              </a:gs>
            </a:gsLst>
            <a:lin ang="10800000" scaled="0"/>
            <a:tileRect/>
          </a:gradFill>
          <a:ln>
            <a:noFill/>
          </a:ln>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CL"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8" name="17 CuadroTexto"/>
          <p:cNvSpPr txBox="1">
            <a:spLocks noChangeArrowheads="1"/>
          </p:cNvSpPr>
          <p:nvPr/>
        </p:nvSpPr>
        <p:spPr bwMode="auto">
          <a:xfrm>
            <a:off x="6605947" y="4473847"/>
            <a:ext cx="1214455" cy="323165"/>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CL" sz="1500" b="1" i="0" u="none" strike="noStrike" kern="1200" cap="none" spc="0" normalizeH="0" baseline="0" noProof="0" dirty="0">
                <a:ln>
                  <a:noFill/>
                </a:ln>
                <a:solidFill>
                  <a:prstClr val="black"/>
                </a:solidFill>
                <a:effectLst/>
                <a:uLnTx/>
                <a:uFillTx/>
                <a:latin typeface="Calibri"/>
                <a:ea typeface="+mn-ea"/>
                <a:cs typeface="+mn-cs"/>
              </a:rPr>
              <a:t>Leptocúrtica</a:t>
            </a:r>
          </a:p>
        </p:txBody>
      </p:sp>
      <p:sp>
        <p:nvSpPr>
          <p:cNvPr id="19" name="2 Marcador de contenido"/>
          <p:cNvSpPr txBox="1">
            <a:spLocks/>
          </p:cNvSpPr>
          <p:nvPr/>
        </p:nvSpPr>
        <p:spPr>
          <a:xfrm>
            <a:off x="3105494" y="5276794"/>
            <a:ext cx="2978674" cy="1143008"/>
          </a:xfrm>
          <a:prstGeom prst="rect">
            <a:avLst/>
          </a:prstGeom>
          <a:noFill/>
        </p:spPr>
        <p:txBody>
          <a:bodyPr/>
          <a:lstStyle/>
          <a:p>
            <a:pPr marL="0" marR="0" lvl="0" indent="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es mesocúrtica, por lo que existe </a:t>
            </a:r>
            <a:r>
              <a:rPr kumimoji="0" lang="es-ES"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concentración normal de datos u observaciones en torno a la media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t>
            </a:r>
          </a:p>
        </p:txBody>
      </p:sp>
    </p:spTree>
    <p:extLst>
      <p:ext uri="{BB962C8B-B14F-4D97-AF65-F5344CB8AC3E}">
        <p14:creationId xmlns:p14="http://schemas.microsoft.com/office/powerpoint/2010/main" val="42863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Rectángulo"/>
          <p:cNvSpPr/>
          <p:nvPr/>
        </p:nvSpPr>
        <p:spPr>
          <a:xfrm>
            <a:off x="566552" y="443265"/>
            <a:ext cx="7704856" cy="129266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srgbClr val="FF6600"/>
                </a:solidFill>
                <a:effectLst/>
                <a:uLnTx/>
                <a:uFillTx/>
                <a:latin typeface="Calibri" pitchFamily="34" charset="0"/>
                <a:ea typeface="+mn-ea"/>
                <a:cs typeface="Calibri" pitchFamily="34" charset="0"/>
              </a:rPr>
              <a:t>Ejemplo: </a:t>
            </a:r>
            <a:r>
              <a:rPr lang="es-ES" sz="1800" dirty="0">
                <a:solidFill>
                  <a:srgbClr val="003399"/>
                </a:solidFill>
                <a:latin typeface="Calibri" pitchFamily="34" charset="0"/>
                <a:cs typeface="Calibri" pitchFamily="34" charset="0"/>
              </a:rPr>
              <a:t>Se han calculado las medidas de distribución de la variable </a:t>
            </a:r>
            <a:r>
              <a:rPr lang="es-ES" sz="1800" i="1" dirty="0">
                <a:solidFill>
                  <a:srgbClr val="003399"/>
                </a:solidFill>
                <a:latin typeface="Calibri" pitchFamily="34" charset="0"/>
                <a:cs typeface="Calibri" pitchFamily="34" charset="0"/>
              </a:rPr>
              <a:t>presión sistólica medida en </a:t>
            </a:r>
            <a:r>
              <a:rPr lang="es-ES" sz="1800" i="1" dirty="0" err="1">
                <a:solidFill>
                  <a:srgbClr val="003399"/>
                </a:solidFill>
                <a:latin typeface="Calibri" pitchFamily="34" charset="0"/>
                <a:cs typeface="Calibri" pitchFamily="34" charset="0"/>
              </a:rPr>
              <a:t>mmHg</a:t>
            </a:r>
            <a:r>
              <a:rPr lang="es-ES" sz="1800" dirty="0">
                <a:solidFill>
                  <a:srgbClr val="003399"/>
                </a:solidFill>
                <a:latin typeface="Calibri" pitchFamily="34" charset="0"/>
                <a:cs typeface="Calibri" pitchFamily="34" charset="0"/>
              </a:rPr>
              <a:t> (milímetros de mercurio) obtenida de una muestra de 300 personas de la tercera edad. </a:t>
            </a:r>
            <a:endParaRPr lang="es-CL" sz="1800" dirty="0">
              <a:solidFill>
                <a:srgbClr val="003399"/>
              </a:solidFill>
              <a:latin typeface="Calibri" pitchFamily="34" charset="0"/>
              <a:cs typeface="Calibri"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0" normalizeH="0" baseline="0" noProof="0" dirty="0">
              <a:ln>
                <a:noFill/>
              </a:ln>
              <a:solidFill>
                <a:srgbClr val="FF6600"/>
              </a:solidFill>
              <a:effectLst/>
              <a:uLnTx/>
              <a:uFillTx/>
              <a:latin typeface="Calibri" pitchFamily="34" charset="0"/>
              <a:cs typeface="Calibri" pitchFamily="34" charset="0"/>
            </a:endParaRPr>
          </a:p>
        </p:txBody>
      </p:sp>
      <p:graphicFrame>
        <p:nvGraphicFramePr>
          <p:cNvPr id="8" name="7 Tabla"/>
          <p:cNvGraphicFramePr>
            <a:graphicFrameLocks noGrp="1"/>
          </p:cNvGraphicFramePr>
          <p:nvPr/>
        </p:nvGraphicFramePr>
        <p:xfrm>
          <a:off x="251520" y="2204864"/>
          <a:ext cx="8572529" cy="2737593"/>
        </p:xfrm>
        <a:graphic>
          <a:graphicData uri="http://schemas.openxmlformats.org/drawingml/2006/table">
            <a:tbl>
              <a:tblPr/>
              <a:tblGrid>
                <a:gridCol w="3269098">
                  <a:extLst>
                    <a:ext uri="{9D8B030D-6E8A-4147-A177-3AD203B41FA5}">
                      <a16:colId xmlns:a16="http://schemas.microsoft.com/office/drawing/2014/main" val="20000"/>
                    </a:ext>
                  </a:extLst>
                </a:gridCol>
                <a:gridCol w="857256">
                  <a:extLst>
                    <a:ext uri="{9D8B030D-6E8A-4147-A177-3AD203B41FA5}">
                      <a16:colId xmlns:a16="http://schemas.microsoft.com/office/drawing/2014/main" val="20001"/>
                    </a:ext>
                  </a:extLst>
                </a:gridCol>
                <a:gridCol w="4446175">
                  <a:extLst>
                    <a:ext uri="{9D8B030D-6E8A-4147-A177-3AD203B41FA5}">
                      <a16:colId xmlns:a16="http://schemas.microsoft.com/office/drawing/2014/main" val="20002"/>
                    </a:ext>
                  </a:extLst>
                </a:gridCol>
              </a:tblGrid>
              <a:tr h="274081">
                <a:tc>
                  <a:txBody>
                    <a:bodyPr/>
                    <a:lstStyle/>
                    <a:p>
                      <a:pPr algn="ctr" fontAlgn="ctr"/>
                      <a:r>
                        <a:rPr lang="es-CL" sz="1400" b="1" i="0" u="none" strike="noStrike" dirty="0">
                          <a:solidFill>
                            <a:srgbClr val="000000"/>
                          </a:solidFill>
                          <a:latin typeface="Verdana"/>
                        </a:rPr>
                        <a:t>Fórmula Excel</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1400" b="1" i="0" u="none" strike="noStrike" dirty="0">
                          <a:solidFill>
                            <a:srgbClr val="000000"/>
                          </a:solidFill>
                          <a:latin typeface="Verdana"/>
                        </a:rPr>
                        <a:t>Valor</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s-CL" sz="1400" b="1" i="0" u="none" strike="noStrike" dirty="0">
                          <a:solidFill>
                            <a:srgbClr val="000000"/>
                          </a:solidFill>
                          <a:latin typeface="Verdana"/>
                        </a:rPr>
                        <a:t>Interpretación</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26117">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CL" sz="1050" b="1" i="0" u="none" strike="noStrike" dirty="0">
                          <a:solidFill>
                            <a:srgbClr val="000000"/>
                          </a:solidFill>
                          <a:latin typeface="Verdana"/>
                        </a:rPr>
                        <a:t>CURTOSIS(rango de datos)</a:t>
                      </a:r>
                    </a:p>
                    <a:p>
                      <a:pPr algn="ctr" fontAlgn="ctr"/>
                      <a:endParaRPr lang="es-CL" sz="1050" b="1" i="0" u="none" strike="noStrike" dirty="0">
                        <a:solidFill>
                          <a:srgbClr val="000000"/>
                        </a:solidFill>
                        <a:latin typeface="Verdana"/>
                      </a:endParaRP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s-CL" sz="1050" b="1" i="0" u="none" strike="noStrike" dirty="0">
                          <a:solidFill>
                            <a:srgbClr val="000000"/>
                          </a:solidFill>
                          <a:latin typeface="Verdana"/>
                        </a:rPr>
                        <a:t>-1,097309</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marL="93663" marR="0" lvl="0" indent="0" algn="just" defTabSz="914400" rtl="0" eaLnBrk="1" fontAlgn="ctr" latinLnBrk="0" hangingPunct="1">
                        <a:lnSpc>
                          <a:spcPct val="100000"/>
                        </a:lnSpc>
                        <a:spcBef>
                          <a:spcPts val="0"/>
                        </a:spcBef>
                        <a:spcAft>
                          <a:spcPts val="0"/>
                        </a:spcAft>
                        <a:buClrTx/>
                        <a:buSzTx/>
                        <a:buFontTx/>
                        <a:buNone/>
                        <a:tabLst/>
                        <a:defRPr/>
                      </a:pP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 distribución de la presión sistólica es </a:t>
                      </a:r>
                      <a:r>
                        <a:rPr kumimoji="0" lang="es-CL" sz="1600" b="0" i="0" u="none" strike="noStrike" kern="1200" cap="none" spc="0" normalizeH="0" baseline="0" noProof="0" dirty="0" err="1">
                          <a:ln>
                            <a:noFill/>
                          </a:ln>
                          <a:solidFill>
                            <a:srgbClr val="003399"/>
                          </a:solidFill>
                          <a:effectLst/>
                          <a:uLnTx/>
                          <a:uFillTx/>
                          <a:latin typeface="Calibri" pitchFamily="34" charset="0"/>
                          <a:ea typeface="+mn-ea"/>
                          <a:cs typeface="Calibri" pitchFamily="34" charset="0"/>
                        </a:rPr>
                        <a:t>platicúrtica</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 por lo que presenta </a:t>
                      </a:r>
                      <a:r>
                        <a:rPr kumimoji="0" lang="es-ES"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baja concentración de datos en torno a la media. </a:t>
                      </a:r>
                      <a:endParaRPr lang="es-CL" sz="1400" b="0" i="0" u="none" strike="noStrike" dirty="0">
                        <a:solidFill>
                          <a:srgbClr val="000000"/>
                        </a:solidFill>
                        <a:latin typeface="Verdana"/>
                      </a:endParaRP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1"/>
                  </a:ext>
                </a:extLst>
              </a:tr>
              <a:tr h="1237395">
                <a:tc>
                  <a:txBody>
                    <a:bodyPr/>
                    <a:lstStyle/>
                    <a:p>
                      <a:pPr algn="ctr" fontAlgn="ctr"/>
                      <a:r>
                        <a:rPr lang="es-CL" sz="1050" b="1" i="0" u="none" strike="noStrike" dirty="0">
                          <a:solidFill>
                            <a:srgbClr val="000000"/>
                          </a:solidFill>
                          <a:latin typeface="Verdana"/>
                        </a:rPr>
                        <a:t>COEFICIENTE.ASIMETRIA(rango de datos)</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algn="ctr" fontAlgn="ctr"/>
                      <a:r>
                        <a:rPr lang="es-CL" sz="1050" b="1" i="0" u="none" strike="noStrike" dirty="0">
                          <a:solidFill>
                            <a:srgbClr val="000000"/>
                          </a:solidFill>
                          <a:latin typeface="Verdana"/>
                        </a:rPr>
                        <a:t>0,176453</a:t>
                      </a: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tc>
                  <a:txBody>
                    <a:bodyPr/>
                    <a:lstStyle/>
                    <a:p>
                      <a:pPr marL="93663" marR="0" lvl="0" indent="0" algn="just" defTabSz="914400" rtl="0" eaLnBrk="1" fontAlgn="ctr" latinLnBrk="0" hangingPunct="1">
                        <a:lnSpc>
                          <a:spcPct val="100000"/>
                        </a:lnSpc>
                        <a:spcBef>
                          <a:spcPts val="0"/>
                        </a:spcBef>
                        <a:spcAft>
                          <a:spcPts val="0"/>
                        </a:spcAft>
                        <a:buClrTx/>
                        <a:buSzTx/>
                        <a:buFontTx/>
                        <a:buNone/>
                        <a:tabLst/>
                        <a:defRPr/>
                      </a:pPr>
                      <a:r>
                        <a:rPr kumimoji="0" lang="es-CL" sz="14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L</a:t>
                      </a:r>
                      <a:r>
                        <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 distribución de la presión sistólica es simétrica por lo que existe </a:t>
                      </a:r>
                      <a:r>
                        <a:rPr kumimoji="0" lang="es-ES"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rPr>
                        <a:t>aproximadamente la misma cantidad de datos en ambos lados de la media.</a:t>
                      </a:r>
                      <a:endParaRPr kumimoji="0" lang="es-CL" sz="1600" b="0" i="0" u="none" strike="noStrike" kern="1200" cap="none" spc="0" normalizeH="0" baseline="0" noProof="0" dirty="0">
                        <a:ln>
                          <a:noFill/>
                        </a:ln>
                        <a:solidFill>
                          <a:srgbClr val="003399"/>
                        </a:solidFill>
                        <a:effectLst/>
                        <a:uLnTx/>
                        <a:uFillTx/>
                        <a:latin typeface="Calibri" pitchFamily="34" charset="0"/>
                        <a:ea typeface="+mn-ea"/>
                        <a:cs typeface="Calibri" pitchFamily="34" charset="0"/>
                      </a:endParaRPr>
                    </a:p>
                    <a:p>
                      <a:pPr marL="93663" marR="0" lvl="0" indent="0" algn="just" defTabSz="914400" rtl="0" eaLnBrk="1" fontAlgn="ctr" latinLnBrk="0" hangingPunct="1">
                        <a:lnSpc>
                          <a:spcPct val="100000"/>
                        </a:lnSpc>
                        <a:spcBef>
                          <a:spcPts val="0"/>
                        </a:spcBef>
                        <a:spcAft>
                          <a:spcPts val="0"/>
                        </a:spcAft>
                        <a:buClrTx/>
                        <a:buSzTx/>
                        <a:buFontTx/>
                        <a:buNone/>
                        <a:tabLst/>
                        <a:defRPr/>
                      </a:pPr>
                      <a:endParaRPr kumimoji="0" lang="es-CL" sz="1600" b="0" i="0" u="none" strike="noStrike" kern="1200" cap="none" spc="0" normalizeH="0" baseline="0" dirty="0">
                        <a:ln>
                          <a:noFill/>
                        </a:ln>
                        <a:solidFill>
                          <a:srgbClr val="003399"/>
                        </a:solidFill>
                        <a:effectLst/>
                        <a:uLnTx/>
                        <a:uFillTx/>
                        <a:latin typeface="Calibri" pitchFamily="34" charset="0"/>
                        <a:ea typeface="+mn-ea"/>
                        <a:cs typeface="Calibri" pitchFamily="34" charset="0"/>
                      </a:endParaRPr>
                    </a:p>
                  </a:txBody>
                  <a:tcPr marL="8759" marR="8759" marT="87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D8D8"/>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505024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700771" y="268928"/>
            <a:ext cx="7629548" cy="400110"/>
          </a:xfrm>
          <a:prstGeom prst="rect">
            <a:avLst/>
          </a:prstGeom>
        </p:spPr>
        <p:txBody>
          <a:bodyPr wrap="square">
            <a:spAutoFit/>
          </a:bodyPr>
          <a:lstStyle/>
          <a:p>
            <a:pPr algn="just">
              <a:defRPr/>
            </a:pPr>
            <a:r>
              <a:rPr lang="es-ES" sz="2000" b="1" dirty="0">
                <a:solidFill>
                  <a:srgbClr val="FF6600"/>
                </a:solidFill>
              </a:rPr>
              <a:t>Uso de la función DISTR.NORM en Excel para calcular probabilidades.</a:t>
            </a:r>
            <a:endParaRPr lang="es-CL" sz="2000" b="1" dirty="0">
              <a:solidFill>
                <a:srgbClr val="FF6600"/>
              </a:solidFill>
            </a:endParaRPr>
          </a:p>
        </p:txBody>
      </p:sp>
      <p:sp>
        <p:nvSpPr>
          <p:cNvPr id="3" name="2 Rectángulo"/>
          <p:cNvSpPr/>
          <p:nvPr/>
        </p:nvSpPr>
        <p:spPr>
          <a:xfrm>
            <a:off x="439218" y="831725"/>
            <a:ext cx="8255396" cy="707886"/>
          </a:xfrm>
          <a:prstGeom prst="rect">
            <a:avLst/>
          </a:prstGeom>
        </p:spPr>
        <p:txBody>
          <a:bodyPr wrap="square">
            <a:spAutoFit/>
          </a:bodyPr>
          <a:lstStyle/>
          <a:p>
            <a:pPr algn="just">
              <a:defRPr/>
            </a:pPr>
            <a:r>
              <a:rPr lang="es-ES" sz="2000" dirty="0">
                <a:solidFill>
                  <a:schemeClr val="accent1">
                    <a:lumMod val="50000"/>
                  </a:schemeClr>
                </a:solidFill>
                <a:latin typeface="Calibri" pitchFamily="34" charset="0"/>
                <a:cs typeface="Calibri" pitchFamily="34" charset="0"/>
              </a:rPr>
              <a:t>Las fórmulas</a:t>
            </a:r>
            <a:r>
              <a:rPr lang="es-CL" sz="2000" dirty="0">
                <a:solidFill>
                  <a:schemeClr val="accent1">
                    <a:lumMod val="50000"/>
                  </a:schemeClr>
                </a:solidFill>
                <a:latin typeface="Calibri" pitchFamily="34" charset="0"/>
                <a:cs typeface="Calibri" pitchFamily="34" charset="0"/>
              </a:rPr>
              <a:t> en Excel para calcular probabilidades con el modelo normal, serían las siguientes:</a:t>
            </a:r>
          </a:p>
        </p:txBody>
      </p:sp>
      <p:sp>
        <p:nvSpPr>
          <p:cNvPr id="4" name="3 Rectángulo"/>
          <p:cNvSpPr/>
          <p:nvPr/>
        </p:nvSpPr>
        <p:spPr>
          <a:xfrm>
            <a:off x="432744" y="1848653"/>
            <a:ext cx="5290070" cy="707886"/>
          </a:xfrm>
          <a:prstGeom prst="rect">
            <a:avLst/>
          </a:prstGeom>
        </p:spPr>
        <p:txBody>
          <a:bodyPr wrap="square">
            <a:spAutoFit/>
          </a:bodyPr>
          <a:lstStyle/>
          <a:p>
            <a:pPr algn="just">
              <a:defRPr/>
            </a:pPr>
            <a:r>
              <a:rPr lang="es-CL" sz="2000" dirty="0">
                <a:solidFill>
                  <a:schemeClr val="accent1">
                    <a:lumMod val="50000"/>
                  </a:schemeClr>
                </a:solidFill>
                <a:latin typeface="Calibri" pitchFamily="34" charset="0"/>
                <a:cs typeface="Calibri" pitchFamily="34" charset="0"/>
              </a:rPr>
              <a:t>a) La probabilidad de que X sea a lo más </a:t>
            </a:r>
            <a:r>
              <a:rPr lang="es-CL" sz="2000" b="1" i="1" dirty="0">
                <a:solidFill>
                  <a:schemeClr val="accent1">
                    <a:lumMod val="50000"/>
                  </a:schemeClr>
                </a:solidFill>
                <a:latin typeface="Calibri" pitchFamily="34" charset="0"/>
                <a:cs typeface="Calibri" pitchFamily="34" charset="0"/>
              </a:rPr>
              <a:t>k</a:t>
            </a:r>
            <a:r>
              <a:rPr lang="es-CL" sz="2000" dirty="0">
                <a:solidFill>
                  <a:schemeClr val="accent1">
                    <a:lumMod val="50000"/>
                  </a:schemeClr>
                </a:solidFill>
                <a:latin typeface="Calibri" pitchFamily="34" charset="0"/>
                <a:cs typeface="Calibri" pitchFamily="34" charset="0"/>
              </a:rPr>
              <a:t>, o menor que </a:t>
            </a:r>
            <a:r>
              <a:rPr lang="es-CL" sz="2000" b="1" i="1" dirty="0">
                <a:solidFill>
                  <a:schemeClr val="accent1">
                    <a:lumMod val="50000"/>
                  </a:schemeClr>
                </a:solidFill>
                <a:latin typeface="Calibri" pitchFamily="34" charset="0"/>
                <a:cs typeface="Calibri" pitchFamily="34" charset="0"/>
              </a:rPr>
              <a:t>k</a:t>
            </a:r>
            <a:r>
              <a:rPr lang="es-CL" sz="2000" dirty="0">
                <a:solidFill>
                  <a:schemeClr val="accent1">
                    <a:lumMod val="50000"/>
                  </a:schemeClr>
                </a:solidFill>
                <a:latin typeface="Calibri" pitchFamily="34" charset="0"/>
                <a:cs typeface="Calibri" pitchFamily="34" charset="0"/>
              </a:rPr>
              <a:t>, es:</a:t>
            </a:r>
          </a:p>
        </p:txBody>
      </p:sp>
      <p:sp>
        <p:nvSpPr>
          <p:cNvPr id="8" name="7 Rectángulo"/>
          <p:cNvSpPr/>
          <p:nvPr/>
        </p:nvSpPr>
        <p:spPr>
          <a:xfrm>
            <a:off x="435918" y="3996680"/>
            <a:ext cx="5088037" cy="707886"/>
          </a:xfrm>
          <a:prstGeom prst="rect">
            <a:avLst/>
          </a:prstGeom>
        </p:spPr>
        <p:txBody>
          <a:bodyPr wrap="square">
            <a:spAutoFit/>
          </a:bodyPr>
          <a:lstStyle/>
          <a:p>
            <a:pPr algn="just">
              <a:defRPr/>
            </a:pPr>
            <a:r>
              <a:rPr lang="es-CL" sz="2000" dirty="0">
                <a:solidFill>
                  <a:schemeClr val="accent1">
                    <a:lumMod val="50000"/>
                  </a:schemeClr>
                </a:solidFill>
                <a:latin typeface="Calibri" pitchFamily="34" charset="0"/>
                <a:cs typeface="Calibri" pitchFamily="34" charset="0"/>
              </a:rPr>
              <a:t>b) La probabilidad de que X sea al menos </a:t>
            </a:r>
            <a:r>
              <a:rPr lang="es-CL" sz="2000" b="1" i="1" dirty="0">
                <a:solidFill>
                  <a:schemeClr val="accent1">
                    <a:lumMod val="50000"/>
                  </a:schemeClr>
                </a:solidFill>
                <a:latin typeface="Calibri" pitchFamily="34" charset="0"/>
                <a:cs typeface="Calibri" pitchFamily="34" charset="0"/>
              </a:rPr>
              <a:t>k </a:t>
            </a:r>
            <a:r>
              <a:rPr lang="es-CL" sz="2000" dirty="0">
                <a:solidFill>
                  <a:schemeClr val="accent1">
                    <a:lumMod val="50000"/>
                  </a:schemeClr>
                </a:solidFill>
                <a:latin typeface="Calibri" pitchFamily="34" charset="0"/>
                <a:cs typeface="Calibri" pitchFamily="34" charset="0"/>
              </a:rPr>
              <a:t>o mayor que </a:t>
            </a:r>
            <a:r>
              <a:rPr lang="es-CL" sz="2000" b="1" i="1" dirty="0">
                <a:solidFill>
                  <a:schemeClr val="accent1">
                    <a:lumMod val="50000"/>
                  </a:schemeClr>
                </a:solidFill>
                <a:latin typeface="Calibri" pitchFamily="34" charset="0"/>
                <a:cs typeface="Calibri" pitchFamily="34" charset="0"/>
              </a:rPr>
              <a:t>k</a:t>
            </a:r>
            <a:r>
              <a:rPr lang="es-CL" sz="2000" dirty="0">
                <a:solidFill>
                  <a:schemeClr val="accent1">
                    <a:lumMod val="50000"/>
                  </a:schemeClr>
                </a:solidFill>
                <a:latin typeface="Calibri" pitchFamily="34" charset="0"/>
                <a:cs typeface="Calibri" pitchFamily="34" charset="0"/>
              </a:rPr>
              <a:t>, es:</a:t>
            </a:r>
          </a:p>
        </p:txBody>
      </p:sp>
      <p:sp>
        <p:nvSpPr>
          <p:cNvPr id="9" name="8 Rectángulo"/>
          <p:cNvSpPr/>
          <p:nvPr/>
        </p:nvSpPr>
        <p:spPr>
          <a:xfrm>
            <a:off x="467544" y="5599590"/>
            <a:ext cx="2664296" cy="400110"/>
          </a:xfrm>
          <a:prstGeom prst="rect">
            <a:avLst/>
          </a:prstGeom>
        </p:spPr>
        <p:txBody>
          <a:bodyPr wrap="square">
            <a:spAutoFit/>
          </a:bodyPr>
          <a:lstStyle/>
          <a:p>
            <a:r>
              <a:rPr lang="es-CL" sz="2000" b="1" dirty="0">
                <a:solidFill>
                  <a:schemeClr val="accent1">
                    <a:lumMod val="50000"/>
                  </a:schemeClr>
                </a:solidFill>
                <a:latin typeface="Calibri" pitchFamily="34" charset="0"/>
                <a:cs typeface="Calibri" pitchFamily="34" charset="0"/>
              </a:rPr>
              <a:t>Observación General:</a:t>
            </a:r>
            <a:endParaRPr lang="es-ES" sz="2000" b="1" dirty="0">
              <a:solidFill>
                <a:schemeClr val="accent1">
                  <a:lumMod val="50000"/>
                </a:schemeClr>
              </a:solidFill>
              <a:latin typeface="Calibri" pitchFamily="34" charset="0"/>
              <a:cs typeface="Calibri" pitchFamily="34" charset="0"/>
            </a:endParaRPr>
          </a:p>
        </p:txBody>
      </p:sp>
      <p:graphicFrame>
        <p:nvGraphicFramePr>
          <p:cNvPr id="52228" name="Object 4"/>
          <p:cNvGraphicFramePr>
            <a:graphicFrameLocks noChangeAspect="1"/>
          </p:cNvGraphicFramePr>
          <p:nvPr>
            <p:extLst>
              <p:ext uri="{D42A27DB-BD31-4B8C-83A1-F6EECF244321}">
                <p14:modId xmlns:p14="http://schemas.microsoft.com/office/powerpoint/2010/main" val="1714897432"/>
              </p:ext>
            </p:extLst>
          </p:nvPr>
        </p:nvGraphicFramePr>
        <p:xfrm>
          <a:off x="705090" y="2691351"/>
          <a:ext cx="4429125" cy="304800"/>
        </p:xfrm>
        <a:graphic>
          <a:graphicData uri="http://schemas.openxmlformats.org/presentationml/2006/ole">
            <mc:AlternateContent xmlns:mc="http://schemas.openxmlformats.org/markup-compatibility/2006">
              <mc:Choice xmlns:v="urn:schemas-microsoft-com:vml" Requires="v">
                <p:oleObj name="Ecuación" r:id="rId2" imgW="2616200" imgH="177800" progId="Equation.3">
                  <p:embed/>
                </p:oleObj>
              </mc:Choice>
              <mc:Fallback>
                <p:oleObj name="Ecuación" r:id="rId2" imgW="2616200" imgH="177800" progId="Equation.3">
                  <p:embed/>
                  <p:pic>
                    <p:nvPicPr>
                      <p:cNvPr id="5222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090" y="2691351"/>
                        <a:ext cx="4429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6"/>
          <p:cNvGraphicFramePr>
            <a:graphicFrameLocks noChangeAspect="1"/>
          </p:cNvGraphicFramePr>
          <p:nvPr/>
        </p:nvGraphicFramePr>
        <p:xfrm>
          <a:off x="476490" y="4851623"/>
          <a:ext cx="4657725" cy="323850"/>
        </p:xfrm>
        <a:graphic>
          <a:graphicData uri="http://schemas.openxmlformats.org/presentationml/2006/ole">
            <mc:AlternateContent xmlns:mc="http://schemas.openxmlformats.org/markup-compatibility/2006">
              <mc:Choice xmlns:v="urn:schemas-microsoft-com:vml" Requires="v">
                <p:oleObj name="Ecuación" r:id="rId4" imgW="2755900" imgH="190500" progId="Equation.3">
                  <p:embed/>
                </p:oleObj>
              </mc:Choice>
              <mc:Fallback>
                <p:oleObj name="Ecuación" r:id="rId4" imgW="2755900" imgH="190500" progId="Equation.3">
                  <p:embed/>
                  <p:pic>
                    <p:nvPicPr>
                      <p:cNvPr id="5223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490" y="4851623"/>
                        <a:ext cx="465772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8"/>
          <p:cNvGraphicFramePr>
            <a:graphicFrameLocks noChangeAspect="1"/>
          </p:cNvGraphicFramePr>
          <p:nvPr/>
        </p:nvGraphicFramePr>
        <p:xfrm>
          <a:off x="2915816" y="5951628"/>
          <a:ext cx="2824163" cy="285750"/>
        </p:xfrm>
        <a:graphic>
          <a:graphicData uri="http://schemas.openxmlformats.org/presentationml/2006/ole">
            <mc:AlternateContent xmlns:mc="http://schemas.openxmlformats.org/markup-compatibility/2006">
              <mc:Choice xmlns:v="urn:schemas-microsoft-com:vml" Requires="v">
                <p:oleObj name="Ecuación" r:id="rId6" imgW="1892160" imgH="190440" progId="Equation.3">
                  <p:embed/>
                </p:oleObj>
              </mc:Choice>
              <mc:Fallback>
                <p:oleObj name="Ecuación" r:id="rId6" imgW="1892160" imgH="190440" progId="Equation.3">
                  <p:embed/>
                  <p:pic>
                    <p:nvPicPr>
                      <p:cNvPr id="5223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5951628"/>
                        <a:ext cx="28241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4" name="Object 10"/>
          <p:cNvGraphicFramePr>
            <a:graphicFrameLocks noChangeAspect="1"/>
          </p:cNvGraphicFramePr>
          <p:nvPr/>
        </p:nvGraphicFramePr>
        <p:xfrm>
          <a:off x="2867149" y="6343071"/>
          <a:ext cx="3078163" cy="285750"/>
        </p:xfrm>
        <a:graphic>
          <a:graphicData uri="http://schemas.openxmlformats.org/presentationml/2006/ole">
            <mc:AlternateContent xmlns:mc="http://schemas.openxmlformats.org/markup-compatibility/2006">
              <mc:Choice xmlns:v="urn:schemas-microsoft-com:vml" Requires="v">
                <p:oleObj name="Ecuación" r:id="rId8" imgW="2070000" imgH="190440" progId="Equation.3">
                  <p:embed/>
                </p:oleObj>
              </mc:Choice>
              <mc:Fallback>
                <p:oleObj name="Ecuación" r:id="rId8" imgW="2070000" imgH="190440" progId="Equation.3">
                  <p:embed/>
                  <p:pic>
                    <p:nvPicPr>
                      <p:cNvPr id="52234"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67149" y="6343071"/>
                        <a:ext cx="3078163"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17 Rectángulo"/>
          <p:cNvSpPr/>
          <p:nvPr/>
        </p:nvSpPr>
        <p:spPr>
          <a:xfrm>
            <a:off x="5796136" y="5851154"/>
            <a:ext cx="3384376" cy="400110"/>
          </a:xfrm>
          <a:prstGeom prst="rect">
            <a:avLst/>
          </a:prstGeom>
        </p:spPr>
        <p:txBody>
          <a:bodyPr wrap="square">
            <a:spAutoFit/>
          </a:bodyPr>
          <a:lstStyle/>
          <a:p>
            <a:pPr fontAlgn="ctr"/>
            <a:r>
              <a:rPr lang="es-CL" sz="2000" dirty="0">
                <a:solidFill>
                  <a:schemeClr val="accent1">
                    <a:lumMod val="50000"/>
                  </a:schemeClr>
                </a:solidFill>
                <a:latin typeface="Calibri" pitchFamily="34" charset="0"/>
                <a:cs typeface="Calibri" pitchFamily="34" charset="0"/>
              </a:rPr>
              <a:t>=PROMEDIO(rango de datos)</a:t>
            </a:r>
          </a:p>
        </p:txBody>
      </p:sp>
      <p:sp>
        <p:nvSpPr>
          <p:cNvPr id="19" name="18 Rectángulo"/>
          <p:cNvSpPr/>
          <p:nvPr/>
        </p:nvSpPr>
        <p:spPr>
          <a:xfrm>
            <a:off x="5876528" y="6269250"/>
            <a:ext cx="3303984" cy="400110"/>
          </a:xfrm>
          <a:prstGeom prst="rect">
            <a:avLst/>
          </a:prstGeom>
        </p:spPr>
        <p:txBody>
          <a:bodyPr wrap="square">
            <a:spAutoFit/>
          </a:bodyPr>
          <a:lstStyle/>
          <a:p>
            <a:pPr fontAlgn="ctr"/>
            <a:r>
              <a:rPr lang="es-CL" sz="2000" dirty="0">
                <a:solidFill>
                  <a:schemeClr val="accent1">
                    <a:lumMod val="50000"/>
                  </a:schemeClr>
                </a:solidFill>
                <a:latin typeface="Calibri" pitchFamily="34" charset="0"/>
                <a:cs typeface="Calibri" pitchFamily="34" charset="0"/>
              </a:rPr>
              <a:t>=DESVESTP(rango de datos)</a:t>
            </a:r>
          </a:p>
        </p:txBody>
      </p:sp>
      <p:pic>
        <p:nvPicPr>
          <p:cNvPr id="14" name="Imagen 13"/>
          <p:cNvPicPr>
            <a:picLocks noChangeAspect="1"/>
          </p:cNvPicPr>
          <p:nvPr/>
        </p:nvPicPr>
        <p:blipFill>
          <a:blip r:embed="rId10"/>
          <a:stretch>
            <a:fillRect/>
          </a:stretch>
        </p:blipFill>
        <p:spPr>
          <a:xfrm>
            <a:off x="5722814" y="1523759"/>
            <a:ext cx="2484200" cy="1986049"/>
          </a:xfrm>
          <a:prstGeom prst="rect">
            <a:avLst/>
          </a:prstGeom>
        </p:spPr>
      </p:pic>
      <p:pic>
        <p:nvPicPr>
          <p:cNvPr id="15" name="Imagen 14"/>
          <p:cNvPicPr>
            <a:picLocks noChangeAspect="1"/>
          </p:cNvPicPr>
          <p:nvPr/>
        </p:nvPicPr>
        <p:blipFill>
          <a:blip r:embed="rId11"/>
          <a:stretch>
            <a:fillRect/>
          </a:stretch>
        </p:blipFill>
        <p:spPr>
          <a:xfrm>
            <a:off x="5918859" y="3822063"/>
            <a:ext cx="2365323" cy="1701045"/>
          </a:xfrm>
          <a:prstGeom prst="rect">
            <a:avLst/>
          </a:prstGeom>
        </p:spPr>
      </p:pic>
    </p:spTree>
    <p:extLst>
      <p:ext uri="{BB962C8B-B14F-4D97-AF65-F5344CB8AC3E}">
        <p14:creationId xmlns:p14="http://schemas.microsoft.com/office/powerpoint/2010/main" val="415831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52230"/>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1000"/>
                                        <p:tgtEl>
                                          <p:spTgt spid="9"/>
                                        </p:tgtEl>
                                      </p:cBhvr>
                                    </p:animEffect>
                                    <p:anim calcmode="lin" valueType="num">
                                      <p:cBhvr>
                                        <p:cTn id="26" dur="1000" fill="hold"/>
                                        <p:tgtEl>
                                          <p:spTgt spid="9"/>
                                        </p:tgtEl>
                                        <p:attrNameLst>
                                          <p:attrName>ppt_x</p:attrName>
                                        </p:attrNameLst>
                                      </p:cBhvr>
                                      <p:tavLst>
                                        <p:tav tm="0">
                                          <p:val>
                                            <p:strVal val="#ppt_x"/>
                                          </p:val>
                                        </p:tav>
                                        <p:tav tm="100000">
                                          <p:val>
                                            <p:strVal val="#ppt_x"/>
                                          </p:val>
                                        </p:tav>
                                      </p:tavLst>
                                    </p:anim>
                                    <p:anim calcmode="lin" valueType="num">
                                      <p:cBhvr>
                                        <p:cTn id="27" dur="1000" fill="hold"/>
                                        <p:tgtEl>
                                          <p:spTgt spid="9"/>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52232"/>
                                        </p:tgtEl>
                                        <p:attrNameLst>
                                          <p:attrName>style.visibility</p:attrName>
                                        </p:attrNameLst>
                                      </p:cBhvr>
                                      <p:to>
                                        <p:strVal val="visible"/>
                                      </p:to>
                                    </p:set>
                                    <p:animEffect transition="in" filter="fade">
                                      <p:cBhvr>
                                        <p:cTn id="30" dur="1000"/>
                                        <p:tgtEl>
                                          <p:spTgt spid="52232"/>
                                        </p:tgtEl>
                                      </p:cBhvr>
                                    </p:animEffect>
                                    <p:anim calcmode="lin" valueType="num">
                                      <p:cBhvr>
                                        <p:cTn id="31" dur="1000" fill="hold"/>
                                        <p:tgtEl>
                                          <p:spTgt spid="52232"/>
                                        </p:tgtEl>
                                        <p:attrNameLst>
                                          <p:attrName>ppt_x</p:attrName>
                                        </p:attrNameLst>
                                      </p:cBhvr>
                                      <p:tavLst>
                                        <p:tav tm="0">
                                          <p:val>
                                            <p:strVal val="#ppt_x"/>
                                          </p:val>
                                        </p:tav>
                                        <p:tav tm="100000">
                                          <p:val>
                                            <p:strVal val="#ppt_x"/>
                                          </p:val>
                                        </p:tav>
                                      </p:tavLst>
                                    </p:anim>
                                    <p:anim calcmode="lin" valueType="num">
                                      <p:cBhvr>
                                        <p:cTn id="32" dur="1000" fill="hold"/>
                                        <p:tgtEl>
                                          <p:spTgt spid="52232"/>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52234"/>
                                        </p:tgtEl>
                                        <p:attrNameLst>
                                          <p:attrName>style.visibility</p:attrName>
                                        </p:attrNameLst>
                                      </p:cBhvr>
                                      <p:to>
                                        <p:strVal val="visible"/>
                                      </p:to>
                                    </p:set>
                                    <p:animEffect transition="in" filter="fade">
                                      <p:cBhvr>
                                        <p:cTn id="35" dur="1000"/>
                                        <p:tgtEl>
                                          <p:spTgt spid="52234"/>
                                        </p:tgtEl>
                                      </p:cBhvr>
                                    </p:animEffect>
                                    <p:anim calcmode="lin" valueType="num">
                                      <p:cBhvr>
                                        <p:cTn id="36" dur="1000" fill="hold"/>
                                        <p:tgtEl>
                                          <p:spTgt spid="52234"/>
                                        </p:tgtEl>
                                        <p:attrNameLst>
                                          <p:attrName>ppt_x</p:attrName>
                                        </p:attrNameLst>
                                      </p:cBhvr>
                                      <p:tavLst>
                                        <p:tav tm="0">
                                          <p:val>
                                            <p:strVal val="#ppt_x"/>
                                          </p:val>
                                        </p:tav>
                                        <p:tav tm="100000">
                                          <p:val>
                                            <p:strVal val="#ppt_x"/>
                                          </p:val>
                                        </p:tav>
                                      </p:tavLst>
                                    </p:anim>
                                    <p:anim calcmode="lin" valueType="num">
                                      <p:cBhvr>
                                        <p:cTn id="37" dur="1000" fill="hold"/>
                                        <p:tgtEl>
                                          <p:spTgt spid="52234"/>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1000"/>
                                        <p:tgtEl>
                                          <p:spTgt spid="18"/>
                                        </p:tgtEl>
                                      </p:cBhvr>
                                    </p:animEffect>
                                    <p:anim calcmode="lin" valueType="num">
                                      <p:cBhvr>
                                        <p:cTn id="41" dur="1000" fill="hold"/>
                                        <p:tgtEl>
                                          <p:spTgt spid="18"/>
                                        </p:tgtEl>
                                        <p:attrNameLst>
                                          <p:attrName>ppt_x</p:attrName>
                                        </p:attrNameLst>
                                      </p:cBhvr>
                                      <p:tavLst>
                                        <p:tav tm="0">
                                          <p:val>
                                            <p:strVal val="#ppt_x"/>
                                          </p:val>
                                        </p:tav>
                                        <p:tav tm="100000">
                                          <p:val>
                                            <p:strVal val="#ppt_x"/>
                                          </p:val>
                                        </p:tav>
                                      </p:tavLst>
                                    </p:anim>
                                    <p:anim calcmode="lin" valueType="num">
                                      <p:cBhvr>
                                        <p:cTn id="42" dur="1000" fill="hold"/>
                                        <p:tgtEl>
                                          <p:spTgt spid="1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1000"/>
                                        <p:tgtEl>
                                          <p:spTgt spid="19"/>
                                        </p:tgtEl>
                                      </p:cBhvr>
                                    </p:animEffect>
                                    <p:anim calcmode="lin" valueType="num">
                                      <p:cBhvr>
                                        <p:cTn id="46" dur="1000" fill="hold"/>
                                        <p:tgtEl>
                                          <p:spTgt spid="19"/>
                                        </p:tgtEl>
                                        <p:attrNameLst>
                                          <p:attrName>ppt_x</p:attrName>
                                        </p:attrNameLst>
                                      </p:cBhvr>
                                      <p:tavLst>
                                        <p:tav tm="0">
                                          <p:val>
                                            <p:strVal val="#ppt_x"/>
                                          </p:val>
                                        </p:tav>
                                        <p:tav tm="100000">
                                          <p:val>
                                            <p:strVal val="#ppt_x"/>
                                          </p:val>
                                        </p:tav>
                                      </p:tavLst>
                                    </p:anim>
                                    <p:anim calcmode="lin" valueType="num">
                                      <p:cBhvr>
                                        <p:cTn id="4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8"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10 CuadroTexto">
            <a:extLst>
              <a:ext uri="{FF2B5EF4-FFF2-40B4-BE49-F238E27FC236}">
                <a16:creationId xmlns:a16="http://schemas.microsoft.com/office/drawing/2014/main" id="{6CEDBE4B-E995-45A2-8A2A-17E5B2FBDBBB}"/>
              </a:ext>
            </a:extLst>
          </p:cNvPr>
          <p:cNvSpPr txBox="1">
            <a:spLocks noChangeArrowheads="1"/>
          </p:cNvSpPr>
          <p:nvPr/>
        </p:nvSpPr>
        <p:spPr bwMode="auto">
          <a:xfrm>
            <a:off x="585790" y="1027451"/>
            <a:ext cx="7772424" cy="2246769"/>
          </a:xfrm>
          <a:prstGeom prst="rect">
            <a:avLst/>
          </a:prstGeom>
          <a:noFill/>
          <a:ln w="9525">
            <a:noFill/>
            <a:miter lim="800000"/>
            <a:headEnd/>
            <a:tailEnd/>
          </a:ln>
        </p:spPr>
        <p:txBody>
          <a:bodyPr wrap="square">
            <a:spAutoFit/>
          </a:bodyPr>
          <a:lstStyle/>
          <a:p>
            <a:pPr algn="just" fontAlgn="base">
              <a:lnSpc>
                <a:spcPts val="2800"/>
              </a:lnSpc>
              <a:spcBef>
                <a:spcPct val="0"/>
              </a:spcBef>
              <a:spcAft>
                <a:spcPct val="0"/>
              </a:spcAft>
              <a:defRPr/>
            </a:pPr>
            <a:r>
              <a:rPr lang="es-MX" sz="2000" dirty="0">
                <a:solidFill>
                  <a:srgbClr val="3333CC"/>
                </a:solidFill>
                <a:cs typeface="Calibri" pitchFamily="34" charset="0"/>
              </a:rPr>
              <a:t>El tiempo en horas que una persona dedica a navegar en Internet en una semana se puede considerar como una variable aleatoria, digamos X, la cual tiene un comportamiento aproximadamente normal, con un tiempo medio de navegación de 10 horas a la semana y una desviación estándar del tiempo de navegación en Internet de 2,5 horas</a:t>
            </a:r>
            <a:r>
              <a:rPr lang="es-ES" sz="2000" dirty="0">
                <a:solidFill>
                  <a:srgbClr val="3333CC"/>
                </a:solidFill>
                <a:cs typeface="Calibri" pitchFamily="34" charset="0"/>
              </a:rPr>
              <a:t>. Se selecciona a una persona al azar, determine</a:t>
            </a:r>
            <a:r>
              <a:rPr lang="es-MX" sz="2000" dirty="0">
                <a:solidFill>
                  <a:srgbClr val="3333CC"/>
                </a:solidFill>
                <a:cs typeface="Calibri" pitchFamily="34" charset="0"/>
              </a:rPr>
              <a:t>:</a:t>
            </a:r>
            <a:endParaRPr lang="es-CL" sz="2000" dirty="0">
              <a:solidFill>
                <a:srgbClr val="3333CC"/>
              </a:solidFill>
              <a:cs typeface="Calibri" pitchFamily="34" charset="0"/>
            </a:endParaRPr>
          </a:p>
        </p:txBody>
      </p:sp>
      <p:sp>
        <p:nvSpPr>
          <p:cNvPr id="17" name="3 CuadroTexto">
            <a:extLst>
              <a:ext uri="{FF2B5EF4-FFF2-40B4-BE49-F238E27FC236}">
                <a16:creationId xmlns:a16="http://schemas.microsoft.com/office/drawing/2014/main" id="{F48F934F-9989-4945-B50A-3A22906C7F1C}"/>
              </a:ext>
            </a:extLst>
          </p:cNvPr>
          <p:cNvSpPr txBox="1"/>
          <p:nvPr/>
        </p:nvSpPr>
        <p:spPr>
          <a:xfrm>
            <a:off x="570168" y="3420384"/>
            <a:ext cx="7772400" cy="2554545"/>
          </a:xfrm>
          <a:prstGeom prst="rect">
            <a:avLst/>
          </a:prstGeom>
          <a:noFill/>
        </p:spPr>
        <p:txBody>
          <a:bodyPr>
            <a:spAutoFit/>
          </a:bodyPr>
          <a:lstStyle/>
          <a:p>
            <a:pPr marL="261938" indent="-261938" algn="just" fontAlgn="base">
              <a:spcBef>
                <a:spcPct val="0"/>
              </a:spcBef>
              <a:spcAft>
                <a:spcPct val="0"/>
              </a:spcAft>
              <a:buFontTx/>
              <a:buAutoNum type="alphaLcParenR"/>
              <a:defRPr/>
            </a:pPr>
            <a:r>
              <a:rPr lang="es-ES" sz="2000" dirty="0">
                <a:solidFill>
                  <a:srgbClr val="3333CC"/>
                </a:solidFill>
                <a:cs typeface="Calibri" pitchFamily="34" charset="0"/>
              </a:rPr>
              <a:t>¿Cuál es la probabilidad de que haya navegado en Internet a lo más 5,7 horas en una semana?</a:t>
            </a:r>
          </a:p>
          <a:p>
            <a:pPr marL="457200" indent="-457200" algn="just" fontAlgn="base">
              <a:spcBef>
                <a:spcPct val="0"/>
              </a:spcBef>
              <a:spcAft>
                <a:spcPct val="0"/>
              </a:spcAft>
              <a:buFontTx/>
              <a:buAutoNum type="alphaLcParenR"/>
              <a:defRPr/>
            </a:pPr>
            <a:endParaRPr lang="es-CL" sz="2000" dirty="0">
              <a:solidFill>
                <a:srgbClr val="3333CC"/>
              </a:solidFill>
              <a:cs typeface="Calibri" pitchFamily="34" charset="0"/>
            </a:endParaRPr>
          </a:p>
          <a:p>
            <a:pPr marL="261938" indent="-261938" algn="just" fontAlgn="base">
              <a:spcBef>
                <a:spcPct val="0"/>
              </a:spcBef>
              <a:spcAft>
                <a:spcPct val="0"/>
              </a:spcAft>
              <a:buFontTx/>
              <a:buAutoNum type="alphaLcParenR"/>
              <a:defRPr/>
            </a:pPr>
            <a:r>
              <a:rPr lang="es-ES" sz="2000" dirty="0">
                <a:solidFill>
                  <a:srgbClr val="3333CC"/>
                </a:solidFill>
                <a:cs typeface="Calibri" pitchFamily="34" charset="0"/>
              </a:rPr>
              <a:t>¿Cuál es la probabilidad que haya navegado en Internet entre 6,2 horas y 14,8 horas en una semana?</a:t>
            </a:r>
          </a:p>
          <a:p>
            <a:pPr marL="457200" indent="-457200" algn="just" fontAlgn="base">
              <a:spcBef>
                <a:spcPct val="0"/>
              </a:spcBef>
              <a:spcAft>
                <a:spcPct val="0"/>
              </a:spcAft>
              <a:buFontTx/>
              <a:buAutoNum type="alphaLcParenR"/>
              <a:defRPr/>
            </a:pPr>
            <a:endParaRPr lang="es-ES" sz="2000" dirty="0">
              <a:solidFill>
                <a:srgbClr val="3333CC"/>
              </a:solidFill>
              <a:cs typeface="Calibri" pitchFamily="34" charset="0"/>
            </a:endParaRPr>
          </a:p>
          <a:p>
            <a:pPr marL="261938" indent="-261938" algn="just" fontAlgn="base">
              <a:spcBef>
                <a:spcPct val="0"/>
              </a:spcBef>
              <a:spcAft>
                <a:spcPct val="0"/>
              </a:spcAft>
              <a:buFontTx/>
              <a:buAutoNum type="alphaLcParenR"/>
              <a:defRPr/>
            </a:pPr>
            <a:r>
              <a:rPr lang="es-ES" sz="2000" dirty="0">
                <a:solidFill>
                  <a:srgbClr val="3333CC"/>
                </a:solidFill>
                <a:cs typeface="Calibri" pitchFamily="34" charset="0"/>
              </a:rPr>
              <a:t>¿Cuál es la probabilidad que haya navegado en Internet por más de 12,5 horas en una semana?</a:t>
            </a:r>
            <a:endParaRPr lang="es-CL" sz="2000" dirty="0">
              <a:solidFill>
                <a:srgbClr val="3333CC"/>
              </a:solidFill>
              <a:cs typeface="Calibri" pitchFamily="34" charset="0"/>
            </a:endParaRPr>
          </a:p>
        </p:txBody>
      </p:sp>
      <p:sp>
        <p:nvSpPr>
          <p:cNvPr id="20" name="Text Box 9">
            <a:extLst>
              <a:ext uri="{FF2B5EF4-FFF2-40B4-BE49-F238E27FC236}">
                <a16:creationId xmlns:a16="http://schemas.microsoft.com/office/drawing/2014/main" id="{10D50EF8-77C6-45EC-907F-4D6720B4482A}"/>
              </a:ext>
            </a:extLst>
          </p:cNvPr>
          <p:cNvSpPr txBox="1">
            <a:spLocks noChangeArrowheads="1"/>
          </p:cNvSpPr>
          <p:nvPr/>
        </p:nvSpPr>
        <p:spPr bwMode="auto">
          <a:xfrm>
            <a:off x="539552" y="310807"/>
            <a:ext cx="7704138" cy="523220"/>
          </a:xfrm>
          <a:prstGeom prst="rect">
            <a:avLst/>
          </a:prstGeom>
          <a:noFill/>
          <a:ln w="9525">
            <a:noFill/>
            <a:miter lim="800000"/>
            <a:headEnd/>
            <a:tailEnd/>
          </a:ln>
        </p:spPr>
        <p:txBody>
          <a:bodyPr wrap="square">
            <a:spAutoFit/>
          </a:bodyPr>
          <a:lstStyle/>
          <a:p>
            <a:pPr algn="ctr" fontAlgn="base">
              <a:spcBef>
                <a:spcPct val="0"/>
              </a:spcBef>
              <a:spcAft>
                <a:spcPct val="0"/>
              </a:spcAft>
            </a:pPr>
            <a:r>
              <a:rPr lang="es-ES" sz="2800" b="1" dirty="0">
                <a:solidFill>
                  <a:srgbClr val="FF6600"/>
                </a:solidFill>
                <a:cs typeface="Calibri" pitchFamily="34" charset="0"/>
              </a:rPr>
              <a:t>Ejercicio, utilizando funciones de Excel</a:t>
            </a:r>
          </a:p>
        </p:txBody>
      </p:sp>
    </p:spTree>
    <p:extLst>
      <p:ext uri="{BB962C8B-B14F-4D97-AF65-F5344CB8AC3E}">
        <p14:creationId xmlns:p14="http://schemas.microsoft.com/office/powerpoint/2010/main" val="2469541451"/>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79</TotalTime>
  <Words>911</Words>
  <Application>Microsoft Office PowerPoint</Application>
  <PresentationFormat>Presentación en pantalla (4:3)</PresentationFormat>
  <Paragraphs>100</Paragraphs>
  <Slides>12</Slides>
  <Notes>0</Notes>
  <HiddenSlides>0</HiddenSlides>
  <MMClips>0</MMClips>
  <ScaleCrop>false</ScaleCrop>
  <HeadingPairs>
    <vt:vector size="8" baseType="variant">
      <vt:variant>
        <vt:lpstr>Fuentes usadas</vt:lpstr>
      </vt:variant>
      <vt:variant>
        <vt:i4>4</vt:i4>
      </vt:variant>
      <vt:variant>
        <vt:lpstr>Tema</vt:lpstr>
      </vt:variant>
      <vt:variant>
        <vt:i4>2</vt:i4>
      </vt:variant>
      <vt:variant>
        <vt:lpstr>Servidores OLE incrustados</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Verdana</vt:lpstr>
      <vt:lpstr>1_Tema de Office</vt:lpstr>
      <vt:lpstr>Tema de Office</vt:lpstr>
      <vt:lpstr>Ecuación</vt:lpstr>
      <vt:lpstr>Presentación de PowerPoint</vt:lpstr>
      <vt:lpstr>Presentación de PowerPoint</vt:lpstr>
      <vt:lpstr>Presentación de PowerPoint</vt:lpstr>
      <vt:lpstr>Criterio de simetría</vt:lpstr>
      <vt:lpstr>Presentación de PowerPoint</vt:lpstr>
      <vt:lpstr>Criterio de Curtosis</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Acer</dc:creator>
  <cp:lastModifiedBy>Andrés Millán</cp:lastModifiedBy>
  <cp:revision>8</cp:revision>
  <dcterms:created xsi:type="dcterms:W3CDTF">2020-03-09T19:00:10Z</dcterms:created>
  <dcterms:modified xsi:type="dcterms:W3CDTF">2021-08-17T15:34:18Z</dcterms:modified>
</cp:coreProperties>
</file>