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8"/>
  </p:notesMasterIdLst>
  <p:sldIdLst>
    <p:sldId id="258" r:id="rId3"/>
    <p:sldId id="267" r:id="rId4"/>
    <p:sldId id="268" r:id="rId5"/>
    <p:sldId id="269" r:id="rId6"/>
    <p:sldId id="270" r:id="rId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9" d="100"/>
          <a:sy n="99" d="100"/>
        </p:scale>
        <p:origin x="10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B0823-6C5E-40BB-874E-22EC1CAEA331}" type="datetimeFigureOut">
              <a:rPr lang="es-CL" smtClean="0"/>
              <a:t>19-08-2021</a:t>
            </a:fld>
            <a:endParaRPr lang="es-CL"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375B-7900-4BC3-AF49-B5ADBD645C48}" type="slidenum">
              <a:rPr lang="es-CL" smtClean="0"/>
              <a:t>‹Nº›</a:t>
            </a:fld>
            <a:endParaRPr lang="es-CL" dirty="0"/>
          </a:p>
        </p:txBody>
      </p:sp>
    </p:spTree>
    <p:extLst>
      <p:ext uri="{BB962C8B-B14F-4D97-AF65-F5344CB8AC3E}">
        <p14:creationId xmlns:p14="http://schemas.microsoft.com/office/powerpoint/2010/main" val="50216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42302223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408645109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11516490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145589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280135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202696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3995536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1309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194401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2368874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349081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67735051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2567878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73044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19-08-2021</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dirty="0"/>
          </a:p>
        </p:txBody>
      </p:sp>
    </p:spTree>
    <p:extLst>
      <p:ext uri="{BB962C8B-B14F-4D97-AF65-F5344CB8AC3E}">
        <p14:creationId xmlns:p14="http://schemas.microsoft.com/office/powerpoint/2010/main" val="425902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76678480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672130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8" name="7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9" name="8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43000078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4" name="3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5" name="4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8925074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3" name="2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4" name="3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0511500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97356912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19-08-2021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419513810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 b="-2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C2424-DC94-4AD6-AFB3-19FF127CF36E}" type="datetimeFigureOut">
              <a:rPr lang="es-CL" smtClean="0">
                <a:solidFill>
                  <a:prstClr val="black">
                    <a:tint val="75000"/>
                  </a:prstClr>
                </a:solidFill>
                <a:cs typeface="Arial" charset="0"/>
              </a:rPr>
              <a:pPr/>
              <a:t>19-08-2021</a:t>
            </a:fld>
            <a:endParaRPr lang="es-CL" dirty="0">
              <a:solidFill>
                <a:prstClr val="black">
                  <a:tint val="75000"/>
                </a:prstClr>
              </a:solidFill>
              <a:cs typeface="Arial" charset="0"/>
            </a:endParaRPr>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solidFill>
                <a:prstClr val="black">
                  <a:tint val="75000"/>
                </a:prstClr>
              </a:solidFill>
              <a:cs typeface="Arial" charset="0"/>
            </a:endParaRPr>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BDC67-F86D-415A-A8B4-63535154E97D}" type="slidenum">
              <a:rPr lang="es-CL" smtClean="0">
                <a:solidFill>
                  <a:prstClr val="black">
                    <a:tint val="75000"/>
                  </a:prstClr>
                </a:solidFill>
                <a:cs typeface="Arial" charset="0"/>
              </a:rPr>
              <a:pPr/>
              <a:t>‹Nº›</a:t>
            </a:fld>
            <a:endParaRPr lang="es-CL" dirty="0">
              <a:solidFill>
                <a:prstClr val="black">
                  <a:tint val="75000"/>
                </a:prstClr>
              </a:solidFill>
              <a:cs typeface="Arial" charset="0"/>
            </a:endParaRPr>
          </a:p>
        </p:txBody>
      </p:sp>
    </p:spTree>
    <p:extLst>
      <p:ext uri="{BB962C8B-B14F-4D97-AF65-F5344CB8AC3E}">
        <p14:creationId xmlns:p14="http://schemas.microsoft.com/office/powerpoint/2010/main" val="2443972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B2046-5630-4E7E-B540-2944EDDA50D2}" type="datetimeFigureOut">
              <a:rPr lang="es-CL" smtClean="0"/>
              <a:t>19-08-2021</a:t>
            </a:fld>
            <a:endParaRPr lang="es-CL"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EFFB-D94A-4E46-B0E0-FBF5D7557701}" type="slidenum">
              <a:rPr lang="es-CL" smtClean="0"/>
              <a:t>‹Nº›</a:t>
            </a:fld>
            <a:endParaRPr lang="es-CL" dirty="0"/>
          </a:p>
        </p:txBody>
      </p:sp>
    </p:spTree>
    <p:extLst>
      <p:ext uri="{BB962C8B-B14F-4D97-AF65-F5344CB8AC3E}">
        <p14:creationId xmlns:p14="http://schemas.microsoft.com/office/powerpoint/2010/main" val="23131535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3707904" y="6021290"/>
            <a:ext cx="7240336" cy="461665"/>
          </a:xfrm>
          <a:prstGeom prst="rect">
            <a:avLst/>
          </a:prstGeom>
          <a:noFill/>
          <a:ln w="9525">
            <a:noFill/>
            <a:miter lim="800000"/>
            <a:headEnd/>
            <a:tailEnd/>
          </a:ln>
        </p:spPr>
        <p:txBody>
          <a:bodyPr wrap="square">
            <a:spAutoFit/>
          </a:bodyPr>
          <a:lstStyle/>
          <a:p>
            <a:pPr algn="ctr">
              <a:spcBef>
                <a:spcPct val="50000"/>
              </a:spcBef>
              <a:defRPr/>
            </a:pPr>
            <a:r>
              <a:rPr lang="es-ES" sz="2400" dirty="0">
                <a:solidFill>
                  <a:srgbClr val="FFFFFF"/>
                </a:solidFill>
                <a:latin typeface="Arial" pitchFamily="34" charset="0"/>
                <a:ea typeface="ＭＳ Ｐゴシック" charset="-128"/>
                <a:cs typeface="Arial" pitchFamily="34" charset="0"/>
              </a:rPr>
              <a:t>Estadística II</a:t>
            </a:r>
          </a:p>
        </p:txBody>
      </p:sp>
      <p:sp>
        <p:nvSpPr>
          <p:cNvPr id="4" name="Text Box 11"/>
          <p:cNvSpPr txBox="1">
            <a:spLocks noChangeArrowheads="1"/>
          </p:cNvSpPr>
          <p:nvPr/>
        </p:nvSpPr>
        <p:spPr bwMode="auto">
          <a:xfrm>
            <a:off x="921161" y="2999415"/>
            <a:ext cx="7240336" cy="707886"/>
          </a:xfrm>
          <a:prstGeom prst="rect">
            <a:avLst/>
          </a:prstGeom>
          <a:noFill/>
          <a:ln w="9525">
            <a:noFill/>
            <a:miter lim="800000"/>
            <a:headEnd/>
            <a:tailEnd/>
          </a:ln>
        </p:spPr>
        <p:txBody>
          <a:bodyPr wrap="square">
            <a:spAutoFit/>
          </a:bodyPr>
          <a:lstStyle/>
          <a:p>
            <a:pPr algn="ctr">
              <a:spcBef>
                <a:spcPct val="50000"/>
              </a:spcBef>
              <a:defRPr/>
            </a:pPr>
            <a:r>
              <a:rPr lang="es-ES" sz="4000" dirty="0">
                <a:solidFill>
                  <a:srgbClr val="FFFFFF"/>
                </a:solidFill>
                <a:latin typeface="Arial" pitchFamily="34" charset="0"/>
                <a:ea typeface="ＭＳ Ｐゴシック" charset="-128"/>
                <a:cs typeface="Arial" pitchFamily="34" charset="0"/>
              </a:rPr>
              <a:t>Estadística Inferencial</a:t>
            </a:r>
          </a:p>
        </p:txBody>
      </p:sp>
    </p:spTree>
    <p:extLst>
      <p:ext uri="{BB962C8B-B14F-4D97-AF65-F5344CB8AC3E}">
        <p14:creationId xmlns:p14="http://schemas.microsoft.com/office/powerpoint/2010/main" val="14407625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486450" y="126012"/>
            <a:ext cx="6279976" cy="533400"/>
          </a:xfrm>
        </p:spPr>
        <p:txBody>
          <a:bodyPr rtlCol="0">
            <a:normAutofit/>
          </a:bodyPr>
          <a:lstStyle/>
          <a:p>
            <a:pPr algn="ctr" fontAlgn="auto">
              <a:spcAft>
                <a:spcPts val="0"/>
              </a:spcAft>
              <a:defRPr/>
            </a:pPr>
            <a:r>
              <a:rPr lang="es-ES" sz="2400" b="1" dirty="0">
                <a:solidFill>
                  <a:srgbClr val="FF6600"/>
                </a:solidFill>
                <a:ea typeface="+mn-ea"/>
                <a:cs typeface="Calibri" pitchFamily="34" charset="0"/>
              </a:rPr>
              <a:t>Muestreo aleatorio simple</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50" y="1108408"/>
            <a:ext cx="8784976" cy="1182746"/>
          </a:xfrm>
          <a:prstGeom prst="rect">
            <a:avLst/>
          </a:prstGeom>
        </p:spPr>
      </p:pic>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045" y="2447295"/>
            <a:ext cx="3398270" cy="1701785"/>
          </a:xfrm>
          <a:prstGeom prst="rect">
            <a:avLst/>
          </a:prstGeom>
        </p:spPr>
      </p:pic>
      <p:cxnSp>
        <p:nvCxnSpPr>
          <p:cNvPr id="8" name="Conector recto de flecha 7"/>
          <p:cNvCxnSpPr/>
          <p:nvPr/>
        </p:nvCxnSpPr>
        <p:spPr>
          <a:xfrm flipH="1">
            <a:off x="5292080" y="2072395"/>
            <a:ext cx="3403600" cy="111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229448" y="714182"/>
            <a:ext cx="8666358" cy="323165"/>
          </a:xfrm>
          <a:prstGeom prst="rect">
            <a:avLst/>
          </a:prstGeom>
          <a:noFill/>
        </p:spPr>
        <p:txBody>
          <a:bodyPr wrap="square" rtlCol="0">
            <a:spAutoFit/>
          </a:bodyPr>
          <a:lstStyle/>
          <a:p>
            <a:r>
              <a:rPr lang="es-ES_tradnl" sz="1500" dirty="0"/>
              <a:t>1) Hacemos clic en el men</a:t>
            </a:r>
            <a:r>
              <a:rPr lang="es-ES" sz="1500" dirty="0"/>
              <a:t>ú </a:t>
            </a:r>
            <a:r>
              <a:rPr lang="es-ES" sz="1500" b="1" dirty="0"/>
              <a:t>Datos -&gt; Análisis de Datos -&gt; Muestra -&gt; Aceptar</a:t>
            </a:r>
            <a:endParaRPr lang="es-ES_tradnl" sz="1500" b="1" dirty="0"/>
          </a:p>
        </p:txBody>
      </p:sp>
      <p:sp>
        <p:nvSpPr>
          <p:cNvPr id="11" name="CuadroTexto 10"/>
          <p:cNvSpPr txBox="1"/>
          <p:nvPr/>
        </p:nvSpPr>
        <p:spPr>
          <a:xfrm>
            <a:off x="229449" y="4149080"/>
            <a:ext cx="8663032" cy="323165"/>
          </a:xfrm>
          <a:prstGeom prst="rect">
            <a:avLst/>
          </a:prstGeom>
          <a:noFill/>
        </p:spPr>
        <p:txBody>
          <a:bodyPr wrap="square" rtlCol="0">
            <a:spAutoFit/>
          </a:bodyPr>
          <a:lstStyle/>
          <a:p>
            <a:r>
              <a:rPr lang="es-ES_tradnl" sz="1500" dirty="0"/>
              <a:t>2) En </a:t>
            </a:r>
            <a:r>
              <a:rPr lang="es-ES_tradnl" sz="1500" b="1" dirty="0"/>
              <a:t>Rango de entrada</a:t>
            </a:r>
            <a:r>
              <a:rPr lang="es-ES_tradnl" sz="1500" dirty="0"/>
              <a:t>, elegimos los datos a partir de los cuales se elegir</a:t>
            </a:r>
            <a:r>
              <a:rPr lang="es-ES" sz="1500" dirty="0"/>
              <a:t>án las muestras aleatorias.</a:t>
            </a:r>
            <a:endParaRPr lang="es-ES_tradnl" sz="1500" dirty="0"/>
          </a:p>
        </p:txBody>
      </p:sp>
      <p:sp>
        <p:nvSpPr>
          <p:cNvPr id="12" name="CuadroTexto 11"/>
          <p:cNvSpPr txBox="1"/>
          <p:nvPr/>
        </p:nvSpPr>
        <p:spPr>
          <a:xfrm>
            <a:off x="241415" y="4725144"/>
            <a:ext cx="8587680" cy="553998"/>
          </a:xfrm>
          <a:prstGeom prst="rect">
            <a:avLst/>
          </a:prstGeom>
          <a:noFill/>
        </p:spPr>
        <p:txBody>
          <a:bodyPr wrap="square" rtlCol="0">
            <a:spAutoFit/>
          </a:bodyPr>
          <a:lstStyle/>
          <a:p>
            <a:r>
              <a:rPr lang="es-ES_tradnl" sz="1500" dirty="0"/>
              <a:t>3) En </a:t>
            </a:r>
            <a:r>
              <a:rPr lang="es-ES_tradnl" sz="1500" b="1" dirty="0"/>
              <a:t>M</a:t>
            </a:r>
            <a:r>
              <a:rPr lang="es-ES" sz="1500" b="1" dirty="0"/>
              <a:t>étodo de muestreo</a:t>
            </a:r>
            <a:r>
              <a:rPr lang="es-ES_tradnl" sz="1500" dirty="0"/>
              <a:t>, elegimos </a:t>
            </a:r>
            <a:r>
              <a:rPr lang="es-ES" sz="1500" b="1" dirty="0"/>
              <a:t>aleatorio</a:t>
            </a:r>
            <a:r>
              <a:rPr lang="es-ES" sz="1500" dirty="0"/>
              <a:t>, y en Número de muestras, escribimos el </a:t>
            </a:r>
            <a:r>
              <a:rPr lang="es-ES" sz="1500" b="1" dirty="0"/>
              <a:t>TAMAÑO</a:t>
            </a:r>
            <a:r>
              <a:rPr lang="es-ES" sz="1500" dirty="0"/>
              <a:t> de cada muestra. </a:t>
            </a:r>
            <a:endParaRPr lang="es-ES_tradnl" sz="1500" dirty="0"/>
          </a:p>
        </p:txBody>
      </p:sp>
      <p:sp>
        <p:nvSpPr>
          <p:cNvPr id="13" name="CuadroTexto 12"/>
          <p:cNvSpPr txBox="1"/>
          <p:nvPr/>
        </p:nvSpPr>
        <p:spPr>
          <a:xfrm>
            <a:off x="241414" y="5323274"/>
            <a:ext cx="8777511" cy="553998"/>
          </a:xfrm>
          <a:prstGeom prst="rect">
            <a:avLst/>
          </a:prstGeom>
          <a:noFill/>
        </p:spPr>
        <p:txBody>
          <a:bodyPr wrap="square" rtlCol="0">
            <a:spAutoFit/>
          </a:bodyPr>
          <a:lstStyle/>
          <a:p>
            <a:r>
              <a:rPr lang="es-ES_tradnl" sz="1500" dirty="0"/>
              <a:t>4) En </a:t>
            </a:r>
            <a:r>
              <a:rPr lang="es-ES_tradnl" sz="1500" b="1" dirty="0"/>
              <a:t>Opciones de Salida</a:t>
            </a:r>
            <a:r>
              <a:rPr lang="es-ES_tradnl" sz="1500" dirty="0"/>
              <a:t>, elegimos una celda en blanco, en la cual dejaremos la muestra aleatoria generada.</a:t>
            </a:r>
          </a:p>
        </p:txBody>
      </p:sp>
      <p:sp>
        <p:nvSpPr>
          <p:cNvPr id="14" name="CuadroTexto 13"/>
          <p:cNvSpPr txBox="1"/>
          <p:nvPr/>
        </p:nvSpPr>
        <p:spPr>
          <a:xfrm>
            <a:off x="241414" y="5898950"/>
            <a:ext cx="8666358" cy="323165"/>
          </a:xfrm>
          <a:prstGeom prst="rect">
            <a:avLst/>
          </a:prstGeom>
          <a:noFill/>
        </p:spPr>
        <p:txBody>
          <a:bodyPr wrap="square" rtlCol="0">
            <a:spAutoFit/>
          </a:bodyPr>
          <a:lstStyle/>
          <a:p>
            <a:r>
              <a:rPr lang="es-ES_tradnl" sz="1500" dirty="0"/>
              <a:t>5) Repetir el proceso, tantas veces como muestras sean solicitadas</a:t>
            </a:r>
            <a:endParaRPr lang="es-ES_tradnl" sz="1500" b="1" dirty="0"/>
          </a:p>
        </p:txBody>
      </p:sp>
    </p:spTree>
    <p:extLst>
      <p:ext uri="{BB962C8B-B14F-4D97-AF65-F5344CB8AC3E}">
        <p14:creationId xmlns:p14="http://schemas.microsoft.com/office/powerpoint/2010/main" val="136257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486450" y="126012"/>
            <a:ext cx="6279976" cy="533400"/>
          </a:xfrm>
        </p:spPr>
        <p:txBody>
          <a:bodyPr rtlCol="0">
            <a:normAutofit/>
          </a:bodyPr>
          <a:lstStyle/>
          <a:p>
            <a:pPr algn="ctr" fontAlgn="auto">
              <a:spcAft>
                <a:spcPts val="0"/>
              </a:spcAft>
              <a:defRPr/>
            </a:pPr>
            <a:r>
              <a:rPr lang="es-ES" sz="2400" b="1" dirty="0">
                <a:solidFill>
                  <a:srgbClr val="FF6600"/>
                </a:solidFill>
                <a:ea typeface="+mn-ea"/>
                <a:cs typeface="Calibri" pitchFamily="34" charset="0"/>
              </a:rPr>
              <a:t>Promedio muestral</a:t>
            </a:r>
          </a:p>
        </p:txBody>
      </p:sp>
      <mc:AlternateContent xmlns:mc="http://schemas.openxmlformats.org/markup-compatibility/2006" xmlns:a14="http://schemas.microsoft.com/office/drawing/2010/main">
        <mc:Choice Requires="a14">
          <p:sp>
            <p:nvSpPr>
              <p:cNvPr id="15" name="CuadroTexto 14"/>
              <p:cNvSpPr txBox="1"/>
              <p:nvPr/>
            </p:nvSpPr>
            <p:spPr>
              <a:xfrm>
                <a:off x="2021462" y="1092117"/>
                <a:ext cx="51010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charset="0"/>
                        </a:rPr>
                        <m:t>𝑀𝑒𝑑𝑖𝑎</m:t>
                      </m:r>
                      <m:d>
                        <m:dPr>
                          <m:ctrlPr>
                            <a:rPr lang="is-IS" b="0" i="1" smtClean="0">
                              <a:latin typeface="Cambria Math" panose="02040503050406030204" pitchFamily="18" charset="0"/>
                            </a:rPr>
                          </m:ctrlPr>
                        </m:dPr>
                        <m:e>
                          <m:acc>
                            <m:accPr>
                              <m:chr m:val="̅"/>
                              <m:ctrlPr>
                                <a:rPr lang="is-IS" b="0" i="1" smtClean="0">
                                  <a:latin typeface="Cambria Math" panose="02040503050406030204" pitchFamily="18" charset="0"/>
                                </a:rPr>
                              </m:ctrlPr>
                            </m:accPr>
                            <m:e>
                              <m:r>
                                <a:rPr lang="es-ES" b="0" i="1" smtClean="0">
                                  <a:latin typeface="Cambria Math" charset="0"/>
                                </a:rPr>
                                <m:t>𝑋</m:t>
                              </m:r>
                            </m:e>
                          </m:acc>
                        </m:e>
                      </m:d>
                      <m:r>
                        <a:rPr lang="es-ES" b="0" i="1" smtClean="0">
                          <a:latin typeface="Cambria Math" charset="0"/>
                        </a:rPr>
                        <m:t>=</m:t>
                      </m:r>
                      <m:r>
                        <a:rPr lang="es-ES" b="0" i="1" smtClean="0">
                          <a:latin typeface="Cambria Math" charset="0"/>
                        </a:rPr>
                        <m:t>𝑃𝑅𝑂𝑀𝐸𝐷𝐼𝑂</m:t>
                      </m:r>
                      <m:d>
                        <m:dPr>
                          <m:ctrlPr>
                            <a:rPr lang="es-ES" b="0" i="1" smtClean="0">
                              <a:latin typeface="Cambria Math" panose="02040503050406030204" pitchFamily="18" charset="0"/>
                            </a:rPr>
                          </m:ctrlPr>
                        </m:dPr>
                        <m:e>
                          <m:r>
                            <a:rPr lang="es-ES" b="0" i="1" smtClean="0">
                              <a:latin typeface="Cambria Math" charset="0"/>
                            </a:rPr>
                            <m:t>𝑀𝐸𝐷𝐼𝐴𝑆</m:t>
                          </m:r>
                          <m:r>
                            <a:rPr lang="es-ES" b="0" i="1" smtClean="0">
                              <a:latin typeface="Cambria Math" charset="0"/>
                            </a:rPr>
                            <m:t> </m:t>
                          </m:r>
                          <m:r>
                            <a:rPr lang="es-ES" b="0" i="1" smtClean="0">
                              <a:latin typeface="Cambria Math" charset="0"/>
                            </a:rPr>
                            <m:t>𝑀𝑈𝐸𝑆𝑇𝑅𝐴𝐿𝐸𝑆</m:t>
                          </m:r>
                        </m:e>
                      </m:d>
                    </m:oMath>
                  </m:oMathPara>
                </a14:m>
                <a:endParaRPr lang="es-ES_tradnl"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2021462" y="1092117"/>
                <a:ext cx="5101076" cy="276999"/>
              </a:xfrm>
              <a:prstGeom prst="rect">
                <a:avLst/>
              </a:prstGeom>
              <a:blipFill>
                <a:blip r:embed="rId2"/>
                <a:stretch>
                  <a:fillRect l="-718" t="-4348" b="-6522"/>
                </a:stretch>
              </a:blipFill>
            </p:spPr>
            <p:txBody>
              <a:bodyPr/>
              <a:lstStyle/>
              <a:p>
                <a:r>
                  <a:rPr lang="es-CL">
                    <a:noFill/>
                  </a:rPr>
                  <a:t> </a:t>
                </a:r>
              </a:p>
            </p:txBody>
          </p:sp>
        </mc:Fallback>
      </mc:AlternateContent>
      <p:sp>
        <p:nvSpPr>
          <p:cNvPr id="16" name="CuadroTexto 15"/>
          <p:cNvSpPr txBox="1"/>
          <p:nvPr/>
        </p:nvSpPr>
        <p:spPr>
          <a:xfrm>
            <a:off x="229448" y="714182"/>
            <a:ext cx="8666358" cy="323165"/>
          </a:xfrm>
          <a:prstGeom prst="rect">
            <a:avLst/>
          </a:prstGeom>
          <a:noFill/>
        </p:spPr>
        <p:txBody>
          <a:bodyPr wrap="square" rtlCol="0">
            <a:spAutoFit/>
          </a:bodyPr>
          <a:lstStyle/>
          <a:p>
            <a:pPr algn="ctr"/>
            <a:r>
              <a:rPr lang="es-CL" sz="1500" dirty="0"/>
              <a:t>Corresponde al promedio del conjunto de medias muestrales </a:t>
            </a:r>
            <a:endParaRPr lang="es-ES_tradnl" sz="1500" b="1" dirty="0"/>
          </a:p>
        </p:txBody>
      </p:sp>
      <p:pic>
        <p:nvPicPr>
          <p:cNvPr id="17" name="Imagen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48" y="1515015"/>
            <a:ext cx="8666358" cy="3091988"/>
          </a:xfrm>
          <a:prstGeom prst="rect">
            <a:avLst/>
          </a:prstGeom>
        </p:spPr>
      </p:pic>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4696297"/>
            <a:ext cx="2124467" cy="910486"/>
          </a:xfrm>
          <a:prstGeom prst="rect">
            <a:avLst/>
          </a:prstGeom>
        </p:spPr>
      </p:pic>
      <p:sp>
        <p:nvSpPr>
          <p:cNvPr id="19" name="CuadroTexto 18"/>
          <p:cNvSpPr txBox="1"/>
          <p:nvPr/>
        </p:nvSpPr>
        <p:spPr>
          <a:xfrm>
            <a:off x="2421012" y="4972811"/>
            <a:ext cx="2528384" cy="323165"/>
          </a:xfrm>
          <a:prstGeom prst="rect">
            <a:avLst/>
          </a:prstGeom>
          <a:noFill/>
        </p:spPr>
        <p:txBody>
          <a:bodyPr wrap="none" rtlCol="0">
            <a:spAutoFit/>
          </a:bodyPr>
          <a:lstStyle/>
          <a:p>
            <a:r>
              <a:rPr lang="es-ES_tradnl" sz="1500" dirty="0"/>
              <a:t>Resultando en este caso</a:t>
            </a:r>
          </a:p>
        </p:txBody>
      </p:sp>
      <p:cxnSp>
        <p:nvCxnSpPr>
          <p:cNvPr id="20" name="Conector recto de flecha 19"/>
          <p:cNvCxnSpPr/>
          <p:nvPr/>
        </p:nvCxnSpPr>
        <p:spPr>
          <a:xfrm>
            <a:off x="4881097" y="5111796"/>
            <a:ext cx="784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20"/>
          <p:cNvCxnSpPr/>
          <p:nvPr/>
        </p:nvCxnSpPr>
        <p:spPr>
          <a:xfrm>
            <a:off x="2173414" y="4557797"/>
            <a:ext cx="0" cy="593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2173414" y="5157642"/>
            <a:ext cx="2475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EABE6E1-D7DD-404E-AA60-CFF191DFEB46}"/>
              </a:ext>
            </a:extLst>
          </p:cNvPr>
          <p:cNvSpPr txBox="1"/>
          <p:nvPr/>
        </p:nvSpPr>
        <p:spPr>
          <a:xfrm>
            <a:off x="238821" y="5666974"/>
            <a:ext cx="8666358" cy="1015663"/>
          </a:xfrm>
          <a:prstGeom prst="rect">
            <a:avLst/>
          </a:prstGeom>
          <a:noFill/>
        </p:spPr>
        <p:txBody>
          <a:bodyPr wrap="square" rtlCol="0">
            <a:spAutoFit/>
          </a:bodyPr>
          <a:lstStyle/>
          <a:p>
            <a:r>
              <a:rPr lang="es-CL" sz="1500" dirty="0">
                <a:solidFill>
                  <a:schemeClr val="accent2"/>
                </a:solidFill>
              </a:rPr>
              <a:t>NOTA:</a:t>
            </a:r>
          </a:p>
          <a:p>
            <a:r>
              <a:rPr lang="es-CL" sz="1500" dirty="0"/>
              <a:t>Por ejemplo, si la variable en estudio fuese la ESTATURA, la variable que surge asociada al promedio muestral sería la ESTATURA PROMEDIO. Es fundamental no confundir la ESTATURA con la variable ESTATURA PROMEDIO. </a:t>
            </a:r>
            <a:endParaRPr lang="es-ES_tradnl" sz="1500" b="1" dirty="0"/>
          </a:p>
        </p:txBody>
      </p:sp>
    </p:spTree>
    <p:extLst>
      <p:ext uri="{BB962C8B-B14F-4D97-AF65-F5344CB8AC3E}">
        <p14:creationId xmlns:p14="http://schemas.microsoft.com/office/powerpoint/2010/main" val="1284185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0316" y="881656"/>
            <a:ext cx="8755474" cy="323165"/>
          </a:xfrm>
          <a:prstGeom prst="rect">
            <a:avLst/>
          </a:prstGeom>
          <a:noFill/>
        </p:spPr>
        <p:txBody>
          <a:bodyPr wrap="none" rtlCol="0">
            <a:spAutoFit/>
          </a:bodyPr>
          <a:lstStyle/>
          <a:p>
            <a:r>
              <a:rPr lang="es-ES_tradnl" sz="1500" dirty="0"/>
              <a:t>Para el caso de la desviaci</a:t>
            </a:r>
            <a:r>
              <a:rPr lang="es-ES" sz="1500" dirty="0"/>
              <a:t>ón estándar de la media muestral (también llamada ERROR ESTÁNDAR), se tiene que</a:t>
            </a:r>
            <a:endParaRPr lang="es-ES_tradnl" sz="1500" dirty="0"/>
          </a:p>
        </p:txBody>
      </p:sp>
      <mc:AlternateContent xmlns:mc="http://schemas.openxmlformats.org/markup-compatibility/2006" xmlns:a14="http://schemas.microsoft.com/office/drawing/2010/main">
        <mc:Choice Requires="a14">
          <p:sp>
            <p:nvSpPr>
              <p:cNvPr id="3" name="CuadroTexto 2"/>
              <p:cNvSpPr txBox="1"/>
              <p:nvPr/>
            </p:nvSpPr>
            <p:spPr>
              <a:xfrm>
                <a:off x="1759425" y="1284956"/>
                <a:ext cx="5850897" cy="482568"/>
              </a:xfrm>
              <a:prstGeom prst="rect">
                <a:avLst/>
              </a:prstGeom>
              <a:noFill/>
              <a:ln>
                <a:solidFill>
                  <a:schemeClr val="accent2">
                    <a:lumMod val="75000"/>
                  </a:schemeClr>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500" i="1">
                          <a:latin typeface="Cambria Math" charset="0"/>
                        </a:rPr>
                        <m:t>𝐸𝑟𝑟𝑜𝑟</m:t>
                      </m:r>
                      <m:r>
                        <a:rPr lang="es-ES" sz="1500" i="1">
                          <a:latin typeface="Cambria Math" charset="0"/>
                        </a:rPr>
                        <m:t> </m:t>
                      </m:r>
                      <m:r>
                        <a:rPr lang="es-ES" sz="1500" i="1">
                          <a:latin typeface="Cambria Math" charset="0"/>
                        </a:rPr>
                        <m:t>𝐸𝑠𝑡</m:t>
                      </m:r>
                      <m:r>
                        <a:rPr lang="es-ES" sz="1500" i="1">
                          <a:latin typeface="Cambria Math" charset="0"/>
                        </a:rPr>
                        <m:t>á</m:t>
                      </m:r>
                      <m:r>
                        <a:rPr lang="es-ES" sz="1500" i="1">
                          <a:latin typeface="Cambria Math" charset="0"/>
                        </a:rPr>
                        <m:t>𝑛𝑑𝑎𝑟</m:t>
                      </m:r>
                      <m:r>
                        <a:rPr lang="es-ES" sz="1500" i="1">
                          <a:latin typeface="Cambria Math" charset="0"/>
                        </a:rPr>
                        <m:t>=</m:t>
                      </m:r>
                      <m:r>
                        <a:rPr lang="es-ES" sz="1500" i="1">
                          <a:latin typeface="Cambria Math" charset="0"/>
                        </a:rPr>
                        <m:t>𝐷𝑒𝑠𝑣</m:t>
                      </m:r>
                      <m:r>
                        <a:rPr lang="es-ES" sz="1500" i="1">
                          <a:latin typeface="Cambria Math" charset="0"/>
                        </a:rPr>
                        <m:t>.</m:t>
                      </m:r>
                      <m:r>
                        <a:rPr lang="es-ES" sz="1500" i="1">
                          <a:latin typeface="Cambria Math" charset="0"/>
                        </a:rPr>
                        <m:t>𝐸𝑠𝑡</m:t>
                      </m:r>
                      <m:r>
                        <a:rPr lang="es-ES" sz="1500" i="1">
                          <a:latin typeface="Cambria Math" charset="0"/>
                        </a:rPr>
                        <m:t>.</m:t>
                      </m:r>
                      <m:d>
                        <m:dPr>
                          <m:ctrlPr>
                            <a:rPr lang="is-IS" sz="1500" i="1">
                              <a:latin typeface="Cambria Math" panose="02040503050406030204" pitchFamily="18" charset="0"/>
                            </a:rPr>
                          </m:ctrlPr>
                        </m:dPr>
                        <m:e>
                          <m:acc>
                            <m:accPr>
                              <m:chr m:val="̅"/>
                              <m:ctrlPr>
                                <a:rPr lang="is-IS" sz="1500" i="1">
                                  <a:latin typeface="Cambria Math" panose="02040503050406030204" pitchFamily="18" charset="0"/>
                                </a:rPr>
                              </m:ctrlPr>
                            </m:accPr>
                            <m:e>
                              <m:r>
                                <a:rPr lang="es-ES" sz="1500" i="1">
                                  <a:latin typeface="Cambria Math" charset="0"/>
                                </a:rPr>
                                <m:t>𝑋</m:t>
                              </m:r>
                            </m:e>
                          </m:acc>
                        </m:e>
                      </m:d>
                      <m:r>
                        <a:rPr lang="es-ES" sz="1500" i="1">
                          <a:latin typeface="Cambria Math" charset="0"/>
                        </a:rPr>
                        <m:t>=</m:t>
                      </m:r>
                      <m:f>
                        <m:fPr>
                          <m:ctrlPr>
                            <a:rPr lang="bg-BG" sz="1500" i="1">
                              <a:latin typeface="Cambria Math" panose="02040503050406030204" pitchFamily="18" charset="0"/>
                            </a:rPr>
                          </m:ctrlPr>
                        </m:fPr>
                        <m:num>
                          <m:r>
                            <a:rPr lang="bg-BG" sz="1500" i="1">
                              <a:latin typeface="Cambria Math" charset="0"/>
                              <a:ea typeface="Cambria Math" charset="0"/>
                              <a:cs typeface="Cambria Math" charset="0"/>
                            </a:rPr>
                            <m:t>𝜎</m:t>
                          </m:r>
                          <m:r>
                            <m:rPr>
                              <m:nor/>
                            </m:rPr>
                            <a:rPr lang="es-ES_tradnl" sz="1500" dirty="0"/>
                            <m:t> </m:t>
                          </m:r>
                        </m:num>
                        <m:den>
                          <m:rad>
                            <m:radPr>
                              <m:degHide m:val="on"/>
                              <m:ctrlPr>
                                <a:rPr lang="bg-BG" sz="1500" i="1">
                                  <a:latin typeface="Cambria Math" panose="02040503050406030204" pitchFamily="18" charset="0"/>
                                </a:rPr>
                              </m:ctrlPr>
                            </m:radPr>
                            <m:deg/>
                            <m:e>
                              <m:r>
                                <a:rPr lang="es-ES" sz="1500" i="1">
                                  <a:latin typeface="Cambria Math" charset="0"/>
                                </a:rPr>
                                <m:t>𝑛</m:t>
                              </m:r>
                            </m:e>
                          </m:rad>
                        </m:den>
                      </m:f>
                      <m:r>
                        <a:rPr lang="es-ES" sz="1500" i="1">
                          <a:latin typeface="Cambria Math" charset="0"/>
                        </a:rPr>
                        <m:t>=</m:t>
                      </m:r>
                      <m:f>
                        <m:fPr>
                          <m:ctrlPr>
                            <a:rPr lang="bg-BG" sz="1500" i="1">
                              <a:latin typeface="Cambria Math" panose="02040503050406030204" pitchFamily="18" charset="0"/>
                            </a:rPr>
                          </m:ctrlPr>
                        </m:fPr>
                        <m:num>
                          <m:r>
                            <a:rPr lang="es-ES" sz="1500" i="1">
                              <a:latin typeface="Cambria Math" charset="0"/>
                            </a:rPr>
                            <m:t>𝑑𝑒𝑠𝑣</m:t>
                          </m:r>
                          <m:r>
                            <a:rPr lang="es-ES" sz="1500" i="1">
                              <a:latin typeface="Cambria Math" charset="0"/>
                            </a:rPr>
                            <m:t>.</m:t>
                          </m:r>
                          <m:r>
                            <a:rPr lang="es-ES" sz="1500" i="1">
                              <a:latin typeface="Cambria Math" charset="0"/>
                            </a:rPr>
                            <m:t>𝑒𝑠𝑡</m:t>
                          </m:r>
                          <m:r>
                            <a:rPr lang="es-ES" sz="1500" i="1">
                              <a:latin typeface="Cambria Math" charset="0"/>
                            </a:rPr>
                            <m:t>á</m:t>
                          </m:r>
                          <m:r>
                            <a:rPr lang="es-ES" sz="1500" i="1">
                              <a:latin typeface="Cambria Math" charset="0"/>
                            </a:rPr>
                            <m:t>𝑛𝑑𝑎𝑟</m:t>
                          </m:r>
                          <m:r>
                            <a:rPr lang="es-ES" sz="1500" i="1">
                              <a:latin typeface="Cambria Math" charset="0"/>
                            </a:rPr>
                            <m:t> </m:t>
                          </m:r>
                          <m:r>
                            <a:rPr lang="es-ES" sz="1500" i="1">
                              <a:latin typeface="Cambria Math" charset="0"/>
                            </a:rPr>
                            <m:t>𝑝𝑜𝑏𝑙𝑎𝑐𝑖𝑜𝑛𝑎𝑙</m:t>
                          </m:r>
                        </m:num>
                        <m:den>
                          <m:rad>
                            <m:radPr>
                              <m:degHide m:val="on"/>
                              <m:ctrlPr>
                                <a:rPr lang="bg-BG" sz="1500" i="1">
                                  <a:latin typeface="Cambria Math" panose="02040503050406030204" pitchFamily="18" charset="0"/>
                                </a:rPr>
                              </m:ctrlPr>
                            </m:radPr>
                            <m:deg/>
                            <m:e>
                              <m:r>
                                <a:rPr lang="es-ES" sz="1500" i="1">
                                  <a:latin typeface="Cambria Math" charset="0"/>
                                </a:rPr>
                                <m:t>𝑡𝑎𝑚𝑎</m:t>
                              </m:r>
                              <m:r>
                                <a:rPr lang="es-ES" sz="1500" i="1">
                                  <a:latin typeface="Cambria Math" charset="0"/>
                                </a:rPr>
                                <m:t>ñ</m:t>
                              </m:r>
                              <m:r>
                                <a:rPr lang="es-ES" sz="1500" i="1">
                                  <a:latin typeface="Cambria Math" charset="0"/>
                                </a:rPr>
                                <m:t>𝑜</m:t>
                              </m:r>
                              <m:r>
                                <a:rPr lang="es-ES" sz="1500" i="1">
                                  <a:latin typeface="Cambria Math" charset="0"/>
                                </a:rPr>
                                <m:t> </m:t>
                              </m:r>
                              <m:r>
                                <a:rPr lang="es-ES" sz="1500" i="1">
                                  <a:latin typeface="Cambria Math" charset="0"/>
                                </a:rPr>
                                <m:t>𝑚𝑢𝑒𝑠𝑡𝑟𝑎𝑙</m:t>
                              </m:r>
                            </m:e>
                          </m:rad>
                        </m:den>
                      </m:f>
                    </m:oMath>
                  </m:oMathPara>
                </a14:m>
                <a:endParaRPr lang="es-ES_tradnl" sz="15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759425" y="1284956"/>
                <a:ext cx="5850897" cy="482568"/>
              </a:xfrm>
              <a:prstGeom prst="rect">
                <a:avLst/>
              </a:prstGeom>
              <a:blipFill>
                <a:blip r:embed="rId2"/>
                <a:stretch>
                  <a:fillRect/>
                </a:stretch>
              </a:blipFill>
              <a:ln>
                <a:solidFill>
                  <a:schemeClr val="accent2">
                    <a:lumMod val="75000"/>
                  </a:schemeClr>
                </a:solidFill>
              </a:ln>
            </p:spPr>
            <p:txBody>
              <a:bodyPr/>
              <a:lstStyle/>
              <a:p>
                <a:r>
                  <a:rPr lang="es-CL">
                    <a:noFill/>
                  </a:rPr>
                  <a:t> </a:t>
                </a:r>
              </a:p>
            </p:txBody>
          </p:sp>
        </mc:Fallback>
      </mc:AlternateContent>
      <p:sp>
        <p:nvSpPr>
          <p:cNvPr id="4" name="CuadroTexto 3"/>
          <p:cNvSpPr txBox="1"/>
          <p:nvPr/>
        </p:nvSpPr>
        <p:spPr>
          <a:xfrm>
            <a:off x="129194" y="1886714"/>
            <a:ext cx="7328481" cy="323165"/>
          </a:xfrm>
          <a:prstGeom prst="rect">
            <a:avLst/>
          </a:prstGeom>
          <a:noFill/>
        </p:spPr>
        <p:txBody>
          <a:bodyPr wrap="none" rtlCol="0">
            <a:spAutoFit/>
          </a:bodyPr>
          <a:lstStyle/>
          <a:p>
            <a:r>
              <a:rPr lang="es-ES_tradnl" sz="1500" dirty="0"/>
              <a:t>Por ejemplo, calculamos la desviaci</a:t>
            </a:r>
            <a:r>
              <a:rPr lang="es-ES" sz="1500" dirty="0"/>
              <a:t>ón estándar poblacional de los datos dados en una base</a:t>
            </a:r>
            <a:r>
              <a:rPr lang="es-ES_tradnl" sz="1500" dirty="0"/>
              <a:t>:</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517" y="2362404"/>
            <a:ext cx="3170715" cy="679439"/>
          </a:xfrm>
          <a:prstGeom prst="rect">
            <a:avLst/>
          </a:prstGeom>
        </p:spPr>
      </p:pic>
      <p:sp>
        <p:nvSpPr>
          <p:cNvPr id="6" name="CuadroTexto 5"/>
          <p:cNvSpPr txBox="1"/>
          <p:nvPr/>
        </p:nvSpPr>
        <p:spPr>
          <a:xfrm>
            <a:off x="1994055" y="3025215"/>
            <a:ext cx="1110240" cy="323165"/>
          </a:xfrm>
          <a:prstGeom prst="rect">
            <a:avLst/>
          </a:prstGeom>
          <a:noFill/>
        </p:spPr>
        <p:txBody>
          <a:bodyPr wrap="none" rtlCol="0">
            <a:spAutoFit/>
          </a:bodyPr>
          <a:lstStyle/>
          <a:p>
            <a:r>
              <a:rPr lang="es-ES_tradnl" sz="1500" dirty="0"/>
              <a:t>Resultando:</a:t>
            </a: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394" y="2963539"/>
            <a:ext cx="2437210" cy="514386"/>
          </a:xfrm>
          <a:prstGeom prst="rect">
            <a:avLst/>
          </a:prstGeom>
        </p:spPr>
      </p:pic>
      <p:sp>
        <p:nvSpPr>
          <p:cNvPr id="8" name="CuadroTexto 7"/>
          <p:cNvSpPr txBox="1"/>
          <p:nvPr/>
        </p:nvSpPr>
        <p:spPr>
          <a:xfrm>
            <a:off x="133445" y="3566853"/>
            <a:ext cx="8659221" cy="553998"/>
          </a:xfrm>
          <a:prstGeom prst="rect">
            <a:avLst/>
          </a:prstGeom>
          <a:noFill/>
        </p:spPr>
        <p:txBody>
          <a:bodyPr wrap="square" rtlCol="0">
            <a:spAutoFit/>
          </a:bodyPr>
          <a:lstStyle/>
          <a:p>
            <a:r>
              <a:rPr lang="es-ES_tradnl" sz="1500" dirty="0"/>
              <a:t>Por ejemplo, si cada muestra tuviese 50 observaciones (es decir: n = 50), deberíamos calcular la “desviación estándar muestral” (o Error estándar), de la siguiente forma</a:t>
            </a:r>
            <a:r>
              <a:rPr lang="es-ES" sz="1500" dirty="0"/>
              <a:t>:</a:t>
            </a:r>
            <a:r>
              <a:rPr lang="es-ES_tradnl" sz="1500" dirty="0"/>
              <a:t> </a:t>
            </a:r>
          </a:p>
        </p:txBody>
      </p:sp>
      <mc:AlternateContent xmlns:mc="http://schemas.openxmlformats.org/markup-compatibility/2006" xmlns:a14="http://schemas.microsoft.com/office/drawing/2010/main">
        <mc:Choice Requires="a14">
          <p:sp>
            <p:nvSpPr>
              <p:cNvPr id="9" name="CuadroTexto 8"/>
              <p:cNvSpPr txBox="1"/>
              <p:nvPr/>
            </p:nvSpPr>
            <p:spPr>
              <a:xfrm>
                <a:off x="1959988" y="4893018"/>
                <a:ext cx="4849340" cy="4768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500" i="1">
                          <a:latin typeface="Cambria Math" charset="0"/>
                        </a:rPr>
                        <m:t>𝐸𝑟𝑟𝑜𝑟</m:t>
                      </m:r>
                      <m:r>
                        <a:rPr lang="es-ES" sz="1500" i="1">
                          <a:latin typeface="Cambria Math" charset="0"/>
                        </a:rPr>
                        <m:t> </m:t>
                      </m:r>
                      <m:r>
                        <a:rPr lang="es-ES" sz="1500" i="1">
                          <a:latin typeface="Cambria Math" charset="0"/>
                        </a:rPr>
                        <m:t>𝐸𝑠𝑡</m:t>
                      </m:r>
                      <m:r>
                        <a:rPr lang="es-ES" sz="1500" i="1">
                          <a:latin typeface="Cambria Math" charset="0"/>
                        </a:rPr>
                        <m:t>á</m:t>
                      </m:r>
                      <m:r>
                        <a:rPr lang="es-ES" sz="1500" i="1">
                          <a:latin typeface="Cambria Math" charset="0"/>
                        </a:rPr>
                        <m:t>𝑛𝑑𝑎𝑟</m:t>
                      </m:r>
                      <m:r>
                        <a:rPr lang="es-ES" sz="1500" i="1">
                          <a:latin typeface="Cambria Math" charset="0"/>
                        </a:rPr>
                        <m:t>=</m:t>
                      </m:r>
                      <m:r>
                        <a:rPr lang="es-ES" sz="1500" i="1">
                          <a:latin typeface="Cambria Math" charset="0"/>
                        </a:rPr>
                        <m:t>𝐷𝑒𝑠𝑣</m:t>
                      </m:r>
                      <m:r>
                        <a:rPr lang="es-ES" sz="1500" i="1">
                          <a:latin typeface="Cambria Math" charset="0"/>
                        </a:rPr>
                        <m:t>.</m:t>
                      </m:r>
                      <m:r>
                        <a:rPr lang="es-ES" sz="1500" i="1">
                          <a:latin typeface="Cambria Math" charset="0"/>
                        </a:rPr>
                        <m:t>𝐸𝑠𝑡</m:t>
                      </m:r>
                      <m:r>
                        <a:rPr lang="es-ES" sz="1500" i="1">
                          <a:latin typeface="Cambria Math" charset="0"/>
                        </a:rPr>
                        <m:t>.</m:t>
                      </m:r>
                      <m:d>
                        <m:dPr>
                          <m:ctrlPr>
                            <a:rPr lang="is-IS" sz="1500" i="1">
                              <a:latin typeface="Cambria Math" panose="02040503050406030204" pitchFamily="18" charset="0"/>
                            </a:rPr>
                          </m:ctrlPr>
                        </m:dPr>
                        <m:e>
                          <m:acc>
                            <m:accPr>
                              <m:chr m:val="̅"/>
                              <m:ctrlPr>
                                <a:rPr lang="is-IS" sz="1500" i="1">
                                  <a:latin typeface="Cambria Math" panose="02040503050406030204" pitchFamily="18" charset="0"/>
                                </a:rPr>
                              </m:ctrlPr>
                            </m:accPr>
                            <m:e>
                              <m:r>
                                <a:rPr lang="es-ES" sz="1500" i="1">
                                  <a:latin typeface="Cambria Math" charset="0"/>
                                </a:rPr>
                                <m:t>𝑋</m:t>
                              </m:r>
                            </m:e>
                          </m:acc>
                        </m:e>
                      </m:d>
                      <m:r>
                        <a:rPr lang="es-ES" sz="1500" i="1">
                          <a:latin typeface="Cambria Math" charset="0"/>
                        </a:rPr>
                        <m:t>=</m:t>
                      </m:r>
                      <m:f>
                        <m:fPr>
                          <m:ctrlPr>
                            <a:rPr lang="bg-BG" sz="1500" i="1">
                              <a:latin typeface="Cambria Math" panose="02040503050406030204" pitchFamily="18" charset="0"/>
                            </a:rPr>
                          </m:ctrlPr>
                        </m:fPr>
                        <m:num>
                          <m:r>
                            <a:rPr lang="es-ES" sz="1500" i="1">
                              <a:latin typeface="Cambria Math" charset="0"/>
                            </a:rPr>
                            <m:t>10,0841766</m:t>
                          </m:r>
                        </m:num>
                        <m:den>
                          <m:rad>
                            <m:radPr>
                              <m:degHide m:val="on"/>
                              <m:ctrlPr>
                                <a:rPr lang="bg-BG" sz="1500" i="1">
                                  <a:latin typeface="Cambria Math" panose="02040503050406030204" pitchFamily="18" charset="0"/>
                                </a:rPr>
                              </m:ctrlPr>
                            </m:radPr>
                            <m:deg/>
                            <m:e>
                              <m:r>
                                <a:rPr lang="es-ES" sz="1500" i="1">
                                  <a:latin typeface="Cambria Math" charset="0"/>
                                </a:rPr>
                                <m:t>50</m:t>
                              </m:r>
                            </m:e>
                          </m:rad>
                        </m:den>
                      </m:f>
                      <m:r>
                        <a:rPr lang="es-ES" sz="1500" i="1">
                          <a:latin typeface="Cambria Math" charset="0"/>
                          <a:ea typeface="Cambria Math" charset="0"/>
                          <a:cs typeface="Cambria Math" charset="0"/>
                        </a:rPr>
                        <m:t>≈1,4261</m:t>
                      </m:r>
                    </m:oMath>
                  </m:oMathPara>
                </a14:m>
                <a:endParaRPr lang="es-ES_tradnl" sz="1500" dirty="0"/>
              </a:p>
            </p:txBody>
          </p:sp>
        </mc:Choice>
        <mc:Fallback xmlns="">
          <p:sp>
            <p:nvSpPr>
              <p:cNvPr id="9" name="CuadroTexto 8"/>
              <p:cNvSpPr txBox="1">
                <a:spLocks noRot="1" noChangeAspect="1" noMove="1" noResize="1" noEditPoints="1" noAdjustHandles="1" noChangeArrowheads="1" noChangeShapeType="1" noTextEdit="1"/>
              </p:cNvSpPr>
              <p:nvPr/>
            </p:nvSpPr>
            <p:spPr>
              <a:xfrm>
                <a:off x="1959988" y="4893018"/>
                <a:ext cx="4849340" cy="476862"/>
              </a:xfrm>
              <a:prstGeom prst="rect">
                <a:avLst/>
              </a:prstGeom>
              <a:blipFill>
                <a:blip r:embed="rId5"/>
                <a:stretch>
                  <a:fillRect l="-503" t="-1282" r="-377" b="-10256"/>
                </a:stretch>
              </a:blipFill>
            </p:spPr>
            <p:txBody>
              <a:bodyPr/>
              <a:lstStyle/>
              <a:p>
                <a:r>
                  <a:rPr lang="es-CL">
                    <a:noFill/>
                  </a:rPr>
                  <a:t> </a:t>
                </a:r>
              </a:p>
            </p:txBody>
          </p:sp>
        </mc:Fallback>
      </mc:AlternateContent>
      <p:sp>
        <p:nvSpPr>
          <p:cNvPr id="10" name="Rectangle 2"/>
          <p:cNvSpPr txBox="1">
            <a:spLocks noChangeArrowheads="1"/>
          </p:cNvSpPr>
          <p:nvPr/>
        </p:nvSpPr>
        <p:spPr>
          <a:xfrm>
            <a:off x="1480026" y="164264"/>
            <a:ext cx="6279976" cy="744733"/>
          </a:xfrm>
          <a:prstGeom prst="rect">
            <a:avLst/>
          </a:prstGeom>
        </p:spPr>
        <p:txBody>
          <a:bodyPr rtlCol="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2400" b="1" dirty="0">
                <a:solidFill>
                  <a:srgbClr val="FF6600"/>
                </a:solidFill>
                <a:ea typeface="+mn-ea"/>
                <a:cs typeface="Calibri" pitchFamily="34" charset="0"/>
              </a:rPr>
              <a:t>Desviación estándar de la media muestral</a:t>
            </a:r>
          </a:p>
          <a:p>
            <a:pPr algn="ctr">
              <a:defRPr/>
            </a:pPr>
            <a:r>
              <a:rPr lang="es-ES" sz="2400" b="1" dirty="0">
                <a:solidFill>
                  <a:srgbClr val="FF6600"/>
                </a:solidFill>
                <a:ea typeface="+mn-ea"/>
                <a:cs typeface="Calibri" pitchFamily="34" charset="0"/>
              </a:rPr>
              <a:t>(ERROR ESTÁNDAR)</a:t>
            </a:r>
          </a:p>
        </p:txBody>
      </p:sp>
      <p:sp>
        <p:nvSpPr>
          <p:cNvPr id="11" name="CuadroTexto 10"/>
          <p:cNvSpPr txBox="1"/>
          <p:nvPr/>
        </p:nvSpPr>
        <p:spPr>
          <a:xfrm>
            <a:off x="290592" y="5505429"/>
            <a:ext cx="8659221" cy="784830"/>
          </a:xfrm>
          <a:prstGeom prst="rect">
            <a:avLst/>
          </a:prstGeom>
          <a:noFill/>
        </p:spPr>
        <p:txBody>
          <a:bodyPr wrap="square" rtlCol="0">
            <a:spAutoFit/>
          </a:bodyPr>
          <a:lstStyle/>
          <a:p>
            <a:r>
              <a:rPr lang="es-CL" sz="1500" dirty="0"/>
              <a:t>En síntesis, el Error estándar representa, en términos generales, la variación que existe entre las observaciones de una muestra en particular.</a:t>
            </a:r>
          </a:p>
          <a:p>
            <a:r>
              <a:rPr lang="es-CL" sz="1500" dirty="0"/>
              <a:t>Esto implica que al seleccionar una nueva muestra aleatoria, su valor puede (y es lo más probable) cambiar. </a:t>
            </a:r>
            <a:endParaRPr lang="es-ES_tradnl" sz="1500" dirty="0"/>
          </a:p>
        </p:txBody>
      </p:sp>
    </p:spTree>
    <p:extLst>
      <p:ext uri="{BB962C8B-B14F-4D97-AF65-F5344CB8AC3E}">
        <p14:creationId xmlns:p14="http://schemas.microsoft.com/office/powerpoint/2010/main" val="275523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20315" y="253044"/>
            <a:ext cx="8755473" cy="744733"/>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ES" sz="2400" b="1" dirty="0">
                <a:solidFill>
                  <a:srgbClr val="FF6600"/>
                </a:solidFill>
                <a:ea typeface="+mn-ea"/>
                <a:cs typeface="Calibri" pitchFamily="34" charset="0"/>
              </a:rPr>
              <a:t>Variable aleatoria, Media muestral y Distribución normal</a:t>
            </a:r>
          </a:p>
        </p:txBody>
      </p:sp>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1E96FD47-23A6-48C1-B40D-97F738C58547}"/>
                  </a:ext>
                </a:extLst>
              </p:cNvPr>
              <p:cNvSpPr txBox="1"/>
              <p:nvPr/>
            </p:nvSpPr>
            <p:spPr>
              <a:xfrm>
                <a:off x="155828" y="763169"/>
                <a:ext cx="8755473" cy="6324808"/>
              </a:xfrm>
              <a:prstGeom prst="rect">
                <a:avLst/>
              </a:prstGeom>
              <a:noFill/>
            </p:spPr>
            <p:txBody>
              <a:bodyPr wrap="square" rtlCol="0">
                <a:spAutoFit/>
              </a:bodyPr>
              <a:lstStyle/>
              <a:p>
                <a:r>
                  <a:rPr lang="es-ES" sz="1500" dirty="0"/>
                  <a:t>Cuando se trabaja con una variable aleatoria, con su media muestral y con la distribución normal para el respectivo cálculo de probabilidades,  resulta fundamental NO CONFUNDIR la respectiva Variable aleatoria con la media muestral a dicha variable.</a:t>
                </a:r>
              </a:p>
              <a:p>
                <a:endParaRPr lang="es-ES" sz="1500" dirty="0"/>
              </a:p>
              <a:p>
                <a:r>
                  <a:rPr lang="es-ES" sz="1500" dirty="0"/>
                  <a:t>Por ejemplo…</a:t>
                </a:r>
              </a:p>
              <a:p>
                <a:r>
                  <a:rPr lang="es-ES" sz="1500" dirty="0"/>
                  <a:t>Si la variable aleatoria corresponde a ESTATURA, entonces la media muestral correspondería a la ESTATURA PROMEDIO.</a:t>
                </a:r>
              </a:p>
              <a:p>
                <a:r>
                  <a:rPr lang="es-ES" sz="1500" dirty="0"/>
                  <a:t>En este punto resulta clave identificar en un problema si estamos trabajando con la VARIABLE ALEATORIA o con la MEDIA MUESTRAL de dicha variable aleatoria.</a:t>
                </a:r>
              </a:p>
              <a:p>
                <a:endParaRPr lang="es-ES" sz="1500" dirty="0"/>
              </a:p>
              <a:p>
                <a:endParaRPr lang="es-ES" sz="1500" dirty="0"/>
              </a:p>
              <a:p>
                <a:r>
                  <a:rPr lang="es-ES" sz="1500" dirty="0"/>
                  <a:t>¿Cómo diferenciar si en un problema estamos utilizando la VARIABLE ALEATORIA o su MEDIA MUESTRAL?</a:t>
                </a:r>
              </a:p>
              <a:p>
                <a:endParaRPr lang="es-ES" sz="1500" dirty="0"/>
              </a:p>
              <a:p>
                <a:r>
                  <a:rPr lang="es-ES" sz="1500" b="1" dirty="0"/>
                  <a:t>Usando la VARIABLE ALEATORIA:</a:t>
                </a:r>
              </a:p>
              <a:p>
                <a:pPr algn="ctr"/>
                <a:r>
                  <a:rPr lang="es-ES" sz="1500" i="1" dirty="0"/>
                  <a:t>¿Cuál es la probabilidad de que la persona posea una </a:t>
                </a:r>
                <a:r>
                  <a:rPr lang="es-ES" sz="1500" b="1" i="1" dirty="0">
                    <a:solidFill>
                      <a:srgbClr val="FF0000"/>
                    </a:solidFill>
                  </a:rPr>
                  <a:t>estatura (x)</a:t>
                </a:r>
                <a:r>
                  <a:rPr lang="es-ES" sz="1500" i="1" dirty="0"/>
                  <a:t> de a lo más 170 cm?</a:t>
                </a:r>
              </a:p>
              <a:p>
                <a:pPr algn="ctr"/>
                <a:endParaRPr lang="es-ES_tradnl" sz="1500" dirty="0"/>
              </a:p>
              <a:p>
                <a:pPr algn="ctr"/>
                <a:r>
                  <a:rPr lang="es-ES_tradnl" sz="1500" dirty="0"/>
                  <a:t>P(x ≤ 170) = distr.norm(170; promedio; desvestp; 1)</a:t>
                </a:r>
              </a:p>
              <a:p>
                <a:pPr algn="ctr"/>
                <a:endParaRPr lang="es-ES_tradnl" sz="1500" dirty="0"/>
              </a:p>
              <a:p>
                <a:pPr algn="ctr"/>
                <a:endParaRPr lang="es-ES_tradnl" sz="1500" dirty="0"/>
              </a:p>
              <a:p>
                <a:r>
                  <a:rPr lang="es-ES_tradnl" sz="1500" b="1" dirty="0"/>
                  <a:t>Usando la MEDIA MUESTRAL:</a:t>
                </a:r>
              </a:p>
              <a:p>
                <a:pPr algn="ctr"/>
                <a:r>
                  <a:rPr lang="es-ES_tradnl" sz="1500" dirty="0"/>
                  <a:t>A partir de una muestra… ¿Cuál es la probabilidad de la </a:t>
                </a:r>
                <a:r>
                  <a:rPr lang="es-ES_tradnl" sz="1500" b="1" dirty="0">
                    <a:solidFill>
                      <a:srgbClr val="FF0000"/>
                    </a:solidFill>
                  </a:rPr>
                  <a:t>estatura promedio (</a:t>
                </a:r>
                <a14:m>
                  <m:oMath xmlns:m="http://schemas.openxmlformats.org/officeDocument/2006/math">
                    <m:acc>
                      <m:accPr>
                        <m:chr m:val="̅"/>
                        <m:ctrlPr>
                          <a:rPr lang="es-ES_tradnl" sz="1500" i="1" smtClean="0">
                            <a:solidFill>
                              <a:srgbClr val="FF0000"/>
                            </a:solidFill>
                            <a:latin typeface="Cambria Math" panose="02040503050406030204" pitchFamily="18" charset="0"/>
                          </a:rPr>
                        </m:ctrlPr>
                      </m:accPr>
                      <m:e>
                        <m:r>
                          <a:rPr lang="es-ES" sz="1500" b="0" i="1" smtClean="0">
                            <a:solidFill>
                              <a:srgbClr val="FF0000"/>
                            </a:solidFill>
                            <a:latin typeface="Cambria Math" panose="02040503050406030204" pitchFamily="18" charset="0"/>
                          </a:rPr>
                          <m:t>𝑥</m:t>
                        </m:r>
                      </m:e>
                    </m:acc>
                  </m:oMath>
                </a14:m>
                <a:r>
                  <a:rPr lang="es-ES_tradnl" sz="1500" b="1" dirty="0">
                    <a:solidFill>
                      <a:srgbClr val="FF0000"/>
                    </a:solidFill>
                  </a:rPr>
                  <a:t>) </a:t>
                </a:r>
                <a:r>
                  <a:rPr lang="es-ES_tradnl" sz="1500" dirty="0"/>
                  <a:t>de la muestra sea a lo más de 170 cm?</a:t>
                </a:r>
              </a:p>
              <a:p>
                <a:pPr algn="ctr"/>
                <a:endParaRPr lang="es-ES" sz="1500" dirty="0"/>
              </a:p>
              <a:p>
                <a:pPr algn="ctr"/>
                <a:r>
                  <a:rPr lang="es-ES_tradnl" sz="1500" dirty="0"/>
                  <a:t>P(</a:t>
                </a:r>
                <a14:m>
                  <m:oMath xmlns:m="http://schemas.openxmlformats.org/officeDocument/2006/math">
                    <m:acc>
                      <m:accPr>
                        <m:chr m:val="̅"/>
                        <m:ctrlPr>
                          <a:rPr lang="es-ES_tradnl" sz="1500" i="1" smtClean="0">
                            <a:latin typeface="Cambria Math" panose="02040503050406030204" pitchFamily="18" charset="0"/>
                          </a:rPr>
                        </m:ctrlPr>
                      </m:accPr>
                      <m:e>
                        <m:r>
                          <a:rPr lang="es-ES" sz="1500" b="0" i="1" smtClean="0">
                            <a:latin typeface="Cambria Math" panose="02040503050406030204" pitchFamily="18" charset="0"/>
                          </a:rPr>
                          <m:t>𝑥</m:t>
                        </m:r>
                      </m:e>
                    </m:acc>
                  </m:oMath>
                </a14:m>
                <a:r>
                  <a:rPr lang="es-ES_tradnl" sz="1500" dirty="0"/>
                  <a:t> ≤ 170) = distr.norm(170; promedio muestral; error estándar; 1)</a:t>
                </a:r>
              </a:p>
              <a:p>
                <a:pPr algn="ctr"/>
                <a:endParaRPr lang="es-ES_tradnl" sz="1500" dirty="0"/>
              </a:p>
              <a:p>
                <a:pPr algn="ctr"/>
                <a:r>
                  <a:rPr lang="es-ES_tradnl" sz="1500" dirty="0"/>
                  <a:t>P(</a:t>
                </a:r>
                <a14:m>
                  <m:oMath xmlns:m="http://schemas.openxmlformats.org/officeDocument/2006/math">
                    <m:acc>
                      <m:accPr>
                        <m:chr m:val="̅"/>
                        <m:ctrlPr>
                          <a:rPr lang="es-ES_tradnl" sz="1500" i="1" smtClean="0">
                            <a:latin typeface="Cambria Math" panose="02040503050406030204" pitchFamily="18" charset="0"/>
                          </a:rPr>
                        </m:ctrlPr>
                      </m:accPr>
                      <m:e>
                        <m:r>
                          <a:rPr lang="es-ES" sz="1500" b="0" i="1" smtClean="0">
                            <a:latin typeface="Cambria Math" panose="02040503050406030204" pitchFamily="18" charset="0"/>
                          </a:rPr>
                          <m:t>𝑥</m:t>
                        </m:r>
                      </m:e>
                    </m:acc>
                  </m:oMath>
                </a14:m>
                <a:r>
                  <a:rPr lang="es-ES_tradnl" sz="1500" dirty="0"/>
                  <a:t> ≤ 170) = distr.norm(170; promedio muestral; desvestp/raíz(muestra); 1)</a:t>
                </a:r>
                <a:endParaRPr lang="es-ES" sz="1500" dirty="0"/>
              </a:p>
            </p:txBody>
          </p:sp>
        </mc:Choice>
        <mc:Fallback>
          <p:sp>
            <p:nvSpPr>
              <p:cNvPr id="12" name="CuadroTexto 11">
                <a:extLst>
                  <a:ext uri="{FF2B5EF4-FFF2-40B4-BE49-F238E27FC236}">
                    <a16:creationId xmlns:a16="http://schemas.microsoft.com/office/drawing/2014/main" id="{1E96FD47-23A6-48C1-B40D-97F738C58547}"/>
                  </a:ext>
                </a:extLst>
              </p:cNvPr>
              <p:cNvSpPr txBox="1">
                <a:spLocks noRot="1" noChangeAspect="1" noMove="1" noResize="1" noEditPoints="1" noAdjustHandles="1" noChangeArrowheads="1" noChangeShapeType="1" noTextEdit="1"/>
              </p:cNvSpPr>
              <p:nvPr/>
            </p:nvSpPr>
            <p:spPr>
              <a:xfrm>
                <a:off x="155828" y="763169"/>
                <a:ext cx="8755473" cy="6324808"/>
              </a:xfrm>
              <a:prstGeom prst="rect">
                <a:avLst/>
              </a:prstGeom>
              <a:blipFill>
                <a:blip r:embed="rId2"/>
                <a:stretch>
                  <a:fillRect l="-279" t="-193" r="-557"/>
                </a:stretch>
              </a:blipFill>
            </p:spPr>
            <p:txBody>
              <a:bodyPr/>
              <a:lstStyle/>
              <a:p>
                <a:r>
                  <a:rPr lang="es-CL">
                    <a:noFill/>
                  </a:rPr>
                  <a:t> </a:t>
                </a:r>
              </a:p>
            </p:txBody>
          </p:sp>
        </mc:Fallback>
      </mc:AlternateContent>
    </p:spTree>
    <p:extLst>
      <p:ext uri="{BB962C8B-B14F-4D97-AF65-F5344CB8AC3E}">
        <p14:creationId xmlns:p14="http://schemas.microsoft.com/office/powerpoint/2010/main" val="2280634696"/>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102</TotalTime>
  <Words>559</Words>
  <Application>Microsoft Office PowerPoint</Application>
  <PresentationFormat>Presentación en pantalla (4:3)</PresentationFormat>
  <Paragraphs>46</Paragraphs>
  <Slides>5</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5</vt:i4>
      </vt:variant>
    </vt:vector>
  </HeadingPairs>
  <TitlesOfParts>
    <vt:vector size="12" baseType="lpstr">
      <vt:lpstr>Arial</vt:lpstr>
      <vt:lpstr>Calibri</vt:lpstr>
      <vt:lpstr>Calibri Light</vt:lpstr>
      <vt:lpstr>Cambria Math</vt:lpstr>
      <vt:lpstr>Verdana</vt:lpstr>
      <vt:lpstr>1_Tema de Office</vt:lpstr>
      <vt:lpstr>Tema de Office</vt:lpstr>
      <vt:lpstr>Presentación de PowerPoint</vt:lpstr>
      <vt:lpstr>Muestreo aleatorio simple</vt:lpstr>
      <vt:lpstr>Promedio muestral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Andrés Millán</cp:lastModifiedBy>
  <cp:revision>11</cp:revision>
  <dcterms:created xsi:type="dcterms:W3CDTF">2020-03-09T19:00:10Z</dcterms:created>
  <dcterms:modified xsi:type="dcterms:W3CDTF">2021-08-19T12:32:35Z</dcterms:modified>
</cp:coreProperties>
</file>