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4"/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e0156aedc0_3_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ge0156aedc0_3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df10f9d007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df10f9d007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df25df8d9a_4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df25df8d9a_4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df25df8d9a_2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df25df8d9a_2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df25df8d9a_4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gdf25df8d9a_4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e0156aedc0_3_37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ge0156aedc0_3_3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df25df8d9a_4_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gdf25df8d9a_4_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df25df8d9a_2_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gdf25df8d9a_2_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df72f4d5d5_1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根據我們最後計算得出的結果新光為分數最高為我們較推薦的基金，目前他也還是在近一個月績效前五名中</a:t>
            </a:r>
            <a:endParaRPr/>
          </a:p>
        </p:txBody>
      </p:sp>
      <p:sp>
        <p:nvSpPr>
          <p:cNvPr id="408" name="Google Shape;408;gdf72f4d5d5_1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df25df8d9a_4_1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14重複</a:t>
            </a:r>
            <a:br>
              <a:rPr lang="zh-TW"/>
            </a:br>
            <a:r>
              <a:rPr lang="zh-TW"/>
              <a:t>最終結果分析?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依照加權算出結果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人工分析現況??(分析甚麼??</a:t>
            </a:r>
            <a:endParaRPr/>
          </a:p>
        </p:txBody>
      </p:sp>
      <p:sp>
        <p:nvSpPr>
          <p:cNvPr id="419" name="Google Shape;419;gdf25df8d9a_4_1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df25df8d9a_4_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gdf25df8d9a_4_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0156aedc0_3_5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ge0156aedc0_3_5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e0156aedc0_0_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ge0156aedc0_0_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e0156aedc0_3_60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ge0156aedc0_3_6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0156aedc0_3_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程式流程圖??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e0156aedc0_3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0156aedc0_3_5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預設投資人購買基金時，會優先以一月績效前五名基金作為最優先考慮。然而，投資並不是以當下狀況直接作為決定，可能需要考慮長期走勢等，也不可能以當下績效最好就做為唯一投資因素，因此，我們以投資人作為最優先考慮的基金更作分析，並嘗試納入各種基金指標作為判斷因子，期許可幫助投資人購買到投資報酬率最高的基金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(中長期投資)</a:t>
            </a:r>
            <a:endParaRPr/>
          </a:p>
        </p:txBody>
      </p:sp>
      <p:sp>
        <p:nvSpPr>
          <p:cNvPr id="120" name="Google Shape;120;ge0156aedc0_3_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db11c2c64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基金指標(??-&gt;刪掉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問題說明-&gt;</a:t>
            </a:r>
            <a:br>
              <a:rPr lang="zh-TW"/>
            </a:br>
            <a:br>
              <a:rPr lang="zh-TW"/>
            </a:br>
            <a:r>
              <a:rPr lang="zh-TW"/>
              <a:t>一頁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db11c2c648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f25df8b56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判斷基金表現時，若單以該基金本身的報酬數字為準，難以進一步評估基金績效的相對優劣；由於不同基金所投資的標的不同，我們還需要將績效與對應的基準指數，以及同類型基金做比較，才更能夠做出正確的調整決策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基金指標(??-&gt;刪掉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問題說明-&gt;</a:t>
            </a:r>
            <a:br>
              <a:rPr lang="zh-TW"/>
            </a:br>
            <a:br>
              <a:rPr lang="zh-TW"/>
            </a:br>
            <a:r>
              <a:rPr lang="zh-TW"/>
              <a:t>一頁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df25df8b56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0156aedc0_3_4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e0156aedc0_3_4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df25df8d9a_4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df25df8d9a_4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e0156aedc0_7_1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e0156aedc0_7_1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 type="title">
  <p:cSld name="TITLE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觅知网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reurl.cc/3ajka8" TargetMode="External"/><Relationship Id="rId4" Type="http://schemas.openxmlformats.org/officeDocument/2006/relationships/image" Target="../media/image4.png"/><Relationship Id="rId5" Type="http://schemas.openxmlformats.org/officeDocument/2006/relationships/hyperlink" Target="https://reurl.cc/Lbp2Nx" TargetMode="External"/><Relationship Id="rId6" Type="http://schemas.openxmlformats.org/officeDocument/2006/relationships/image" Target="../media/image3.png"/><Relationship Id="rId7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reurl.cc/3ajka8" TargetMode="External"/><Relationship Id="rId4" Type="http://schemas.openxmlformats.org/officeDocument/2006/relationships/image" Target="../media/image4.png"/><Relationship Id="rId5" Type="http://schemas.openxmlformats.org/officeDocument/2006/relationships/hyperlink" Target="https://reurl.cc/Lbp2Nx" TargetMode="External"/><Relationship Id="rId6" Type="http://schemas.openxmlformats.org/officeDocument/2006/relationships/image" Target="../media/image3.png"/><Relationship Id="rId7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reurl.cc/3ajka8" TargetMode="External"/><Relationship Id="rId4" Type="http://schemas.openxmlformats.org/officeDocument/2006/relationships/image" Target="../media/image4.png"/><Relationship Id="rId5" Type="http://schemas.openxmlformats.org/officeDocument/2006/relationships/hyperlink" Target="https://reurl.cc/Lbp2Nx" TargetMode="External"/><Relationship Id="rId6" Type="http://schemas.openxmlformats.org/officeDocument/2006/relationships/image" Target="../media/image3.png"/><Relationship Id="rId7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AAA09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6"/>
          <p:cNvSpPr/>
          <p:nvPr/>
        </p:nvSpPr>
        <p:spPr>
          <a:xfrm>
            <a:off x="1037492" y="848458"/>
            <a:ext cx="7069015" cy="344658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6"/>
          <p:cNvSpPr/>
          <p:nvPr/>
        </p:nvSpPr>
        <p:spPr>
          <a:xfrm>
            <a:off x="7227277" y="-455002"/>
            <a:ext cx="879230" cy="879230"/>
          </a:xfrm>
          <a:prstGeom prst="ellipse">
            <a:avLst/>
          </a:prstGeom>
          <a:solidFill>
            <a:srgbClr val="F6F0F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6"/>
          <p:cNvSpPr/>
          <p:nvPr/>
        </p:nvSpPr>
        <p:spPr>
          <a:xfrm>
            <a:off x="7705279" y="2571750"/>
            <a:ext cx="879230" cy="879230"/>
          </a:xfrm>
          <a:prstGeom prst="ellipse">
            <a:avLst/>
          </a:prstGeom>
          <a:solidFill>
            <a:srgbClr val="BDC8C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6"/>
          <p:cNvSpPr/>
          <p:nvPr/>
        </p:nvSpPr>
        <p:spPr>
          <a:xfrm>
            <a:off x="1737500" y="3752117"/>
            <a:ext cx="879230" cy="879230"/>
          </a:xfrm>
          <a:prstGeom prst="ellipse">
            <a:avLst/>
          </a:prstGeom>
          <a:solidFill>
            <a:srgbClr val="ECD9C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6"/>
          <p:cNvSpPr/>
          <p:nvPr/>
        </p:nvSpPr>
        <p:spPr>
          <a:xfrm>
            <a:off x="1581569" y="1421058"/>
            <a:ext cx="548420" cy="548420"/>
          </a:xfrm>
          <a:prstGeom prst="ellipse">
            <a:avLst/>
          </a:prstGeom>
          <a:solidFill>
            <a:srgbClr val="BFC69D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6"/>
          <p:cNvSpPr/>
          <p:nvPr/>
        </p:nvSpPr>
        <p:spPr>
          <a:xfrm>
            <a:off x="410100" y="2816836"/>
            <a:ext cx="260472" cy="260472"/>
          </a:xfrm>
          <a:prstGeom prst="ellipse">
            <a:avLst/>
          </a:prstGeom>
          <a:solidFill>
            <a:srgbClr val="ECD9C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6"/>
          <p:cNvSpPr/>
          <p:nvPr/>
        </p:nvSpPr>
        <p:spPr>
          <a:xfrm>
            <a:off x="6434790" y="718222"/>
            <a:ext cx="260472" cy="260472"/>
          </a:xfrm>
          <a:prstGeom prst="ellipse">
            <a:avLst/>
          </a:prstGeom>
          <a:solidFill>
            <a:srgbClr val="BCC7B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6"/>
          <p:cNvSpPr/>
          <p:nvPr/>
        </p:nvSpPr>
        <p:spPr>
          <a:xfrm>
            <a:off x="6484017" y="3621881"/>
            <a:ext cx="260472" cy="260472"/>
          </a:xfrm>
          <a:prstGeom prst="ellipse">
            <a:avLst/>
          </a:prstGeom>
          <a:solidFill>
            <a:srgbClr val="DCB66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" name="Google Shape;67;p16"/>
          <p:cNvGrpSpPr/>
          <p:nvPr/>
        </p:nvGrpSpPr>
        <p:grpSpPr>
          <a:xfrm>
            <a:off x="4190999" y="4574197"/>
            <a:ext cx="762000" cy="114300"/>
            <a:chOff x="-2407920" y="-1463040"/>
            <a:chExt cx="1828800" cy="274320"/>
          </a:xfrm>
        </p:grpSpPr>
        <p:sp>
          <p:nvSpPr>
            <p:cNvPr id="68" name="Google Shape;68;p16"/>
            <p:cNvSpPr/>
            <p:nvPr/>
          </p:nvSpPr>
          <p:spPr>
            <a:xfrm>
              <a:off x="-2407920" y="-1463040"/>
              <a:ext cx="274320" cy="274320"/>
            </a:xfrm>
            <a:prstGeom prst="ellipse">
              <a:avLst/>
            </a:prstGeom>
            <a:solidFill>
              <a:srgbClr val="ECD9C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6"/>
            <p:cNvSpPr/>
            <p:nvPr/>
          </p:nvSpPr>
          <p:spPr>
            <a:xfrm>
              <a:off x="-1889760" y="-1463040"/>
              <a:ext cx="274320" cy="274320"/>
            </a:xfrm>
            <a:prstGeom prst="ellipse">
              <a:avLst/>
            </a:prstGeom>
            <a:solidFill>
              <a:srgbClr val="ECD9C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6"/>
            <p:cNvSpPr/>
            <p:nvPr/>
          </p:nvSpPr>
          <p:spPr>
            <a:xfrm>
              <a:off x="-1371600" y="-1463040"/>
              <a:ext cx="274320" cy="274320"/>
            </a:xfrm>
            <a:prstGeom prst="ellipse">
              <a:avLst/>
            </a:prstGeom>
            <a:solidFill>
              <a:srgbClr val="ECD9C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6"/>
            <p:cNvSpPr/>
            <p:nvPr/>
          </p:nvSpPr>
          <p:spPr>
            <a:xfrm>
              <a:off x="-853440" y="-1463040"/>
              <a:ext cx="274320" cy="274320"/>
            </a:xfrm>
            <a:prstGeom prst="ellipse">
              <a:avLst/>
            </a:prstGeom>
            <a:solidFill>
              <a:srgbClr val="ECD9C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" name="Google Shape;72;p16"/>
          <p:cNvSpPr txBox="1"/>
          <p:nvPr/>
        </p:nvSpPr>
        <p:spPr>
          <a:xfrm>
            <a:off x="2673787" y="2045228"/>
            <a:ext cx="37965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0">
                <a:solidFill>
                  <a:srgbClr val="3F3F3F"/>
                </a:solidFill>
              </a:rPr>
              <a:t>期末專案</a:t>
            </a:r>
            <a:endParaRPr b="0" i="0" sz="60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3" name="Google Shape;73;p16"/>
          <p:cNvCxnSpPr/>
          <p:nvPr/>
        </p:nvCxnSpPr>
        <p:spPr>
          <a:xfrm>
            <a:off x="2875424" y="1829090"/>
            <a:ext cx="907800" cy="0"/>
          </a:xfrm>
          <a:prstGeom prst="straightConnector1">
            <a:avLst/>
          </a:prstGeom>
          <a:noFill/>
          <a:ln cap="flat" cmpd="sng" w="2857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4" name="Google Shape;74;p16"/>
          <p:cNvSpPr/>
          <p:nvPr/>
        </p:nvSpPr>
        <p:spPr>
          <a:xfrm>
            <a:off x="3842341" y="1639418"/>
            <a:ext cx="1461007" cy="379368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1"/>
                </a:solidFill>
              </a:rPr>
              <a:t>金融應用</a:t>
            </a:r>
            <a:endParaRPr b="1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1"/>
                </a:solidFill>
              </a:rPr>
              <a:t>程式設計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" name="Google Shape;75;p16"/>
          <p:cNvCxnSpPr/>
          <p:nvPr/>
        </p:nvCxnSpPr>
        <p:spPr>
          <a:xfrm>
            <a:off x="5303348" y="1829101"/>
            <a:ext cx="907889" cy="0"/>
          </a:xfrm>
          <a:prstGeom prst="straightConnector1">
            <a:avLst/>
          </a:prstGeom>
          <a:noFill/>
          <a:ln cap="flat" cmpd="sng" w="2857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6" name="Google Shape;76;p16"/>
          <p:cNvSpPr txBox="1"/>
          <p:nvPr/>
        </p:nvSpPr>
        <p:spPr>
          <a:xfrm>
            <a:off x="5114375" y="3064375"/>
            <a:ext cx="1461000" cy="9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</a:rPr>
              <a:t>第九組</a:t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巨資二A 鄭雅綿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巨資二A</a:t>
            </a:r>
            <a:r>
              <a:rPr lang="zh-TW">
                <a:solidFill>
                  <a:schemeClr val="dk1"/>
                </a:solidFill>
              </a:rPr>
              <a:t> 葉芯妤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巨資二B 周采葳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3301750" y="4688450"/>
            <a:ext cx="200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3F3F3F"/>
                </a:solidFill>
              </a:rPr>
              <a:t>https://reurl.cc/1Y27xD</a:t>
            </a:r>
            <a:endParaRPr>
              <a:solidFill>
                <a:srgbClr val="3F3F3F"/>
              </a:solidFill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3350" y="4688450"/>
            <a:ext cx="400200" cy="4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Google Shape;243;p25"/>
          <p:cNvGrpSpPr/>
          <p:nvPr/>
        </p:nvGrpSpPr>
        <p:grpSpPr>
          <a:xfrm>
            <a:off x="1019689" y="3759200"/>
            <a:ext cx="2432603" cy="523913"/>
            <a:chOff x="1980475" y="4530716"/>
            <a:chExt cx="2522400" cy="558900"/>
          </a:xfrm>
        </p:grpSpPr>
        <p:sp>
          <p:nvSpPr>
            <p:cNvPr id="244" name="Google Shape;244;p25"/>
            <p:cNvSpPr/>
            <p:nvPr/>
          </p:nvSpPr>
          <p:spPr>
            <a:xfrm>
              <a:off x="1980475" y="4530716"/>
              <a:ext cx="2522400" cy="558900"/>
            </a:xfrm>
            <a:prstGeom prst="roundRect">
              <a:avLst>
                <a:gd fmla="val 0" name="adj"/>
              </a:avLst>
            </a:prstGeom>
            <a:solidFill>
              <a:srgbClr val="ECD9C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25"/>
            <p:cNvSpPr/>
            <p:nvPr/>
          </p:nvSpPr>
          <p:spPr>
            <a:xfrm>
              <a:off x="2091449" y="4642050"/>
              <a:ext cx="336000" cy="336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100">
                  <a:solidFill>
                    <a:srgbClr val="A5A5A5"/>
                  </a:solidFill>
                </a:rPr>
                <a:t>8</a:t>
              </a:r>
              <a:endParaRPr sz="11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5"/>
            <p:cNvSpPr/>
            <p:nvPr/>
          </p:nvSpPr>
          <p:spPr>
            <a:xfrm>
              <a:off x="2748791" y="4625459"/>
              <a:ext cx="1608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solidFill>
                    <a:schemeClr val="lt1"/>
                  </a:solidFill>
                </a:rPr>
                <a:t>jmespath</a:t>
              </a:r>
              <a:endParaRPr sz="1100"/>
            </a:p>
          </p:txBody>
        </p:sp>
      </p:grpSp>
      <p:grpSp>
        <p:nvGrpSpPr>
          <p:cNvPr id="247" name="Google Shape;247;p25"/>
          <p:cNvGrpSpPr/>
          <p:nvPr/>
        </p:nvGrpSpPr>
        <p:grpSpPr>
          <a:xfrm>
            <a:off x="1019687" y="2894525"/>
            <a:ext cx="2432603" cy="523913"/>
            <a:chOff x="3675921" y="3680893"/>
            <a:chExt cx="2522400" cy="558900"/>
          </a:xfrm>
        </p:grpSpPr>
        <p:sp>
          <p:nvSpPr>
            <p:cNvPr id="248" name="Google Shape;248;p25"/>
            <p:cNvSpPr/>
            <p:nvPr/>
          </p:nvSpPr>
          <p:spPr>
            <a:xfrm>
              <a:off x="3675921" y="3680893"/>
              <a:ext cx="2522400" cy="558900"/>
            </a:xfrm>
            <a:prstGeom prst="roundRect">
              <a:avLst>
                <a:gd fmla="val 0" name="adj"/>
              </a:avLst>
            </a:prstGeom>
            <a:solidFill>
              <a:srgbClr val="AAA09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5"/>
            <p:cNvSpPr/>
            <p:nvPr/>
          </p:nvSpPr>
          <p:spPr>
            <a:xfrm>
              <a:off x="3786889" y="3792209"/>
              <a:ext cx="336000" cy="336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100">
                  <a:solidFill>
                    <a:srgbClr val="A5A5A5"/>
                  </a:solidFill>
                </a:rPr>
                <a:t>7</a:t>
              </a:r>
              <a:endParaRPr sz="11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5"/>
            <p:cNvSpPr/>
            <p:nvPr/>
          </p:nvSpPr>
          <p:spPr>
            <a:xfrm>
              <a:off x="4444231" y="3775635"/>
              <a:ext cx="1608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solidFill>
                    <a:schemeClr val="lt1"/>
                  </a:solidFill>
                </a:rPr>
                <a:t>json</a:t>
              </a:r>
              <a:endParaRPr sz="1100"/>
            </a:p>
          </p:txBody>
        </p:sp>
      </p:grpSp>
      <p:grpSp>
        <p:nvGrpSpPr>
          <p:cNvPr id="251" name="Google Shape;251;p25"/>
          <p:cNvGrpSpPr/>
          <p:nvPr/>
        </p:nvGrpSpPr>
        <p:grpSpPr>
          <a:xfrm>
            <a:off x="1019698" y="2029850"/>
            <a:ext cx="2432603" cy="523913"/>
            <a:chOff x="5371368" y="2831042"/>
            <a:chExt cx="2522400" cy="558900"/>
          </a:xfrm>
        </p:grpSpPr>
        <p:sp>
          <p:nvSpPr>
            <p:cNvPr id="252" name="Google Shape;252;p25"/>
            <p:cNvSpPr/>
            <p:nvPr/>
          </p:nvSpPr>
          <p:spPr>
            <a:xfrm>
              <a:off x="5371368" y="2831042"/>
              <a:ext cx="2522400" cy="558900"/>
            </a:xfrm>
            <a:prstGeom prst="roundRect">
              <a:avLst>
                <a:gd fmla="val 0" name="adj"/>
              </a:avLst>
            </a:prstGeom>
            <a:solidFill>
              <a:srgbClr val="BDC8C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5"/>
            <p:cNvSpPr/>
            <p:nvPr/>
          </p:nvSpPr>
          <p:spPr>
            <a:xfrm>
              <a:off x="5482329" y="2942367"/>
              <a:ext cx="336000" cy="336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100">
                  <a:solidFill>
                    <a:srgbClr val="A5A5A5"/>
                  </a:solidFill>
                </a:rPr>
                <a:t>6</a:t>
              </a:r>
              <a:endParaRPr sz="11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5"/>
            <p:cNvSpPr/>
            <p:nvPr/>
          </p:nvSpPr>
          <p:spPr>
            <a:xfrm>
              <a:off x="6139670" y="2925759"/>
              <a:ext cx="1608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solidFill>
                    <a:schemeClr val="lt1"/>
                  </a:solidFill>
                </a:rPr>
                <a:t>datetime</a:t>
              </a:r>
              <a:endParaRPr sz="1100"/>
            </a:p>
          </p:txBody>
        </p:sp>
      </p:grpSp>
      <p:grpSp>
        <p:nvGrpSpPr>
          <p:cNvPr id="255" name="Google Shape;255;p25"/>
          <p:cNvGrpSpPr/>
          <p:nvPr/>
        </p:nvGrpSpPr>
        <p:grpSpPr>
          <a:xfrm>
            <a:off x="1019664" y="1165175"/>
            <a:ext cx="2490608" cy="523913"/>
            <a:chOff x="7066794" y="1981191"/>
            <a:chExt cx="2582547" cy="558900"/>
          </a:xfrm>
        </p:grpSpPr>
        <p:sp>
          <p:nvSpPr>
            <p:cNvPr id="256" name="Google Shape;256;p25"/>
            <p:cNvSpPr/>
            <p:nvPr/>
          </p:nvSpPr>
          <p:spPr>
            <a:xfrm>
              <a:off x="7066794" y="1981191"/>
              <a:ext cx="2522400" cy="558900"/>
            </a:xfrm>
            <a:prstGeom prst="roundRect">
              <a:avLst>
                <a:gd fmla="val 0" name="adj"/>
              </a:avLst>
            </a:prstGeom>
            <a:solidFill>
              <a:srgbClr val="C6B0A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25"/>
            <p:cNvSpPr/>
            <p:nvPr/>
          </p:nvSpPr>
          <p:spPr>
            <a:xfrm>
              <a:off x="7177768" y="2092525"/>
              <a:ext cx="336000" cy="336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100">
                  <a:solidFill>
                    <a:srgbClr val="A5A5A5"/>
                  </a:solidFill>
                </a:rPr>
                <a:t>5</a:t>
              </a:r>
              <a:endParaRPr sz="11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25"/>
            <p:cNvSpPr/>
            <p:nvPr/>
          </p:nvSpPr>
          <p:spPr>
            <a:xfrm>
              <a:off x="7820240" y="2057876"/>
              <a:ext cx="1829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solidFill>
                    <a:schemeClr val="lt1"/>
                  </a:solidFill>
                </a:rPr>
                <a:t>BeautifulSoup</a:t>
              </a:r>
              <a:endParaRPr sz="1100"/>
            </a:p>
          </p:txBody>
        </p:sp>
      </p:grpSp>
      <p:sp>
        <p:nvSpPr>
          <p:cNvPr id="259" name="Google Shape;259;p25"/>
          <p:cNvSpPr txBox="1"/>
          <p:nvPr/>
        </p:nvSpPr>
        <p:spPr>
          <a:xfrm>
            <a:off x="3805838" y="1126988"/>
            <a:ext cx="4318500" cy="600300"/>
          </a:xfrm>
          <a:prstGeom prst="rect">
            <a:avLst/>
          </a:prstGeom>
          <a:noFill/>
          <a:ln cap="flat" cmpd="sng" w="9525">
            <a:solidFill>
              <a:srgbClr val="C6B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50">
                <a:solidFill>
                  <a:srgbClr val="4D5156"/>
                </a:solidFill>
                <a:highlight>
                  <a:srgbClr val="FFFFFF"/>
                </a:highlight>
              </a:rPr>
              <a:t>可解析網頁元素，將網頁中的html下載下來，在定位出自己所需的class等即可</a:t>
            </a:r>
            <a:endParaRPr sz="1700"/>
          </a:p>
        </p:txBody>
      </p:sp>
      <p:sp>
        <p:nvSpPr>
          <p:cNvPr id="260" name="Google Shape;260;p25"/>
          <p:cNvSpPr txBox="1"/>
          <p:nvPr/>
        </p:nvSpPr>
        <p:spPr>
          <a:xfrm>
            <a:off x="3805838" y="1991675"/>
            <a:ext cx="4318500" cy="600300"/>
          </a:xfrm>
          <a:prstGeom prst="rect">
            <a:avLst/>
          </a:prstGeom>
          <a:noFill/>
          <a:ln cap="flat" cmpd="sng" w="9525">
            <a:solidFill>
              <a:srgbClr val="BCC7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50">
                <a:solidFill>
                  <a:srgbClr val="4D5156"/>
                </a:solidFill>
                <a:highlight>
                  <a:srgbClr val="FFFFFF"/>
                </a:highlight>
              </a:rPr>
              <a:t>可處理日期及時間型態的資料，且支持時間日期的數學運算</a:t>
            </a:r>
            <a:endParaRPr sz="1700"/>
          </a:p>
        </p:txBody>
      </p:sp>
      <p:sp>
        <p:nvSpPr>
          <p:cNvPr id="261" name="Google Shape;261;p25"/>
          <p:cNvSpPr txBox="1"/>
          <p:nvPr/>
        </p:nvSpPr>
        <p:spPr>
          <a:xfrm>
            <a:off x="3805838" y="2856338"/>
            <a:ext cx="4318500" cy="600300"/>
          </a:xfrm>
          <a:prstGeom prst="rect">
            <a:avLst/>
          </a:prstGeom>
          <a:noFill/>
          <a:ln cap="flat" cmpd="sng" w="9525">
            <a:solidFill>
              <a:srgbClr val="AAA0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50">
                <a:solidFill>
                  <a:srgbClr val="4D5156"/>
                </a:solidFill>
                <a:highlight>
                  <a:srgbClr val="FFFFFF"/>
                </a:highlight>
              </a:rPr>
              <a:t>一種輕量級的數據交換格式，通常從api抓取的資料型態皆為json</a:t>
            </a:r>
            <a:endParaRPr sz="1700"/>
          </a:p>
        </p:txBody>
      </p:sp>
      <p:sp>
        <p:nvSpPr>
          <p:cNvPr id="262" name="Google Shape;262;p25"/>
          <p:cNvSpPr txBox="1"/>
          <p:nvPr/>
        </p:nvSpPr>
        <p:spPr>
          <a:xfrm>
            <a:off x="3805838" y="3721013"/>
            <a:ext cx="4318500" cy="600300"/>
          </a:xfrm>
          <a:prstGeom prst="rect">
            <a:avLst/>
          </a:prstGeom>
          <a:noFill/>
          <a:ln cap="flat" cmpd="sng" w="9525">
            <a:solidFill>
              <a:srgbClr val="ECD9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50">
                <a:solidFill>
                  <a:srgbClr val="4D5156"/>
                </a:solidFill>
                <a:highlight>
                  <a:srgbClr val="FFFFFF"/>
                </a:highlight>
              </a:rPr>
              <a:t>除了一般大家常用的jsonpath，jmespath也是可以從json格式中定位出想要的資料位置</a:t>
            </a:r>
            <a:endParaRPr sz="1700"/>
          </a:p>
        </p:txBody>
      </p:sp>
      <p:sp>
        <p:nvSpPr>
          <p:cNvPr id="263" name="Google Shape;263;p25"/>
          <p:cNvSpPr/>
          <p:nvPr/>
        </p:nvSpPr>
        <p:spPr>
          <a:xfrm>
            <a:off x="2795707" y="96421"/>
            <a:ext cx="3552600" cy="5862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500">
                <a:solidFill>
                  <a:srgbClr val="A5A5A5"/>
                </a:solidFill>
              </a:rPr>
              <a:t>相關套件介紹2</a:t>
            </a:r>
            <a:endParaRPr b="1" sz="2500">
              <a:solidFill>
                <a:srgbClr val="A5A5A5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Google Shape;268;p26"/>
          <p:cNvGrpSpPr/>
          <p:nvPr/>
        </p:nvGrpSpPr>
        <p:grpSpPr>
          <a:xfrm>
            <a:off x="4303389" y="4444654"/>
            <a:ext cx="762011" cy="114259"/>
            <a:chOff x="-2407920" y="-1463040"/>
            <a:chExt cx="1828680" cy="274200"/>
          </a:xfrm>
        </p:grpSpPr>
        <p:sp>
          <p:nvSpPr>
            <p:cNvPr id="269" name="Google Shape;269;p26"/>
            <p:cNvSpPr/>
            <p:nvPr/>
          </p:nvSpPr>
          <p:spPr>
            <a:xfrm>
              <a:off x="-2407920" y="-1463040"/>
              <a:ext cx="274200" cy="274200"/>
            </a:xfrm>
            <a:prstGeom prst="ellipse">
              <a:avLst/>
            </a:prstGeom>
            <a:solidFill>
              <a:srgbClr val="CCB5A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26"/>
            <p:cNvSpPr/>
            <p:nvPr/>
          </p:nvSpPr>
          <p:spPr>
            <a:xfrm>
              <a:off x="-1889760" y="-1463040"/>
              <a:ext cx="274200" cy="274200"/>
            </a:xfrm>
            <a:prstGeom prst="ellipse">
              <a:avLst/>
            </a:prstGeom>
            <a:solidFill>
              <a:srgbClr val="CCB5A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6"/>
            <p:cNvSpPr/>
            <p:nvPr/>
          </p:nvSpPr>
          <p:spPr>
            <a:xfrm>
              <a:off x="-1371600" y="-1463040"/>
              <a:ext cx="274200" cy="274200"/>
            </a:xfrm>
            <a:prstGeom prst="ellipse">
              <a:avLst/>
            </a:prstGeom>
            <a:solidFill>
              <a:srgbClr val="CCB5A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6"/>
            <p:cNvSpPr/>
            <p:nvPr/>
          </p:nvSpPr>
          <p:spPr>
            <a:xfrm>
              <a:off x="-853440" y="-1463040"/>
              <a:ext cx="274200" cy="274200"/>
            </a:xfrm>
            <a:prstGeom prst="ellipse">
              <a:avLst/>
            </a:prstGeom>
            <a:solidFill>
              <a:srgbClr val="CCB5A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73" name="Google Shape;273;p26"/>
          <p:cNvCxnSpPr/>
          <p:nvPr/>
        </p:nvCxnSpPr>
        <p:spPr>
          <a:xfrm>
            <a:off x="2896879" y="3674634"/>
            <a:ext cx="907800" cy="0"/>
          </a:xfrm>
          <a:prstGeom prst="straightConnector1">
            <a:avLst/>
          </a:prstGeom>
          <a:noFill/>
          <a:ln cap="flat" cmpd="sng" w="2857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4" name="Google Shape;274;p26"/>
          <p:cNvSpPr/>
          <p:nvPr/>
        </p:nvSpPr>
        <p:spPr>
          <a:xfrm>
            <a:off x="3791450" y="3484875"/>
            <a:ext cx="1785900" cy="3795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7F7F7F"/>
                </a:solidFill>
              </a:rPr>
              <a:t>程式流程圖</a:t>
            </a:r>
            <a:endParaRPr sz="2400">
              <a:solidFill>
                <a:srgbClr val="7F7F7F"/>
              </a:solidFill>
            </a:endParaRPr>
          </a:p>
        </p:txBody>
      </p:sp>
      <p:cxnSp>
        <p:nvCxnSpPr>
          <p:cNvPr id="275" name="Google Shape;275;p26"/>
          <p:cNvCxnSpPr/>
          <p:nvPr/>
        </p:nvCxnSpPr>
        <p:spPr>
          <a:xfrm>
            <a:off x="5535354" y="3674621"/>
            <a:ext cx="907800" cy="0"/>
          </a:xfrm>
          <a:prstGeom prst="straightConnector1">
            <a:avLst/>
          </a:prstGeom>
          <a:noFill/>
          <a:ln cap="flat" cmpd="sng" w="2857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6" name="Google Shape;276;p26"/>
          <p:cNvSpPr/>
          <p:nvPr/>
        </p:nvSpPr>
        <p:spPr>
          <a:xfrm>
            <a:off x="7227277" y="-455002"/>
            <a:ext cx="879300" cy="8793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26"/>
          <p:cNvSpPr/>
          <p:nvPr/>
        </p:nvSpPr>
        <p:spPr>
          <a:xfrm>
            <a:off x="7705279" y="2571750"/>
            <a:ext cx="879300" cy="879300"/>
          </a:xfrm>
          <a:prstGeom prst="ellipse">
            <a:avLst/>
          </a:prstGeom>
          <a:solidFill>
            <a:srgbClr val="BDC8C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6"/>
          <p:cNvSpPr/>
          <p:nvPr/>
        </p:nvSpPr>
        <p:spPr>
          <a:xfrm>
            <a:off x="1737500" y="3752117"/>
            <a:ext cx="879300" cy="879300"/>
          </a:xfrm>
          <a:prstGeom prst="ellipse">
            <a:avLst/>
          </a:prstGeom>
          <a:solidFill>
            <a:srgbClr val="BDC8C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6"/>
          <p:cNvSpPr/>
          <p:nvPr/>
        </p:nvSpPr>
        <p:spPr>
          <a:xfrm>
            <a:off x="1581569" y="1421058"/>
            <a:ext cx="548400" cy="548400"/>
          </a:xfrm>
          <a:prstGeom prst="ellipse">
            <a:avLst/>
          </a:prstGeom>
          <a:solidFill>
            <a:srgbClr val="ECD9C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26"/>
          <p:cNvSpPr/>
          <p:nvPr/>
        </p:nvSpPr>
        <p:spPr>
          <a:xfrm>
            <a:off x="410100" y="2816818"/>
            <a:ext cx="422100" cy="435600"/>
          </a:xfrm>
          <a:prstGeom prst="ellipse">
            <a:avLst/>
          </a:prstGeom>
          <a:solidFill>
            <a:srgbClr val="A99F9D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6"/>
          <p:cNvSpPr/>
          <p:nvPr/>
        </p:nvSpPr>
        <p:spPr>
          <a:xfrm>
            <a:off x="6434790" y="718222"/>
            <a:ext cx="260400" cy="260400"/>
          </a:xfrm>
          <a:prstGeom prst="ellipse">
            <a:avLst/>
          </a:prstGeom>
          <a:solidFill>
            <a:srgbClr val="A99F9D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26"/>
          <p:cNvSpPr/>
          <p:nvPr/>
        </p:nvSpPr>
        <p:spPr>
          <a:xfrm>
            <a:off x="6484026" y="3621874"/>
            <a:ext cx="260400" cy="260400"/>
          </a:xfrm>
          <a:prstGeom prst="ellipse">
            <a:avLst/>
          </a:prstGeom>
          <a:solidFill>
            <a:srgbClr val="DCB66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ECD9CA"/>
              </a:solidFill>
              <a:highlight>
                <a:srgbClr val="DCB66B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26"/>
          <p:cNvSpPr/>
          <p:nvPr/>
        </p:nvSpPr>
        <p:spPr>
          <a:xfrm>
            <a:off x="3889250" y="1609325"/>
            <a:ext cx="1590300" cy="1571400"/>
          </a:xfrm>
          <a:prstGeom prst="ellipse">
            <a:avLst/>
          </a:prstGeom>
          <a:noFill/>
          <a:ln cap="flat" cmpd="sng" w="76200">
            <a:solidFill>
              <a:srgbClr val="CCB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6"/>
          <p:cNvSpPr txBox="1"/>
          <p:nvPr/>
        </p:nvSpPr>
        <p:spPr>
          <a:xfrm>
            <a:off x="4297800" y="1748525"/>
            <a:ext cx="548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7200">
                <a:solidFill>
                  <a:srgbClr val="CCB5A5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endParaRPr b="1" sz="7200">
              <a:solidFill>
                <a:srgbClr val="CCB5A5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27"/>
          <p:cNvGrpSpPr/>
          <p:nvPr/>
        </p:nvGrpSpPr>
        <p:grpSpPr>
          <a:xfrm>
            <a:off x="3395097" y="664875"/>
            <a:ext cx="2503359" cy="3321694"/>
            <a:chOff x="3283282" y="1062871"/>
            <a:chExt cx="2337840" cy="3360337"/>
          </a:xfrm>
        </p:grpSpPr>
        <p:sp>
          <p:nvSpPr>
            <p:cNvPr id="290" name="Google Shape;290;p27"/>
            <p:cNvSpPr/>
            <p:nvPr/>
          </p:nvSpPr>
          <p:spPr>
            <a:xfrm>
              <a:off x="3460536" y="3435578"/>
              <a:ext cx="831000" cy="8304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25700" lIns="51425" spcFirstLastPara="1" rIns="51425" wrap="square" tIns="2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27"/>
            <p:cNvSpPr/>
            <p:nvPr/>
          </p:nvSpPr>
          <p:spPr>
            <a:xfrm>
              <a:off x="3460536" y="3435578"/>
              <a:ext cx="831000" cy="830400"/>
            </a:xfrm>
            <a:prstGeom prst="ellipse">
              <a:avLst/>
            </a:prstGeom>
            <a:solidFill>
              <a:srgbClr val="AAA09E"/>
            </a:solidFill>
            <a:ln>
              <a:noFill/>
            </a:ln>
          </p:spPr>
          <p:txBody>
            <a:bodyPr anchorCtr="0" anchor="ctr" bIns="25700" lIns="0" spcFirstLastPara="1" rIns="0" wrap="square" tIns="2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2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04</a:t>
              </a:r>
              <a:endParaRPr b="1" sz="2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27"/>
            <p:cNvSpPr/>
            <p:nvPr/>
          </p:nvSpPr>
          <p:spPr>
            <a:xfrm>
              <a:off x="4787044" y="2701430"/>
              <a:ext cx="830400" cy="831300"/>
            </a:xfrm>
            <a:prstGeom prst="ellipse">
              <a:avLst/>
            </a:prstGeom>
            <a:solidFill>
              <a:srgbClr val="DCB66B"/>
            </a:solidFill>
            <a:ln>
              <a:noFill/>
            </a:ln>
          </p:spPr>
          <p:txBody>
            <a:bodyPr anchorCtr="0" anchor="ctr" bIns="25700" lIns="51425" spcFirstLastPara="1" rIns="51425" wrap="square" tIns="2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27"/>
            <p:cNvSpPr/>
            <p:nvPr/>
          </p:nvSpPr>
          <p:spPr>
            <a:xfrm>
              <a:off x="4790722" y="2701430"/>
              <a:ext cx="830400" cy="831300"/>
            </a:xfrm>
            <a:prstGeom prst="ellipse">
              <a:avLst/>
            </a:prstGeom>
            <a:solidFill>
              <a:srgbClr val="C6B0A0"/>
            </a:solidFill>
            <a:ln>
              <a:noFill/>
            </a:ln>
          </p:spPr>
          <p:txBody>
            <a:bodyPr anchorCtr="0" anchor="ctr" bIns="25700" lIns="0" spcFirstLastPara="1" rIns="0" wrap="square" tIns="2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2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03</a:t>
              </a:r>
              <a:endParaRPr b="1" sz="2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27"/>
            <p:cNvSpPr/>
            <p:nvPr/>
          </p:nvSpPr>
          <p:spPr>
            <a:xfrm>
              <a:off x="3468877" y="1970151"/>
              <a:ext cx="830400" cy="8304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25700" lIns="51425" spcFirstLastPara="1" rIns="51425" wrap="square" tIns="2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27"/>
            <p:cNvSpPr/>
            <p:nvPr/>
          </p:nvSpPr>
          <p:spPr>
            <a:xfrm>
              <a:off x="3468876" y="1970151"/>
              <a:ext cx="830400" cy="830400"/>
            </a:xfrm>
            <a:prstGeom prst="ellipse">
              <a:avLst/>
            </a:prstGeom>
            <a:solidFill>
              <a:srgbClr val="ECD9CA"/>
            </a:solidFill>
            <a:ln>
              <a:noFill/>
            </a:ln>
          </p:spPr>
          <p:txBody>
            <a:bodyPr anchorCtr="0" anchor="ctr" bIns="25700" lIns="0" spcFirstLastPara="1" rIns="0" wrap="square" tIns="2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2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 b="1" sz="2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27"/>
            <p:cNvSpPr/>
            <p:nvPr/>
          </p:nvSpPr>
          <p:spPr>
            <a:xfrm>
              <a:off x="4779765" y="1224524"/>
              <a:ext cx="830400" cy="8316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25700" lIns="51425" spcFirstLastPara="1" rIns="51425" wrap="square" tIns="2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27"/>
            <p:cNvSpPr/>
            <p:nvPr/>
          </p:nvSpPr>
          <p:spPr>
            <a:xfrm>
              <a:off x="4779764" y="1224524"/>
              <a:ext cx="830400" cy="831600"/>
            </a:xfrm>
            <a:prstGeom prst="ellipse">
              <a:avLst/>
            </a:prstGeom>
            <a:solidFill>
              <a:srgbClr val="BDC8C0"/>
            </a:solidFill>
            <a:ln>
              <a:noFill/>
            </a:ln>
          </p:spPr>
          <p:txBody>
            <a:bodyPr anchorCtr="0" anchor="ctr" bIns="25700" lIns="0" spcFirstLastPara="1" rIns="0" wrap="square" tIns="2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2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 b="1" sz="2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27"/>
            <p:cNvSpPr/>
            <p:nvPr/>
          </p:nvSpPr>
          <p:spPr>
            <a:xfrm>
              <a:off x="4126139" y="1062871"/>
              <a:ext cx="877742" cy="3360337"/>
            </a:xfrm>
            <a:custGeom>
              <a:rect b="b" l="l" r="r" t="t"/>
              <a:pathLst>
                <a:path extrusionOk="0" h="2974" w="777">
                  <a:moveTo>
                    <a:pt x="0" y="2974"/>
                  </a:moveTo>
                  <a:cubicBezTo>
                    <a:pt x="280" y="2974"/>
                    <a:pt x="507" y="2747"/>
                    <a:pt x="507" y="2467"/>
                  </a:cubicBezTo>
                  <a:cubicBezTo>
                    <a:pt x="507" y="2342"/>
                    <a:pt x="459" y="2227"/>
                    <a:pt x="388" y="2138"/>
                  </a:cubicBezTo>
                  <a:cubicBezTo>
                    <a:pt x="317" y="2049"/>
                    <a:pt x="277" y="1939"/>
                    <a:pt x="277" y="1818"/>
                  </a:cubicBezTo>
                  <a:cubicBezTo>
                    <a:pt x="277" y="1692"/>
                    <a:pt x="326" y="1577"/>
                    <a:pt x="398" y="1488"/>
                  </a:cubicBezTo>
                  <a:cubicBezTo>
                    <a:pt x="469" y="1400"/>
                    <a:pt x="507" y="1290"/>
                    <a:pt x="507" y="1171"/>
                  </a:cubicBezTo>
                  <a:cubicBezTo>
                    <a:pt x="507" y="1047"/>
                    <a:pt x="465" y="933"/>
                    <a:pt x="390" y="844"/>
                  </a:cubicBezTo>
                  <a:cubicBezTo>
                    <a:pt x="315" y="754"/>
                    <a:pt x="267" y="638"/>
                    <a:pt x="267" y="511"/>
                  </a:cubicBezTo>
                  <a:cubicBezTo>
                    <a:pt x="267" y="229"/>
                    <a:pt x="496" y="0"/>
                    <a:pt x="777" y="0"/>
                  </a:cubicBezTo>
                </a:path>
              </a:pathLst>
            </a:custGeom>
            <a:noFill/>
            <a:ln cap="flat" cmpd="sng" w="12700">
              <a:solidFill>
                <a:srgbClr val="C6B0A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25700" lIns="51425" spcFirstLastPara="1" rIns="51425" wrap="square" tIns="2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27"/>
            <p:cNvSpPr/>
            <p:nvPr/>
          </p:nvSpPr>
          <p:spPr>
            <a:xfrm>
              <a:off x="4382521" y="1417746"/>
              <a:ext cx="123000" cy="123300"/>
            </a:xfrm>
            <a:prstGeom prst="ellipse">
              <a:avLst/>
            </a:prstGeom>
            <a:solidFill>
              <a:srgbClr val="FFFFFF"/>
            </a:solidFill>
            <a:ln cap="flat" cmpd="sng" w="12700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25700" lIns="51425" spcFirstLastPara="1" rIns="51425" wrap="square" tIns="2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27"/>
            <p:cNvSpPr/>
            <p:nvPr/>
          </p:nvSpPr>
          <p:spPr>
            <a:xfrm>
              <a:off x="4658042" y="2334116"/>
              <a:ext cx="123300" cy="123000"/>
            </a:xfrm>
            <a:prstGeom prst="ellipse">
              <a:avLst/>
            </a:prstGeom>
            <a:solidFill>
              <a:srgbClr val="FFFFFF"/>
            </a:solidFill>
            <a:ln cap="flat" cmpd="sng" w="12700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25700" lIns="51425" spcFirstLastPara="1" rIns="51425" wrap="square" tIns="2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27"/>
            <p:cNvSpPr/>
            <p:nvPr/>
          </p:nvSpPr>
          <p:spPr>
            <a:xfrm>
              <a:off x="4375824" y="3025698"/>
              <a:ext cx="123000" cy="123000"/>
            </a:xfrm>
            <a:prstGeom prst="ellipse">
              <a:avLst/>
            </a:prstGeom>
            <a:solidFill>
              <a:srgbClr val="FFFFFF"/>
            </a:solidFill>
            <a:ln cap="flat" cmpd="sng" w="12700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25700" lIns="51425" spcFirstLastPara="1" rIns="51425" wrap="square" tIns="2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27"/>
            <p:cNvSpPr/>
            <p:nvPr/>
          </p:nvSpPr>
          <p:spPr>
            <a:xfrm>
              <a:off x="4624080" y="3993721"/>
              <a:ext cx="123300" cy="123000"/>
            </a:xfrm>
            <a:prstGeom prst="ellipse">
              <a:avLst/>
            </a:prstGeom>
            <a:solidFill>
              <a:srgbClr val="FFFFFF"/>
            </a:solidFill>
            <a:ln cap="flat" cmpd="sng" w="12700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25700" lIns="51425" spcFirstLastPara="1" rIns="51425" wrap="square" tIns="2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3" name="Google Shape;303;p27"/>
            <p:cNvCxnSpPr/>
            <p:nvPr/>
          </p:nvCxnSpPr>
          <p:spPr>
            <a:xfrm rot="10800000">
              <a:off x="3610921" y="1479922"/>
              <a:ext cx="771600" cy="0"/>
            </a:xfrm>
            <a:prstGeom prst="straightConnector1">
              <a:avLst/>
            </a:prstGeom>
            <a:noFill/>
            <a:ln cap="flat" cmpd="sng" w="12700">
              <a:solidFill>
                <a:srgbClr val="ECD9CA"/>
              </a:solidFill>
              <a:prstDash val="solid"/>
              <a:miter lim="800000"/>
              <a:headEnd len="sm" w="sm" type="none"/>
              <a:tailEnd len="med" w="med" type="oval"/>
            </a:ln>
          </p:spPr>
        </p:cxnSp>
        <p:cxnSp>
          <p:nvCxnSpPr>
            <p:cNvPr id="304" name="Google Shape;304;p27"/>
            <p:cNvCxnSpPr/>
            <p:nvPr/>
          </p:nvCxnSpPr>
          <p:spPr>
            <a:xfrm rot="10800000">
              <a:off x="4781407" y="2394857"/>
              <a:ext cx="771600" cy="0"/>
            </a:xfrm>
            <a:prstGeom prst="straightConnector1">
              <a:avLst/>
            </a:prstGeom>
            <a:noFill/>
            <a:ln cap="flat" cmpd="sng" w="12700">
              <a:solidFill>
                <a:srgbClr val="BDC8C0"/>
              </a:solidFill>
              <a:prstDash val="solid"/>
              <a:miter lim="800000"/>
              <a:headEnd len="med" w="med" type="oval"/>
              <a:tailEnd len="sm" w="sm" type="none"/>
            </a:ln>
          </p:spPr>
        </p:cxnSp>
        <p:cxnSp>
          <p:nvCxnSpPr>
            <p:cNvPr id="305" name="Google Shape;305;p27"/>
            <p:cNvCxnSpPr/>
            <p:nvPr/>
          </p:nvCxnSpPr>
          <p:spPr>
            <a:xfrm rot="10800000">
              <a:off x="3283282" y="3087395"/>
              <a:ext cx="1093500" cy="0"/>
            </a:xfrm>
            <a:prstGeom prst="straightConnector1">
              <a:avLst/>
            </a:prstGeom>
            <a:noFill/>
            <a:ln cap="flat" cmpd="sng" w="12700">
              <a:solidFill>
                <a:srgbClr val="ECD9CA"/>
              </a:solidFill>
              <a:prstDash val="solid"/>
              <a:miter lim="800000"/>
              <a:headEnd len="sm" w="sm" type="none"/>
              <a:tailEnd len="med" w="med" type="oval"/>
            </a:ln>
          </p:spPr>
        </p:cxnSp>
        <p:cxnSp>
          <p:nvCxnSpPr>
            <p:cNvPr id="306" name="Google Shape;306;p27"/>
            <p:cNvCxnSpPr/>
            <p:nvPr/>
          </p:nvCxnSpPr>
          <p:spPr>
            <a:xfrm rot="10800000">
              <a:off x="4745953" y="4055897"/>
              <a:ext cx="770700" cy="0"/>
            </a:xfrm>
            <a:prstGeom prst="straightConnector1">
              <a:avLst/>
            </a:prstGeom>
            <a:noFill/>
            <a:ln cap="flat" cmpd="sng" w="12700">
              <a:solidFill>
                <a:srgbClr val="C6B0A0"/>
              </a:solidFill>
              <a:prstDash val="solid"/>
              <a:miter lim="800000"/>
              <a:headEnd len="med" w="med" type="oval"/>
              <a:tailEnd len="sm" w="sm" type="none"/>
            </a:ln>
          </p:spPr>
        </p:cxnSp>
      </p:grpSp>
      <p:sp>
        <p:nvSpPr>
          <p:cNvPr id="307" name="Google Shape;307;p27"/>
          <p:cNvSpPr/>
          <p:nvPr/>
        </p:nvSpPr>
        <p:spPr>
          <a:xfrm>
            <a:off x="1314994" y="1478676"/>
            <a:ext cx="11643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700">
                <a:solidFill>
                  <a:schemeClr val="dk1"/>
                </a:solidFill>
              </a:rPr>
              <a:t>爬蟲</a:t>
            </a:r>
            <a:endParaRPr b="1" sz="1700">
              <a:solidFill>
                <a:schemeClr val="dk1"/>
              </a:solidFill>
            </a:endParaRPr>
          </a:p>
        </p:txBody>
      </p:sp>
      <p:sp>
        <p:nvSpPr>
          <p:cNvPr id="308" name="Google Shape;308;p27"/>
          <p:cNvSpPr/>
          <p:nvPr/>
        </p:nvSpPr>
        <p:spPr>
          <a:xfrm>
            <a:off x="1154775" y="1855038"/>
            <a:ext cx="20928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048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zh-TW" sz="1200">
                <a:solidFill>
                  <a:schemeClr val="dk1"/>
                </a:solidFill>
              </a:rPr>
              <a:t>爬取Anue鉅亨網上基金相關資料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zh-TW" sz="1200">
                <a:solidFill>
                  <a:schemeClr val="dk1"/>
                </a:solidFill>
              </a:rPr>
              <a:t>清理</a:t>
            </a:r>
            <a:r>
              <a:rPr lang="zh-TW" sz="1200">
                <a:solidFill>
                  <a:schemeClr val="dk1"/>
                </a:solidFill>
              </a:rPr>
              <a:t>資料</a:t>
            </a:r>
            <a:r>
              <a:rPr lang="zh-TW" sz="1200">
                <a:solidFill>
                  <a:schemeClr val="dk1"/>
                </a:solidFill>
              </a:rPr>
              <a:t>﹑合併數據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27"/>
          <p:cNvSpPr/>
          <p:nvPr/>
        </p:nvSpPr>
        <p:spPr>
          <a:xfrm>
            <a:off x="6148394" y="3805592"/>
            <a:ext cx="11643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700">
                <a:solidFill>
                  <a:schemeClr val="dk1"/>
                </a:solidFill>
              </a:rPr>
              <a:t>結果</a:t>
            </a:r>
            <a:endParaRPr b="1" sz="1700">
              <a:solidFill>
                <a:schemeClr val="dk1"/>
              </a:solidFill>
            </a:endParaRPr>
          </a:p>
        </p:txBody>
      </p:sp>
      <p:sp>
        <p:nvSpPr>
          <p:cNvPr id="310" name="Google Shape;310;p27"/>
          <p:cNvSpPr/>
          <p:nvPr/>
        </p:nvSpPr>
        <p:spPr>
          <a:xfrm>
            <a:off x="6148400" y="664875"/>
            <a:ext cx="23706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700">
                <a:solidFill>
                  <a:schemeClr val="dk1"/>
                </a:solidFill>
              </a:rPr>
              <a:t>績效排名前5名</a:t>
            </a:r>
            <a:endParaRPr b="1" sz="1700">
              <a:solidFill>
                <a:schemeClr val="dk1"/>
              </a:solidFill>
            </a:endParaRPr>
          </a:p>
        </p:txBody>
      </p:sp>
      <p:sp>
        <p:nvSpPr>
          <p:cNvPr id="311" name="Google Shape;311;p27"/>
          <p:cNvSpPr/>
          <p:nvPr/>
        </p:nvSpPr>
        <p:spPr>
          <a:xfrm>
            <a:off x="6045975" y="988575"/>
            <a:ext cx="2310300" cy="11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048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zh-TW" sz="1200">
                <a:solidFill>
                  <a:schemeClr val="dk1"/>
                </a:solidFill>
                <a:highlight>
                  <a:srgbClr val="FFFFFF"/>
                </a:highlight>
              </a:rPr>
              <a:t>新光創新科技基金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zh-TW" sz="1200">
                <a:solidFill>
                  <a:schemeClr val="dk1"/>
                </a:solidFill>
                <a:highlight>
                  <a:srgbClr val="FFFFFF"/>
                </a:highlight>
              </a:rPr>
              <a:t>合庫台灣高科技基金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zh-TW" sz="1200">
                <a:solidFill>
                  <a:schemeClr val="dk1"/>
                </a:solidFill>
                <a:highlight>
                  <a:srgbClr val="FFFFFF"/>
                </a:highlight>
              </a:rPr>
              <a:t>聯邦精選科技基金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zh-TW" sz="1200">
                <a:solidFill>
                  <a:schemeClr val="dk1"/>
                </a:solidFill>
                <a:highlight>
                  <a:srgbClr val="FFFFFF"/>
                </a:highlight>
              </a:rPr>
              <a:t>兆豐國際電子基金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zh-TW" sz="1200">
                <a:solidFill>
                  <a:schemeClr val="dk1"/>
                </a:solidFill>
                <a:highlight>
                  <a:srgbClr val="FFFFFF"/>
                </a:highlight>
              </a:rPr>
              <a:t>摩根新興科技基金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312" name="Google Shape;312;p27"/>
          <p:cNvSpPr/>
          <p:nvPr/>
        </p:nvSpPr>
        <p:spPr>
          <a:xfrm>
            <a:off x="6154725" y="2349438"/>
            <a:ext cx="20928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700">
                <a:solidFill>
                  <a:schemeClr val="dk1"/>
                </a:solidFill>
              </a:rPr>
              <a:t>指標分析</a:t>
            </a:r>
            <a:endParaRPr b="1" sz="17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</p:txBody>
      </p:sp>
      <p:sp>
        <p:nvSpPr>
          <p:cNvPr id="313" name="Google Shape;313;p27"/>
          <p:cNvSpPr/>
          <p:nvPr/>
        </p:nvSpPr>
        <p:spPr>
          <a:xfrm>
            <a:off x="6045975" y="2718900"/>
            <a:ext cx="27777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048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zh-TW" sz="1200">
                <a:solidFill>
                  <a:schemeClr val="dk1"/>
                </a:solidFill>
              </a:rPr>
              <a:t>針對所有指標進行排名</a:t>
            </a:r>
            <a:r>
              <a:rPr lang="zh-TW" sz="1200">
                <a:solidFill>
                  <a:schemeClr val="dk1"/>
                </a:solidFill>
              </a:rPr>
              <a:t>及得分</a:t>
            </a:r>
            <a:r>
              <a:rPr lang="zh-TW" sz="1200">
                <a:solidFill>
                  <a:schemeClr val="dk1"/>
                </a:solidFill>
              </a:rPr>
              <a:t>，第一名：5分(以此類推)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zh-TW" sz="1200">
                <a:solidFill>
                  <a:schemeClr val="dk1"/>
                </a:solidFill>
              </a:rPr>
              <a:t>將</a:t>
            </a:r>
            <a:r>
              <a:rPr lang="zh-TW" sz="1200">
                <a:solidFill>
                  <a:schemeClr val="dk1"/>
                </a:solidFill>
              </a:rPr>
              <a:t>得分做加總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14" name="Google Shape;314;p27"/>
          <p:cNvSpPr/>
          <p:nvPr/>
        </p:nvSpPr>
        <p:spPr>
          <a:xfrm>
            <a:off x="2795907" y="78721"/>
            <a:ext cx="3552600" cy="5862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500">
                <a:solidFill>
                  <a:srgbClr val="A5A5A5"/>
                </a:solidFill>
              </a:rPr>
              <a:t>程式流程圖</a:t>
            </a:r>
            <a:endParaRPr b="1" sz="2500">
              <a:solidFill>
                <a:srgbClr val="A5A5A5"/>
              </a:solidFill>
            </a:endParaRPr>
          </a:p>
        </p:txBody>
      </p:sp>
      <p:sp>
        <p:nvSpPr>
          <p:cNvPr id="315" name="Google Shape;315;p27"/>
          <p:cNvSpPr/>
          <p:nvPr/>
        </p:nvSpPr>
        <p:spPr>
          <a:xfrm>
            <a:off x="6081950" y="4105725"/>
            <a:ext cx="25035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048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zh-TW" sz="1200">
                <a:solidFill>
                  <a:schemeClr val="dk1"/>
                </a:solidFill>
              </a:rPr>
              <a:t>因此，本組推薦分數最高的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zh-TW" sz="1200">
                <a:solidFill>
                  <a:schemeClr val="dk1"/>
                </a:solidFill>
              </a:rPr>
              <a:t>結果：</a:t>
            </a:r>
            <a:r>
              <a:rPr lang="zh-TW" sz="1200">
                <a:solidFill>
                  <a:srgbClr val="FF0000"/>
                </a:solidFill>
              </a:rPr>
              <a:t>新光新創科技基金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316" name="Google Shape;316;p27"/>
          <p:cNvSpPr/>
          <p:nvPr/>
        </p:nvSpPr>
        <p:spPr>
          <a:xfrm>
            <a:off x="4954855" y="3927519"/>
            <a:ext cx="889200" cy="822000"/>
          </a:xfrm>
          <a:prstGeom prst="ellipse">
            <a:avLst/>
          </a:prstGeom>
          <a:solidFill>
            <a:srgbClr val="BDC8C0"/>
          </a:solidFill>
          <a:ln>
            <a:noFill/>
          </a:ln>
        </p:spPr>
        <p:txBody>
          <a:bodyPr anchorCtr="0" anchor="ctr" bIns="25700" lIns="0" spcFirstLastPara="1" rIns="0" wrap="square" tIns="2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zh-TW" sz="2100">
                <a:solidFill>
                  <a:schemeClr val="lt1"/>
                </a:solidFill>
              </a:rPr>
              <a:t>5</a:t>
            </a:r>
            <a:endParaRPr b="1" sz="2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27"/>
          <p:cNvSpPr/>
          <p:nvPr/>
        </p:nvSpPr>
        <p:spPr>
          <a:xfrm>
            <a:off x="1314994" y="3051092"/>
            <a:ext cx="11643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700">
                <a:solidFill>
                  <a:schemeClr val="dk1"/>
                </a:solidFill>
              </a:rPr>
              <a:t>加權排名</a:t>
            </a:r>
            <a:endParaRPr b="1" sz="1700">
              <a:solidFill>
                <a:schemeClr val="dk1"/>
              </a:solidFill>
            </a:endParaRPr>
          </a:p>
        </p:txBody>
      </p:sp>
      <p:sp>
        <p:nvSpPr>
          <p:cNvPr id="318" name="Google Shape;318;p27"/>
          <p:cNvSpPr/>
          <p:nvPr/>
        </p:nvSpPr>
        <p:spPr>
          <a:xfrm>
            <a:off x="1161100" y="3409400"/>
            <a:ext cx="20928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048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zh-TW" sz="1200">
                <a:solidFill>
                  <a:schemeClr val="dk1"/>
                </a:solidFill>
              </a:rPr>
              <a:t>將Alpha、beta兩指標*1.5倍，其餘1倍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zh-TW" sz="1200">
                <a:solidFill>
                  <a:schemeClr val="dk1"/>
                </a:solidFill>
              </a:rPr>
              <a:t>最後將加權後的分數取平均，得到排名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" name="Google Shape;323;p28"/>
          <p:cNvGrpSpPr/>
          <p:nvPr/>
        </p:nvGrpSpPr>
        <p:grpSpPr>
          <a:xfrm>
            <a:off x="4303389" y="4455404"/>
            <a:ext cx="762011" cy="114259"/>
            <a:chOff x="-2407920" y="-1463040"/>
            <a:chExt cx="1828680" cy="274200"/>
          </a:xfrm>
        </p:grpSpPr>
        <p:sp>
          <p:nvSpPr>
            <p:cNvPr id="324" name="Google Shape;324;p28"/>
            <p:cNvSpPr/>
            <p:nvPr/>
          </p:nvSpPr>
          <p:spPr>
            <a:xfrm>
              <a:off x="-2407920" y="-1463040"/>
              <a:ext cx="274200" cy="274200"/>
            </a:xfrm>
            <a:prstGeom prst="ellipse">
              <a:avLst/>
            </a:prstGeom>
            <a:solidFill>
              <a:srgbClr val="CCB5A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28"/>
            <p:cNvSpPr/>
            <p:nvPr/>
          </p:nvSpPr>
          <p:spPr>
            <a:xfrm>
              <a:off x="-1889760" y="-1463040"/>
              <a:ext cx="274200" cy="274200"/>
            </a:xfrm>
            <a:prstGeom prst="ellipse">
              <a:avLst/>
            </a:prstGeom>
            <a:solidFill>
              <a:srgbClr val="CCB5A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28"/>
            <p:cNvSpPr/>
            <p:nvPr/>
          </p:nvSpPr>
          <p:spPr>
            <a:xfrm>
              <a:off x="-1371600" y="-1463040"/>
              <a:ext cx="274200" cy="274200"/>
            </a:xfrm>
            <a:prstGeom prst="ellipse">
              <a:avLst/>
            </a:prstGeom>
            <a:solidFill>
              <a:srgbClr val="CCB5A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28"/>
            <p:cNvSpPr/>
            <p:nvPr/>
          </p:nvSpPr>
          <p:spPr>
            <a:xfrm>
              <a:off x="-853440" y="-1463040"/>
              <a:ext cx="274200" cy="274200"/>
            </a:xfrm>
            <a:prstGeom prst="ellipse">
              <a:avLst/>
            </a:prstGeom>
            <a:solidFill>
              <a:srgbClr val="CCB5A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28" name="Google Shape;328;p28"/>
          <p:cNvCxnSpPr/>
          <p:nvPr/>
        </p:nvCxnSpPr>
        <p:spPr>
          <a:xfrm>
            <a:off x="2896879" y="3674634"/>
            <a:ext cx="907800" cy="0"/>
          </a:xfrm>
          <a:prstGeom prst="straightConnector1">
            <a:avLst/>
          </a:prstGeom>
          <a:noFill/>
          <a:ln cap="flat" cmpd="sng" w="2857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9" name="Google Shape;329;p28"/>
          <p:cNvSpPr/>
          <p:nvPr/>
        </p:nvSpPr>
        <p:spPr>
          <a:xfrm>
            <a:off x="3668150" y="3484875"/>
            <a:ext cx="2032500" cy="3795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7F7F7F"/>
                </a:solidFill>
              </a:rPr>
              <a:t>困難與挑戰</a:t>
            </a:r>
            <a:endParaRPr sz="2400">
              <a:solidFill>
                <a:srgbClr val="7F7F7F"/>
              </a:solidFill>
            </a:endParaRPr>
          </a:p>
        </p:txBody>
      </p:sp>
      <p:cxnSp>
        <p:nvCxnSpPr>
          <p:cNvPr id="330" name="Google Shape;330;p28"/>
          <p:cNvCxnSpPr/>
          <p:nvPr/>
        </p:nvCxnSpPr>
        <p:spPr>
          <a:xfrm>
            <a:off x="5535354" y="3674621"/>
            <a:ext cx="907800" cy="0"/>
          </a:xfrm>
          <a:prstGeom prst="straightConnector1">
            <a:avLst/>
          </a:prstGeom>
          <a:noFill/>
          <a:ln cap="flat" cmpd="sng" w="2857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1" name="Google Shape;331;p28"/>
          <p:cNvSpPr/>
          <p:nvPr/>
        </p:nvSpPr>
        <p:spPr>
          <a:xfrm>
            <a:off x="7227277" y="-455002"/>
            <a:ext cx="879300" cy="8793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28"/>
          <p:cNvSpPr/>
          <p:nvPr/>
        </p:nvSpPr>
        <p:spPr>
          <a:xfrm>
            <a:off x="7705279" y="2571750"/>
            <a:ext cx="879300" cy="879300"/>
          </a:xfrm>
          <a:prstGeom prst="ellipse">
            <a:avLst/>
          </a:prstGeom>
          <a:solidFill>
            <a:srgbClr val="BDC8C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28"/>
          <p:cNvSpPr/>
          <p:nvPr/>
        </p:nvSpPr>
        <p:spPr>
          <a:xfrm>
            <a:off x="1737500" y="3752117"/>
            <a:ext cx="879300" cy="879300"/>
          </a:xfrm>
          <a:prstGeom prst="ellipse">
            <a:avLst/>
          </a:prstGeom>
          <a:solidFill>
            <a:srgbClr val="BDC8C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28"/>
          <p:cNvSpPr/>
          <p:nvPr/>
        </p:nvSpPr>
        <p:spPr>
          <a:xfrm>
            <a:off x="1581569" y="1421058"/>
            <a:ext cx="548400" cy="548400"/>
          </a:xfrm>
          <a:prstGeom prst="ellipse">
            <a:avLst/>
          </a:prstGeom>
          <a:solidFill>
            <a:srgbClr val="ECD9C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28"/>
          <p:cNvSpPr/>
          <p:nvPr/>
        </p:nvSpPr>
        <p:spPr>
          <a:xfrm>
            <a:off x="410100" y="2816818"/>
            <a:ext cx="422100" cy="435600"/>
          </a:xfrm>
          <a:prstGeom prst="ellipse">
            <a:avLst/>
          </a:prstGeom>
          <a:solidFill>
            <a:srgbClr val="A99F9D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28"/>
          <p:cNvSpPr/>
          <p:nvPr/>
        </p:nvSpPr>
        <p:spPr>
          <a:xfrm>
            <a:off x="6434790" y="718222"/>
            <a:ext cx="260400" cy="260400"/>
          </a:xfrm>
          <a:prstGeom prst="ellipse">
            <a:avLst/>
          </a:prstGeom>
          <a:solidFill>
            <a:srgbClr val="A99F9D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8"/>
          <p:cNvSpPr/>
          <p:nvPr/>
        </p:nvSpPr>
        <p:spPr>
          <a:xfrm>
            <a:off x="6484026" y="3621874"/>
            <a:ext cx="260400" cy="260400"/>
          </a:xfrm>
          <a:prstGeom prst="ellipse">
            <a:avLst/>
          </a:prstGeom>
          <a:solidFill>
            <a:srgbClr val="DCB66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ECD9CA"/>
              </a:solidFill>
              <a:highlight>
                <a:srgbClr val="DCB66B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28"/>
          <p:cNvSpPr/>
          <p:nvPr/>
        </p:nvSpPr>
        <p:spPr>
          <a:xfrm>
            <a:off x="3889250" y="1609325"/>
            <a:ext cx="1590300" cy="1571400"/>
          </a:xfrm>
          <a:prstGeom prst="ellipse">
            <a:avLst/>
          </a:prstGeom>
          <a:noFill/>
          <a:ln cap="flat" cmpd="sng" w="76200">
            <a:solidFill>
              <a:srgbClr val="CCB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8"/>
          <p:cNvSpPr txBox="1"/>
          <p:nvPr/>
        </p:nvSpPr>
        <p:spPr>
          <a:xfrm>
            <a:off x="4303400" y="1748525"/>
            <a:ext cx="6552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7200">
                <a:solidFill>
                  <a:srgbClr val="CCB5A5"/>
                </a:solidFill>
                <a:latin typeface="Comic Sans MS"/>
                <a:ea typeface="Comic Sans MS"/>
                <a:cs typeface="Comic Sans MS"/>
                <a:sym typeface="Comic Sans MS"/>
              </a:rPr>
              <a:t>4</a:t>
            </a:r>
            <a:endParaRPr b="1" sz="7200">
              <a:solidFill>
                <a:srgbClr val="CCB5A5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9"/>
          <p:cNvSpPr/>
          <p:nvPr/>
        </p:nvSpPr>
        <p:spPr>
          <a:xfrm>
            <a:off x="729175" y="2107100"/>
            <a:ext cx="17913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700">
                <a:solidFill>
                  <a:srgbClr val="262626"/>
                </a:solidFill>
              </a:rPr>
              <a:t>多張DF合併</a:t>
            </a:r>
            <a:endParaRPr b="1" sz="1700">
              <a:solidFill>
                <a:srgbClr val="262626"/>
              </a:solidFill>
            </a:endParaRPr>
          </a:p>
        </p:txBody>
      </p:sp>
      <p:sp>
        <p:nvSpPr>
          <p:cNvPr id="345" name="Google Shape;345;p29"/>
          <p:cNvSpPr/>
          <p:nvPr/>
        </p:nvSpPr>
        <p:spPr>
          <a:xfrm>
            <a:off x="729176" y="2601730"/>
            <a:ext cx="1791300" cy="22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dk1"/>
                </a:solidFill>
              </a:rPr>
              <a:t>最初設定每張dataframe時並無固定格式，也無將欄位型態調整成固定的，導致合併時可能因型態不同等問題，花了很多時間整理，最終的解決方法直接用try-except排除問題。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29"/>
          <p:cNvSpPr/>
          <p:nvPr/>
        </p:nvSpPr>
        <p:spPr>
          <a:xfrm>
            <a:off x="4689175" y="2107100"/>
            <a:ext cx="17913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700">
                <a:solidFill>
                  <a:schemeClr val="dk1"/>
                </a:solidFill>
              </a:rPr>
              <a:t>DF填值</a:t>
            </a:r>
            <a:endParaRPr b="1" sz="1700">
              <a:solidFill>
                <a:schemeClr val="dk1"/>
              </a:solidFill>
            </a:endParaRPr>
          </a:p>
        </p:txBody>
      </p:sp>
      <p:sp>
        <p:nvSpPr>
          <p:cNvPr id="347" name="Google Shape;347;p29"/>
          <p:cNvSpPr/>
          <p:nvPr/>
        </p:nvSpPr>
        <p:spPr>
          <a:xfrm>
            <a:off x="4689176" y="2601730"/>
            <a:ext cx="1791300" cy="22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3F3F3F"/>
                </a:solidFill>
              </a:rPr>
              <a:t>前面合併DF時已經有很多錯亂的地方，已經很強制利用try-except排解問題，將值填入正確欄位又增添許多難度，比較難找到相對應的位置。</a:t>
            </a:r>
            <a:endParaRPr sz="1200">
              <a:solidFill>
                <a:srgbClr val="3F3F3F"/>
              </a:solidFill>
            </a:endParaRPr>
          </a:p>
        </p:txBody>
      </p:sp>
      <p:sp>
        <p:nvSpPr>
          <p:cNvPr id="348" name="Google Shape;348;p29"/>
          <p:cNvSpPr/>
          <p:nvPr/>
        </p:nvSpPr>
        <p:spPr>
          <a:xfrm>
            <a:off x="2709175" y="2107100"/>
            <a:ext cx="17913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700">
                <a:solidFill>
                  <a:schemeClr val="dk1"/>
                </a:solidFill>
              </a:rPr>
              <a:t>多支爬蟲合併</a:t>
            </a:r>
            <a:endParaRPr b="1" sz="1700">
              <a:solidFill>
                <a:schemeClr val="dk1"/>
              </a:solidFill>
            </a:endParaRPr>
          </a:p>
        </p:txBody>
      </p:sp>
      <p:sp>
        <p:nvSpPr>
          <p:cNvPr id="349" name="Google Shape;349;p29"/>
          <p:cNvSpPr/>
          <p:nvPr/>
        </p:nvSpPr>
        <p:spPr>
          <a:xfrm>
            <a:off x="2709176" y="2601729"/>
            <a:ext cx="1791300" cy="22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262626"/>
                </a:solidFill>
              </a:rPr>
              <a:t>所需資訊並非全部於同一網址或是api內，獲取資訊時雖說不難，但後續在精簡程式碼時，有發現許多多餘重複的部分。</a:t>
            </a:r>
            <a:endParaRPr sz="15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0" name="Google Shape;350;p29"/>
          <p:cNvGrpSpPr/>
          <p:nvPr/>
        </p:nvGrpSpPr>
        <p:grpSpPr>
          <a:xfrm>
            <a:off x="729170" y="820928"/>
            <a:ext cx="7685677" cy="1019099"/>
            <a:chOff x="976743" y="2108719"/>
            <a:chExt cx="10247570" cy="1358798"/>
          </a:xfrm>
        </p:grpSpPr>
        <p:sp>
          <p:nvSpPr>
            <p:cNvPr id="351" name="Google Shape;351;p29"/>
            <p:cNvSpPr/>
            <p:nvPr/>
          </p:nvSpPr>
          <p:spPr>
            <a:xfrm flipH="1" rot="10800000">
              <a:off x="9950601" y="2484714"/>
              <a:ext cx="1273712" cy="982803"/>
            </a:xfrm>
            <a:custGeom>
              <a:rect b="b" l="l" r="r" t="t"/>
              <a:pathLst>
                <a:path extrusionOk="0" h="248" w="324">
                  <a:moveTo>
                    <a:pt x="153" y="248"/>
                  </a:moveTo>
                  <a:cubicBezTo>
                    <a:pt x="175" y="248"/>
                    <a:pt x="175" y="248"/>
                    <a:pt x="175" y="248"/>
                  </a:cubicBezTo>
                  <a:cubicBezTo>
                    <a:pt x="247" y="248"/>
                    <a:pt x="247" y="248"/>
                    <a:pt x="247" y="248"/>
                  </a:cubicBezTo>
                  <a:cubicBezTo>
                    <a:pt x="320" y="248"/>
                    <a:pt x="320" y="248"/>
                    <a:pt x="320" y="248"/>
                  </a:cubicBezTo>
                  <a:cubicBezTo>
                    <a:pt x="322" y="248"/>
                    <a:pt x="324" y="246"/>
                    <a:pt x="324" y="244"/>
                  </a:cubicBezTo>
                  <a:cubicBezTo>
                    <a:pt x="324" y="150"/>
                    <a:pt x="324" y="150"/>
                    <a:pt x="324" y="150"/>
                  </a:cubicBezTo>
                  <a:cubicBezTo>
                    <a:pt x="324" y="148"/>
                    <a:pt x="322" y="146"/>
                    <a:pt x="320" y="146"/>
                  </a:cubicBezTo>
                  <a:cubicBezTo>
                    <a:pt x="225" y="146"/>
                    <a:pt x="225" y="146"/>
                    <a:pt x="225" y="146"/>
                  </a:cubicBezTo>
                  <a:cubicBezTo>
                    <a:pt x="187" y="60"/>
                    <a:pt x="100" y="0"/>
                    <a:pt x="0" y="0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84" y="95"/>
                    <a:pt x="153" y="163"/>
                    <a:pt x="153" y="248"/>
                  </a:cubicBezTo>
                  <a:close/>
                </a:path>
              </a:pathLst>
            </a:custGeom>
            <a:solidFill>
              <a:srgbClr val="BDC8C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29"/>
            <p:cNvSpPr/>
            <p:nvPr/>
          </p:nvSpPr>
          <p:spPr>
            <a:xfrm flipH="1" rot="10800000">
              <a:off x="8646270" y="2484714"/>
              <a:ext cx="1273712" cy="982803"/>
            </a:xfrm>
            <a:custGeom>
              <a:rect b="b" l="l" r="r" t="t"/>
              <a:pathLst>
                <a:path extrusionOk="0" h="248" w="324">
                  <a:moveTo>
                    <a:pt x="4" y="248"/>
                  </a:moveTo>
                  <a:cubicBezTo>
                    <a:pt x="76" y="248"/>
                    <a:pt x="76" y="248"/>
                    <a:pt x="76" y="248"/>
                  </a:cubicBezTo>
                  <a:cubicBezTo>
                    <a:pt x="148" y="248"/>
                    <a:pt x="148" y="248"/>
                    <a:pt x="148" y="248"/>
                  </a:cubicBezTo>
                  <a:cubicBezTo>
                    <a:pt x="171" y="248"/>
                    <a:pt x="171" y="248"/>
                    <a:pt x="171" y="248"/>
                  </a:cubicBezTo>
                  <a:cubicBezTo>
                    <a:pt x="171" y="163"/>
                    <a:pt x="239" y="95"/>
                    <a:pt x="324" y="95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223" y="0"/>
                    <a:pt x="137" y="60"/>
                    <a:pt x="98" y="146"/>
                  </a:cubicBezTo>
                  <a:cubicBezTo>
                    <a:pt x="4" y="146"/>
                    <a:pt x="4" y="146"/>
                    <a:pt x="4" y="146"/>
                  </a:cubicBezTo>
                  <a:cubicBezTo>
                    <a:pt x="1" y="146"/>
                    <a:pt x="0" y="148"/>
                    <a:pt x="0" y="150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0" y="246"/>
                    <a:pt x="1" y="248"/>
                    <a:pt x="4" y="248"/>
                  </a:cubicBezTo>
                  <a:close/>
                </a:path>
              </a:pathLst>
            </a:custGeom>
            <a:solidFill>
              <a:srgbClr val="BDC8C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29"/>
            <p:cNvSpPr/>
            <p:nvPr/>
          </p:nvSpPr>
          <p:spPr>
            <a:xfrm flipH="1" rot="10800000">
              <a:off x="7397552" y="2484714"/>
              <a:ext cx="1273712" cy="982803"/>
            </a:xfrm>
            <a:custGeom>
              <a:rect b="b" l="l" r="r" t="t"/>
              <a:pathLst>
                <a:path extrusionOk="0" h="248" w="324">
                  <a:moveTo>
                    <a:pt x="153" y="248"/>
                  </a:moveTo>
                  <a:cubicBezTo>
                    <a:pt x="175" y="248"/>
                    <a:pt x="175" y="248"/>
                    <a:pt x="175" y="248"/>
                  </a:cubicBezTo>
                  <a:cubicBezTo>
                    <a:pt x="247" y="248"/>
                    <a:pt x="247" y="248"/>
                    <a:pt x="247" y="248"/>
                  </a:cubicBezTo>
                  <a:cubicBezTo>
                    <a:pt x="320" y="248"/>
                    <a:pt x="320" y="248"/>
                    <a:pt x="320" y="248"/>
                  </a:cubicBezTo>
                  <a:cubicBezTo>
                    <a:pt x="322" y="248"/>
                    <a:pt x="324" y="246"/>
                    <a:pt x="324" y="244"/>
                  </a:cubicBezTo>
                  <a:cubicBezTo>
                    <a:pt x="324" y="150"/>
                    <a:pt x="324" y="150"/>
                    <a:pt x="324" y="150"/>
                  </a:cubicBezTo>
                  <a:cubicBezTo>
                    <a:pt x="324" y="148"/>
                    <a:pt x="322" y="146"/>
                    <a:pt x="320" y="146"/>
                  </a:cubicBezTo>
                  <a:cubicBezTo>
                    <a:pt x="226" y="146"/>
                    <a:pt x="226" y="146"/>
                    <a:pt x="226" y="146"/>
                  </a:cubicBezTo>
                  <a:cubicBezTo>
                    <a:pt x="187" y="60"/>
                    <a:pt x="100" y="0"/>
                    <a:pt x="0" y="0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84" y="95"/>
                    <a:pt x="153" y="163"/>
                    <a:pt x="153" y="248"/>
                  </a:cubicBezTo>
                  <a:close/>
                </a:path>
              </a:pathLst>
            </a:custGeom>
            <a:solidFill>
              <a:srgbClr val="C6B0A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29"/>
            <p:cNvSpPr/>
            <p:nvPr/>
          </p:nvSpPr>
          <p:spPr>
            <a:xfrm flipH="1" rot="10800000">
              <a:off x="6087319" y="2484714"/>
              <a:ext cx="1273712" cy="982803"/>
            </a:xfrm>
            <a:custGeom>
              <a:rect b="b" l="l" r="r" t="t"/>
              <a:pathLst>
                <a:path extrusionOk="0" h="248" w="324">
                  <a:moveTo>
                    <a:pt x="4" y="248"/>
                  </a:moveTo>
                  <a:cubicBezTo>
                    <a:pt x="76" y="248"/>
                    <a:pt x="76" y="248"/>
                    <a:pt x="76" y="248"/>
                  </a:cubicBezTo>
                  <a:cubicBezTo>
                    <a:pt x="149" y="248"/>
                    <a:pt x="149" y="248"/>
                    <a:pt x="149" y="248"/>
                  </a:cubicBezTo>
                  <a:cubicBezTo>
                    <a:pt x="171" y="248"/>
                    <a:pt x="171" y="248"/>
                    <a:pt x="171" y="248"/>
                  </a:cubicBezTo>
                  <a:cubicBezTo>
                    <a:pt x="171" y="163"/>
                    <a:pt x="239" y="95"/>
                    <a:pt x="324" y="95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223" y="0"/>
                    <a:pt x="137" y="60"/>
                    <a:pt x="98" y="146"/>
                  </a:cubicBezTo>
                  <a:cubicBezTo>
                    <a:pt x="4" y="146"/>
                    <a:pt x="4" y="146"/>
                    <a:pt x="4" y="146"/>
                  </a:cubicBezTo>
                  <a:cubicBezTo>
                    <a:pt x="1" y="146"/>
                    <a:pt x="0" y="148"/>
                    <a:pt x="0" y="150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0" y="246"/>
                    <a:pt x="1" y="248"/>
                    <a:pt x="4" y="248"/>
                  </a:cubicBezTo>
                  <a:close/>
                </a:path>
              </a:pathLst>
            </a:custGeom>
            <a:solidFill>
              <a:srgbClr val="C6B0A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29"/>
            <p:cNvSpPr/>
            <p:nvPr/>
          </p:nvSpPr>
          <p:spPr>
            <a:xfrm flipH="1" rot="10800000">
              <a:off x="4831950" y="2484714"/>
              <a:ext cx="1271093" cy="982803"/>
            </a:xfrm>
            <a:custGeom>
              <a:rect b="b" l="l" r="r" t="t"/>
              <a:pathLst>
                <a:path extrusionOk="0" h="248" w="324">
                  <a:moveTo>
                    <a:pt x="153" y="248"/>
                  </a:moveTo>
                  <a:cubicBezTo>
                    <a:pt x="175" y="248"/>
                    <a:pt x="175" y="248"/>
                    <a:pt x="175" y="248"/>
                  </a:cubicBezTo>
                  <a:cubicBezTo>
                    <a:pt x="247" y="248"/>
                    <a:pt x="247" y="248"/>
                    <a:pt x="247" y="248"/>
                  </a:cubicBezTo>
                  <a:cubicBezTo>
                    <a:pt x="320" y="248"/>
                    <a:pt x="320" y="248"/>
                    <a:pt x="320" y="248"/>
                  </a:cubicBezTo>
                  <a:cubicBezTo>
                    <a:pt x="322" y="248"/>
                    <a:pt x="324" y="246"/>
                    <a:pt x="324" y="244"/>
                  </a:cubicBezTo>
                  <a:cubicBezTo>
                    <a:pt x="324" y="150"/>
                    <a:pt x="324" y="150"/>
                    <a:pt x="324" y="150"/>
                  </a:cubicBezTo>
                  <a:cubicBezTo>
                    <a:pt x="324" y="148"/>
                    <a:pt x="322" y="146"/>
                    <a:pt x="320" y="146"/>
                  </a:cubicBezTo>
                  <a:cubicBezTo>
                    <a:pt x="225" y="146"/>
                    <a:pt x="225" y="146"/>
                    <a:pt x="225" y="146"/>
                  </a:cubicBezTo>
                  <a:cubicBezTo>
                    <a:pt x="187" y="60"/>
                    <a:pt x="100" y="0"/>
                    <a:pt x="0" y="0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84" y="95"/>
                    <a:pt x="153" y="163"/>
                    <a:pt x="153" y="248"/>
                  </a:cubicBezTo>
                  <a:close/>
                </a:path>
              </a:pathLst>
            </a:custGeom>
            <a:solidFill>
              <a:srgbClr val="AAA09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29"/>
            <p:cNvSpPr/>
            <p:nvPr/>
          </p:nvSpPr>
          <p:spPr>
            <a:xfrm flipH="1" rot="10800000">
              <a:off x="3526788" y="2484714"/>
              <a:ext cx="1273712" cy="982803"/>
            </a:xfrm>
            <a:custGeom>
              <a:rect b="b" l="l" r="r" t="t"/>
              <a:pathLst>
                <a:path extrusionOk="0" h="248" w="324">
                  <a:moveTo>
                    <a:pt x="5" y="248"/>
                  </a:moveTo>
                  <a:cubicBezTo>
                    <a:pt x="77" y="248"/>
                    <a:pt x="77" y="248"/>
                    <a:pt x="77" y="248"/>
                  </a:cubicBezTo>
                  <a:cubicBezTo>
                    <a:pt x="149" y="248"/>
                    <a:pt x="149" y="248"/>
                    <a:pt x="149" y="248"/>
                  </a:cubicBezTo>
                  <a:cubicBezTo>
                    <a:pt x="172" y="248"/>
                    <a:pt x="172" y="248"/>
                    <a:pt x="172" y="248"/>
                  </a:cubicBezTo>
                  <a:cubicBezTo>
                    <a:pt x="172" y="163"/>
                    <a:pt x="240" y="95"/>
                    <a:pt x="324" y="95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224" y="0"/>
                    <a:pt x="138" y="60"/>
                    <a:pt x="99" y="146"/>
                  </a:cubicBezTo>
                  <a:cubicBezTo>
                    <a:pt x="5" y="146"/>
                    <a:pt x="5" y="146"/>
                    <a:pt x="5" y="146"/>
                  </a:cubicBezTo>
                  <a:cubicBezTo>
                    <a:pt x="2" y="146"/>
                    <a:pt x="0" y="148"/>
                    <a:pt x="0" y="150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0" y="246"/>
                    <a:pt x="2" y="248"/>
                    <a:pt x="5" y="248"/>
                  </a:cubicBezTo>
                  <a:close/>
                </a:path>
              </a:pathLst>
            </a:custGeom>
            <a:solidFill>
              <a:srgbClr val="AAA09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29"/>
            <p:cNvSpPr/>
            <p:nvPr/>
          </p:nvSpPr>
          <p:spPr>
            <a:xfrm flipH="1" rot="10800000">
              <a:off x="2279284" y="2484714"/>
              <a:ext cx="1271093" cy="982803"/>
            </a:xfrm>
            <a:custGeom>
              <a:rect b="b" l="l" r="r" t="t"/>
              <a:pathLst>
                <a:path extrusionOk="0" h="248" w="324">
                  <a:moveTo>
                    <a:pt x="153" y="248"/>
                  </a:moveTo>
                  <a:cubicBezTo>
                    <a:pt x="175" y="248"/>
                    <a:pt x="175" y="248"/>
                    <a:pt x="175" y="248"/>
                  </a:cubicBezTo>
                  <a:cubicBezTo>
                    <a:pt x="247" y="248"/>
                    <a:pt x="247" y="248"/>
                    <a:pt x="247" y="248"/>
                  </a:cubicBezTo>
                  <a:cubicBezTo>
                    <a:pt x="320" y="248"/>
                    <a:pt x="320" y="248"/>
                    <a:pt x="320" y="248"/>
                  </a:cubicBezTo>
                  <a:cubicBezTo>
                    <a:pt x="322" y="248"/>
                    <a:pt x="324" y="246"/>
                    <a:pt x="324" y="244"/>
                  </a:cubicBezTo>
                  <a:cubicBezTo>
                    <a:pt x="324" y="150"/>
                    <a:pt x="324" y="150"/>
                    <a:pt x="324" y="150"/>
                  </a:cubicBezTo>
                  <a:cubicBezTo>
                    <a:pt x="324" y="148"/>
                    <a:pt x="322" y="146"/>
                    <a:pt x="320" y="146"/>
                  </a:cubicBezTo>
                  <a:cubicBezTo>
                    <a:pt x="225" y="146"/>
                    <a:pt x="225" y="146"/>
                    <a:pt x="225" y="146"/>
                  </a:cubicBezTo>
                  <a:cubicBezTo>
                    <a:pt x="187" y="60"/>
                    <a:pt x="100" y="0"/>
                    <a:pt x="0" y="0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84" y="95"/>
                    <a:pt x="153" y="163"/>
                    <a:pt x="153" y="248"/>
                  </a:cubicBezTo>
                  <a:close/>
                </a:path>
              </a:pathLst>
            </a:custGeom>
            <a:solidFill>
              <a:srgbClr val="ECD9CA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29"/>
            <p:cNvSpPr/>
            <p:nvPr/>
          </p:nvSpPr>
          <p:spPr>
            <a:xfrm flipH="1" rot="10800000">
              <a:off x="976743" y="2484714"/>
              <a:ext cx="1273712" cy="982803"/>
            </a:xfrm>
            <a:custGeom>
              <a:rect b="b" l="l" r="r" t="t"/>
              <a:pathLst>
                <a:path extrusionOk="0" h="248" w="324">
                  <a:moveTo>
                    <a:pt x="4" y="248"/>
                  </a:moveTo>
                  <a:cubicBezTo>
                    <a:pt x="76" y="248"/>
                    <a:pt x="76" y="248"/>
                    <a:pt x="76" y="248"/>
                  </a:cubicBezTo>
                  <a:cubicBezTo>
                    <a:pt x="148" y="248"/>
                    <a:pt x="148" y="248"/>
                    <a:pt x="148" y="248"/>
                  </a:cubicBezTo>
                  <a:cubicBezTo>
                    <a:pt x="171" y="248"/>
                    <a:pt x="171" y="248"/>
                    <a:pt x="171" y="248"/>
                  </a:cubicBezTo>
                  <a:cubicBezTo>
                    <a:pt x="171" y="163"/>
                    <a:pt x="239" y="95"/>
                    <a:pt x="324" y="95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223" y="0"/>
                    <a:pt x="137" y="60"/>
                    <a:pt x="98" y="146"/>
                  </a:cubicBezTo>
                  <a:cubicBezTo>
                    <a:pt x="4" y="146"/>
                    <a:pt x="4" y="146"/>
                    <a:pt x="4" y="146"/>
                  </a:cubicBezTo>
                  <a:cubicBezTo>
                    <a:pt x="1" y="146"/>
                    <a:pt x="0" y="148"/>
                    <a:pt x="0" y="150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0" y="246"/>
                    <a:pt x="1" y="248"/>
                    <a:pt x="4" y="248"/>
                  </a:cubicBezTo>
                  <a:close/>
                </a:path>
              </a:pathLst>
            </a:custGeom>
            <a:solidFill>
              <a:srgbClr val="ECD9CA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29"/>
            <p:cNvSpPr/>
            <p:nvPr/>
          </p:nvSpPr>
          <p:spPr>
            <a:xfrm>
              <a:off x="1869307" y="2108719"/>
              <a:ext cx="794048" cy="794048"/>
            </a:xfrm>
            <a:custGeom>
              <a:rect b="b" l="l" r="r" t="t"/>
              <a:pathLst>
                <a:path extrusionOk="0" h="19679" w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29"/>
            <p:cNvSpPr/>
            <p:nvPr/>
          </p:nvSpPr>
          <p:spPr>
            <a:xfrm>
              <a:off x="2100415" y="2383130"/>
              <a:ext cx="312039" cy="277566"/>
            </a:xfrm>
            <a:custGeom>
              <a:rect b="b" l="l" r="r" t="t"/>
              <a:pathLst>
                <a:path extrusionOk="0" h="21471" w="21446">
                  <a:moveTo>
                    <a:pt x="2906" y="19280"/>
                  </a:moveTo>
                  <a:cubicBezTo>
                    <a:pt x="2683" y="19534"/>
                    <a:pt x="2683" y="19946"/>
                    <a:pt x="2906" y="20200"/>
                  </a:cubicBezTo>
                  <a:lnTo>
                    <a:pt x="3930" y="21326"/>
                  </a:lnTo>
                  <a:cubicBezTo>
                    <a:pt x="4154" y="21580"/>
                    <a:pt x="4510" y="21473"/>
                    <a:pt x="4734" y="21220"/>
                  </a:cubicBezTo>
                  <a:lnTo>
                    <a:pt x="10017" y="15372"/>
                  </a:lnTo>
                  <a:lnTo>
                    <a:pt x="8398" y="13299"/>
                  </a:lnTo>
                  <a:cubicBezTo>
                    <a:pt x="8398" y="13299"/>
                    <a:pt x="2906" y="19280"/>
                    <a:pt x="2906" y="19280"/>
                  </a:cubicBezTo>
                  <a:close/>
                  <a:moveTo>
                    <a:pt x="21387" y="2723"/>
                  </a:moveTo>
                  <a:cubicBezTo>
                    <a:pt x="21307" y="2125"/>
                    <a:pt x="21031" y="2252"/>
                    <a:pt x="20888" y="2505"/>
                  </a:cubicBezTo>
                  <a:cubicBezTo>
                    <a:pt x="20746" y="2758"/>
                    <a:pt x="20111" y="3840"/>
                    <a:pt x="19852" y="4329"/>
                  </a:cubicBezTo>
                  <a:cubicBezTo>
                    <a:pt x="19593" y="4815"/>
                    <a:pt x="18956" y="5772"/>
                    <a:pt x="17770" y="4826"/>
                  </a:cubicBezTo>
                  <a:cubicBezTo>
                    <a:pt x="16533" y="3843"/>
                    <a:pt x="16963" y="3157"/>
                    <a:pt x="17179" y="2694"/>
                  </a:cubicBezTo>
                  <a:cubicBezTo>
                    <a:pt x="17395" y="2232"/>
                    <a:pt x="18059" y="931"/>
                    <a:pt x="18155" y="768"/>
                  </a:cubicBezTo>
                  <a:cubicBezTo>
                    <a:pt x="18251" y="605"/>
                    <a:pt x="18139" y="129"/>
                    <a:pt x="17756" y="329"/>
                  </a:cubicBezTo>
                  <a:cubicBezTo>
                    <a:pt x="17372" y="527"/>
                    <a:pt x="15039" y="1572"/>
                    <a:pt x="14715" y="3066"/>
                  </a:cubicBezTo>
                  <a:cubicBezTo>
                    <a:pt x="14386" y="4590"/>
                    <a:pt x="14993" y="5950"/>
                    <a:pt x="13800" y="7301"/>
                  </a:cubicBezTo>
                  <a:lnTo>
                    <a:pt x="12355" y="8998"/>
                  </a:lnTo>
                  <a:lnTo>
                    <a:pt x="13806" y="10898"/>
                  </a:lnTo>
                  <a:lnTo>
                    <a:pt x="15589" y="8995"/>
                  </a:lnTo>
                  <a:cubicBezTo>
                    <a:pt x="16013" y="8514"/>
                    <a:pt x="16919" y="8048"/>
                    <a:pt x="17740" y="8257"/>
                  </a:cubicBezTo>
                  <a:cubicBezTo>
                    <a:pt x="19498" y="8705"/>
                    <a:pt x="20456" y="7962"/>
                    <a:pt x="21035" y="6733"/>
                  </a:cubicBezTo>
                  <a:cubicBezTo>
                    <a:pt x="21552" y="5635"/>
                    <a:pt x="21466" y="3322"/>
                    <a:pt x="21387" y="2723"/>
                  </a:cubicBezTo>
                  <a:close/>
                  <a:moveTo>
                    <a:pt x="9478" y="7592"/>
                  </a:moveTo>
                  <a:cubicBezTo>
                    <a:pt x="9350" y="7424"/>
                    <a:pt x="9189" y="7421"/>
                    <a:pt x="9050" y="7558"/>
                  </a:cubicBezTo>
                  <a:lnTo>
                    <a:pt x="7506" y="9074"/>
                  </a:lnTo>
                  <a:cubicBezTo>
                    <a:pt x="7384" y="9194"/>
                    <a:pt x="7369" y="9419"/>
                    <a:pt x="7477" y="9559"/>
                  </a:cubicBezTo>
                  <a:lnTo>
                    <a:pt x="16408" y="20996"/>
                  </a:lnTo>
                  <a:cubicBezTo>
                    <a:pt x="16616" y="21268"/>
                    <a:pt x="16979" y="21295"/>
                    <a:pt x="17217" y="21061"/>
                  </a:cubicBezTo>
                  <a:lnTo>
                    <a:pt x="18263" y="20076"/>
                  </a:lnTo>
                  <a:cubicBezTo>
                    <a:pt x="18500" y="19839"/>
                    <a:pt x="18526" y="19429"/>
                    <a:pt x="18317" y="19158"/>
                  </a:cubicBezTo>
                  <a:cubicBezTo>
                    <a:pt x="18317" y="19158"/>
                    <a:pt x="9478" y="7592"/>
                    <a:pt x="9478" y="7592"/>
                  </a:cubicBezTo>
                  <a:close/>
                  <a:moveTo>
                    <a:pt x="3331" y="6965"/>
                  </a:moveTo>
                  <a:cubicBezTo>
                    <a:pt x="4336" y="6088"/>
                    <a:pt x="5170" y="6693"/>
                    <a:pt x="6282" y="8142"/>
                  </a:cubicBezTo>
                  <a:cubicBezTo>
                    <a:pt x="6408" y="8304"/>
                    <a:pt x="6575" y="8114"/>
                    <a:pt x="6671" y="8021"/>
                  </a:cubicBezTo>
                  <a:cubicBezTo>
                    <a:pt x="6766" y="7926"/>
                    <a:pt x="8233" y="6440"/>
                    <a:pt x="8306" y="6370"/>
                  </a:cubicBezTo>
                  <a:cubicBezTo>
                    <a:pt x="8377" y="6300"/>
                    <a:pt x="8464" y="6167"/>
                    <a:pt x="8349" y="6018"/>
                  </a:cubicBezTo>
                  <a:cubicBezTo>
                    <a:pt x="8235" y="5868"/>
                    <a:pt x="7817" y="5261"/>
                    <a:pt x="7550" y="4867"/>
                  </a:cubicBezTo>
                  <a:cubicBezTo>
                    <a:pt x="5603" y="2001"/>
                    <a:pt x="12876" y="57"/>
                    <a:pt x="11758" y="25"/>
                  </a:cubicBezTo>
                  <a:cubicBezTo>
                    <a:pt x="11190" y="9"/>
                    <a:pt x="8909" y="-20"/>
                    <a:pt x="8569" y="21"/>
                  </a:cubicBezTo>
                  <a:cubicBezTo>
                    <a:pt x="7186" y="186"/>
                    <a:pt x="5452" y="1638"/>
                    <a:pt x="4578" y="2313"/>
                  </a:cubicBezTo>
                  <a:cubicBezTo>
                    <a:pt x="3437" y="3196"/>
                    <a:pt x="3011" y="3711"/>
                    <a:pt x="2939" y="3781"/>
                  </a:cubicBezTo>
                  <a:cubicBezTo>
                    <a:pt x="2617" y="4099"/>
                    <a:pt x="2887" y="4832"/>
                    <a:pt x="2303" y="5410"/>
                  </a:cubicBezTo>
                  <a:cubicBezTo>
                    <a:pt x="1683" y="6021"/>
                    <a:pt x="1297" y="5560"/>
                    <a:pt x="939" y="5913"/>
                  </a:cubicBezTo>
                  <a:cubicBezTo>
                    <a:pt x="761" y="6090"/>
                    <a:pt x="264" y="6509"/>
                    <a:pt x="122" y="6650"/>
                  </a:cubicBezTo>
                  <a:cubicBezTo>
                    <a:pt x="-22" y="6790"/>
                    <a:pt x="-48" y="7030"/>
                    <a:pt x="99" y="7219"/>
                  </a:cubicBezTo>
                  <a:cubicBezTo>
                    <a:pt x="99" y="7219"/>
                    <a:pt x="1459" y="8912"/>
                    <a:pt x="1574" y="9061"/>
                  </a:cubicBezTo>
                  <a:cubicBezTo>
                    <a:pt x="1688" y="9210"/>
                    <a:pt x="1994" y="9337"/>
                    <a:pt x="2185" y="9149"/>
                  </a:cubicBezTo>
                  <a:cubicBezTo>
                    <a:pt x="2375" y="8960"/>
                    <a:pt x="2864" y="8477"/>
                    <a:pt x="2947" y="8394"/>
                  </a:cubicBezTo>
                  <a:cubicBezTo>
                    <a:pt x="3031" y="8312"/>
                    <a:pt x="2893" y="7349"/>
                    <a:pt x="3331" y="6965"/>
                  </a:cubicBezTo>
                  <a:close/>
                </a:path>
              </a:pathLst>
            </a:custGeom>
            <a:solidFill>
              <a:srgbClr val="ECD9CA"/>
            </a:solidFill>
            <a:ln>
              <a:noFill/>
            </a:ln>
          </p:spPr>
          <p:txBody>
            <a:bodyPr anchorCtr="0" anchor="ctr" bIns="28575" lIns="28575" spcFirstLastPara="1" rIns="28575" wrap="square" tIns="2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29"/>
            <p:cNvSpPr/>
            <p:nvPr/>
          </p:nvSpPr>
          <p:spPr>
            <a:xfrm>
              <a:off x="4432749" y="2108719"/>
              <a:ext cx="794048" cy="794048"/>
            </a:xfrm>
            <a:custGeom>
              <a:rect b="b" l="l" r="r" t="t"/>
              <a:pathLst>
                <a:path extrusionOk="0" h="19679" w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29"/>
            <p:cNvSpPr/>
            <p:nvPr/>
          </p:nvSpPr>
          <p:spPr>
            <a:xfrm>
              <a:off x="4664734" y="2369163"/>
              <a:ext cx="362528" cy="241542"/>
            </a:xfrm>
            <a:custGeom>
              <a:rect b="b" l="l" r="r" t="t"/>
              <a:pathLst>
                <a:path extrusionOk="0" h="21600" w="21547">
                  <a:moveTo>
                    <a:pt x="18847" y="15749"/>
                  </a:moveTo>
                  <a:lnTo>
                    <a:pt x="2701" y="15749"/>
                  </a:lnTo>
                  <a:lnTo>
                    <a:pt x="2701" y="1346"/>
                  </a:lnTo>
                  <a:lnTo>
                    <a:pt x="18847" y="1346"/>
                  </a:lnTo>
                  <a:cubicBezTo>
                    <a:pt x="18847" y="1346"/>
                    <a:pt x="18847" y="15749"/>
                    <a:pt x="18847" y="15749"/>
                  </a:cubicBezTo>
                  <a:close/>
                  <a:moveTo>
                    <a:pt x="0" y="20510"/>
                  </a:moveTo>
                  <a:cubicBezTo>
                    <a:pt x="0" y="20510"/>
                    <a:pt x="-26" y="21600"/>
                    <a:pt x="1603" y="21600"/>
                  </a:cubicBezTo>
                  <a:cubicBezTo>
                    <a:pt x="2568" y="21600"/>
                    <a:pt x="6216" y="21600"/>
                    <a:pt x="9032" y="21600"/>
                  </a:cubicBezTo>
                  <a:cubicBezTo>
                    <a:pt x="9032" y="21600"/>
                    <a:pt x="10576" y="21600"/>
                    <a:pt x="12515" y="21600"/>
                  </a:cubicBezTo>
                  <a:cubicBezTo>
                    <a:pt x="15331" y="21600"/>
                    <a:pt x="18979" y="21600"/>
                    <a:pt x="19943" y="21600"/>
                  </a:cubicBezTo>
                  <a:cubicBezTo>
                    <a:pt x="21574" y="21600"/>
                    <a:pt x="21547" y="20510"/>
                    <a:pt x="21547" y="20510"/>
                  </a:cubicBezTo>
                  <a:lnTo>
                    <a:pt x="19418" y="16436"/>
                  </a:lnTo>
                  <a:cubicBezTo>
                    <a:pt x="19512" y="16224"/>
                    <a:pt x="19569" y="15977"/>
                    <a:pt x="19569" y="15711"/>
                  </a:cubicBezTo>
                  <a:lnTo>
                    <a:pt x="19569" y="1384"/>
                  </a:lnTo>
                  <a:cubicBezTo>
                    <a:pt x="19569" y="621"/>
                    <a:pt x="19123" y="0"/>
                    <a:pt x="18571" y="0"/>
                  </a:cubicBezTo>
                  <a:lnTo>
                    <a:pt x="2977" y="0"/>
                  </a:lnTo>
                  <a:cubicBezTo>
                    <a:pt x="2425" y="0"/>
                    <a:pt x="1979" y="621"/>
                    <a:pt x="1979" y="1384"/>
                  </a:cubicBezTo>
                  <a:lnTo>
                    <a:pt x="1979" y="15711"/>
                  </a:lnTo>
                  <a:cubicBezTo>
                    <a:pt x="1979" y="15978"/>
                    <a:pt x="2035" y="16224"/>
                    <a:pt x="2129" y="16436"/>
                  </a:cubicBezTo>
                  <a:cubicBezTo>
                    <a:pt x="2129" y="16436"/>
                    <a:pt x="0" y="20510"/>
                    <a:pt x="0" y="20510"/>
                  </a:cubicBezTo>
                  <a:close/>
                </a:path>
              </a:pathLst>
            </a:custGeom>
            <a:solidFill>
              <a:srgbClr val="AAA09E"/>
            </a:solidFill>
            <a:ln>
              <a:noFill/>
            </a:ln>
          </p:spPr>
          <p:txBody>
            <a:bodyPr anchorCtr="0" anchor="ctr" bIns="28575" lIns="28575" spcFirstLastPara="1" rIns="28575" wrap="square" tIns="2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29"/>
            <p:cNvSpPr/>
            <p:nvPr/>
          </p:nvSpPr>
          <p:spPr>
            <a:xfrm>
              <a:off x="6976828" y="2108719"/>
              <a:ext cx="794048" cy="794048"/>
            </a:xfrm>
            <a:custGeom>
              <a:rect b="b" l="l" r="r" t="t"/>
              <a:pathLst>
                <a:path extrusionOk="0" h="19679" w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64" name="Google Shape;364;p29"/>
            <p:cNvGrpSpPr/>
            <p:nvPr/>
          </p:nvGrpSpPr>
          <p:grpSpPr>
            <a:xfrm>
              <a:off x="7238052" y="2358518"/>
              <a:ext cx="261620" cy="223636"/>
              <a:chOff x="0" y="0"/>
              <a:chExt cx="961837" cy="822190"/>
            </a:xfrm>
          </p:grpSpPr>
          <p:sp>
            <p:nvSpPr>
              <p:cNvPr id="365" name="Google Shape;365;p29"/>
              <p:cNvSpPr/>
              <p:nvPr/>
            </p:nvSpPr>
            <p:spPr>
              <a:xfrm>
                <a:off x="0" y="411062"/>
                <a:ext cx="167700" cy="411000"/>
              </a:xfrm>
              <a:prstGeom prst="rect">
                <a:avLst/>
              </a:prstGeom>
              <a:solidFill>
                <a:srgbClr val="C6B0A0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" name="Google Shape;366;p29"/>
              <p:cNvSpPr/>
              <p:nvPr/>
            </p:nvSpPr>
            <p:spPr>
              <a:xfrm>
                <a:off x="264712" y="235390"/>
                <a:ext cx="167700" cy="586800"/>
              </a:xfrm>
              <a:prstGeom prst="rect">
                <a:avLst/>
              </a:prstGeom>
              <a:solidFill>
                <a:srgbClr val="C6B0A0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29"/>
              <p:cNvSpPr/>
              <p:nvPr/>
            </p:nvSpPr>
            <p:spPr>
              <a:xfrm>
                <a:off x="529424" y="90476"/>
                <a:ext cx="167700" cy="731700"/>
              </a:xfrm>
              <a:prstGeom prst="rect">
                <a:avLst/>
              </a:prstGeom>
              <a:solidFill>
                <a:srgbClr val="C6B0A0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29"/>
              <p:cNvSpPr/>
              <p:nvPr/>
            </p:nvSpPr>
            <p:spPr>
              <a:xfrm>
                <a:off x="794137" y="0"/>
                <a:ext cx="167700" cy="822000"/>
              </a:xfrm>
              <a:prstGeom prst="rect">
                <a:avLst/>
              </a:prstGeom>
              <a:solidFill>
                <a:srgbClr val="C6B0A0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9" name="Google Shape;369;p29"/>
            <p:cNvSpPr/>
            <p:nvPr/>
          </p:nvSpPr>
          <p:spPr>
            <a:xfrm>
              <a:off x="9541726" y="2108719"/>
              <a:ext cx="794048" cy="794048"/>
            </a:xfrm>
            <a:custGeom>
              <a:rect b="b" l="l" r="r" t="t"/>
              <a:pathLst>
                <a:path extrusionOk="0" h="19679" w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29"/>
            <p:cNvSpPr/>
            <p:nvPr/>
          </p:nvSpPr>
          <p:spPr>
            <a:xfrm flipH="1" rot="-1139925">
              <a:off x="9784715" y="2380556"/>
              <a:ext cx="264213" cy="264213"/>
            </a:xfrm>
            <a:custGeom>
              <a:rect b="b" l="l" r="r" t="t"/>
              <a:pathLst>
                <a:path extrusionOk="0" h="20814" w="20814">
                  <a:moveTo>
                    <a:pt x="16063" y="4751"/>
                  </a:moveTo>
                  <a:cubicBezTo>
                    <a:pt x="14562" y="3251"/>
                    <a:pt x="14186" y="1270"/>
                    <a:pt x="14318" y="1137"/>
                  </a:cubicBezTo>
                  <a:cubicBezTo>
                    <a:pt x="14452" y="1003"/>
                    <a:pt x="16354" y="1458"/>
                    <a:pt x="17856" y="2959"/>
                  </a:cubicBezTo>
                  <a:cubicBezTo>
                    <a:pt x="19356" y="4460"/>
                    <a:pt x="19807" y="6366"/>
                    <a:pt x="19677" y="6496"/>
                  </a:cubicBezTo>
                  <a:cubicBezTo>
                    <a:pt x="19548" y="6625"/>
                    <a:pt x="17564" y="6252"/>
                    <a:pt x="16063" y="4751"/>
                  </a:cubicBezTo>
                  <a:close/>
                  <a:moveTo>
                    <a:pt x="8257" y="11610"/>
                  </a:moveTo>
                  <a:cubicBezTo>
                    <a:pt x="7827" y="11179"/>
                    <a:pt x="7967" y="10342"/>
                    <a:pt x="8569" y="9739"/>
                  </a:cubicBezTo>
                  <a:cubicBezTo>
                    <a:pt x="9172" y="9137"/>
                    <a:pt x="10009" y="8997"/>
                    <a:pt x="10440" y="9428"/>
                  </a:cubicBezTo>
                  <a:cubicBezTo>
                    <a:pt x="10869" y="9858"/>
                    <a:pt x="10730" y="10696"/>
                    <a:pt x="10128" y="11298"/>
                  </a:cubicBezTo>
                  <a:cubicBezTo>
                    <a:pt x="9526" y="11900"/>
                    <a:pt x="8687" y="12040"/>
                    <a:pt x="8257" y="11610"/>
                  </a:cubicBezTo>
                  <a:close/>
                  <a:moveTo>
                    <a:pt x="18634" y="2180"/>
                  </a:moveTo>
                  <a:cubicBezTo>
                    <a:pt x="16698" y="243"/>
                    <a:pt x="14265" y="-466"/>
                    <a:pt x="13491" y="308"/>
                  </a:cubicBezTo>
                  <a:lnTo>
                    <a:pt x="10372" y="3426"/>
                  </a:lnTo>
                  <a:cubicBezTo>
                    <a:pt x="9900" y="3899"/>
                    <a:pt x="9488" y="5482"/>
                    <a:pt x="9676" y="7085"/>
                  </a:cubicBezTo>
                  <a:lnTo>
                    <a:pt x="240" y="16521"/>
                  </a:lnTo>
                  <a:cubicBezTo>
                    <a:pt x="-320" y="17081"/>
                    <a:pt x="134" y="18442"/>
                    <a:pt x="1253" y="19561"/>
                  </a:cubicBezTo>
                  <a:cubicBezTo>
                    <a:pt x="2373" y="20681"/>
                    <a:pt x="3733" y="21134"/>
                    <a:pt x="4293" y="20574"/>
                  </a:cubicBezTo>
                  <a:lnTo>
                    <a:pt x="13729" y="11138"/>
                  </a:lnTo>
                  <a:cubicBezTo>
                    <a:pt x="15332" y="11327"/>
                    <a:pt x="16915" y="10914"/>
                    <a:pt x="17388" y="10442"/>
                  </a:cubicBezTo>
                  <a:lnTo>
                    <a:pt x="20506" y="7324"/>
                  </a:lnTo>
                  <a:cubicBezTo>
                    <a:pt x="21280" y="6549"/>
                    <a:pt x="20573" y="4116"/>
                    <a:pt x="18634" y="2180"/>
                  </a:cubicBezTo>
                  <a:close/>
                </a:path>
              </a:pathLst>
            </a:custGeom>
            <a:solidFill>
              <a:srgbClr val="BDC8C0"/>
            </a:solidFill>
            <a:ln>
              <a:noFill/>
            </a:ln>
          </p:spPr>
          <p:txBody>
            <a:bodyPr anchorCtr="0" anchor="ctr" bIns="28575" lIns="28575" spcFirstLastPara="1" rIns="28575" wrap="square" tIns="2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1" name="Google Shape;371;p29"/>
          <p:cNvSpPr/>
          <p:nvPr/>
        </p:nvSpPr>
        <p:spPr>
          <a:xfrm>
            <a:off x="6623550" y="2107100"/>
            <a:ext cx="17913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chemeClr val="dk1"/>
                </a:solidFill>
              </a:rPr>
              <a:t>金融</a:t>
            </a:r>
            <a:r>
              <a:rPr b="1" lang="zh-TW" sz="1600">
                <a:solidFill>
                  <a:schemeClr val="dk1"/>
                </a:solidFill>
              </a:rPr>
              <a:t>知識</a:t>
            </a:r>
            <a:r>
              <a:rPr b="1" lang="zh-TW" sz="1600">
                <a:solidFill>
                  <a:schemeClr val="dk1"/>
                </a:solidFill>
              </a:rPr>
              <a:t>背景不足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372" name="Google Shape;372;p29"/>
          <p:cNvSpPr/>
          <p:nvPr/>
        </p:nvSpPr>
        <p:spPr>
          <a:xfrm>
            <a:off x="6623551" y="2601730"/>
            <a:ext cx="1791300" cy="22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3F3F3F"/>
                </a:solidFill>
              </a:rPr>
              <a:t>對於基金指標完全不了解，不知道個個計算值背景的意義，擔心篩選方式過於單薄。</a:t>
            </a:r>
            <a:endParaRPr sz="1200">
              <a:solidFill>
                <a:srgbClr val="3F3F3F"/>
              </a:solidFill>
            </a:endParaRPr>
          </a:p>
        </p:txBody>
      </p:sp>
      <p:sp>
        <p:nvSpPr>
          <p:cNvPr id="373" name="Google Shape;373;p29"/>
          <p:cNvSpPr/>
          <p:nvPr/>
        </p:nvSpPr>
        <p:spPr>
          <a:xfrm>
            <a:off x="2795707" y="107146"/>
            <a:ext cx="3552600" cy="5862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500">
                <a:solidFill>
                  <a:srgbClr val="A5A5A5"/>
                </a:solidFill>
              </a:rPr>
              <a:t>執行挑戰</a:t>
            </a:r>
            <a:endParaRPr b="1" sz="2500">
              <a:solidFill>
                <a:srgbClr val="A5A5A5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" name="Google Shape;378;p30"/>
          <p:cNvGrpSpPr/>
          <p:nvPr/>
        </p:nvGrpSpPr>
        <p:grpSpPr>
          <a:xfrm>
            <a:off x="4303389" y="4455404"/>
            <a:ext cx="762011" cy="114259"/>
            <a:chOff x="-2407920" y="-1463040"/>
            <a:chExt cx="1828680" cy="274200"/>
          </a:xfrm>
        </p:grpSpPr>
        <p:sp>
          <p:nvSpPr>
            <p:cNvPr id="379" name="Google Shape;379;p30"/>
            <p:cNvSpPr/>
            <p:nvPr/>
          </p:nvSpPr>
          <p:spPr>
            <a:xfrm>
              <a:off x="-2407920" y="-1463040"/>
              <a:ext cx="274200" cy="274200"/>
            </a:xfrm>
            <a:prstGeom prst="ellipse">
              <a:avLst/>
            </a:prstGeom>
            <a:solidFill>
              <a:srgbClr val="CCB5A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30"/>
            <p:cNvSpPr/>
            <p:nvPr/>
          </p:nvSpPr>
          <p:spPr>
            <a:xfrm>
              <a:off x="-1889760" y="-1463040"/>
              <a:ext cx="274200" cy="274200"/>
            </a:xfrm>
            <a:prstGeom prst="ellipse">
              <a:avLst/>
            </a:prstGeom>
            <a:solidFill>
              <a:srgbClr val="CCB5A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30"/>
            <p:cNvSpPr/>
            <p:nvPr/>
          </p:nvSpPr>
          <p:spPr>
            <a:xfrm>
              <a:off x="-1371600" y="-1463040"/>
              <a:ext cx="274200" cy="274200"/>
            </a:xfrm>
            <a:prstGeom prst="ellipse">
              <a:avLst/>
            </a:prstGeom>
            <a:solidFill>
              <a:srgbClr val="CCB5A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30"/>
            <p:cNvSpPr/>
            <p:nvPr/>
          </p:nvSpPr>
          <p:spPr>
            <a:xfrm>
              <a:off x="-853440" y="-1463040"/>
              <a:ext cx="274200" cy="274200"/>
            </a:xfrm>
            <a:prstGeom prst="ellipse">
              <a:avLst/>
            </a:prstGeom>
            <a:solidFill>
              <a:srgbClr val="CCB5A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83" name="Google Shape;383;p30"/>
          <p:cNvCxnSpPr/>
          <p:nvPr/>
        </p:nvCxnSpPr>
        <p:spPr>
          <a:xfrm>
            <a:off x="2896879" y="3674634"/>
            <a:ext cx="907800" cy="0"/>
          </a:xfrm>
          <a:prstGeom prst="straightConnector1">
            <a:avLst/>
          </a:prstGeom>
          <a:noFill/>
          <a:ln cap="flat" cmpd="sng" w="2857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4" name="Google Shape;384;p30"/>
          <p:cNvSpPr/>
          <p:nvPr/>
        </p:nvSpPr>
        <p:spPr>
          <a:xfrm>
            <a:off x="3411650" y="3484875"/>
            <a:ext cx="2545500" cy="3795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7F7F7F"/>
                </a:solidFill>
              </a:rPr>
              <a:t>執行結果</a:t>
            </a:r>
            <a:endParaRPr sz="2400">
              <a:solidFill>
                <a:srgbClr val="7F7F7F"/>
              </a:solidFill>
            </a:endParaRPr>
          </a:p>
        </p:txBody>
      </p:sp>
      <p:cxnSp>
        <p:nvCxnSpPr>
          <p:cNvPr id="385" name="Google Shape;385;p30"/>
          <p:cNvCxnSpPr/>
          <p:nvPr/>
        </p:nvCxnSpPr>
        <p:spPr>
          <a:xfrm>
            <a:off x="5459154" y="3674621"/>
            <a:ext cx="907800" cy="0"/>
          </a:xfrm>
          <a:prstGeom prst="straightConnector1">
            <a:avLst/>
          </a:prstGeom>
          <a:noFill/>
          <a:ln cap="flat" cmpd="sng" w="2857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6" name="Google Shape;386;p30"/>
          <p:cNvSpPr/>
          <p:nvPr/>
        </p:nvSpPr>
        <p:spPr>
          <a:xfrm>
            <a:off x="7227277" y="-455002"/>
            <a:ext cx="879300" cy="8793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30"/>
          <p:cNvSpPr/>
          <p:nvPr/>
        </p:nvSpPr>
        <p:spPr>
          <a:xfrm>
            <a:off x="7705279" y="2571750"/>
            <a:ext cx="879300" cy="879300"/>
          </a:xfrm>
          <a:prstGeom prst="ellipse">
            <a:avLst/>
          </a:prstGeom>
          <a:solidFill>
            <a:srgbClr val="BDC8C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30"/>
          <p:cNvSpPr/>
          <p:nvPr/>
        </p:nvSpPr>
        <p:spPr>
          <a:xfrm>
            <a:off x="1737500" y="3752117"/>
            <a:ext cx="879300" cy="879300"/>
          </a:xfrm>
          <a:prstGeom prst="ellipse">
            <a:avLst/>
          </a:prstGeom>
          <a:solidFill>
            <a:srgbClr val="BDC8C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30"/>
          <p:cNvSpPr/>
          <p:nvPr/>
        </p:nvSpPr>
        <p:spPr>
          <a:xfrm>
            <a:off x="1581569" y="1421058"/>
            <a:ext cx="548400" cy="548400"/>
          </a:xfrm>
          <a:prstGeom prst="ellipse">
            <a:avLst/>
          </a:prstGeom>
          <a:solidFill>
            <a:srgbClr val="ECD9C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30"/>
          <p:cNvSpPr/>
          <p:nvPr/>
        </p:nvSpPr>
        <p:spPr>
          <a:xfrm>
            <a:off x="410100" y="2816818"/>
            <a:ext cx="422100" cy="435600"/>
          </a:xfrm>
          <a:prstGeom prst="ellipse">
            <a:avLst/>
          </a:prstGeom>
          <a:solidFill>
            <a:srgbClr val="A99F9D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30"/>
          <p:cNvSpPr/>
          <p:nvPr/>
        </p:nvSpPr>
        <p:spPr>
          <a:xfrm>
            <a:off x="6434790" y="718222"/>
            <a:ext cx="260400" cy="260400"/>
          </a:xfrm>
          <a:prstGeom prst="ellipse">
            <a:avLst/>
          </a:prstGeom>
          <a:solidFill>
            <a:srgbClr val="A99F9D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30"/>
          <p:cNvSpPr/>
          <p:nvPr/>
        </p:nvSpPr>
        <p:spPr>
          <a:xfrm>
            <a:off x="6484026" y="3621874"/>
            <a:ext cx="260400" cy="260400"/>
          </a:xfrm>
          <a:prstGeom prst="ellipse">
            <a:avLst/>
          </a:prstGeom>
          <a:solidFill>
            <a:srgbClr val="DCB66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ECD9CA"/>
              </a:solidFill>
              <a:highlight>
                <a:srgbClr val="DCB66B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30"/>
          <p:cNvSpPr/>
          <p:nvPr/>
        </p:nvSpPr>
        <p:spPr>
          <a:xfrm>
            <a:off x="3889250" y="1609325"/>
            <a:ext cx="1590300" cy="1571400"/>
          </a:xfrm>
          <a:prstGeom prst="ellipse">
            <a:avLst/>
          </a:prstGeom>
          <a:noFill/>
          <a:ln cap="flat" cmpd="sng" w="76200">
            <a:solidFill>
              <a:srgbClr val="CCB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0"/>
          <p:cNvSpPr txBox="1"/>
          <p:nvPr/>
        </p:nvSpPr>
        <p:spPr>
          <a:xfrm>
            <a:off x="4356800" y="1748525"/>
            <a:ext cx="6552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7200">
                <a:solidFill>
                  <a:srgbClr val="CCB5A5"/>
                </a:solidFill>
                <a:latin typeface="Comic Sans MS"/>
                <a:ea typeface="Comic Sans MS"/>
                <a:cs typeface="Comic Sans MS"/>
                <a:sym typeface="Comic Sans MS"/>
              </a:rPr>
              <a:t>5</a:t>
            </a:r>
            <a:endParaRPr b="1" sz="7200">
              <a:solidFill>
                <a:srgbClr val="CCB5A5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1"/>
          <p:cNvSpPr/>
          <p:nvPr/>
        </p:nvSpPr>
        <p:spPr>
          <a:xfrm>
            <a:off x="2570099" y="151575"/>
            <a:ext cx="4003800" cy="6324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500">
                <a:solidFill>
                  <a:srgbClr val="A5A5A5"/>
                </a:solidFill>
              </a:rPr>
              <a:t>執行成果</a:t>
            </a:r>
            <a:endParaRPr b="1" sz="2500">
              <a:solidFill>
                <a:srgbClr val="A5A5A5"/>
              </a:solidFill>
            </a:endParaRPr>
          </a:p>
        </p:txBody>
      </p:sp>
      <p:sp>
        <p:nvSpPr>
          <p:cNvPr id="400" name="Google Shape;400;p31"/>
          <p:cNvSpPr txBox="1"/>
          <p:nvPr/>
        </p:nvSpPr>
        <p:spPr>
          <a:xfrm>
            <a:off x="2148164" y="4774192"/>
            <a:ext cx="210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7F7F7F"/>
                </a:solidFill>
              </a:rPr>
              <a:t>爬蟲：</a:t>
            </a:r>
            <a:r>
              <a:rPr lang="zh-TW" sz="1200">
                <a:solidFill>
                  <a:srgbClr val="7F7F7F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https://reurl.cc/3ajka8</a:t>
            </a:r>
            <a:endParaRPr sz="1200">
              <a:solidFill>
                <a:srgbClr val="7F7F7F"/>
              </a:solidFill>
            </a:endParaRPr>
          </a:p>
        </p:txBody>
      </p:sp>
      <p:pic>
        <p:nvPicPr>
          <p:cNvPr id="401" name="Google Shape;40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8600" y="4730675"/>
            <a:ext cx="400201" cy="376964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31"/>
          <p:cNvSpPr txBox="1"/>
          <p:nvPr/>
        </p:nvSpPr>
        <p:spPr>
          <a:xfrm>
            <a:off x="5065695" y="4745227"/>
            <a:ext cx="253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7F7F7F"/>
                </a:solidFill>
              </a:rPr>
              <a:t>資料處理：</a:t>
            </a:r>
            <a:r>
              <a:rPr lang="zh-TW" sz="1200">
                <a:solidFill>
                  <a:srgbClr val="7F7F7F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https://reurl.cc/Lbp2Nx</a:t>
            </a:r>
            <a:endParaRPr sz="1200">
              <a:solidFill>
                <a:srgbClr val="7F7F7F"/>
              </a:solidFill>
            </a:endParaRPr>
          </a:p>
        </p:txBody>
      </p:sp>
      <p:pic>
        <p:nvPicPr>
          <p:cNvPr id="403" name="Google Shape;403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87243" y="4730676"/>
            <a:ext cx="400201" cy="376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5263" y="935637"/>
            <a:ext cx="7693478" cy="3643387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31"/>
          <p:cNvSpPr/>
          <p:nvPr/>
        </p:nvSpPr>
        <p:spPr>
          <a:xfrm>
            <a:off x="7507000" y="749650"/>
            <a:ext cx="911700" cy="3981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2"/>
          <p:cNvSpPr/>
          <p:nvPr/>
        </p:nvSpPr>
        <p:spPr>
          <a:xfrm>
            <a:off x="2619549" y="151575"/>
            <a:ext cx="4003800" cy="6324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500">
                <a:solidFill>
                  <a:srgbClr val="A5A5A5"/>
                </a:solidFill>
              </a:rPr>
              <a:t>執行成果</a:t>
            </a:r>
            <a:endParaRPr b="1" sz="2500">
              <a:solidFill>
                <a:srgbClr val="A5A5A5"/>
              </a:solidFill>
            </a:endParaRPr>
          </a:p>
        </p:txBody>
      </p:sp>
      <p:sp>
        <p:nvSpPr>
          <p:cNvPr id="411" name="Google Shape;411;p32"/>
          <p:cNvSpPr txBox="1"/>
          <p:nvPr/>
        </p:nvSpPr>
        <p:spPr>
          <a:xfrm>
            <a:off x="2148164" y="4774192"/>
            <a:ext cx="210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7F7F7F"/>
                </a:solidFill>
              </a:rPr>
              <a:t>爬蟲：</a:t>
            </a:r>
            <a:r>
              <a:rPr lang="zh-TW" sz="1200">
                <a:solidFill>
                  <a:srgbClr val="7F7F7F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https://reurl.cc/3ajka8</a:t>
            </a:r>
            <a:endParaRPr sz="1200">
              <a:solidFill>
                <a:srgbClr val="7F7F7F"/>
              </a:solidFill>
            </a:endParaRPr>
          </a:p>
        </p:txBody>
      </p:sp>
      <p:pic>
        <p:nvPicPr>
          <p:cNvPr id="412" name="Google Shape;41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8600" y="4730675"/>
            <a:ext cx="400201" cy="376964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32"/>
          <p:cNvSpPr txBox="1"/>
          <p:nvPr/>
        </p:nvSpPr>
        <p:spPr>
          <a:xfrm>
            <a:off x="5065695" y="4745227"/>
            <a:ext cx="253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7F7F7F"/>
                </a:solidFill>
              </a:rPr>
              <a:t>資料處理：</a:t>
            </a:r>
            <a:r>
              <a:rPr lang="zh-TW" sz="1200">
                <a:solidFill>
                  <a:srgbClr val="7F7F7F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https://reurl.cc/Lbp2Nx</a:t>
            </a:r>
            <a:endParaRPr sz="1200">
              <a:solidFill>
                <a:srgbClr val="7F7F7F"/>
              </a:solidFill>
            </a:endParaRPr>
          </a:p>
        </p:txBody>
      </p:sp>
      <p:pic>
        <p:nvPicPr>
          <p:cNvPr id="414" name="Google Shape;414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87243" y="4730676"/>
            <a:ext cx="400201" cy="376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873863"/>
            <a:ext cx="8839201" cy="3395769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32"/>
          <p:cNvSpPr/>
          <p:nvPr/>
        </p:nvSpPr>
        <p:spPr>
          <a:xfrm>
            <a:off x="301200" y="3336325"/>
            <a:ext cx="1807200" cy="474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3"/>
          <p:cNvSpPr/>
          <p:nvPr/>
        </p:nvSpPr>
        <p:spPr>
          <a:xfrm>
            <a:off x="2619549" y="151575"/>
            <a:ext cx="4003800" cy="6324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500">
                <a:solidFill>
                  <a:srgbClr val="A5A5A5"/>
                </a:solidFill>
              </a:rPr>
              <a:t>執行成果</a:t>
            </a:r>
            <a:endParaRPr b="1" sz="2500">
              <a:solidFill>
                <a:srgbClr val="A5A5A5"/>
              </a:solidFill>
            </a:endParaRPr>
          </a:p>
        </p:txBody>
      </p:sp>
      <p:sp>
        <p:nvSpPr>
          <p:cNvPr id="422" name="Google Shape;422;p33"/>
          <p:cNvSpPr txBox="1"/>
          <p:nvPr/>
        </p:nvSpPr>
        <p:spPr>
          <a:xfrm>
            <a:off x="2148175" y="4774200"/>
            <a:ext cx="210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7F7F7F"/>
                </a:solidFill>
              </a:rPr>
              <a:t>爬蟲：</a:t>
            </a:r>
            <a:r>
              <a:rPr lang="zh-TW" sz="1200">
                <a:solidFill>
                  <a:srgbClr val="7F7F7F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https://reurl.cc/3ajka8</a:t>
            </a:r>
            <a:endParaRPr sz="1200">
              <a:solidFill>
                <a:srgbClr val="7F7F7F"/>
              </a:solidFill>
            </a:endParaRPr>
          </a:p>
        </p:txBody>
      </p:sp>
      <p:pic>
        <p:nvPicPr>
          <p:cNvPr id="423" name="Google Shape;42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8612" y="4728001"/>
            <a:ext cx="400200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33"/>
          <p:cNvSpPr txBox="1"/>
          <p:nvPr/>
        </p:nvSpPr>
        <p:spPr>
          <a:xfrm>
            <a:off x="5065700" y="4743450"/>
            <a:ext cx="253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7F7F7F"/>
                </a:solidFill>
              </a:rPr>
              <a:t>資料處理：</a:t>
            </a:r>
            <a:r>
              <a:rPr lang="zh-TW" sz="1200">
                <a:solidFill>
                  <a:srgbClr val="7F7F7F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https://reurl.cc/Lbp2Nx</a:t>
            </a:r>
            <a:endParaRPr sz="1200">
              <a:solidFill>
                <a:srgbClr val="7F7F7F"/>
              </a:solidFill>
            </a:endParaRPr>
          </a:p>
        </p:txBody>
      </p:sp>
      <p:pic>
        <p:nvPicPr>
          <p:cNvPr id="425" name="Google Shape;425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87250" y="4728002"/>
            <a:ext cx="400200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837850"/>
            <a:ext cx="8839197" cy="346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1" name="Google Shape;431;p34"/>
          <p:cNvGrpSpPr/>
          <p:nvPr/>
        </p:nvGrpSpPr>
        <p:grpSpPr>
          <a:xfrm>
            <a:off x="4303389" y="4444679"/>
            <a:ext cx="762011" cy="114259"/>
            <a:chOff x="-2407920" y="-1463040"/>
            <a:chExt cx="1828680" cy="274200"/>
          </a:xfrm>
        </p:grpSpPr>
        <p:sp>
          <p:nvSpPr>
            <p:cNvPr id="432" name="Google Shape;432;p34"/>
            <p:cNvSpPr/>
            <p:nvPr/>
          </p:nvSpPr>
          <p:spPr>
            <a:xfrm>
              <a:off x="-2407920" y="-1463040"/>
              <a:ext cx="274200" cy="274200"/>
            </a:xfrm>
            <a:prstGeom prst="ellipse">
              <a:avLst/>
            </a:prstGeom>
            <a:solidFill>
              <a:srgbClr val="CCB5A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34"/>
            <p:cNvSpPr/>
            <p:nvPr/>
          </p:nvSpPr>
          <p:spPr>
            <a:xfrm>
              <a:off x="-1889760" y="-1463040"/>
              <a:ext cx="274200" cy="274200"/>
            </a:xfrm>
            <a:prstGeom prst="ellipse">
              <a:avLst/>
            </a:prstGeom>
            <a:solidFill>
              <a:srgbClr val="CCB5A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34"/>
            <p:cNvSpPr/>
            <p:nvPr/>
          </p:nvSpPr>
          <p:spPr>
            <a:xfrm>
              <a:off x="-1371600" y="-1463040"/>
              <a:ext cx="274200" cy="274200"/>
            </a:xfrm>
            <a:prstGeom prst="ellipse">
              <a:avLst/>
            </a:prstGeom>
            <a:solidFill>
              <a:srgbClr val="CCB5A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34"/>
            <p:cNvSpPr/>
            <p:nvPr/>
          </p:nvSpPr>
          <p:spPr>
            <a:xfrm>
              <a:off x="-853440" y="-1463040"/>
              <a:ext cx="274200" cy="274200"/>
            </a:xfrm>
            <a:prstGeom prst="ellipse">
              <a:avLst/>
            </a:prstGeom>
            <a:solidFill>
              <a:srgbClr val="CCB5A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36" name="Google Shape;436;p34"/>
          <p:cNvCxnSpPr/>
          <p:nvPr/>
        </p:nvCxnSpPr>
        <p:spPr>
          <a:xfrm>
            <a:off x="2592079" y="3674634"/>
            <a:ext cx="907800" cy="0"/>
          </a:xfrm>
          <a:prstGeom prst="straightConnector1">
            <a:avLst/>
          </a:prstGeom>
          <a:noFill/>
          <a:ln cap="flat" cmpd="sng" w="2857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37" name="Google Shape;437;p34"/>
          <p:cNvSpPr/>
          <p:nvPr/>
        </p:nvSpPr>
        <p:spPr>
          <a:xfrm>
            <a:off x="3438050" y="3484875"/>
            <a:ext cx="2492700" cy="3795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7F7F7F"/>
                </a:solidFill>
              </a:rPr>
              <a:t>未來可擴充功能</a:t>
            </a:r>
            <a:endParaRPr sz="2400">
              <a:solidFill>
                <a:srgbClr val="7F7F7F"/>
              </a:solidFill>
            </a:endParaRPr>
          </a:p>
        </p:txBody>
      </p:sp>
      <p:cxnSp>
        <p:nvCxnSpPr>
          <p:cNvPr id="438" name="Google Shape;438;p34"/>
          <p:cNvCxnSpPr/>
          <p:nvPr/>
        </p:nvCxnSpPr>
        <p:spPr>
          <a:xfrm>
            <a:off x="5840154" y="3674621"/>
            <a:ext cx="907800" cy="0"/>
          </a:xfrm>
          <a:prstGeom prst="straightConnector1">
            <a:avLst/>
          </a:prstGeom>
          <a:noFill/>
          <a:ln cap="flat" cmpd="sng" w="2857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39" name="Google Shape;439;p34"/>
          <p:cNvSpPr/>
          <p:nvPr/>
        </p:nvSpPr>
        <p:spPr>
          <a:xfrm>
            <a:off x="7227277" y="-455002"/>
            <a:ext cx="879300" cy="8793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34"/>
          <p:cNvSpPr/>
          <p:nvPr/>
        </p:nvSpPr>
        <p:spPr>
          <a:xfrm>
            <a:off x="7705279" y="2571750"/>
            <a:ext cx="879300" cy="879300"/>
          </a:xfrm>
          <a:prstGeom prst="ellipse">
            <a:avLst/>
          </a:prstGeom>
          <a:solidFill>
            <a:srgbClr val="BDC8C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34"/>
          <p:cNvSpPr/>
          <p:nvPr/>
        </p:nvSpPr>
        <p:spPr>
          <a:xfrm>
            <a:off x="1737500" y="3752117"/>
            <a:ext cx="879300" cy="879300"/>
          </a:xfrm>
          <a:prstGeom prst="ellipse">
            <a:avLst/>
          </a:prstGeom>
          <a:solidFill>
            <a:srgbClr val="BDC8C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34"/>
          <p:cNvSpPr/>
          <p:nvPr/>
        </p:nvSpPr>
        <p:spPr>
          <a:xfrm>
            <a:off x="1581569" y="1421058"/>
            <a:ext cx="548400" cy="548400"/>
          </a:xfrm>
          <a:prstGeom prst="ellipse">
            <a:avLst/>
          </a:prstGeom>
          <a:solidFill>
            <a:srgbClr val="ECD9C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34"/>
          <p:cNvSpPr/>
          <p:nvPr/>
        </p:nvSpPr>
        <p:spPr>
          <a:xfrm>
            <a:off x="410100" y="2816818"/>
            <a:ext cx="422100" cy="435600"/>
          </a:xfrm>
          <a:prstGeom prst="ellipse">
            <a:avLst/>
          </a:prstGeom>
          <a:solidFill>
            <a:srgbClr val="A99F9D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34"/>
          <p:cNvSpPr/>
          <p:nvPr/>
        </p:nvSpPr>
        <p:spPr>
          <a:xfrm>
            <a:off x="6434790" y="718222"/>
            <a:ext cx="260400" cy="260400"/>
          </a:xfrm>
          <a:prstGeom prst="ellipse">
            <a:avLst/>
          </a:prstGeom>
          <a:solidFill>
            <a:srgbClr val="A99F9D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34"/>
          <p:cNvSpPr/>
          <p:nvPr/>
        </p:nvSpPr>
        <p:spPr>
          <a:xfrm>
            <a:off x="6484026" y="3621874"/>
            <a:ext cx="260400" cy="260400"/>
          </a:xfrm>
          <a:prstGeom prst="ellipse">
            <a:avLst/>
          </a:prstGeom>
          <a:solidFill>
            <a:srgbClr val="DCB66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ECD9CA"/>
              </a:solidFill>
              <a:highlight>
                <a:srgbClr val="DCB66B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34"/>
          <p:cNvSpPr/>
          <p:nvPr/>
        </p:nvSpPr>
        <p:spPr>
          <a:xfrm>
            <a:off x="3889250" y="1609325"/>
            <a:ext cx="1590300" cy="1571400"/>
          </a:xfrm>
          <a:prstGeom prst="ellipse">
            <a:avLst/>
          </a:prstGeom>
          <a:noFill/>
          <a:ln cap="flat" cmpd="sng" w="76200">
            <a:solidFill>
              <a:srgbClr val="CCB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4"/>
          <p:cNvSpPr txBox="1"/>
          <p:nvPr/>
        </p:nvSpPr>
        <p:spPr>
          <a:xfrm>
            <a:off x="4356800" y="1748525"/>
            <a:ext cx="6552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7200">
                <a:solidFill>
                  <a:srgbClr val="CCB5A5"/>
                </a:solidFill>
                <a:latin typeface="Comic Sans MS"/>
                <a:ea typeface="Comic Sans MS"/>
                <a:cs typeface="Comic Sans MS"/>
                <a:sym typeface="Comic Sans MS"/>
              </a:rPr>
              <a:t>6</a:t>
            </a:r>
            <a:endParaRPr b="1" sz="7200">
              <a:solidFill>
                <a:srgbClr val="CCB5A5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/>
          <p:nvPr/>
        </p:nvSpPr>
        <p:spPr>
          <a:xfrm>
            <a:off x="865357" y="723462"/>
            <a:ext cx="7413300" cy="3696600"/>
          </a:xfrm>
          <a:prstGeom prst="rect">
            <a:avLst/>
          </a:prstGeom>
          <a:solidFill>
            <a:srgbClr val="F6F0F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4" name="Google Shape;84;p17"/>
          <p:cNvSpPr/>
          <p:nvPr/>
        </p:nvSpPr>
        <p:spPr>
          <a:xfrm>
            <a:off x="1138184" y="1019133"/>
            <a:ext cx="3552600" cy="5862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300">
                <a:solidFill>
                  <a:schemeClr val="dk1"/>
                </a:solidFill>
              </a:rPr>
              <a:t>組員分工</a:t>
            </a:r>
            <a:endParaRPr b="1" sz="3300">
              <a:solidFill>
                <a:schemeClr val="dk1"/>
              </a:solidFill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1245700" y="1737950"/>
            <a:ext cx="2893200" cy="15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b="1"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鄭雅綿</a:t>
            </a:r>
            <a:endParaRPr b="1" sz="18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icrosoft JhengHei"/>
              <a:buChar char="○"/>
            </a:pPr>
            <a:r>
              <a:rPr lang="zh-TW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程式碼</a:t>
            </a:r>
            <a:endParaRPr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Char char="○"/>
            </a:pPr>
            <a:r>
              <a:rPr lang="zh-TW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查詢金融知識</a:t>
            </a:r>
            <a:endParaRPr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icrosoft JhengHei"/>
              <a:buChar char="○"/>
            </a:pPr>
            <a:r>
              <a:rPr lang="zh-TW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製作PPT</a:t>
            </a:r>
            <a:endParaRPr sz="16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3477600" y="1737950"/>
            <a:ext cx="2893200" cy="9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b="1"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葉芯妤</a:t>
            </a:r>
            <a:endParaRPr b="1" sz="18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Microsoft JhengHei"/>
              <a:buChar char="○"/>
            </a:pPr>
            <a:r>
              <a:rPr lang="zh-TW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製作PPT</a:t>
            </a:r>
            <a:endParaRPr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Char char="○"/>
            </a:pPr>
            <a:r>
              <a:rPr lang="zh-TW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查詢金融知識</a:t>
            </a:r>
            <a:endParaRPr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5857600" y="1737950"/>
            <a:ext cx="2893200" cy="14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b="1"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周采葳</a:t>
            </a:r>
            <a:endParaRPr b="1" sz="18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協助爬蟲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查詢金融知識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協助分析排名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製作PPT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e7d195523061f1c0d3ba7f298e59d031c9c3f97027ed136f882110EF8F17BAD1F2C348D17C7856EF46CB4678CC9E44EE1ABA681E3133328A7B4D22AAF822B2429426B2355AA8CC4431B8568D2CF3B73A2AFCC7246F074813C5A0A400C604C2E4AED7B7F7282F7066B2199682A80A29E573F146F815DA2058DF6DA411F2D7BD286C833E58BA5A529C" id="452" name="Google Shape;452;p35"/>
          <p:cNvSpPr/>
          <p:nvPr/>
        </p:nvSpPr>
        <p:spPr>
          <a:xfrm>
            <a:off x="997231" y="1563002"/>
            <a:ext cx="522600" cy="522600"/>
          </a:xfrm>
          <a:prstGeom prst="ellipse">
            <a:avLst/>
          </a:prstGeom>
          <a:solidFill>
            <a:srgbClr val="C6B0A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e7d195523061f1c0d3ba7f298e59d031c9c3f97027ed136f882110EF8F17BAD1F2C348D17C7856EF46CB4678CC9E44EE1ABA681E3133328A7B4D22AAF822B2429426B2355AA8CC4431B8568D2CF3B73A2AFCC7246F074813C5A0A400C604C2E4AED7B7F7282F7066B2199682A80A29E573F146F815DA2058DF6DA411F2D7BD286C833E58BA5A529C" id="453" name="Google Shape;453;p35"/>
          <p:cNvSpPr/>
          <p:nvPr/>
        </p:nvSpPr>
        <p:spPr>
          <a:xfrm>
            <a:off x="997218" y="2637369"/>
            <a:ext cx="522600" cy="522600"/>
          </a:xfrm>
          <a:prstGeom prst="ellipse">
            <a:avLst/>
          </a:prstGeom>
          <a:solidFill>
            <a:srgbClr val="BDC8C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e7d195523061f1c0d3ba7f298e59d031c9c3f97027ed136f882110EF8F17BAD1F2C348D17C7856EF46CB4678CC9E44EE1ABA681E3133328A7B4D22AAF822B2429426B2355AA8CC4431B8568D2CF3B73A2AFCC7246F074813C5A0A400C604C2E4AED7B7F7282F7066B2199682A80A29E573F146F815DA2058DF6DA411F2D7BD286C833E58BA5A529C" id="454" name="Google Shape;454;p35"/>
          <p:cNvSpPr/>
          <p:nvPr/>
        </p:nvSpPr>
        <p:spPr>
          <a:xfrm>
            <a:off x="4641904" y="1563002"/>
            <a:ext cx="522600" cy="522600"/>
          </a:xfrm>
          <a:prstGeom prst="ellipse">
            <a:avLst/>
          </a:prstGeom>
          <a:solidFill>
            <a:srgbClr val="ECD9C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e7d195523061f1c0d3ba7f298e59d031c9c3f97027ed136f882110EF8F17BAD1F2C348D17C7856EF46CB4678CC9E44EE1ABA681E3133328A7B4D22AAF822B2429426B2355AA8CC4431B8568D2CF3B73A2AFCC7246F074813C5A0A400C604C2E4AED7B7F7282F7066B2199682A80A29E573F146F815DA2058DF6DA411F2D7BD286C833E58BA5A529C" id="455" name="Google Shape;455;p35"/>
          <p:cNvSpPr/>
          <p:nvPr/>
        </p:nvSpPr>
        <p:spPr>
          <a:xfrm>
            <a:off x="4641891" y="2637369"/>
            <a:ext cx="522600" cy="522600"/>
          </a:xfrm>
          <a:prstGeom prst="ellipse">
            <a:avLst/>
          </a:prstGeom>
          <a:solidFill>
            <a:srgbClr val="AAA09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e7d195523061f1c0d3ba7f298e59d031c9c3f97027ed136f882110EF8F17BAD1F2C348D17C7856EF46CB4678CC9E44EE1ABA681E3133328A7B4D22AAF822B2429426B2355AA8CC4431B8568D2CF3B73A2AFCC7246F074813C5A0A400C604C2E4AED7B7F7282F7066B2199682A80A29E573F146F815DA2058DF6DA411F2D7BD286C833E58BA5A529C" id="456" name="Google Shape;456;p35"/>
          <p:cNvSpPr txBox="1"/>
          <p:nvPr/>
        </p:nvSpPr>
        <p:spPr>
          <a:xfrm>
            <a:off x="1082321" y="1651136"/>
            <a:ext cx="352200" cy="346200"/>
          </a:xfrm>
          <a:prstGeom prst="rect">
            <a:avLst/>
          </a:prstGeom>
          <a:solidFill>
            <a:srgbClr val="C6B0A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e7d195523061f1c0d3ba7f298e59d031c9c3f97027ed136f882110EF8F17BAD1F2C348D17C7856EF46CB4678CC9E44EE1ABA681E3133328A7B4D22AAF822B2429426B2355AA8CC4431B8568D2CF3B73A2AFCC7246F074813C5A0A400C604C2E4AED7B7F7282F7066B2199682A80A29E573F146F815DA2058DF6DA411F2D7BD286C833E58BA5A529C" id="457" name="Google Shape;457;p35"/>
          <p:cNvSpPr txBox="1"/>
          <p:nvPr/>
        </p:nvSpPr>
        <p:spPr>
          <a:xfrm>
            <a:off x="4726994" y="1651136"/>
            <a:ext cx="352200" cy="346200"/>
          </a:xfrm>
          <a:prstGeom prst="rect">
            <a:avLst/>
          </a:prstGeom>
          <a:solidFill>
            <a:srgbClr val="ECD9CA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e7d195523061f1c0d3ba7f298e59d031c9c3f97027ed136f882110EF8F17BAD1F2C348D17C7856EF46CB4678CC9E44EE1ABA681E3133328A7B4D22AAF822B2429426B2355AA8CC4431B8568D2CF3B73A2AFCC7246F074813C5A0A400C604C2E4AED7B7F7282F7066B2199682A80A29E573F146F815DA2058DF6DA411F2D7BD286C833E58BA5A529C" id="458" name="Google Shape;458;p35"/>
          <p:cNvSpPr txBox="1"/>
          <p:nvPr/>
        </p:nvSpPr>
        <p:spPr>
          <a:xfrm>
            <a:off x="1082309" y="2724703"/>
            <a:ext cx="352200" cy="346200"/>
          </a:xfrm>
          <a:prstGeom prst="rect">
            <a:avLst/>
          </a:prstGeom>
          <a:solidFill>
            <a:srgbClr val="BDC8C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e7d195523061f1c0d3ba7f298e59d031c9c3f97027ed136f882110EF8F17BAD1F2C348D17C7856EF46CB4678CC9E44EE1ABA681E3133328A7B4D22AAF822B2429426B2355AA8CC4431B8568D2CF3B73A2AFCC7246F074813C5A0A400C604C2E4AED7B7F7282F7066B2199682A80A29E573F146F815DA2058DF6DA411F2D7BD286C833E58BA5A529C" id="459" name="Google Shape;459;p35"/>
          <p:cNvSpPr txBox="1"/>
          <p:nvPr/>
        </p:nvSpPr>
        <p:spPr>
          <a:xfrm>
            <a:off x="4726982" y="2724703"/>
            <a:ext cx="352200" cy="346200"/>
          </a:xfrm>
          <a:prstGeom prst="rect">
            <a:avLst/>
          </a:prstGeom>
          <a:solidFill>
            <a:srgbClr val="AAA09E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e7d195523061f1c0d3ba7f298e59d031c9c3f97027ed136f882110EF8F17BAD1F2C348D17C7856EF46CB4678CC9E44EE1ABA681E3133328A7B4D22AAF822B2429426B2355AA8CC4431B8568D2CF3B73A2AFCC7246F074813C5A0A400C604C2E4AED7B7F7282F7066B2199682A80A29E573F146F815DA2058DF6DA411F2D7BD286C833E58BA5A529C" id="460" name="Google Shape;460;p35"/>
          <p:cNvSpPr txBox="1"/>
          <p:nvPr/>
        </p:nvSpPr>
        <p:spPr>
          <a:xfrm>
            <a:off x="1604823" y="1651125"/>
            <a:ext cx="17805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dk1"/>
                </a:solidFill>
              </a:rPr>
              <a:t>增加基金數量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descr="e7d195523061f1c0d3ba7f298e59d031c9c3f97027ed136f882110EF8F17BAD1F2C348D17C7856EF46CB4678CC9E44EE1ABA681E3133328A7B4D22AAF822B2429426B2355AA8CC4431B8568D2CF3B73A2AFCC7246F074813C5A0A400C604C2E4AED7B7F7282F7066B2199682A80A29E573F146F815DA2058DF6DA411F2D7BD286C833E58BA5A529C" id="461" name="Google Shape;461;p35"/>
          <p:cNvSpPr txBox="1"/>
          <p:nvPr/>
        </p:nvSpPr>
        <p:spPr>
          <a:xfrm>
            <a:off x="5248150" y="1651125"/>
            <a:ext cx="21657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dk1"/>
                </a:solidFill>
              </a:rPr>
              <a:t>找到新的參考指標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descr="e7d195523061f1c0d3ba7f298e59d031c9c3f97027ed136f882110EF8F17BAD1F2C348D17C7856EF46CB4678CC9E44EE1ABA681E3133328A7B4D22AAF822B2429426B2355AA8CC4431B8568D2CF3B73A2AFCC7246F074813C5A0A400C604C2E4AED7B7F7282F7066B2199682A80A29E573F146F815DA2058DF6DA411F2D7BD286C833E58BA5A529C" id="462" name="Google Shape;462;p35"/>
          <p:cNvSpPr txBox="1"/>
          <p:nvPr/>
        </p:nvSpPr>
        <p:spPr>
          <a:xfrm>
            <a:off x="1604812" y="2725563"/>
            <a:ext cx="2674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dk1"/>
                </a:solidFill>
              </a:rPr>
              <a:t>定期自動爬取最新資訊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descr="e7d195523061f1c0d3ba7f298e59d031c9c3f97027ed136f882110EF8F17BAD1F2C348D17C7856EF46CB4678CC9E44EE1ABA681E3133328A7B4D22AAF822B2429426B2355AA8CC4431B8568D2CF3B73A2AFCC7246F074813C5A0A400C604C2E4AED7B7F7282F7066B2199682A80A29E573F146F815DA2058DF6DA411F2D7BD286C833E58BA5A529C" id="463" name="Google Shape;463;p35"/>
          <p:cNvSpPr txBox="1"/>
          <p:nvPr/>
        </p:nvSpPr>
        <p:spPr>
          <a:xfrm>
            <a:off x="5248138" y="2724713"/>
            <a:ext cx="29292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dk1"/>
                </a:solidFill>
              </a:rPr>
              <a:t>針對不同族群提出不同建議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464" name="Google Shape;464;p35"/>
          <p:cNvSpPr/>
          <p:nvPr/>
        </p:nvSpPr>
        <p:spPr>
          <a:xfrm>
            <a:off x="2795707" y="107171"/>
            <a:ext cx="3552600" cy="5862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500">
                <a:solidFill>
                  <a:srgbClr val="A5A5A5"/>
                </a:solidFill>
              </a:rPr>
              <a:t>未來可擴充功能</a:t>
            </a:r>
            <a:endParaRPr b="1" sz="2500">
              <a:solidFill>
                <a:srgbClr val="A5A5A5"/>
              </a:solidFill>
            </a:endParaRPr>
          </a:p>
        </p:txBody>
      </p:sp>
      <p:sp>
        <p:nvSpPr>
          <p:cNvPr descr="e7d195523061f1c0d3ba7f298e59d031c9c3f97027ed136f882110EF8F17BAD1F2C348D17C7856EF46CB4678CC9E44EE1ABA681E3133328A7B4D22AAF822B2429426B2355AA8CC4431B8568D2CF3B73A2AFCC7246F074813C5A0A400C604C2E4AED7B7F7282F7066B2199682A80A29E573F146F815DA2058DF6DA411F2D7BD286C833E58BA5A529C" id="465" name="Google Shape;465;p35"/>
          <p:cNvSpPr/>
          <p:nvPr/>
        </p:nvSpPr>
        <p:spPr>
          <a:xfrm>
            <a:off x="973881" y="3711752"/>
            <a:ext cx="522600" cy="522600"/>
          </a:xfrm>
          <a:prstGeom prst="ellipse">
            <a:avLst/>
          </a:prstGeom>
          <a:solidFill>
            <a:srgbClr val="C6B0A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e7d195523061f1c0d3ba7f298e59d031c9c3f97027ed136f882110EF8F17BAD1F2C348D17C7856EF46CB4678CC9E44EE1ABA681E3133328A7B4D22AAF822B2429426B2355AA8CC4431B8568D2CF3B73A2AFCC7246F074813C5A0A400C604C2E4AED7B7F7282F7066B2199682A80A29E573F146F815DA2058DF6DA411F2D7BD286C833E58BA5A529C" id="466" name="Google Shape;466;p35"/>
          <p:cNvSpPr/>
          <p:nvPr/>
        </p:nvSpPr>
        <p:spPr>
          <a:xfrm>
            <a:off x="4641904" y="3711752"/>
            <a:ext cx="522600" cy="522600"/>
          </a:xfrm>
          <a:prstGeom prst="ellipse">
            <a:avLst/>
          </a:prstGeom>
          <a:solidFill>
            <a:srgbClr val="ECD9C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e7d195523061f1c0d3ba7f298e59d031c9c3f97027ed136f882110EF8F17BAD1F2C348D17C7856EF46CB4678CC9E44EE1ABA681E3133328A7B4D22AAF822B2429426B2355AA8CC4431B8568D2CF3B73A2AFCC7246F074813C5A0A400C604C2E4AED7B7F7282F7066B2199682A80A29E573F146F815DA2058DF6DA411F2D7BD286C833E58BA5A529C" id="467" name="Google Shape;467;p35"/>
          <p:cNvSpPr txBox="1"/>
          <p:nvPr/>
        </p:nvSpPr>
        <p:spPr>
          <a:xfrm>
            <a:off x="1058971" y="3799886"/>
            <a:ext cx="352200" cy="346200"/>
          </a:xfrm>
          <a:prstGeom prst="rect">
            <a:avLst/>
          </a:prstGeom>
          <a:solidFill>
            <a:srgbClr val="C6B0A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</a:rPr>
              <a:t>5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e7d195523061f1c0d3ba7f298e59d031c9c3f97027ed136f882110EF8F17BAD1F2C348D17C7856EF46CB4678CC9E44EE1ABA681E3133328A7B4D22AAF822B2429426B2355AA8CC4431B8568D2CF3B73A2AFCC7246F074813C5A0A400C604C2E4AED7B7F7282F7066B2199682A80A29E573F146F815DA2058DF6DA411F2D7BD286C833E58BA5A529C" id="468" name="Google Shape;468;p35"/>
          <p:cNvSpPr txBox="1"/>
          <p:nvPr/>
        </p:nvSpPr>
        <p:spPr>
          <a:xfrm>
            <a:off x="4726994" y="3799886"/>
            <a:ext cx="352200" cy="346200"/>
          </a:xfrm>
          <a:prstGeom prst="rect">
            <a:avLst/>
          </a:prstGeom>
          <a:solidFill>
            <a:srgbClr val="ECD9CA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</a:rPr>
              <a:t>6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e7d195523061f1c0d3ba7f298e59d031c9c3f97027ed136f882110EF8F17BAD1F2C348D17C7856EF46CB4678CC9E44EE1ABA681E3133328A7B4D22AAF822B2429426B2355AA8CC4431B8568D2CF3B73A2AFCC7246F074813C5A0A400C604C2E4AED7B7F7282F7066B2199682A80A29E573F146F815DA2058DF6DA411F2D7BD286C833E58BA5A529C" id="469" name="Google Shape;469;p35"/>
          <p:cNvSpPr txBox="1"/>
          <p:nvPr/>
        </p:nvSpPr>
        <p:spPr>
          <a:xfrm>
            <a:off x="1581476" y="3799875"/>
            <a:ext cx="2434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dk1"/>
                </a:solidFill>
              </a:rPr>
              <a:t>自行收集更長期的資訊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descr="e7d195523061f1c0d3ba7f298e59d031c9c3f97027ed136f882110EF8F17BAD1F2C348D17C7856EF46CB4678CC9E44EE1ABA681E3133328A7B4D22AAF822B2429426B2355AA8CC4431B8568D2CF3B73A2AFCC7246F074813C5A0A400C604C2E4AED7B7F7282F7066B2199682A80A29E573F146F815DA2058DF6DA411F2D7BD286C833E58BA5A529C" id="470" name="Google Shape;470;p35"/>
          <p:cNvSpPr txBox="1"/>
          <p:nvPr/>
        </p:nvSpPr>
        <p:spPr>
          <a:xfrm>
            <a:off x="5248150" y="3799875"/>
            <a:ext cx="31464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dk1"/>
                </a:solidFill>
              </a:rPr>
              <a:t>以現有專家提出的方法做解釋</a:t>
            </a:r>
            <a:endParaRPr b="1" sz="11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AAA09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36"/>
          <p:cNvSpPr/>
          <p:nvPr/>
        </p:nvSpPr>
        <p:spPr>
          <a:xfrm>
            <a:off x="1037492" y="848458"/>
            <a:ext cx="7069015" cy="344658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36"/>
          <p:cNvSpPr/>
          <p:nvPr/>
        </p:nvSpPr>
        <p:spPr>
          <a:xfrm>
            <a:off x="7227277" y="-455002"/>
            <a:ext cx="879230" cy="879230"/>
          </a:xfrm>
          <a:prstGeom prst="ellipse">
            <a:avLst/>
          </a:prstGeom>
          <a:solidFill>
            <a:srgbClr val="ECD9C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36"/>
          <p:cNvSpPr/>
          <p:nvPr/>
        </p:nvSpPr>
        <p:spPr>
          <a:xfrm>
            <a:off x="7705279" y="2571750"/>
            <a:ext cx="879230" cy="879230"/>
          </a:xfrm>
          <a:prstGeom prst="ellipse">
            <a:avLst/>
          </a:prstGeom>
          <a:solidFill>
            <a:srgbClr val="BDC8C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36"/>
          <p:cNvSpPr/>
          <p:nvPr/>
        </p:nvSpPr>
        <p:spPr>
          <a:xfrm>
            <a:off x="1737500" y="3752117"/>
            <a:ext cx="879230" cy="879230"/>
          </a:xfrm>
          <a:prstGeom prst="ellipse">
            <a:avLst/>
          </a:prstGeom>
          <a:solidFill>
            <a:srgbClr val="BDC8C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36"/>
          <p:cNvSpPr/>
          <p:nvPr/>
        </p:nvSpPr>
        <p:spPr>
          <a:xfrm>
            <a:off x="1581569" y="1421058"/>
            <a:ext cx="548420" cy="548420"/>
          </a:xfrm>
          <a:prstGeom prst="ellipse">
            <a:avLst/>
          </a:prstGeom>
          <a:solidFill>
            <a:srgbClr val="A99F9D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36"/>
          <p:cNvSpPr/>
          <p:nvPr/>
        </p:nvSpPr>
        <p:spPr>
          <a:xfrm>
            <a:off x="410100" y="2816836"/>
            <a:ext cx="260472" cy="260472"/>
          </a:xfrm>
          <a:prstGeom prst="ellipse">
            <a:avLst/>
          </a:prstGeom>
          <a:solidFill>
            <a:srgbClr val="ECD9C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36"/>
          <p:cNvSpPr/>
          <p:nvPr/>
        </p:nvSpPr>
        <p:spPr>
          <a:xfrm>
            <a:off x="6434790" y="718222"/>
            <a:ext cx="260472" cy="260472"/>
          </a:xfrm>
          <a:prstGeom prst="ellipse">
            <a:avLst/>
          </a:prstGeom>
          <a:solidFill>
            <a:srgbClr val="BCC7B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36"/>
          <p:cNvSpPr/>
          <p:nvPr/>
        </p:nvSpPr>
        <p:spPr>
          <a:xfrm>
            <a:off x="6484017" y="3621881"/>
            <a:ext cx="260472" cy="260472"/>
          </a:xfrm>
          <a:prstGeom prst="ellipse">
            <a:avLst/>
          </a:prstGeom>
          <a:solidFill>
            <a:srgbClr val="A99F9D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4" name="Google Shape;484;p36"/>
          <p:cNvGrpSpPr/>
          <p:nvPr/>
        </p:nvGrpSpPr>
        <p:grpSpPr>
          <a:xfrm>
            <a:off x="4190999" y="4574197"/>
            <a:ext cx="762000" cy="114300"/>
            <a:chOff x="-2407920" y="-1463040"/>
            <a:chExt cx="1828800" cy="274320"/>
          </a:xfrm>
        </p:grpSpPr>
        <p:sp>
          <p:nvSpPr>
            <p:cNvPr id="485" name="Google Shape;485;p36"/>
            <p:cNvSpPr/>
            <p:nvPr/>
          </p:nvSpPr>
          <p:spPr>
            <a:xfrm>
              <a:off x="-2407920" y="-1463040"/>
              <a:ext cx="274320" cy="274320"/>
            </a:xfrm>
            <a:prstGeom prst="ellipse">
              <a:avLst/>
            </a:prstGeom>
            <a:solidFill>
              <a:srgbClr val="ECD9C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36"/>
            <p:cNvSpPr/>
            <p:nvPr/>
          </p:nvSpPr>
          <p:spPr>
            <a:xfrm>
              <a:off x="-1889760" y="-1463040"/>
              <a:ext cx="274320" cy="274320"/>
            </a:xfrm>
            <a:prstGeom prst="ellipse">
              <a:avLst/>
            </a:prstGeom>
            <a:solidFill>
              <a:srgbClr val="ECD9C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36"/>
            <p:cNvSpPr/>
            <p:nvPr/>
          </p:nvSpPr>
          <p:spPr>
            <a:xfrm>
              <a:off x="-1371600" y="-1463040"/>
              <a:ext cx="274320" cy="274320"/>
            </a:xfrm>
            <a:prstGeom prst="ellipse">
              <a:avLst/>
            </a:prstGeom>
            <a:solidFill>
              <a:srgbClr val="ECD9C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36"/>
            <p:cNvSpPr/>
            <p:nvPr/>
          </p:nvSpPr>
          <p:spPr>
            <a:xfrm>
              <a:off x="-853440" y="-1463040"/>
              <a:ext cx="274320" cy="274320"/>
            </a:xfrm>
            <a:prstGeom prst="ellipse">
              <a:avLst/>
            </a:prstGeom>
            <a:solidFill>
              <a:srgbClr val="ECD9C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9" name="Google Shape;489;p36"/>
          <p:cNvSpPr txBox="1"/>
          <p:nvPr/>
        </p:nvSpPr>
        <p:spPr>
          <a:xfrm>
            <a:off x="2673799" y="2075466"/>
            <a:ext cx="37965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THANKS</a:t>
            </a:r>
            <a:endParaRPr sz="6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0" name="Google Shape;490;p36"/>
          <p:cNvCxnSpPr/>
          <p:nvPr/>
        </p:nvCxnSpPr>
        <p:spPr>
          <a:xfrm>
            <a:off x="2905574" y="1837590"/>
            <a:ext cx="907889" cy="0"/>
          </a:xfrm>
          <a:prstGeom prst="straightConnector1">
            <a:avLst/>
          </a:prstGeom>
          <a:noFill/>
          <a:ln cap="flat" cmpd="sng" w="2857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91" name="Google Shape;491;p36"/>
          <p:cNvSpPr/>
          <p:nvPr/>
        </p:nvSpPr>
        <p:spPr>
          <a:xfrm>
            <a:off x="3841491" y="1639418"/>
            <a:ext cx="1461000" cy="3795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1"/>
                </a:solidFill>
              </a:rPr>
              <a:t>第九組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2" name="Google Shape;492;p36"/>
          <p:cNvCxnSpPr/>
          <p:nvPr/>
        </p:nvCxnSpPr>
        <p:spPr>
          <a:xfrm>
            <a:off x="5303348" y="1829101"/>
            <a:ext cx="907889" cy="0"/>
          </a:xfrm>
          <a:prstGeom prst="straightConnector1">
            <a:avLst/>
          </a:prstGeom>
          <a:noFill/>
          <a:ln cap="flat" cmpd="sng" w="2857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93" name="Google Shape;493;p36"/>
          <p:cNvSpPr txBox="1"/>
          <p:nvPr/>
        </p:nvSpPr>
        <p:spPr>
          <a:xfrm>
            <a:off x="3747200" y="3221675"/>
            <a:ext cx="164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感謝您認真地聆聽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/>
          <p:nvPr/>
        </p:nvSpPr>
        <p:spPr>
          <a:xfrm>
            <a:off x="4647075" y="0"/>
            <a:ext cx="3587400" cy="5143500"/>
          </a:xfrm>
          <a:prstGeom prst="rect">
            <a:avLst/>
          </a:prstGeom>
          <a:solidFill>
            <a:srgbClr val="ECD9C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834718" y="1257645"/>
            <a:ext cx="31755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500">
                <a:solidFill>
                  <a:srgbClr val="3F3F3F"/>
                </a:solidFill>
              </a:rPr>
              <a:t>Agenda</a:t>
            </a:r>
            <a:endParaRPr b="0" i="0" sz="45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" name="Google Shape;94;p18"/>
          <p:cNvCxnSpPr/>
          <p:nvPr/>
        </p:nvCxnSpPr>
        <p:spPr>
          <a:xfrm>
            <a:off x="1042357" y="1111561"/>
            <a:ext cx="480060" cy="0"/>
          </a:xfrm>
          <a:prstGeom prst="straightConnector1">
            <a:avLst/>
          </a:prstGeom>
          <a:noFill/>
          <a:ln cap="flat" cmpd="sng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95" name="Google Shape;95;p18"/>
          <p:cNvGrpSpPr/>
          <p:nvPr/>
        </p:nvGrpSpPr>
        <p:grpSpPr>
          <a:xfrm>
            <a:off x="1042358" y="4386269"/>
            <a:ext cx="762000" cy="114300"/>
            <a:chOff x="-2407920" y="-1463040"/>
            <a:chExt cx="1828800" cy="274320"/>
          </a:xfrm>
        </p:grpSpPr>
        <p:sp>
          <p:nvSpPr>
            <p:cNvPr id="96" name="Google Shape;96;p18"/>
            <p:cNvSpPr/>
            <p:nvPr/>
          </p:nvSpPr>
          <p:spPr>
            <a:xfrm>
              <a:off x="-2407920" y="-1463040"/>
              <a:ext cx="274320" cy="274320"/>
            </a:xfrm>
            <a:prstGeom prst="ellipse">
              <a:avLst/>
            </a:prstGeom>
            <a:solidFill>
              <a:srgbClr val="CCB5A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8"/>
            <p:cNvSpPr/>
            <p:nvPr/>
          </p:nvSpPr>
          <p:spPr>
            <a:xfrm>
              <a:off x="-1889760" y="-1463040"/>
              <a:ext cx="274320" cy="274320"/>
            </a:xfrm>
            <a:prstGeom prst="ellipse">
              <a:avLst/>
            </a:prstGeom>
            <a:solidFill>
              <a:srgbClr val="CCB5A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8"/>
            <p:cNvSpPr/>
            <p:nvPr/>
          </p:nvSpPr>
          <p:spPr>
            <a:xfrm>
              <a:off x="-1371600" y="-1463040"/>
              <a:ext cx="274320" cy="274320"/>
            </a:xfrm>
            <a:prstGeom prst="ellipse">
              <a:avLst/>
            </a:prstGeom>
            <a:solidFill>
              <a:srgbClr val="CCB5A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8"/>
            <p:cNvSpPr/>
            <p:nvPr/>
          </p:nvSpPr>
          <p:spPr>
            <a:xfrm>
              <a:off x="-853440" y="-1463040"/>
              <a:ext cx="274320" cy="274320"/>
            </a:xfrm>
            <a:prstGeom prst="ellipse">
              <a:avLst/>
            </a:prstGeom>
            <a:solidFill>
              <a:srgbClr val="CCB5A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" name="Google Shape;100;p18"/>
          <p:cNvGrpSpPr/>
          <p:nvPr/>
        </p:nvGrpSpPr>
        <p:grpSpPr>
          <a:xfrm>
            <a:off x="5138741" y="529528"/>
            <a:ext cx="2302158" cy="502200"/>
            <a:chOff x="1740894" y="2415767"/>
            <a:chExt cx="3069544" cy="669600"/>
          </a:xfrm>
        </p:grpSpPr>
        <p:sp>
          <p:nvSpPr>
            <p:cNvPr id="101" name="Google Shape;101;p18"/>
            <p:cNvSpPr/>
            <p:nvPr/>
          </p:nvSpPr>
          <p:spPr>
            <a:xfrm>
              <a:off x="1740894" y="2415767"/>
              <a:ext cx="669600" cy="669600"/>
            </a:xfrm>
            <a:prstGeom prst="ellipse">
              <a:avLst/>
            </a:prstGeom>
            <a:solidFill>
              <a:srgbClr val="AAA09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zh-TW" sz="1500" u="none" cap="none" strike="noStrike">
                  <a:solidFill>
                    <a:srgbClr val="ECD9CA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 b="0" i="0" sz="1500" u="none" cap="none" strike="noStrike">
                <a:solidFill>
                  <a:srgbClr val="ECD9C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8"/>
            <p:cNvSpPr txBox="1"/>
            <p:nvPr/>
          </p:nvSpPr>
          <p:spPr>
            <a:xfrm>
              <a:off x="2410438" y="2487040"/>
              <a:ext cx="2400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100">
                  <a:solidFill>
                    <a:srgbClr val="262626"/>
                  </a:solidFill>
                </a:rPr>
                <a:t>問題說明</a:t>
              </a:r>
              <a:endParaRPr sz="1100">
                <a:solidFill>
                  <a:srgbClr val="262626"/>
                </a:solidFill>
              </a:endParaRPr>
            </a:p>
          </p:txBody>
        </p:sp>
      </p:grpSp>
      <p:grpSp>
        <p:nvGrpSpPr>
          <p:cNvPr id="103" name="Google Shape;103;p18"/>
          <p:cNvGrpSpPr/>
          <p:nvPr/>
        </p:nvGrpSpPr>
        <p:grpSpPr>
          <a:xfrm>
            <a:off x="5138716" y="1214170"/>
            <a:ext cx="2604109" cy="502200"/>
            <a:chOff x="1731461" y="2124217"/>
            <a:chExt cx="3472145" cy="669600"/>
          </a:xfrm>
        </p:grpSpPr>
        <p:sp>
          <p:nvSpPr>
            <p:cNvPr id="104" name="Google Shape;104;p18"/>
            <p:cNvSpPr/>
            <p:nvPr/>
          </p:nvSpPr>
          <p:spPr>
            <a:xfrm>
              <a:off x="1731461" y="2124217"/>
              <a:ext cx="669600" cy="669600"/>
            </a:xfrm>
            <a:prstGeom prst="ellipse">
              <a:avLst/>
            </a:prstGeom>
            <a:solidFill>
              <a:srgbClr val="AAA09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zh-TW" sz="1500" u="none" cap="none" strike="noStrike">
                  <a:solidFill>
                    <a:srgbClr val="ECD9CA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 b="0" i="0" sz="1500" u="none" cap="none" strike="noStrike">
                <a:solidFill>
                  <a:srgbClr val="ECD9C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8"/>
            <p:cNvSpPr txBox="1"/>
            <p:nvPr/>
          </p:nvSpPr>
          <p:spPr>
            <a:xfrm>
              <a:off x="2401006" y="2197373"/>
              <a:ext cx="28026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100">
                  <a:solidFill>
                    <a:schemeClr val="dk1"/>
                  </a:solidFill>
                </a:rPr>
                <a:t>使用模組說明</a:t>
              </a:r>
              <a:endParaRPr sz="1100">
                <a:solidFill>
                  <a:schemeClr val="dk1"/>
                </a:solidFill>
              </a:endParaRPr>
            </a:p>
          </p:txBody>
        </p:sp>
      </p:grpSp>
      <p:grpSp>
        <p:nvGrpSpPr>
          <p:cNvPr id="106" name="Google Shape;106;p18"/>
          <p:cNvGrpSpPr/>
          <p:nvPr/>
        </p:nvGrpSpPr>
        <p:grpSpPr>
          <a:xfrm>
            <a:off x="5138741" y="3268129"/>
            <a:ext cx="2302158" cy="502200"/>
            <a:chOff x="1828494" y="825967"/>
            <a:chExt cx="3069544" cy="669600"/>
          </a:xfrm>
        </p:grpSpPr>
        <p:sp>
          <p:nvSpPr>
            <p:cNvPr id="107" name="Google Shape;107;p18"/>
            <p:cNvSpPr/>
            <p:nvPr/>
          </p:nvSpPr>
          <p:spPr>
            <a:xfrm>
              <a:off x="1828494" y="825967"/>
              <a:ext cx="669600" cy="669600"/>
            </a:xfrm>
            <a:prstGeom prst="ellipse">
              <a:avLst/>
            </a:prstGeom>
            <a:solidFill>
              <a:srgbClr val="AAA09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zh-TW" sz="1500" u="none" cap="none" strike="noStrike">
                  <a:solidFill>
                    <a:srgbClr val="ECD9CA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lang="zh-TW" sz="1500">
                  <a:solidFill>
                    <a:srgbClr val="ECD9CA"/>
                  </a:solidFill>
                </a:rPr>
                <a:t>5</a:t>
              </a:r>
              <a:endParaRPr b="0" i="0" sz="1500" u="none" cap="none" strike="noStrike">
                <a:solidFill>
                  <a:srgbClr val="ECD9C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 txBox="1"/>
            <p:nvPr/>
          </p:nvSpPr>
          <p:spPr>
            <a:xfrm>
              <a:off x="2498038" y="899123"/>
              <a:ext cx="2400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100"/>
                <a:t>執行結果</a:t>
              </a:r>
              <a:endParaRPr sz="1100"/>
            </a:p>
          </p:txBody>
        </p:sp>
      </p:grpSp>
      <p:grpSp>
        <p:nvGrpSpPr>
          <p:cNvPr id="109" name="Google Shape;109;p18"/>
          <p:cNvGrpSpPr/>
          <p:nvPr/>
        </p:nvGrpSpPr>
        <p:grpSpPr>
          <a:xfrm>
            <a:off x="5138716" y="3952767"/>
            <a:ext cx="2302208" cy="502200"/>
            <a:chOff x="1828461" y="1343250"/>
            <a:chExt cx="3069610" cy="669600"/>
          </a:xfrm>
        </p:grpSpPr>
        <p:sp>
          <p:nvSpPr>
            <p:cNvPr id="110" name="Google Shape;110;p18"/>
            <p:cNvSpPr/>
            <p:nvPr/>
          </p:nvSpPr>
          <p:spPr>
            <a:xfrm>
              <a:off x="1828461" y="1343250"/>
              <a:ext cx="669600" cy="669600"/>
            </a:xfrm>
            <a:prstGeom prst="ellipse">
              <a:avLst/>
            </a:prstGeom>
            <a:solidFill>
              <a:srgbClr val="AAA09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500">
                  <a:solidFill>
                    <a:srgbClr val="ECD9CA"/>
                  </a:solidFill>
                </a:rPr>
                <a:t>06</a:t>
              </a:r>
              <a:endParaRPr b="0" i="0" sz="1500" u="none" cap="none" strike="noStrike">
                <a:solidFill>
                  <a:srgbClr val="ECD9C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8"/>
            <p:cNvSpPr txBox="1"/>
            <p:nvPr/>
          </p:nvSpPr>
          <p:spPr>
            <a:xfrm>
              <a:off x="2498071" y="1416440"/>
              <a:ext cx="2400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100">
                  <a:solidFill>
                    <a:schemeClr val="dk1"/>
                  </a:solidFill>
                </a:rPr>
                <a:t>未來擴充功能</a:t>
              </a:r>
              <a:endParaRPr sz="1100">
                <a:solidFill>
                  <a:schemeClr val="dk1"/>
                </a:solidFill>
              </a:endParaRPr>
            </a:p>
          </p:txBody>
        </p:sp>
      </p:grpSp>
      <p:grpSp>
        <p:nvGrpSpPr>
          <p:cNvPr id="112" name="Google Shape;112;p18"/>
          <p:cNvGrpSpPr/>
          <p:nvPr/>
        </p:nvGrpSpPr>
        <p:grpSpPr>
          <a:xfrm>
            <a:off x="5138716" y="2583469"/>
            <a:ext cx="2516184" cy="502200"/>
            <a:chOff x="1837961" y="733100"/>
            <a:chExt cx="3354912" cy="669600"/>
          </a:xfrm>
        </p:grpSpPr>
        <p:sp>
          <p:nvSpPr>
            <p:cNvPr id="113" name="Google Shape;113;p18"/>
            <p:cNvSpPr/>
            <p:nvPr/>
          </p:nvSpPr>
          <p:spPr>
            <a:xfrm>
              <a:off x="1837961" y="733100"/>
              <a:ext cx="669600" cy="669600"/>
            </a:xfrm>
            <a:prstGeom prst="ellipse">
              <a:avLst/>
            </a:prstGeom>
            <a:solidFill>
              <a:srgbClr val="AAA09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zh-TW" sz="1500" u="none" cap="none" strike="noStrike">
                  <a:solidFill>
                    <a:srgbClr val="ECD9CA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lang="zh-TW" sz="1500">
                  <a:solidFill>
                    <a:srgbClr val="ECD9CA"/>
                  </a:solidFill>
                </a:rPr>
                <a:t>4</a:t>
              </a:r>
              <a:endParaRPr b="0" i="0" sz="1500" u="none" cap="none" strike="noStrike">
                <a:solidFill>
                  <a:srgbClr val="ECD9C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8"/>
            <p:cNvSpPr txBox="1"/>
            <p:nvPr/>
          </p:nvSpPr>
          <p:spPr>
            <a:xfrm>
              <a:off x="2507573" y="806275"/>
              <a:ext cx="26853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zh-TW" sz="2100">
                  <a:solidFill>
                    <a:schemeClr val="dk1"/>
                  </a:solidFill>
                </a:rPr>
                <a:t>撰寫過程與挑戰</a:t>
              </a:r>
              <a:endParaRPr sz="1100">
                <a:solidFill>
                  <a:schemeClr val="dk1"/>
                </a:solidFill>
              </a:endParaRPr>
            </a:p>
          </p:txBody>
        </p:sp>
      </p:grpSp>
      <p:grpSp>
        <p:nvGrpSpPr>
          <p:cNvPr id="115" name="Google Shape;115;p18"/>
          <p:cNvGrpSpPr/>
          <p:nvPr/>
        </p:nvGrpSpPr>
        <p:grpSpPr>
          <a:xfrm>
            <a:off x="5138716" y="1898819"/>
            <a:ext cx="2302208" cy="502200"/>
            <a:chOff x="1837961" y="733100"/>
            <a:chExt cx="3069610" cy="669600"/>
          </a:xfrm>
        </p:grpSpPr>
        <p:sp>
          <p:nvSpPr>
            <p:cNvPr id="116" name="Google Shape;116;p18"/>
            <p:cNvSpPr/>
            <p:nvPr/>
          </p:nvSpPr>
          <p:spPr>
            <a:xfrm>
              <a:off x="1837961" y="733100"/>
              <a:ext cx="669600" cy="669600"/>
            </a:xfrm>
            <a:prstGeom prst="ellipse">
              <a:avLst/>
            </a:prstGeom>
            <a:solidFill>
              <a:srgbClr val="AAA09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zh-TW" sz="1500" u="none" cap="none" strike="noStrike">
                  <a:solidFill>
                    <a:srgbClr val="ECD9CA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lang="zh-TW" sz="1500">
                  <a:solidFill>
                    <a:srgbClr val="ECD9CA"/>
                  </a:solidFill>
                </a:rPr>
                <a:t>3</a:t>
              </a:r>
              <a:endParaRPr b="0" i="0" sz="1500" u="none" cap="none" strike="noStrike">
                <a:solidFill>
                  <a:srgbClr val="ECD9C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8"/>
            <p:cNvSpPr txBox="1"/>
            <p:nvPr/>
          </p:nvSpPr>
          <p:spPr>
            <a:xfrm>
              <a:off x="2507571" y="806273"/>
              <a:ext cx="2400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zh-TW" sz="2100">
                  <a:solidFill>
                    <a:schemeClr val="dk1"/>
                  </a:solidFill>
                </a:rPr>
                <a:t>程式流程圖</a:t>
              </a:r>
              <a:endParaRPr sz="1100"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19"/>
          <p:cNvGrpSpPr/>
          <p:nvPr/>
        </p:nvGrpSpPr>
        <p:grpSpPr>
          <a:xfrm>
            <a:off x="4356789" y="4433954"/>
            <a:ext cx="762061" cy="114309"/>
            <a:chOff x="-2407920" y="-1463040"/>
            <a:chExt cx="1828800" cy="274320"/>
          </a:xfrm>
        </p:grpSpPr>
        <p:sp>
          <p:nvSpPr>
            <p:cNvPr id="123" name="Google Shape;123;p19"/>
            <p:cNvSpPr/>
            <p:nvPr/>
          </p:nvSpPr>
          <p:spPr>
            <a:xfrm>
              <a:off x="-2407920" y="-1463040"/>
              <a:ext cx="274320" cy="274320"/>
            </a:xfrm>
            <a:prstGeom prst="ellipse">
              <a:avLst/>
            </a:prstGeom>
            <a:solidFill>
              <a:srgbClr val="CCB5A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9"/>
            <p:cNvSpPr/>
            <p:nvPr/>
          </p:nvSpPr>
          <p:spPr>
            <a:xfrm>
              <a:off x="-1889760" y="-1463040"/>
              <a:ext cx="274320" cy="274320"/>
            </a:xfrm>
            <a:prstGeom prst="ellipse">
              <a:avLst/>
            </a:prstGeom>
            <a:solidFill>
              <a:srgbClr val="CCB5A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9"/>
            <p:cNvSpPr/>
            <p:nvPr/>
          </p:nvSpPr>
          <p:spPr>
            <a:xfrm>
              <a:off x="-1371600" y="-1463040"/>
              <a:ext cx="274320" cy="274320"/>
            </a:xfrm>
            <a:prstGeom prst="ellipse">
              <a:avLst/>
            </a:prstGeom>
            <a:solidFill>
              <a:srgbClr val="CCB5A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9"/>
            <p:cNvSpPr/>
            <p:nvPr/>
          </p:nvSpPr>
          <p:spPr>
            <a:xfrm>
              <a:off x="-853440" y="-1463040"/>
              <a:ext cx="274320" cy="274320"/>
            </a:xfrm>
            <a:prstGeom prst="ellipse">
              <a:avLst/>
            </a:prstGeom>
            <a:solidFill>
              <a:srgbClr val="CCB5A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27" name="Google Shape;127;p19"/>
          <p:cNvCxnSpPr/>
          <p:nvPr/>
        </p:nvCxnSpPr>
        <p:spPr>
          <a:xfrm>
            <a:off x="2973079" y="3674634"/>
            <a:ext cx="907800" cy="0"/>
          </a:xfrm>
          <a:prstGeom prst="straightConnector1">
            <a:avLst/>
          </a:prstGeom>
          <a:noFill/>
          <a:ln cap="flat" cmpd="sng" w="2857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8" name="Google Shape;128;p19"/>
          <p:cNvSpPr/>
          <p:nvPr/>
        </p:nvSpPr>
        <p:spPr>
          <a:xfrm>
            <a:off x="3889242" y="3484938"/>
            <a:ext cx="1590300" cy="3795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7F7F7F"/>
                </a:solidFill>
              </a:rPr>
              <a:t>問題說明</a:t>
            </a:r>
            <a:endParaRPr sz="2400">
              <a:solidFill>
                <a:srgbClr val="7F7F7F"/>
              </a:solidFill>
            </a:endParaRPr>
          </a:p>
        </p:txBody>
      </p:sp>
      <p:cxnSp>
        <p:nvCxnSpPr>
          <p:cNvPr id="129" name="Google Shape;129;p19"/>
          <p:cNvCxnSpPr/>
          <p:nvPr/>
        </p:nvCxnSpPr>
        <p:spPr>
          <a:xfrm>
            <a:off x="5459154" y="3674621"/>
            <a:ext cx="907889" cy="0"/>
          </a:xfrm>
          <a:prstGeom prst="straightConnector1">
            <a:avLst/>
          </a:prstGeom>
          <a:noFill/>
          <a:ln cap="flat" cmpd="sng" w="2857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0" name="Google Shape;130;p19"/>
          <p:cNvSpPr/>
          <p:nvPr/>
        </p:nvSpPr>
        <p:spPr>
          <a:xfrm>
            <a:off x="7227277" y="-455002"/>
            <a:ext cx="879230" cy="87923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9"/>
          <p:cNvSpPr/>
          <p:nvPr/>
        </p:nvSpPr>
        <p:spPr>
          <a:xfrm>
            <a:off x="7705279" y="2571750"/>
            <a:ext cx="879230" cy="879230"/>
          </a:xfrm>
          <a:prstGeom prst="ellipse">
            <a:avLst/>
          </a:prstGeom>
          <a:solidFill>
            <a:srgbClr val="BDC8C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9"/>
          <p:cNvSpPr/>
          <p:nvPr/>
        </p:nvSpPr>
        <p:spPr>
          <a:xfrm>
            <a:off x="1737500" y="3752117"/>
            <a:ext cx="879230" cy="879230"/>
          </a:xfrm>
          <a:prstGeom prst="ellipse">
            <a:avLst/>
          </a:prstGeom>
          <a:solidFill>
            <a:srgbClr val="BDC8C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9"/>
          <p:cNvSpPr/>
          <p:nvPr/>
        </p:nvSpPr>
        <p:spPr>
          <a:xfrm>
            <a:off x="1581569" y="1421058"/>
            <a:ext cx="548420" cy="548420"/>
          </a:xfrm>
          <a:prstGeom prst="ellipse">
            <a:avLst/>
          </a:prstGeom>
          <a:solidFill>
            <a:srgbClr val="ECD9C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9"/>
          <p:cNvSpPr/>
          <p:nvPr/>
        </p:nvSpPr>
        <p:spPr>
          <a:xfrm>
            <a:off x="410100" y="2816818"/>
            <a:ext cx="422100" cy="435600"/>
          </a:xfrm>
          <a:prstGeom prst="ellipse">
            <a:avLst/>
          </a:prstGeom>
          <a:solidFill>
            <a:srgbClr val="A99F9D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6434790" y="718222"/>
            <a:ext cx="260472" cy="260472"/>
          </a:xfrm>
          <a:prstGeom prst="ellipse">
            <a:avLst/>
          </a:prstGeom>
          <a:solidFill>
            <a:srgbClr val="A99F9D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6484026" y="3621874"/>
            <a:ext cx="260400" cy="260400"/>
          </a:xfrm>
          <a:prstGeom prst="ellipse">
            <a:avLst/>
          </a:prstGeom>
          <a:solidFill>
            <a:srgbClr val="DCB66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ECD9CA"/>
              </a:solidFill>
              <a:highlight>
                <a:srgbClr val="DCB66B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3889250" y="1609325"/>
            <a:ext cx="1590300" cy="1571400"/>
          </a:xfrm>
          <a:prstGeom prst="ellipse">
            <a:avLst/>
          </a:prstGeom>
          <a:noFill/>
          <a:ln cap="flat" cmpd="sng" w="76200">
            <a:solidFill>
              <a:srgbClr val="CCB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9"/>
          <p:cNvSpPr txBox="1"/>
          <p:nvPr/>
        </p:nvSpPr>
        <p:spPr>
          <a:xfrm>
            <a:off x="4356800" y="1748525"/>
            <a:ext cx="6552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7200">
                <a:solidFill>
                  <a:srgbClr val="CCB5A5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endParaRPr b="1" sz="7200">
              <a:solidFill>
                <a:srgbClr val="CCB5A5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/>
          <p:nvPr/>
        </p:nvSpPr>
        <p:spPr>
          <a:xfrm>
            <a:off x="2506061" y="123225"/>
            <a:ext cx="4131900" cy="5862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A5A5A5"/>
                </a:solidFill>
              </a:rPr>
              <a:t>問題說明、篩選條件</a:t>
            </a:r>
            <a:endParaRPr b="1" sz="2400">
              <a:solidFill>
                <a:srgbClr val="A5A5A5"/>
              </a:solidFill>
            </a:endParaRPr>
          </a:p>
        </p:txBody>
      </p:sp>
      <p:sp>
        <p:nvSpPr>
          <p:cNvPr id="144" name="Google Shape;144;p20"/>
          <p:cNvSpPr txBox="1"/>
          <p:nvPr/>
        </p:nvSpPr>
        <p:spPr>
          <a:xfrm>
            <a:off x="1255775" y="931750"/>
            <a:ext cx="228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基金類別</a:t>
            </a:r>
            <a:endParaRPr b="1" sz="2400"/>
          </a:p>
        </p:txBody>
      </p:sp>
      <p:sp>
        <p:nvSpPr>
          <p:cNvPr id="145" name="Google Shape;145;p20"/>
          <p:cNvSpPr txBox="1"/>
          <p:nvPr/>
        </p:nvSpPr>
        <p:spPr>
          <a:xfrm>
            <a:off x="1304550" y="3184713"/>
            <a:ext cx="1950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績效排名</a:t>
            </a:r>
            <a:endParaRPr b="1" sz="2400"/>
          </a:p>
        </p:txBody>
      </p:sp>
      <p:sp>
        <p:nvSpPr>
          <p:cNvPr id="146" name="Google Shape;146;p20"/>
          <p:cNvSpPr txBox="1"/>
          <p:nvPr/>
        </p:nvSpPr>
        <p:spPr>
          <a:xfrm>
            <a:off x="1209000" y="3689950"/>
            <a:ext cx="6726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76A5AF"/>
              </a:buClr>
              <a:buSzPts val="1800"/>
              <a:buChar char="❏"/>
            </a:pPr>
            <a:r>
              <a:rPr lang="zh-TW" sz="1800">
                <a:solidFill>
                  <a:schemeClr val="dk1"/>
                </a:solidFill>
              </a:rPr>
              <a:t>近一個月績效排名前五名的基金</a:t>
            </a:r>
            <a:br>
              <a:rPr lang="zh-TW" sz="1800">
                <a:solidFill>
                  <a:schemeClr val="dk1"/>
                </a:solidFill>
              </a:rPr>
            </a:br>
            <a:r>
              <a:rPr lang="zh-TW" sz="1800">
                <a:solidFill>
                  <a:schemeClr val="dk1"/>
                </a:solidFill>
              </a:rPr>
              <a:t>(預設投資人投資基金時會先以前五名作為優先選擇)</a:t>
            </a:r>
            <a:endParaRPr/>
          </a:p>
        </p:txBody>
      </p:sp>
      <p:sp>
        <p:nvSpPr>
          <p:cNvPr id="147" name="Google Shape;147;p20"/>
          <p:cNvSpPr txBox="1"/>
          <p:nvPr/>
        </p:nvSpPr>
        <p:spPr>
          <a:xfrm>
            <a:off x="1121725" y="1485850"/>
            <a:ext cx="39501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6A5AF"/>
              </a:buClr>
              <a:buSzPts val="1800"/>
              <a:buChar char="❏"/>
            </a:pPr>
            <a:r>
              <a:rPr lang="zh-TW" sz="1800">
                <a:solidFill>
                  <a:schemeClr val="dk1"/>
                </a:solidFill>
              </a:rPr>
              <a:t>股票型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6A5AF"/>
              </a:buClr>
              <a:buSzPts val="1800"/>
              <a:buChar char="❏"/>
            </a:pPr>
            <a:r>
              <a:rPr lang="zh-TW" sz="1800">
                <a:solidFill>
                  <a:schemeClr val="dk1"/>
                </a:solidFill>
              </a:rPr>
              <a:t>產業股票-科技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6A5AF"/>
              </a:buClr>
              <a:buSzPts val="1800"/>
              <a:buChar char="❏"/>
            </a:pPr>
            <a:r>
              <a:rPr lang="zh-TW" sz="1800">
                <a:solidFill>
                  <a:schemeClr val="dk1"/>
                </a:solidFill>
              </a:rPr>
              <a:t>新台幣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6A5AF"/>
              </a:buClr>
              <a:buSzPts val="1800"/>
              <a:buChar char="❏"/>
            </a:pPr>
            <a:r>
              <a:rPr lang="zh-TW" sz="1800">
                <a:solidFill>
                  <a:schemeClr val="dk1"/>
                </a:solidFill>
              </a:rPr>
              <a:t>境內</a:t>
            </a:r>
            <a:br>
              <a:rPr lang="zh-TW">
                <a:solidFill>
                  <a:schemeClr val="dk1"/>
                </a:solidFill>
              </a:rPr>
            </a:b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/>
        </p:nvSpPr>
        <p:spPr>
          <a:xfrm>
            <a:off x="3217500" y="1984625"/>
            <a:ext cx="2709000" cy="13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zh-TW" sz="1200">
                <a:solidFill>
                  <a:schemeClr val="dk1"/>
                </a:solidFill>
              </a:rPr>
              <a:t>單以該基金本身之報酬數字為準，難以評估相對優劣，因此將基準指數視為對照組比對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zh-TW" sz="1200">
                <a:solidFill>
                  <a:schemeClr val="dk1"/>
                </a:solidFill>
              </a:rPr>
              <a:t>使用方法：基金績效大於基準指數越多，獲得分數越高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53" name="Google Shape;153;p21"/>
          <p:cNvSpPr/>
          <p:nvPr/>
        </p:nvSpPr>
        <p:spPr>
          <a:xfrm>
            <a:off x="3643350" y="1324874"/>
            <a:ext cx="1857300" cy="586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CD9CA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Arial"/>
              <a:buNone/>
            </a:pPr>
            <a:r>
              <a:rPr b="1" lang="zh-TW" sz="1600">
                <a:solidFill>
                  <a:schemeClr val="dk1"/>
                </a:solidFill>
              </a:rPr>
              <a:t>基金績效與</a:t>
            </a:r>
            <a:endParaRPr b="1" sz="16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Arial"/>
              <a:buNone/>
            </a:pPr>
            <a:r>
              <a:rPr b="1" lang="zh-TW" sz="1600">
                <a:solidFill>
                  <a:schemeClr val="dk1"/>
                </a:solidFill>
              </a:rPr>
              <a:t>大盤指數的差距</a:t>
            </a:r>
            <a:endParaRPr b="1" i="0" sz="1600" u="none" cap="none" strike="noStrike">
              <a:solidFill>
                <a:schemeClr val="dk1"/>
              </a:solidFill>
            </a:endParaRPr>
          </a:p>
        </p:txBody>
      </p:sp>
      <p:sp>
        <p:nvSpPr>
          <p:cNvPr id="154" name="Google Shape;154;p21"/>
          <p:cNvSpPr/>
          <p:nvPr/>
        </p:nvSpPr>
        <p:spPr>
          <a:xfrm>
            <a:off x="3301050" y="150400"/>
            <a:ext cx="2541900" cy="5862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500">
                <a:solidFill>
                  <a:srgbClr val="A5A5A5"/>
                </a:solidFill>
              </a:rPr>
              <a:t>參考指標</a:t>
            </a:r>
            <a:endParaRPr b="1" sz="2500">
              <a:solidFill>
                <a:srgbClr val="A5A5A5"/>
              </a:solidFill>
            </a:endParaRPr>
          </a:p>
        </p:txBody>
      </p:sp>
      <p:sp>
        <p:nvSpPr>
          <p:cNvPr id="155" name="Google Shape;155;p21"/>
          <p:cNvSpPr/>
          <p:nvPr/>
        </p:nvSpPr>
        <p:spPr>
          <a:xfrm>
            <a:off x="786675" y="2794550"/>
            <a:ext cx="2141100" cy="724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CD9CA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Arial"/>
              <a:buNone/>
            </a:pPr>
            <a:r>
              <a:rPr b="1" lang="zh-TW" sz="1800">
                <a:solidFill>
                  <a:schemeClr val="dk1"/>
                </a:solidFill>
              </a:rPr>
              <a:t>夏普值</a:t>
            </a:r>
            <a:endParaRPr b="1" sz="18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Arial"/>
              <a:buNone/>
            </a:pPr>
            <a:r>
              <a:rPr b="1" lang="zh-TW" sz="1800">
                <a:solidFill>
                  <a:schemeClr val="dk1"/>
                </a:solidFill>
              </a:rPr>
              <a:t>(Sharpe Ratio)</a:t>
            </a:r>
            <a:endParaRPr b="1" i="0" sz="1800" u="none" cap="none" strike="noStrike">
              <a:solidFill>
                <a:schemeClr val="dk1"/>
              </a:solidFill>
            </a:endParaRPr>
          </a:p>
        </p:txBody>
      </p:sp>
      <p:sp>
        <p:nvSpPr>
          <p:cNvPr id="156" name="Google Shape;156;p21"/>
          <p:cNvSpPr txBox="1"/>
          <p:nvPr/>
        </p:nvSpPr>
        <p:spPr>
          <a:xfrm>
            <a:off x="522063" y="3606750"/>
            <a:ext cx="2541900" cy="13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zh-TW" sz="1200">
                <a:solidFill>
                  <a:schemeClr val="dk1"/>
                </a:solidFill>
              </a:rPr>
              <a:t>衡量基金是否能用「越小的波動」創造「越高的獲利」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zh-TW" sz="1200">
                <a:solidFill>
                  <a:schemeClr val="dk1"/>
                </a:solidFill>
              </a:rPr>
              <a:t>使用方法：數字越高</a:t>
            </a:r>
            <a:r>
              <a:rPr lang="zh-TW" sz="1200">
                <a:solidFill>
                  <a:schemeClr val="dk1"/>
                </a:solidFill>
              </a:rPr>
              <a:t>，獲得分數越高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5A5A5"/>
              </a:solidFill>
            </a:endParaRPr>
          </a:p>
        </p:txBody>
      </p:sp>
      <p:sp>
        <p:nvSpPr>
          <p:cNvPr id="157" name="Google Shape;157;p21"/>
          <p:cNvSpPr/>
          <p:nvPr/>
        </p:nvSpPr>
        <p:spPr>
          <a:xfrm>
            <a:off x="6929575" y="457050"/>
            <a:ext cx="1183200" cy="346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CD9CA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Arial"/>
              <a:buNone/>
            </a:pPr>
            <a:r>
              <a:rPr b="1" lang="zh-TW" sz="1800">
                <a:solidFill>
                  <a:schemeClr val="dk1"/>
                </a:solidFill>
              </a:rPr>
              <a:t>Beta值</a:t>
            </a:r>
            <a:endParaRPr b="1" i="0" sz="1800" u="none" cap="none" strike="noStrike">
              <a:solidFill>
                <a:schemeClr val="dk1"/>
              </a:solidFill>
            </a:endParaRPr>
          </a:p>
        </p:txBody>
      </p:sp>
      <p:sp>
        <p:nvSpPr>
          <p:cNvPr id="158" name="Google Shape;158;p21"/>
          <p:cNvSpPr txBox="1"/>
          <p:nvPr/>
        </p:nvSpPr>
        <p:spPr>
          <a:xfrm>
            <a:off x="6250213" y="919838"/>
            <a:ext cx="2541900" cy="13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zh-TW" sz="1200">
                <a:solidFill>
                  <a:schemeClr val="dk1"/>
                </a:solidFill>
              </a:rPr>
              <a:t>資產對市場變動敏感程度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zh-TW" sz="1200">
                <a:solidFill>
                  <a:schemeClr val="dk1"/>
                </a:solidFill>
              </a:rPr>
              <a:t>代表相對指數的波動幅度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zh-TW" sz="1200">
                <a:solidFill>
                  <a:schemeClr val="dk1"/>
                </a:solidFill>
              </a:rPr>
              <a:t>使用方法：當Beta值大於1，表示該基金的收益變化較大盤更活潑，表現相對更積極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59" name="Google Shape;159;p21"/>
          <p:cNvSpPr/>
          <p:nvPr/>
        </p:nvSpPr>
        <p:spPr>
          <a:xfrm>
            <a:off x="6217975" y="2881850"/>
            <a:ext cx="2606400" cy="724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CD9CA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Arial"/>
              <a:buNone/>
            </a:pPr>
            <a:r>
              <a:rPr b="1" lang="zh-TW" sz="1800">
                <a:solidFill>
                  <a:schemeClr val="dk1"/>
                </a:solidFill>
              </a:rPr>
              <a:t>標準差</a:t>
            </a:r>
            <a:endParaRPr b="1" sz="18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Arial"/>
              <a:buNone/>
            </a:pPr>
            <a:r>
              <a:rPr b="1" lang="zh-TW" sz="1800">
                <a:solidFill>
                  <a:schemeClr val="dk1"/>
                </a:solidFill>
              </a:rPr>
              <a:t>(Standard Deviation)</a:t>
            </a:r>
            <a:endParaRPr b="1" sz="18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rgbClr val="888888"/>
              </a:solidFill>
            </a:endParaRPr>
          </a:p>
        </p:txBody>
      </p:sp>
      <p:sp>
        <p:nvSpPr>
          <p:cNvPr id="160" name="Google Shape;160;p21"/>
          <p:cNvSpPr txBox="1"/>
          <p:nvPr/>
        </p:nvSpPr>
        <p:spPr>
          <a:xfrm>
            <a:off x="6114325" y="3737550"/>
            <a:ext cx="28137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zh-TW" sz="1200">
                <a:solidFill>
                  <a:schemeClr val="dk1"/>
                </a:solidFill>
              </a:rPr>
              <a:t>衡量過去一段時間的波動大小，波動越大代表不確定性越大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zh-TW" sz="1200">
                <a:solidFill>
                  <a:schemeClr val="dk1"/>
                </a:solidFill>
              </a:rPr>
              <a:t>使用方法：標準差越小</a:t>
            </a:r>
            <a:r>
              <a:rPr lang="zh-TW" sz="1200">
                <a:solidFill>
                  <a:schemeClr val="dk1"/>
                </a:solidFill>
              </a:rPr>
              <a:t>，獲得分數越高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61" name="Google Shape;161;p21"/>
          <p:cNvSpPr/>
          <p:nvPr/>
        </p:nvSpPr>
        <p:spPr>
          <a:xfrm>
            <a:off x="1158675" y="457050"/>
            <a:ext cx="1268700" cy="346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CD9CA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Arial"/>
              <a:buNone/>
            </a:pPr>
            <a:r>
              <a:rPr b="1" lang="zh-TW" sz="1800">
                <a:solidFill>
                  <a:schemeClr val="dk1"/>
                </a:solidFill>
              </a:rPr>
              <a:t>Alpha值</a:t>
            </a:r>
            <a:endParaRPr b="1" i="0" sz="1800" u="none" cap="none" strike="noStrike">
              <a:solidFill>
                <a:schemeClr val="dk1"/>
              </a:solidFill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522075" y="919848"/>
            <a:ext cx="2541900" cy="13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zh-TW" sz="1200">
                <a:solidFill>
                  <a:schemeClr val="dk1"/>
                </a:solidFill>
              </a:rPr>
              <a:t>資產的額外報酬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zh-TW" sz="1200">
                <a:solidFill>
                  <a:schemeClr val="dk1"/>
                </a:solidFill>
              </a:rPr>
              <a:t>α 值則是超額報酬，衡量實際報酬率與預期的報酬之差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zh-TW" sz="1200">
                <a:solidFill>
                  <a:schemeClr val="dk1"/>
                </a:solidFill>
              </a:rPr>
              <a:t>使用方法：數字越高，獲得分數越高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oogle Shape;167;p22"/>
          <p:cNvGrpSpPr/>
          <p:nvPr/>
        </p:nvGrpSpPr>
        <p:grpSpPr>
          <a:xfrm>
            <a:off x="3467886" y="839925"/>
            <a:ext cx="2309983" cy="3410370"/>
            <a:chOff x="3283308" y="1062871"/>
            <a:chExt cx="2337803" cy="3292181"/>
          </a:xfrm>
        </p:grpSpPr>
        <p:sp>
          <p:nvSpPr>
            <p:cNvPr id="168" name="Google Shape;168;p22"/>
            <p:cNvSpPr/>
            <p:nvPr/>
          </p:nvSpPr>
          <p:spPr>
            <a:xfrm>
              <a:off x="3460536" y="3435578"/>
              <a:ext cx="830867" cy="830281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25700" lIns="51425" spcFirstLastPara="1" rIns="51425" wrap="square" tIns="2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2"/>
            <p:cNvSpPr/>
            <p:nvPr/>
          </p:nvSpPr>
          <p:spPr>
            <a:xfrm>
              <a:off x="3452829" y="3435526"/>
              <a:ext cx="831000" cy="830400"/>
            </a:xfrm>
            <a:prstGeom prst="ellipse">
              <a:avLst/>
            </a:prstGeom>
            <a:solidFill>
              <a:srgbClr val="AAA09E"/>
            </a:solidFill>
            <a:ln>
              <a:noFill/>
            </a:ln>
          </p:spPr>
          <p:txBody>
            <a:bodyPr anchorCtr="0" anchor="ctr" bIns="25700" lIns="0" spcFirstLastPara="1" rIns="0" wrap="square" tIns="2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2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04</a:t>
              </a:r>
              <a:endParaRPr b="1" sz="2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2"/>
            <p:cNvSpPr/>
            <p:nvPr/>
          </p:nvSpPr>
          <p:spPr>
            <a:xfrm>
              <a:off x="4787044" y="2701430"/>
              <a:ext cx="830389" cy="831238"/>
            </a:xfrm>
            <a:prstGeom prst="ellipse">
              <a:avLst/>
            </a:prstGeom>
            <a:solidFill>
              <a:srgbClr val="DCB66B"/>
            </a:solidFill>
            <a:ln>
              <a:noFill/>
            </a:ln>
          </p:spPr>
          <p:txBody>
            <a:bodyPr anchorCtr="0" anchor="ctr" bIns="25700" lIns="51425" spcFirstLastPara="1" rIns="51425" wrap="square" tIns="2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22"/>
            <p:cNvSpPr/>
            <p:nvPr/>
          </p:nvSpPr>
          <p:spPr>
            <a:xfrm>
              <a:off x="4790722" y="2701430"/>
              <a:ext cx="830389" cy="831238"/>
            </a:xfrm>
            <a:prstGeom prst="ellipse">
              <a:avLst/>
            </a:prstGeom>
            <a:solidFill>
              <a:srgbClr val="C6B0A0"/>
            </a:solidFill>
            <a:ln>
              <a:noFill/>
            </a:ln>
          </p:spPr>
          <p:txBody>
            <a:bodyPr anchorCtr="0" anchor="ctr" bIns="25700" lIns="0" spcFirstLastPara="1" rIns="0" wrap="square" tIns="2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2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03</a:t>
              </a:r>
              <a:endParaRPr b="1" sz="2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2"/>
            <p:cNvSpPr/>
            <p:nvPr/>
          </p:nvSpPr>
          <p:spPr>
            <a:xfrm>
              <a:off x="3468877" y="1970151"/>
              <a:ext cx="830389" cy="830281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25700" lIns="51425" spcFirstLastPara="1" rIns="51425" wrap="square" tIns="2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2"/>
            <p:cNvSpPr/>
            <p:nvPr/>
          </p:nvSpPr>
          <p:spPr>
            <a:xfrm>
              <a:off x="3468876" y="1970151"/>
              <a:ext cx="830389" cy="830281"/>
            </a:xfrm>
            <a:prstGeom prst="ellipse">
              <a:avLst/>
            </a:prstGeom>
            <a:solidFill>
              <a:srgbClr val="ECD9CA"/>
            </a:solidFill>
            <a:ln>
              <a:noFill/>
            </a:ln>
          </p:spPr>
          <p:txBody>
            <a:bodyPr anchorCtr="0" anchor="ctr" bIns="25700" lIns="0" spcFirstLastPara="1" rIns="0" wrap="square" tIns="2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2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 b="1" sz="2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22"/>
            <p:cNvSpPr/>
            <p:nvPr/>
          </p:nvSpPr>
          <p:spPr>
            <a:xfrm>
              <a:off x="4779765" y="1224524"/>
              <a:ext cx="830389" cy="83171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25700" lIns="51425" spcFirstLastPara="1" rIns="51425" wrap="square" tIns="2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2"/>
            <p:cNvSpPr/>
            <p:nvPr/>
          </p:nvSpPr>
          <p:spPr>
            <a:xfrm>
              <a:off x="4779764" y="1224524"/>
              <a:ext cx="830389" cy="831716"/>
            </a:xfrm>
            <a:prstGeom prst="ellipse">
              <a:avLst/>
            </a:prstGeom>
            <a:solidFill>
              <a:srgbClr val="BDC8C0"/>
            </a:solidFill>
            <a:ln>
              <a:noFill/>
            </a:ln>
          </p:spPr>
          <p:txBody>
            <a:bodyPr anchorCtr="0" anchor="ctr" bIns="25700" lIns="0" spcFirstLastPara="1" rIns="0" wrap="square" tIns="2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2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 b="1" sz="2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2"/>
            <p:cNvSpPr/>
            <p:nvPr/>
          </p:nvSpPr>
          <p:spPr>
            <a:xfrm>
              <a:off x="4139917" y="1062871"/>
              <a:ext cx="863952" cy="3292181"/>
            </a:xfrm>
            <a:custGeom>
              <a:rect b="b" l="l" r="r" t="t"/>
              <a:pathLst>
                <a:path extrusionOk="0" h="2974" w="777">
                  <a:moveTo>
                    <a:pt x="0" y="2974"/>
                  </a:moveTo>
                  <a:cubicBezTo>
                    <a:pt x="280" y="2974"/>
                    <a:pt x="507" y="2747"/>
                    <a:pt x="507" y="2467"/>
                  </a:cubicBezTo>
                  <a:cubicBezTo>
                    <a:pt x="507" y="2342"/>
                    <a:pt x="459" y="2227"/>
                    <a:pt x="388" y="2138"/>
                  </a:cubicBezTo>
                  <a:cubicBezTo>
                    <a:pt x="317" y="2049"/>
                    <a:pt x="277" y="1939"/>
                    <a:pt x="277" y="1818"/>
                  </a:cubicBezTo>
                  <a:cubicBezTo>
                    <a:pt x="277" y="1692"/>
                    <a:pt x="326" y="1577"/>
                    <a:pt x="398" y="1488"/>
                  </a:cubicBezTo>
                  <a:cubicBezTo>
                    <a:pt x="469" y="1400"/>
                    <a:pt x="507" y="1290"/>
                    <a:pt x="507" y="1171"/>
                  </a:cubicBezTo>
                  <a:cubicBezTo>
                    <a:pt x="507" y="1047"/>
                    <a:pt x="465" y="933"/>
                    <a:pt x="390" y="844"/>
                  </a:cubicBezTo>
                  <a:cubicBezTo>
                    <a:pt x="315" y="754"/>
                    <a:pt x="267" y="638"/>
                    <a:pt x="267" y="511"/>
                  </a:cubicBezTo>
                  <a:cubicBezTo>
                    <a:pt x="267" y="229"/>
                    <a:pt x="496" y="0"/>
                    <a:pt x="777" y="0"/>
                  </a:cubicBezTo>
                </a:path>
              </a:pathLst>
            </a:custGeom>
            <a:noFill/>
            <a:ln cap="flat" cmpd="sng" w="12700">
              <a:solidFill>
                <a:srgbClr val="C6B0A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25700" lIns="51425" spcFirstLastPara="1" rIns="51425" wrap="square" tIns="2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2"/>
            <p:cNvSpPr/>
            <p:nvPr/>
          </p:nvSpPr>
          <p:spPr>
            <a:xfrm>
              <a:off x="4382521" y="1417746"/>
              <a:ext cx="122932" cy="123395"/>
            </a:xfrm>
            <a:prstGeom prst="ellipse">
              <a:avLst/>
            </a:prstGeom>
            <a:solidFill>
              <a:srgbClr val="FFFFFF"/>
            </a:solidFill>
            <a:ln cap="flat" cmpd="sng" w="12700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25700" lIns="51425" spcFirstLastPara="1" rIns="51425" wrap="square" tIns="2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2"/>
            <p:cNvSpPr/>
            <p:nvPr/>
          </p:nvSpPr>
          <p:spPr>
            <a:xfrm>
              <a:off x="4658042" y="2334116"/>
              <a:ext cx="123411" cy="122916"/>
            </a:xfrm>
            <a:prstGeom prst="ellipse">
              <a:avLst/>
            </a:prstGeom>
            <a:solidFill>
              <a:srgbClr val="FFFFFF"/>
            </a:solidFill>
            <a:ln cap="flat" cmpd="sng" w="12700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25700" lIns="51425" spcFirstLastPara="1" rIns="51425" wrap="square" tIns="2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2"/>
            <p:cNvSpPr/>
            <p:nvPr/>
          </p:nvSpPr>
          <p:spPr>
            <a:xfrm>
              <a:off x="4375824" y="3025698"/>
              <a:ext cx="122932" cy="122916"/>
            </a:xfrm>
            <a:prstGeom prst="ellipse">
              <a:avLst/>
            </a:prstGeom>
            <a:solidFill>
              <a:srgbClr val="FFFFFF"/>
            </a:solidFill>
            <a:ln cap="flat" cmpd="sng" w="12700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25700" lIns="51425" spcFirstLastPara="1" rIns="51425" wrap="square" tIns="2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2"/>
            <p:cNvSpPr/>
            <p:nvPr/>
          </p:nvSpPr>
          <p:spPr>
            <a:xfrm>
              <a:off x="4624080" y="3993721"/>
              <a:ext cx="123411" cy="122916"/>
            </a:xfrm>
            <a:prstGeom prst="ellipse">
              <a:avLst/>
            </a:prstGeom>
            <a:solidFill>
              <a:srgbClr val="FFFFFF"/>
            </a:solidFill>
            <a:ln cap="flat" cmpd="sng" w="12700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25700" lIns="51425" spcFirstLastPara="1" rIns="51425" wrap="square" tIns="2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1" name="Google Shape;181;p22"/>
            <p:cNvCxnSpPr/>
            <p:nvPr/>
          </p:nvCxnSpPr>
          <p:spPr>
            <a:xfrm rot="10800000">
              <a:off x="3610967" y="1479922"/>
              <a:ext cx="771554" cy="0"/>
            </a:xfrm>
            <a:prstGeom prst="straightConnector1">
              <a:avLst/>
            </a:prstGeom>
            <a:noFill/>
            <a:ln cap="flat" cmpd="sng" w="12700">
              <a:solidFill>
                <a:srgbClr val="ECD9CA"/>
              </a:solidFill>
              <a:prstDash val="solid"/>
              <a:miter lim="800000"/>
              <a:headEnd len="sm" w="sm" type="none"/>
              <a:tailEnd len="med" w="med" type="oval"/>
            </a:ln>
          </p:spPr>
        </p:cxnSp>
        <p:cxnSp>
          <p:nvCxnSpPr>
            <p:cNvPr id="182" name="Google Shape;182;p22"/>
            <p:cNvCxnSpPr/>
            <p:nvPr/>
          </p:nvCxnSpPr>
          <p:spPr>
            <a:xfrm rot="10800000">
              <a:off x="4781453" y="2394857"/>
              <a:ext cx="771554" cy="0"/>
            </a:xfrm>
            <a:prstGeom prst="straightConnector1">
              <a:avLst/>
            </a:prstGeom>
            <a:noFill/>
            <a:ln cap="flat" cmpd="sng" w="12700">
              <a:solidFill>
                <a:srgbClr val="BDC8C0"/>
              </a:solidFill>
              <a:prstDash val="solid"/>
              <a:miter lim="800000"/>
              <a:headEnd len="med" w="med" type="oval"/>
              <a:tailEnd len="sm" w="sm" type="none"/>
            </a:ln>
          </p:spPr>
        </p:cxnSp>
        <p:cxnSp>
          <p:nvCxnSpPr>
            <p:cNvPr id="183" name="Google Shape;183;p22"/>
            <p:cNvCxnSpPr/>
            <p:nvPr/>
          </p:nvCxnSpPr>
          <p:spPr>
            <a:xfrm rot="10800000">
              <a:off x="3283308" y="3087395"/>
              <a:ext cx="1093474" cy="0"/>
            </a:xfrm>
            <a:prstGeom prst="straightConnector1">
              <a:avLst/>
            </a:prstGeom>
            <a:noFill/>
            <a:ln cap="flat" cmpd="sng" w="12700">
              <a:solidFill>
                <a:srgbClr val="ECD9CA"/>
              </a:solidFill>
              <a:prstDash val="solid"/>
              <a:miter lim="800000"/>
              <a:headEnd len="sm" w="sm" type="none"/>
              <a:tailEnd len="med" w="med" type="oval"/>
            </a:ln>
          </p:spPr>
        </p:cxnSp>
        <p:cxnSp>
          <p:nvCxnSpPr>
            <p:cNvPr id="184" name="Google Shape;184;p22"/>
            <p:cNvCxnSpPr/>
            <p:nvPr/>
          </p:nvCxnSpPr>
          <p:spPr>
            <a:xfrm rot="10800000">
              <a:off x="4746056" y="4055897"/>
              <a:ext cx="770597" cy="0"/>
            </a:xfrm>
            <a:prstGeom prst="straightConnector1">
              <a:avLst/>
            </a:prstGeom>
            <a:noFill/>
            <a:ln cap="flat" cmpd="sng" w="12700">
              <a:solidFill>
                <a:srgbClr val="C6B0A0"/>
              </a:solidFill>
              <a:prstDash val="solid"/>
              <a:miter lim="800000"/>
              <a:headEnd len="med" w="med" type="oval"/>
              <a:tailEnd len="sm" w="sm" type="none"/>
            </a:ln>
          </p:spPr>
        </p:cxnSp>
      </p:grpSp>
      <p:sp>
        <p:nvSpPr>
          <p:cNvPr id="185" name="Google Shape;185;p22"/>
          <p:cNvSpPr/>
          <p:nvPr/>
        </p:nvSpPr>
        <p:spPr>
          <a:xfrm>
            <a:off x="1075400" y="1890700"/>
            <a:ext cx="22272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chemeClr val="dk1"/>
                </a:solidFill>
              </a:rPr>
              <a:t>合庫台灣高科技基金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2"/>
          <p:cNvSpPr/>
          <p:nvPr/>
        </p:nvSpPr>
        <p:spPr>
          <a:xfrm>
            <a:off x="1172150" y="3261725"/>
            <a:ext cx="20337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chemeClr val="dk1"/>
                </a:solidFill>
              </a:rPr>
              <a:t>兆豐國際電子基金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2"/>
          <p:cNvSpPr/>
          <p:nvPr/>
        </p:nvSpPr>
        <p:spPr>
          <a:xfrm>
            <a:off x="6144352" y="1182350"/>
            <a:ext cx="18801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chemeClr val="dk1"/>
                </a:solidFill>
              </a:rPr>
              <a:t>新光創新科技基金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2"/>
          <p:cNvSpPr/>
          <p:nvPr/>
        </p:nvSpPr>
        <p:spPr>
          <a:xfrm>
            <a:off x="6082853" y="2646375"/>
            <a:ext cx="21252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chemeClr val="dk1"/>
                </a:solidFill>
              </a:rPr>
              <a:t>聯邦精選科技</a:t>
            </a:r>
            <a:r>
              <a:rPr lang="zh-TW" sz="1700">
                <a:solidFill>
                  <a:schemeClr val="dk1"/>
                </a:solidFill>
              </a:rPr>
              <a:t>基金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2"/>
          <p:cNvSpPr/>
          <p:nvPr/>
        </p:nvSpPr>
        <p:spPr>
          <a:xfrm>
            <a:off x="4218475" y="4202350"/>
            <a:ext cx="133800" cy="140100"/>
          </a:xfrm>
          <a:prstGeom prst="ellipse">
            <a:avLst/>
          </a:prstGeom>
          <a:solidFill>
            <a:srgbClr val="FFFFFF"/>
          </a:solidFill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25700" lIns="51425" spcFirstLastPara="1" rIns="51425" wrap="square" tIns="2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2"/>
          <p:cNvSpPr/>
          <p:nvPr/>
        </p:nvSpPr>
        <p:spPr>
          <a:xfrm>
            <a:off x="4835712" y="3992710"/>
            <a:ext cx="942300" cy="943800"/>
          </a:xfrm>
          <a:prstGeom prst="ellipse">
            <a:avLst/>
          </a:prstGeom>
          <a:solidFill>
            <a:srgbClr val="BDC8C0"/>
          </a:solidFill>
          <a:ln>
            <a:noFill/>
          </a:ln>
        </p:spPr>
        <p:txBody>
          <a:bodyPr anchorCtr="0" anchor="ctr" bIns="25700" lIns="0" spcFirstLastPara="1" rIns="0" wrap="square" tIns="2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zh-TW" sz="2100">
                <a:solidFill>
                  <a:schemeClr val="lt1"/>
                </a:solidFill>
              </a:rPr>
              <a:t>5</a:t>
            </a:r>
            <a:endParaRPr b="1" sz="2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2"/>
          <p:cNvSpPr/>
          <p:nvPr/>
        </p:nvSpPr>
        <p:spPr>
          <a:xfrm>
            <a:off x="6128600" y="4110400"/>
            <a:ext cx="20337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chemeClr val="dk1"/>
                </a:solidFill>
              </a:rPr>
              <a:t>摩根新興科技</a:t>
            </a:r>
            <a:r>
              <a:rPr lang="zh-TW" sz="1700">
                <a:solidFill>
                  <a:schemeClr val="dk1"/>
                </a:solidFill>
              </a:rPr>
              <a:t>基金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2"/>
          <p:cNvSpPr/>
          <p:nvPr/>
        </p:nvSpPr>
        <p:spPr>
          <a:xfrm>
            <a:off x="2506049" y="152400"/>
            <a:ext cx="4131900" cy="5862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A5A5A5"/>
                </a:solidFill>
              </a:rPr>
              <a:t>篩選出的標的</a:t>
            </a:r>
            <a:endParaRPr b="1" sz="2400">
              <a:solidFill>
                <a:srgbClr val="A5A5A5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oogle Shape;197;p23"/>
          <p:cNvGrpSpPr/>
          <p:nvPr/>
        </p:nvGrpSpPr>
        <p:grpSpPr>
          <a:xfrm>
            <a:off x="4303389" y="4433954"/>
            <a:ext cx="762011" cy="114259"/>
            <a:chOff x="-2407920" y="-1463040"/>
            <a:chExt cx="1828680" cy="274200"/>
          </a:xfrm>
        </p:grpSpPr>
        <p:sp>
          <p:nvSpPr>
            <p:cNvPr id="198" name="Google Shape;198;p23"/>
            <p:cNvSpPr/>
            <p:nvPr/>
          </p:nvSpPr>
          <p:spPr>
            <a:xfrm>
              <a:off x="-2407920" y="-1463040"/>
              <a:ext cx="274200" cy="274200"/>
            </a:xfrm>
            <a:prstGeom prst="ellipse">
              <a:avLst/>
            </a:prstGeom>
            <a:solidFill>
              <a:srgbClr val="CCB5A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23"/>
            <p:cNvSpPr/>
            <p:nvPr/>
          </p:nvSpPr>
          <p:spPr>
            <a:xfrm>
              <a:off x="-1889760" y="-1463040"/>
              <a:ext cx="274200" cy="274200"/>
            </a:xfrm>
            <a:prstGeom prst="ellipse">
              <a:avLst/>
            </a:prstGeom>
            <a:solidFill>
              <a:srgbClr val="CCB5A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23"/>
            <p:cNvSpPr/>
            <p:nvPr/>
          </p:nvSpPr>
          <p:spPr>
            <a:xfrm>
              <a:off x="-1371600" y="-1463040"/>
              <a:ext cx="274200" cy="274200"/>
            </a:xfrm>
            <a:prstGeom prst="ellipse">
              <a:avLst/>
            </a:prstGeom>
            <a:solidFill>
              <a:srgbClr val="CCB5A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3"/>
            <p:cNvSpPr/>
            <p:nvPr/>
          </p:nvSpPr>
          <p:spPr>
            <a:xfrm>
              <a:off x="-853440" y="-1463040"/>
              <a:ext cx="274200" cy="274200"/>
            </a:xfrm>
            <a:prstGeom prst="ellipse">
              <a:avLst/>
            </a:prstGeom>
            <a:solidFill>
              <a:srgbClr val="CCB5A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02" name="Google Shape;202;p23"/>
          <p:cNvCxnSpPr/>
          <p:nvPr/>
        </p:nvCxnSpPr>
        <p:spPr>
          <a:xfrm>
            <a:off x="2973079" y="3674634"/>
            <a:ext cx="907800" cy="0"/>
          </a:xfrm>
          <a:prstGeom prst="straightConnector1">
            <a:avLst/>
          </a:prstGeom>
          <a:noFill/>
          <a:ln cap="flat" cmpd="sng" w="2857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3" name="Google Shape;203;p23"/>
          <p:cNvSpPr/>
          <p:nvPr/>
        </p:nvSpPr>
        <p:spPr>
          <a:xfrm>
            <a:off x="3889242" y="3484938"/>
            <a:ext cx="1590300" cy="3795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7F7F7F"/>
                </a:solidFill>
              </a:rPr>
              <a:t>套件介紹</a:t>
            </a:r>
            <a:endParaRPr sz="2400">
              <a:solidFill>
                <a:srgbClr val="7F7F7F"/>
              </a:solidFill>
            </a:endParaRPr>
          </a:p>
        </p:txBody>
      </p:sp>
      <p:cxnSp>
        <p:nvCxnSpPr>
          <p:cNvPr id="204" name="Google Shape;204;p23"/>
          <p:cNvCxnSpPr/>
          <p:nvPr/>
        </p:nvCxnSpPr>
        <p:spPr>
          <a:xfrm>
            <a:off x="5459154" y="3674621"/>
            <a:ext cx="907800" cy="0"/>
          </a:xfrm>
          <a:prstGeom prst="straightConnector1">
            <a:avLst/>
          </a:prstGeom>
          <a:noFill/>
          <a:ln cap="flat" cmpd="sng" w="2857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5" name="Google Shape;205;p23"/>
          <p:cNvSpPr/>
          <p:nvPr/>
        </p:nvSpPr>
        <p:spPr>
          <a:xfrm>
            <a:off x="7227277" y="-455002"/>
            <a:ext cx="879300" cy="8793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3"/>
          <p:cNvSpPr/>
          <p:nvPr/>
        </p:nvSpPr>
        <p:spPr>
          <a:xfrm>
            <a:off x="7705279" y="2571750"/>
            <a:ext cx="879300" cy="879300"/>
          </a:xfrm>
          <a:prstGeom prst="ellipse">
            <a:avLst/>
          </a:prstGeom>
          <a:solidFill>
            <a:srgbClr val="BDC8C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3"/>
          <p:cNvSpPr/>
          <p:nvPr/>
        </p:nvSpPr>
        <p:spPr>
          <a:xfrm>
            <a:off x="1737500" y="3752117"/>
            <a:ext cx="879300" cy="879300"/>
          </a:xfrm>
          <a:prstGeom prst="ellipse">
            <a:avLst/>
          </a:prstGeom>
          <a:solidFill>
            <a:srgbClr val="BDC8C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3"/>
          <p:cNvSpPr/>
          <p:nvPr/>
        </p:nvSpPr>
        <p:spPr>
          <a:xfrm>
            <a:off x="1581569" y="1421058"/>
            <a:ext cx="548400" cy="548400"/>
          </a:xfrm>
          <a:prstGeom prst="ellipse">
            <a:avLst/>
          </a:prstGeom>
          <a:solidFill>
            <a:srgbClr val="ECD9C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3"/>
          <p:cNvSpPr/>
          <p:nvPr/>
        </p:nvSpPr>
        <p:spPr>
          <a:xfrm>
            <a:off x="410100" y="2816818"/>
            <a:ext cx="422100" cy="435600"/>
          </a:xfrm>
          <a:prstGeom prst="ellipse">
            <a:avLst/>
          </a:prstGeom>
          <a:solidFill>
            <a:srgbClr val="A99F9D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3"/>
          <p:cNvSpPr/>
          <p:nvPr/>
        </p:nvSpPr>
        <p:spPr>
          <a:xfrm>
            <a:off x="6434790" y="718222"/>
            <a:ext cx="260400" cy="260400"/>
          </a:xfrm>
          <a:prstGeom prst="ellipse">
            <a:avLst/>
          </a:prstGeom>
          <a:solidFill>
            <a:srgbClr val="A99F9D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3"/>
          <p:cNvSpPr/>
          <p:nvPr/>
        </p:nvSpPr>
        <p:spPr>
          <a:xfrm>
            <a:off x="6484026" y="3621874"/>
            <a:ext cx="260400" cy="260400"/>
          </a:xfrm>
          <a:prstGeom prst="ellipse">
            <a:avLst/>
          </a:prstGeom>
          <a:solidFill>
            <a:srgbClr val="DCB66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ECD9CA"/>
              </a:solidFill>
              <a:highlight>
                <a:srgbClr val="DCB66B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3"/>
          <p:cNvSpPr/>
          <p:nvPr/>
        </p:nvSpPr>
        <p:spPr>
          <a:xfrm>
            <a:off x="3889250" y="1609325"/>
            <a:ext cx="1590300" cy="1571400"/>
          </a:xfrm>
          <a:prstGeom prst="ellipse">
            <a:avLst/>
          </a:prstGeom>
          <a:noFill/>
          <a:ln cap="flat" cmpd="sng" w="76200">
            <a:solidFill>
              <a:srgbClr val="CCB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3"/>
          <p:cNvSpPr txBox="1"/>
          <p:nvPr/>
        </p:nvSpPr>
        <p:spPr>
          <a:xfrm>
            <a:off x="4356800" y="1748525"/>
            <a:ext cx="6552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7200">
                <a:solidFill>
                  <a:srgbClr val="CCB5A5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 b="1" sz="7200">
              <a:solidFill>
                <a:srgbClr val="CCB5A5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24"/>
          <p:cNvGrpSpPr/>
          <p:nvPr/>
        </p:nvGrpSpPr>
        <p:grpSpPr>
          <a:xfrm>
            <a:off x="1019689" y="3759200"/>
            <a:ext cx="2432603" cy="523913"/>
            <a:chOff x="1980475" y="4530716"/>
            <a:chExt cx="2522400" cy="558900"/>
          </a:xfrm>
        </p:grpSpPr>
        <p:sp>
          <p:nvSpPr>
            <p:cNvPr id="219" name="Google Shape;219;p24"/>
            <p:cNvSpPr/>
            <p:nvPr/>
          </p:nvSpPr>
          <p:spPr>
            <a:xfrm>
              <a:off x="1980475" y="4530716"/>
              <a:ext cx="2522400" cy="558900"/>
            </a:xfrm>
            <a:prstGeom prst="roundRect">
              <a:avLst>
                <a:gd fmla="val 0" name="adj"/>
              </a:avLst>
            </a:prstGeom>
            <a:solidFill>
              <a:srgbClr val="ECD9C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24"/>
            <p:cNvSpPr/>
            <p:nvPr/>
          </p:nvSpPr>
          <p:spPr>
            <a:xfrm>
              <a:off x="2091449" y="4642050"/>
              <a:ext cx="336000" cy="336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100">
                  <a:solidFill>
                    <a:srgbClr val="A5A5A5"/>
                  </a:solidFill>
                </a:rPr>
                <a:t>4</a:t>
              </a:r>
              <a:endParaRPr sz="11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24"/>
            <p:cNvSpPr/>
            <p:nvPr/>
          </p:nvSpPr>
          <p:spPr>
            <a:xfrm>
              <a:off x="2748791" y="4625459"/>
              <a:ext cx="1608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solidFill>
                    <a:schemeClr val="lt1"/>
                  </a:solidFill>
                </a:rPr>
                <a:t>time</a:t>
              </a:r>
              <a:endParaRPr sz="1100"/>
            </a:p>
          </p:txBody>
        </p:sp>
      </p:grpSp>
      <p:grpSp>
        <p:nvGrpSpPr>
          <p:cNvPr id="222" name="Google Shape;222;p24"/>
          <p:cNvGrpSpPr/>
          <p:nvPr/>
        </p:nvGrpSpPr>
        <p:grpSpPr>
          <a:xfrm>
            <a:off x="1019687" y="2894525"/>
            <a:ext cx="2432603" cy="523913"/>
            <a:chOff x="3675921" y="3680893"/>
            <a:chExt cx="2522400" cy="558900"/>
          </a:xfrm>
        </p:grpSpPr>
        <p:sp>
          <p:nvSpPr>
            <p:cNvPr id="223" name="Google Shape;223;p24"/>
            <p:cNvSpPr/>
            <p:nvPr/>
          </p:nvSpPr>
          <p:spPr>
            <a:xfrm>
              <a:off x="3675921" y="3680893"/>
              <a:ext cx="2522400" cy="558900"/>
            </a:xfrm>
            <a:prstGeom prst="roundRect">
              <a:avLst>
                <a:gd fmla="val 0" name="adj"/>
              </a:avLst>
            </a:prstGeom>
            <a:solidFill>
              <a:srgbClr val="AAA09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4"/>
            <p:cNvSpPr/>
            <p:nvPr/>
          </p:nvSpPr>
          <p:spPr>
            <a:xfrm>
              <a:off x="3786889" y="3792209"/>
              <a:ext cx="336000" cy="336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100">
                  <a:solidFill>
                    <a:srgbClr val="A5A5A5"/>
                  </a:solidFill>
                </a:rPr>
                <a:t>3</a:t>
              </a:r>
              <a:endParaRPr sz="11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4444231" y="3775635"/>
              <a:ext cx="1608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solidFill>
                    <a:schemeClr val="lt1"/>
                  </a:solidFill>
                </a:rPr>
                <a:t>numpy</a:t>
              </a:r>
              <a:endParaRPr sz="1100"/>
            </a:p>
          </p:txBody>
        </p:sp>
      </p:grpSp>
      <p:grpSp>
        <p:nvGrpSpPr>
          <p:cNvPr id="226" name="Google Shape;226;p24"/>
          <p:cNvGrpSpPr/>
          <p:nvPr/>
        </p:nvGrpSpPr>
        <p:grpSpPr>
          <a:xfrm>
            <a:off x="1019698" y="2029850"/>
            <a:ext cx="2432603" cy="523913"/>
            <a:chOff x="5371368" y="2831042"/>
            <a:chExt cx="2522400" cy="558900"/>
          </a:xfrm>
        </p:grpSpPr>
        <p:sp>
          <p:nvSpPr>
            <p:cNvPr id="227" name="Google Shape;227;p24"/>
            <p:cNvSpPr/>
            <p:nvPr/>
          </p:nvSpPr>
          <p:spPr>
            <a:xfrm>
              <a:off x="5371368" y="2831042"/>
              <a:ext cx="2522400" cy="558900"/>
            </a:xfrm>
            <a:prstGeom prst="roundRect">
              <a:avLst>
                <a:gd fmla="val 0" name="adj"/>
              </a:avLst>
            </a:prstGeom>
            <a:solidFill>
              <a:srgbClr val="BDC8C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24"/>
            <p:cNvSpPr/>
            <p:nvPr/>
          </p:nvSpPr>
          <p:spPr>
            <a:xfrm>
              <a:off x="5482329" y="2942367"/>
              <a:ext cx="336000" cy="336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100">
                  <a:solidFill>
                    <a:srgbClr val="A5A5A5"/>
                  </a:solidFill>
                </a:rPr>
                <a:t>2</a:t>
              </a:r>
              <a:endParaRPr sz="11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24"/>
            <p:cNvSpPr/>
            <p:nvPr/>
          </p:nvSpPr>
          <p:spPr>
            <a:xfrm>
              <a:off x="6139670" y="2925759"/>
              <a:ext cx="1608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solidFill>
                    <a:schemeClr val="lt1"/>
                  </a:solidFill>
                </a:rPr>
                <a:t>requests</a:t>
              </a:r>
              <a:endParaRPr sz="1100"/>
            </a:p>
          </p:txBody>
        </p:sp>
      </p:grpSp>
      <p:grpSp>
        <p:nvGrpSpPr>
          <p:cNvPr id="230" name="Google Shape;230;p24"/>
          <p:cNvGrpSpPr/>
          <p:nvPr/>
        </p:nvGrpSpPr>
        <p:grpSpPr>
          <a:xfrm>
            <a:off x="1019664" y="1165175"/>
            <a:ext cx="2490608" cy="523913"/>
            <a:chOff x="7066794" y="1981191"/>
            <a:chExt cx="2582547" cy="558900"/>
          </a:xfrm>
        </p:grpSpPr>
        <p:sp>
          <p:nvSpPr>
            <p:cNvPr id="231" name="Google Shape;231;p24"/>
            <p:cNvSpPr/>
            <p:nvPr/>
          </p:nvSpPr>
          <p:spPr>
            <a:xfrm>
              <a:off x="7066794" y="1981191"/>
              <a:ext cx="2522400" cy="558900"/>
            </a:xfrm>
            <a:prstGeom prst="roundRect">
              <a:avLst>
                <a:gd fmla="val 0" name="adj"/>
              </a:avLst>
            </a:prstGeom>
            <a:solidFill>
              <a:srgbClr val="C6B0A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4"/>
            <p:cNvSpPr/>
            <p:nvPr/>
          </p:nvSpPr>
          <p:spPr>
            <a:xfrm>
              <a:off x="7177768" y="2092525"/>
              <a:ext cx="336000" cy="336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100">
                  <a:solidFill>
                    <a:srgbClr val="A5A5A5"/>
                  </a:solidFill>
                </a:rPr>
                <a:t>1</a:t>
              </a:r>
              <a:endParaRPr sz="11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24"/>
            <p:cNvSpPr/>
            <p:nvPr/>
          </p:nvSpPr>
          <p:spPr>
            <a:xfrm>
              <a:off x="7820240" y="2057876"/>
              <a:ext cx="1829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solidFill>
                    <a:schemeClr val="lt1"/>
                  </a:solidFill>
                </a:rPr>
                <a:t>pandas</a:t>
              </a:r>
              <a:endParaRPr sz="1100"/>
            </a:p>
          </p:txBody>
        </p:sp>
      </p:grpSp>
      <p:sp>
        <p:nvSpPr>
          <p:cNvPr id="234" name="Google Shape;234;p24"/>
          <p:cNvSpPr txBox="1"/>
          <p:nvPr/>
        </p:nvSpPr>
        <p:spPr>
          <a:xfrm>
            <a:off x="3805838" y="1126988"/>
            <a:ext cx="4318500" cy="600300"/>
          </a:xfrm>
          <a:prstGeom prst="rect">
            <a:avLst/>
          </a:prstGeom>
          <a:noFill/>
          <a:ln cap="flat" cmpd="sng" w="9525">
            <a:solidFill>
              <a:srgbClr val="C6B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350">
                <a:solidFill>
                  <a:srgbClr val="4D5156"/>
                </a:solidFill>
                <a:highlight>
                  <a:schemeClr val="lt1"/>
                </a:highlight>
              </a:rPr>
              <a:t>進行資料處理和資料分析，可將list﹑dict等的資料型態轉成圖表畫呈現。</a:t>
            </a:r>
            <a:endParaRPr sz="1700"/>
          </a:p>
        </p:txBody>
      </p:sp>
      <p:sp>
        <p:nvSpPr>
          <p:cNvPr id="235" name="Google Shape;235;p24"/>
          <p:cNvSpPr txBox="1"/>
          <p:nvPr/>
        </p:nvSpPr>
        <p:spPr>
          <a:xfrm>
            <a:off x="3805838" y="1991675"/>
            <a:ext cx="4318500" cy="600300"/>
          </a:xfrm>
          <a:prstGeom prst="rect">
            <a:avLst/>
          </a:prstGeom>
          <a:noFill/>
          <a:ln cap="flat" cmpd="sng" w="9525">
            <a:solidFill>
              <a:srgbClr val="BCC7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350">
                <a:solidFill>
                  <a:srgbClr val="4D5156"/>
                </a:solidFill>
                <a:highlight>
                  <a:schemeClr val="lt1"/>
                </a:highlight>
              </a:rPr>
              <a:t>建立適當的HTTP請求，並拜訪網站伺服器，以此可獲得想要的資訊(進行爬蟲)。</a:t>
            </a:r>
            <a:endParaRPr sz="1700"/>
          </a:p>
        </p:txBody>
      </p:sp>
      <p:sp>
        <p:nvSpPr>
          <p:cNvPr id="236" name="Google Shape;236;p24"/>
          <p:cNvSpPr txBox="1"/>
          <p:nvPr/>
        </p:nvSpPr>
        <p:spPr>
          <a:xfrm>
            <a:off x="3805850" y="2856350"/>
            <a:ext cx="4318500" cy="569400"/>
          </a:xfrm>
          <a:prstGeom prst="rect">
            <a:avLst/>
          </a:prstGeom>
          <a:noFill/>
          <a:ln cap="flat" cmpd="sng" w="9525">
            <a:solidFill>
              <a:srgbClr val="AAA0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50">
                <a:solidFill>
                  <a:srgbClr val="4D5156"/>
                </a:solidFill>
                <a:highlight>
                  <a:schemeClr val="lt1"/>
                </a:highlight>
              </a:rPr>
              <a:t>可用於多維陣列，並多資料進行分析整合。</a:t>
            </a:r>
            <a:br>
              <a:rPr lang="zh-TW" sz="1250">
                <a:solidFill>
                  <a:srgbClr val="4D5156"/>
                </a:solidFill>
                <a:highlight>
                  <a:schemeClr val="lt1"/>
                </a:highlight>
              </a:rPr>
            </a:br>
            <a:r>
              <a:rPr lang="zh-TW" sz="1250">
                <a:solidFill>
                  <a:srgbClr val="4D5156"/>
                </a:solidFill>
                <a:highlight>
                  <a:schemeClr val="lt1"/>
                </a:highlight>
              </a:rPr>
              <a:t>本組使用到的為裡面填值的func，可填入NaN或inf等值。</a:t>
            </a:r>
            <a:endParaRPr sz="1350">
              <a:solidFill>
                <a:srgbClr val="4D5156"/>
              </a:solidFill>
              <a:highlight>
                <a:srgbClr val="FFFFFF"/>
              </a:highlight>
            </a:endParaRPr>
          </a:p>
        </p:txBody>
      </p:sp>
      <p:sp>
        <p:nvSpPr>
          <p:cNvPr id="237" name="Google Shape;237;p24"/>
          <p:cNvSpPr txBox="1"/>
          <p:nvPr/>
        </p:nvSpPr>
        <p:spPr>
          <a:xfrm>
            <a:off x="3805838" y="3721013"/>
            <a:ext cx="4318500" cy="600300"/>
          </a:xfrm>
          <a:prstGeom prst="rect">
            <a:avLst/>
          </a:prstGeom>
          <a:noFill/>
          <a:ln cap="flat" cmpd="sng" w="9525">
            <a:solidFill>
              <a:srgbClr val="ECD9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50">
                <a:solidFill>
                  <a:srgbClr val="4D5156"/>
                </a:solidFill>
                <a:highlight>
                  <a:srgbClr val="FFFFFF"/>
                </a:highlight>
              </a:rPr>
              <a:t>可處理時間，本程式使用於獲取當前時間，並以格式化(年月日)輸出。</a:t>
            </a:r>
            <a:endParaRPr sz="1700"/>
          </a:p>
        </p:txBody>
      </p:sp>
      <p:sp>
        <p:nvSpPr>
          <p:cNvPr id="238" name="Google Shape;238;p24"/>
          <p:cNvSpPr/>
          <p:nvPr/>
        </p:nvSpPr>
        <p:spPr>
          <a:xfrm>
            <a:off x="2795707" y="117871"/>
            <a:ext cx="3552600" cy="5862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500">
                <a:solidFill>
                  <a:srgbClr val="A5A5A5"/>
                </a:solidFill>
              </a:rPr>
              <a:t>相關套件介紹1</a:t>
            </a:r>
            <a:endParaRPr b="1" sz="2500">
              <a:solidFill>
                <a:srgbClr val="A5A5A5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觅知网">
  <a:themeElements>
    <a:clrScheme name="自定义 2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7964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