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7"/>
  </p:notesMasterIdLst>
  <p:sldIdLst>
    <p:sldId id="274" r:id="rId2"/>
    <p:sldId id="278" r:id="rId3"/>
    <p:sldId id="279" r:id="rId4"/>
    <p:sldId id="280" r:id="rId5"/>
    <p:sldId id="282" r:id="rId6"/>
    <p:sldId id="268" r:id="rId7"/>
    <p:sldId id="286" r:id="rId8"/>
    <p:sldId id="287" r:id="rId9"/>
    <p:sldId id="291" r:id="rId10"/>
    <p:sldId id="288" r:id="rId11"/>
    <p:sldId id="289" r:id="rId12"/>
    <p:sldId id="290" r:id="rId13"/>
    <p:sldId id="293" r:id="rId14"/>
    <p:sldId id="283"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60"/>
  </p:normalViewPr>
  <p:slideViewPr>
    <p:cSldViewPr snapToGrid="0">
      <p:cViewPr varScale="1">
        <p:scale>
          <a:sx n="104" d="100"/>
          <a:sy n="104" d="100"/>
        </p:scale>
        <p:origin x="25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8C9A29-1C61-4F7F-807F-BC2F6BF78CAC}" type="doc">
      <dgm:prSet loTypeId="urn:microsoft.com/office/officeart/2005/8/layout/vList3" loCatId="list" qsTypeId="urn:microsoft.com/office/officeart/2005/8/quickstyle/3d3" qsCatId="3D" csTypeId="urn:microsoft.com/office/officeart/2005/8/colors/accent1_2" csCatId="accent1" phldr="1"/>
      <dgm:spPr/>
    </dgm:pt>
    <dgm:pt modelId="{1AD94A71-E1BD-4D73-B672-0DBF5A35E3A3}">
      <dgm:prSet phldrT="[Text]"/>
      <dgm:spPr/>
      <dgm:t>
        <a:bodyPr/>
        <a:lstStyle/>
        <a:p>
          <a:r>
            <a:rPr lang="en-US" dirty="0"/>
            <a:t>Python</a:t>
          </a:r>
        </a:p>
      </dgm:t>
    </dgm:pt>
    <dgm:pt modelId="{C30B12C6-EE3B-423C-BC8D-7072C7DF3BDC}" type="sibTrans" cxnId="{B461854F-2FC8-4346-B47E-790780D8B3EC}">
      <dgm:prSet/>
      <dgm:spPr/>
      <dgm:t>
        <a:bodyPr/>
        <a:lstStyle/>
        <a:p>
          <a:endParaRPr lang="en-US"/>
        </a:p>
      </dgm:t>
    </dgm:pt>
    <dgm:pt modelId="{2B24FA01-C44B-4096-8780-426AFB2E402A}" type="parTrans" cxnId="{B461854F-2FC8-4346-B47E-790780D8B3EC}">
      <dgm:prSet/>
      <dgm:spPr/>
      <dgm:t>
        <a:bodyPr/>
        <a:lstStyle/>
        <a:p>
          <a:endParaRPr lang="en-US"/>
        </a:p>
      </dgm:t>
    </dgm:pt>
    <dgm:pt modelId="{682D7A5A-90A3-4FD0-878E-FB5599B9306E}">
      <dgm:prSet phldrT="[Text]"/>
      <dgm:spPr/>
      <dgm:t>
        <a:bodyPr/>
        <a:lstStyle/>
        <a:p>
          <a:r>
            <a:rPr lang="en-US" dirty="0"/>
            <a:t>POWER BI</a:t>
          </a:r>
        </a:p>
      </dgm:t>
    </dgm:pt>
    <dgm:pt modelId="{D5DA1D09-1F77-42A8-8C6C-2AF5E0080312}" type="sibTrans" cxnId="{28AD6F36-CBDB-46F9-9E7E-D558B7504574}">
      <dgm:prSet/>
      <dgm:spPr/>
      <dgm:t>
        <a:bodyPr/>
        <a:lstStyle/>
        <a:p>
          <a:endParaRPr lang="en-US"/>
        </a:p>
      </dgm:t>
    </dgm:pt>
    <dgm:pt modelId="{891EAF01-FF9D-401E-90AB-CB8B3CFA5CFB}" type="parTrans" cxnId="{28AD6F36-CBDB-46F9-9E7E-D558B7504574}">
      <dgm:prSet/>
      <dgm:spPr/>
      <dgm:t>
        <a:bodyPr/>
        <a:lstStyle/>
        <a:p>
          <a:endParaRPr lang="en-US"/>
        </a:p>
      </dgm:t>
    </dgm:pt>
    <dgm:pt modelId="{5051D9D1-1C60-4600-979C-4AAE7352C0DE}">
      <dgm:prSet phldrT="[Text]"/>
      <dgm:spPr/>
      <dgm:t>
        <a:bodyPr/>
        <a:lstStyle/>
        <a:p>
          <a:r>
            <a:rPr lang="en-US" dirty="0"/>
            <a:t>SQL</a:t>
          </a:r>
        </a:p>
      </dgm:t>
    </dgm:pt>
    <dgm:pt modelId="{336A0DBD-1228-4453-A144-78E4FA7132B1}" type="sibTrans" cxnId="{68D6879F-4183-49DC-9996-56423D80DB8E}">
      <dgm:prSet/>
      <dgm:spPr/>
      <dgm:t>
        <a:bodyPr/>
        <a:lstStyle/>
        <a:p>
          <a:endParaRPr lang="en-US"/>
        </a:p>
      </dgm:t>
    </dgm:pt>
    <dgm:pt modelId="{0B5D4ECB-72BD-4CE9-A9E8-9B5B007D371C}" type="parTrans" cxnId="{68D6879F-4183-49DC-9996-56423D80DB8E}">
      <dgm:prSet/>
      <dgm:spPr/>
      <dgm:t>
        <a:bodyPr/>
        <a:lstStyle/>
        <a:p>
          <a:endParaRPr lang="en-US"/>
        </a:p>
      </dgm:t>
    </dgm:pt>
    <dgm:pt modelId="{47467816-FE4D-4195-9A3D-2B2F62166A81}" type="pres">
      <dgm:prSet presAssocID="{688C9A29-1C61-4F7F-807F-BC2F6BF78CAC}" presName="linearFlow" presStyleCnt="0">
        <dgm:presLayoutVars>
          <dgm:dir/>
          <dgm:resizeHandles val="exact"/>
        </dgm:presLayoutVars>
      </dgm:prSet>
      <dgm:spPr/>
    </dgm:pt>
    <dgm:pt modelId="{2EE14227-1A0F-45AA-94F8-B5823A54AB52}" type="pres">
      <dgm:prSet presAssocID="{1AD94A71-E1BD-4D73-B672-0DBF5A35E3A3}" presName="composite" presStyleCnt="0"/>
      <dgm:spPr/>
    </dgm:pt>
    <dgm:pt modelId="{3F042AD3-2B23-4999-AC4C-E5B9EFF0D2C1}" type="pres">
      <dgm:prSet presAssocID="{1AD94A71-E1BD-4D73-B672-0DBF5A35E3A3}" presName="imgShp" presStyleLbl="fgImgPlace1" presStyleIdx="0" presStyleCnt="3"/>
      <dgm:spPr/>
    </dgm:pt>
    <dgm:pt modelId="{315E7F98-6B3A-43D3-B08E-B5EE00856B39}" type="pres">
      <dgm:prSet presAssocID="{1AD94A71-E1BD-4D73-B672-0DBF5A35E3A3}" presName="txShp" presStyleLbl="node1" presStyleIdx="0" presStyleCnt="3">
        <dgm:presLayoutVars>
          <dgm:bulletEnabled val="1"/>
        </dgm:presLayoutVars>
      </dgm:prSet>
      <dgm:spPr/>
    </dgm:pt>
    <dgm:pt modelId="{F6D8511E-83D5-489C-8495-F064C4BCB721}" type="pres">
      <dgm:prSet presAssocID="{C30B12C6-EE3B-423C-BC8D-7072C7DF3BDC}" presName="spacing" presStyleCnt="0"/>
      <dgm:spPr/>
    </dgm:pt>
    <dgm:pt modelId="{256905F0-9E5D-4223-A019-6C35EE31064D}" type="pres">
      <dgm:prSet presAssocID="{5051D9D1-1C60-4600-979C-4AAE7352C0DE}" presName="composite" presStyleCnt="0"/>
      <dgm:spPr/>
    </dgm:pt>
    <dgm:pt modelId="{9570F012-6A02-4D00-8C8A-B2A282224CF6}" type="pres">
      <dgm:prSet presAssocID="{5051D9D1-1C60-4600-979C-4AAE7352C0DE}" presName="imgShp" presStyleLbl="fgImgPlace1" presStyleIdx="1" presStyleCnt="3"/>
      <dgm:spPr/>
    </dgm:pt>
    <dgm:pt modelId="{4C79B74D-6F3F-4082-9403-71FFC9C8628D}" type="pres">
      <dgm:prSet presAssocID="{5051D9D1-1C60-4600-979C-4AAE7352C0DE}" presName="txShp" presStyleLbl="node1" presStyleIdx="1" presStyleCnt="3">
        <dgm:presLayoutVars>
          <dgm:bulletEnabled val="1"/>
        </dgm:presLayoutVars>
      </dgm:prSet>
      <dgm:spPr/>
    </dgm:pt>
    <dgm:pt modelId="{4DE849D9-5BED-4B2E-B678-FC3CCFD02B75}" type="pres">
      <dgm:prSet presAssocID="{336A0DBD-1228-4453-A144-78E4FA7132B1}" presName="spacing" presStyleCnt="0"/>
      <dgm:spPr/>
    </dgm:pt>
    <dgm:pt modelId="{35BAEAF1-B7C6-4D38-B604-ABE0E23CC95B}" type="pres">
      <dgm:prSet presAssocID="{682D7A5A-90A3-4FD0-878E-FB5599B9306E}" presName="composite" presStyleCnt="0"/>
      <dgm:spPr/>
    </dgm:pt>
    <dgm:pt modelId="{5B7BC131-9933-4002-AC7F-57A5C2A4D7F5}" type="pres">
      <dgm:prSet presAssocID="{682D7A5A-90A3-4FD0-878E-FB5599B9306E}" presName="imgShp" presStyleLbl="fgImgPlace1" presStyleIdx="2" presStyleCnt="3"/>
      <dgm:spPr/>
    </dgm:pt>
    <dgm:pt modelId="{3E61A9EF-65D4-4FE5-92BF-137E23DEF48B}" type="pres">
      <dgm:prSet presAssocID="{682D7A5A-90A3-4FD0-878E-FB5599B9306E}" presName="txShp" presStyleLbl="node1" presStyleIdx="2" presStyleCnt="3">
        <dgm:presLayoutVars>
          <dgm:bulletEnabled val="1"/>
        </dgm:presLayoutVars>
      </dgm:prSet>
      <dgm:spPr/>
    </dgm:pt>
  </dgm:ptLst>
  <dgm:cxnLst>
    <dgm:cxn modelId="{28AD6F36-CBDB-46F9-9E7E-D558B7504574}" srcId="{688C9A29-1C61-4F7F-807F-BC2F6BF78CAC}" destId="{682D7A5A-90A3-4FD0-878E-FB5599B9306E}" srcOrd="2" destOrd="0" parTransId="{891EAF01-FF9D-401E-90AB-CB8B3CFA5CFB}" sibTransId="{D5DA1D09-1F77-42A8-8C6C-2AF5E0080312}"/>
    <dgm:cxn modelId="{3B65945B-80BC-44CD-9260-731C5E7AD174}" type="presOf" srcId="{688C9A29-1C61-4F7F-807F-BC2F6BF78CAC}" destId="{47467816-FE4D-4195-9A3D-2B2F62166A81}" srcOrd="0" destOrd="0" presId="urn:microsoft.com/office/officeart/2005/8/layout/vList3"/>
    <dgm:cxn modelId="{B461854F-2FC8-4346-B47E-790780D8B3EC}" srcId="{688C9A29-1C61-4F7F-807F-BC2F6BF78CAC}" destId="{1AD94A71-E1BD-4D73-B672-0DBF5A35E3A3}" srcOrd="0" destOrd="0" parTransId="{2B24FA01-C44B-4096-8780-426AFB2E402A}" sibTransId="{C30B12C6-EE3B-423C-BC8D-7072C7DF3BDC}"/>
    <dgm:cxn modelId="{3F6C4198-64A0-4927-BCD3-DF25B12BA571}" type="presOf" srcId="{1AD94A71-E1BD-4D73-B672-0DBF5A35E3A3}" destId="{315E7F98-6B3A-43D3-B08E-B5EE00856B39}" srcOrd="0" destOrd="0" presId="urn:microsoft.com/office/officeart/2005/8/layout/vList3"/>
    <dgm:cxn modelId="{68D6879F-4183-49DC-9996-56423D80DB8E}" srcId="{688C9A29-1C61-4F7F-807F-BC2F6BF78CAC}" destId="{5051D9D1-1C60-4600-979C-4AAE7352C0DE}" srcOrd="1" destOrd="0" parTransId="{0B5D4ECB-72BD-4CE9-A9E8-9B5B007D371C}" sibTransId="{336A0DBD-1228-4453-A144-78E4FA7132B1}"/>
    <dgm:cxn modelId="{366ED3BF-B748-403D-8D54-CC5666306845}" type="presOf" srcId="{682D7A5A-90A3-4FD0-878E-FB5599B9306E}" destId="{3E61A9EF-65D4-4FE5-92BF-137E23DEF48B}" srcOrd="0" destOrd="0" presId="urn:microsoft.com/office/officeart/2005/8/layout/vList3"/>
    <dgm:cxn modelId="{11F633E2-EF03-417E-8BCA-D9E7F6F2A085}" type="presOf" srcId="{5051D9D1-1C60-4600-979C-4AAE7352C0DE}" destId="{4C79B74D-6F3F-4082-9403-71FFC9C8628D}" srcOrd="0" destOrd="0" presId="urn:microsoft.com/office/officeart/2005/8/layout/vList3"/>
    <dgm:cxn modelId="{40A50C13-3E89-408C-8E85-E1D65B348FF9}" type="presParOf" srcId="{47467816-FE4D-4195-9A3D-2B2F62166A81}" destId="{2EE14227-1A0F-45AA-94F8-B5823A54AB52}" srcOrd="0" destOrd="0" presId="urn:microsoft.com/office/officeart/2005/8/layout/vList3"/>
    <dgm:cxn modelId="{1E3A7D3F-B159-4E55-A3BB-F4442B71FCBB}" type="presParOf" srcId="{2EE14227-1A0F-45AA-94F8-B5823A54AB52}" destId="{3F042AD3-2B23-4999-AC4C-E5B9EFF0D2C1}" srcOrd="0" destOrd="0" presId="urn:microsoft.com/office/officeart/2005/8/layout/vList3"/>
    <dgm:cxn modelId="{435C0F84-E714-4F01-AC4B-8813D0ABAF4D}" type="presParOf" srcId="{2EE14227-1A0F-45AA-94F8-B5823A54AB52}" destId="{315E7F98-6B3A-43D3-B08E-B5EE00856B39}" srcOrd="1" destOrd="0" presId="urn:microsoft.com/office/officeart/2005/8/layout/vList3"/>
    <dgm:cxn modelId="{74568D11-7E5D-4B65-A505-8E4E6C3F199B}" type="presParOf" srcId="{47467816-FE4D-4195-9A3D-2B2F62166A81}" destId="{F6D8511E-83D5-489C-8495-F064C4BCB721}" srcOrd="1" destOrd="0" presId="urn:microsoft.com/office/officeart/2005/8/layout/vList3"/>
    <dgm:cxn modelId="{5EF3A7A7-4112-4B1F-8C6E-7A091EE96BF8}" type="presParOf" srcId="{47467816-FE4D-4195-9A3D-2B2F62166A81}" destId="{256905F0-9E5D-4223-A019-6C35EE31064D}" srcOrd="2" destOrd="0" presId="urn:microsoft.com/office/officeart/2005/8/layout/vList3"/>
    <dgm:cxn modelId="{7D674C71-B6AD-4B35-BA58-A433ECCA8DBA}" type="presParOf" srcId="{256905F0-9E5D-4223-A019-6C35EE31064D}" destId="{9570F012-6A02-4D00-8C8A-B2A282224CF6}" srcOrd="0" destOrd="0" presId="urn:microsoft.com/office/officeart/2005/8/layout/vList3"/>
    <dgm:cxn modelId="{912C4469-A8A6-4B3C-97C3-0936E23C8CB0}" type="presParOf" srcId="{256905F0-9E5D-4223-A019-6C35EE31064D}" destId="{4C79B74D-6F3F-4082-9403-71FFC9C8628D}" srcOrd="1" destOrd="0" presId="urn:microsoft.com/office/officeart/2005/8/layout/vList3"/>
    <dgm:cxn modelId="{FB008AEA-C2EA-42FB-8E2C-65F99B92BF19}" type="presParOf" srcId="{47467816-FE4D-4195-9A3D-2B2F62166A81}" destId="{4DE849D9-5BED-4B2E-B678-FC3CCFD02B75}" srcOrd="3" destOrd="0" presId="urn:microsoft.com/office/officeart/2005/8/layout/vList3"/>
    <dgm:cxn modelId="{E9EA567C-8BEB-41EF-B519-880046F879F2}" type="presParOf" srcId="{47467816-FE4D-4195-9A3D-2B2F62166A81}" destId="{35BAEAF1-B7C6-4D38-B604-ABE0E23CC95B}" srcOrd="4" destOrd="0" presId="urn:microsoft.com/office/officeart/2005/8/layout/vList3"/>
    <dgm:cxn modelId="{01553E6D-C7FA-40A8-8E8E-737B14D4C1E9}" type="presParOf" srcId="{35BAEAF1-B7C6-4D38-B604-ABE0E23CC95B}" destId="{5B7BC131-9933-4002-AC7F-57A5C2A4D7F5}" srcOrd="0" destOrd="0" presId="urn:microsoft.com/office/officeart/2005/8/layout/vList3"/>
    <dgm:cxn modelId="{58E022AB-D8E1-46AA-95BB-EDB0BF27A0D9}" type="presParOf" srcId="{35BAEAF1-B7C6-4D38-B604-ABE0E23CC95B}" destId="{3E61A9EF-65D4-4FE5-92BF-137E23DEF48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E7F98-6B3A-43D3-B08E-B5EE00856B39}">
      <dsp:nvSpPr>
        <dsp:cNvPr id="0" name=""/>
        <dsp:cNvSpPr/>
      </dsp:nvSpPr>
      <dsp:spPr>
        <a:xfrm rot="10800000">
          <a:off x="1755230" y="864"/>
          <a:ext cx="6080760" cy="894442"/>
        </a:xfrm>
        <a:prstGeom prst="homePlat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94424" tIns="156210" rIns="291592"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Python</a:t>
          </a:r>
        </a:p>
      </dsp:txBody>
      <dsp:txXfrm rot="10800000">
        <a:off x="1978840" y="864"/>
        <a:ext cx="5857150" cy="894442"/>
      </dsp:txXfrm>
    </dsp:sp>
    <dsp:sp modelId="{3F042AD3-2B23-4999-AC4C-E5B9EFF0D2C1}">
      <dsp:nvSpPr>
        <dsp:cNvPr id="0" name=""/>
        <dsp:cNvSpPr/>
      </dsp:nvSpPr>
      <dsp:spPr>
        <a:xfrm>
          <a:off x="1308009" y="864"/>
          <a:ext cx="894442" cy="894442"/>
        </a:xfrm>
        <a:prstGeom prst="ellipse">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4C79B74D-6F3F-4082-9403-71FFC9C8628D}">
      <dsp:nvSpPr>
        <dsp:cNvPr id="0" name=""/>
        <dsp:cNvSpPr/>
      </dsp:nvSpPr>
      <dsp:spPr>
        <a:xfrm rot="10800000">
          <a:off x="1755230" y="1124817"/>
          <a:ext cx="6080760" cy="894442"/>
        </a:xfrm>
        <a:prstGeom prst="homePlat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94424" tIns="156210" rIns="291592"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SQL</a:t>
          </a:r>
        </a:p>
      </dsp:txBody>
      <dsp:txXfrm rot="10800000">
        <a:off x="1978840" y="1124817"/>
        <a:ext cx="5857150" cy="894442"/>
      </dsp:txXfrm>
    </dsp:sp>
    <dsp:sp modelId="{9570F012-6A02-4D00-8C8A-B2A282224CF6}">
      <dsp:nvSpPr>
        <dsp:cNvPr id="0" name=""/>
        <dsp:cNvSpPr/>
      </dsp:nvSpPr>
      <dsp:spPr>
        <a:xfrm>
          <a:off x="1308009" y="1124817"/>
          <a:ext cx="894442" cy="894442"/>
        </a:xfrm>
        <a:prstGeom prst="ellipse">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3E61A9EF-65D4-4FE5-92BF-137E23DEF48B}">
      <dsp:nvSpPr>
        <dsp:cNvPr id="0" name=""/>
        <dsp:cNvSpPr/>
      </dsp:nvSpPr>
      <dsp:spPr>
        <a:xfrm rot="10800000">
          <a:off x="1755230" y="2248771"/>
          <a:ext cx="6080760" cy="894442"/>
        </a:xfrm>
        <a:prstGeom prst="homePlat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94424" tIns="156210" rIns="291592"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POWER BI</a:t>
          </a:r>
        </a:p>
      </dsp:txBody>
      <dsp:txXfrm rot="10800000">
        <a:off x="1978840" y="2248771"/>
        <a:ext cx="5857150" cy="894442"/>
      </dsp:txXfrm>
    </dsp:sp>
    <dsp:sp modelId="{5B7BC131-9933-4002-AC7F-57A5C2A4D7F5}">
      <dsp:nvSpPr>
        <dsp:cNvPr id="0" name=""/>
        <dsp:cNvSpPr/>
      </dsp:nvSpPr>
      <dsp:spPr>
        <a:xfrm>
          <a:off x="1308009" y="2248771"/>
          <a:ext cx="894442" cy="894442"/>
        </a:xfrm>
        <a:prstGeom prst="ellipse">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22-Oct-2024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D87E75-7A42-4529-81A0-F6CFD6AF1551}" type="datetime1">
              <a:rPr lang="en-US" smtClean="0"/>
              <a:t>22-Oct-2024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5857291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B1263D-828A-4F7C-B53F-CF7F3AF23101}" type="datetime1">
              <a:rPr lang="en-US" smtClean="0"/>
              <a:t>22-Oct-2024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652457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AA11DA-715D-4CCB-8B4E-F539348944E6}" type="datetime1">
              <a:rPr lang="en-US" smtClean="0"/>
              <a:t>22-Oct-2024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9357601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22-Oct-2024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0A7B7E-3938-4D0E-8E14-E58AA83CCFB6}" type="datetime1">
              <a:rPr lang="en-US" smtClean="0"/>
              <a:t>22-Oct-2024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t>‹#›</a:t>
            </a:fld>
            <a:endParaRPr lang="en-US"/>
          </a:p>
        </p:txBody>
      </p:sp>
      <p:pic>
        <p:nvPicPr>
          <p:cNvPr id="7" name="Picture 6">
            <a:extLst>
              <a:ext uri="{FF2B5EF4-FFF2-40B4-BE49-F238E27FC236}">
                <a16:creationId xmlns:a16="http://schemas.microsoft.com/office/drawing/2014/main" id="{1A2FDF6D-CD2D-433E-84D7-E83F8FCE52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8" name="Picture 7">
            <a:extLst>
              <a:ext uri="{FF2B5EF4-FFF2-40B4-BE49-F238E27FC236}">
                <a16:creationId xmlns:a16="http://schemas.microsoft.com/office/drawing/2014/main" id="{2B2BDD0D-C88D-431E-BC92-4367CEB0061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Tree>
    <p:extLst>
      <p:ext uri="{BB962C8B-B14F-4D97-AF65-F5344CB8AC3E}">
        <p14:creationId xmlns:p14="http://schemas.microsoft.com/office/powerpoint/2010/main" val="748871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4777F9-2A00-47FF-A8CF-CA2FA3234A29}" type="datetime1">
              <a:rPr lang="en-US" smtClean="0"/>
              <a:t>22-Oct-2024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t>‹#›</a:t>
            </a:fld>
            <a:endParaRPr lang="en-US"/>
          </a:p>
        </p:txBody>
      </p:sp>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pic>
        <p:nvPicPr>
          <p:cNvPr id="10" name="Picture 9">
            <a:extLst>
              <a:ext uri="{FF2B5EF4-FFF2-40B4-BE49-F238E27FC236}">
                <a16:creationId xmlns:a16="http://schemas.microsoft.com/office/drawing/2014/main" id="{F9E0C4BE-FE7F-4C02-9A3E-71BC3A48C6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Tree>
    <p:extLst>
      <p:ext uri="{BB962C8B-B14F-4D97-AF65-F5344CB8AC3E}">
        <p14:creationId xmlns:p14="http://schemas.microsoft.com/office/powerpoint/2010/main" val="318878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9E546C-EE17-4181-9D6E-D78043A81B8F}" type="datetime1">
              <a:rPr lang="en-US" smtClean="0"/>
              <a:t>22-Oct-2024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13224411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38DEA4-61AE-4340-8E71-F8E1C0C7F674}" type="datetime1">
              <a:rPr lang="en-US" smtClean="0"/>
              <a:t>22-Oct-2024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6249971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6EBB09-FDC3-47DE-93B5-ED6916170555}" type="datetime1">
              <a:rPr lang="en-US" smtClean="0"/>
              <a:t>22-Oct-2024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224446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t>22-Oct-2024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0110357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BD9E29-3541-490B-A77A-28C8A779906A}" type="datetime1">
              <a:rPr lang="en-US" smtClean="0"/>
              <a:t>22-Oct-2024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0139638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BB6057-4896-492E-A421-79CA1BC6A688}" type="datetime1">
              <a:rPr lang="en-US" smtClean="0"/>
              <a:t>22-Oct-2024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9759654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79B47-FAC9-4AEE-B74B-3F584ED26D59}" type="datetime1">
              <a:rPr lang="en-US" smtClean="0"/>
              <a:pPr/>
              <a:t>22-Oct-2024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@MCIT-2024</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24C92-1265-4741-8F9F-404A15D9386E}" type="slidenum">
              <a:rPr lang="en-US" smtClean="0"/>
              <a:pPr/>
              <a:t>‹#›</a:t>
            </a:fld>
            <a:endParaRPr lang="en-US" dirty="0"/>
          </a:p>
        </p:txBody>
      </p:sp>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Tree>
    <p:extLst>
      <p:ext uri="{BB962C8B-B14F-4D97-AF65-F5344CB8AC3E}">
        <p14:creationId xmlns:p14="http://schemas.microsoft.com/office/powerpoint/2010/main" val="354386423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36FF-56D5-B2A8-CAF7-4A1D8E7A8116}"/>
              </a:ext>
            </a:extLst>
          </p:cNvPr>
          <p:cNvSpPr>
            <a:spLocks noGrp="1"/>
          </p:cNvSpPr>
          <p:nvPr>
            <p:ph type="ctrTitle"/>
          </p:nvPr>
        </p:nvSpPr>
        <p:spPr>
          <a:xfrm>
            <a:off x="1524000" y="1122363"/>
            <a:ext cx="9144000" cy="1322663"/>
          </a:xfrm>
        </p:spPr>
        <p:txBody>
          <a:bodyPr/>
          <a:lstStyle/>
          <a:p>
            <a:r>
              <a:rPr lang="en-US" b="1" dirty="0"/>
              <a:t>Supplier Data Analysis </a:t>
            </a:r>
            <a:endParaRPr lang="en-US" dirty="0">
              <a:solidFill>
                <a:srgbClr val="0D0D0D"/>
              </a:solidFill>
              <a:latin typeface="Söhne"/>
            </a:endParaRPr>
          </a:p>
        </p:txBody>
      </p:sp>
      <p:sp>
        <p:nvSpPr>
          <p:cNvPr id="3" name="Subtitle 2">
            <a:extLst>
              <a:ext uri="{FF2B5EF4-FFF2-40B4-BE49-F238E27FC236}">
                <a16:creationId xmlns:a16="http://schemas.microsoft.com/office/drawing/2014/main" id="{2BB2B543-7EDB-6727-D8C3-805E1C1E5A99}"/>
              </a:ext>
            </a:extLst>
          </p:cNvPr>
          <p:cNvSpPr>
            <a:spLocks noGrp="1"/>
          </p:cNvSpPr>
          <p:nvPr>
            <p:ph type="subTitle" idx="1"/>
          </p:nvPr>
        </p:nvSpPr>
        <p:spPr>
          <a:xfrm>
            <a:off x="1524000" y="2796209"/>
            <a:ext cx="9144000" cy="2461591"/>
          </a:xfrm>
        </p:spPr>
        <p:txBody>
          <a:bodyPr/>
          <a:lstStyle/>
          <a:p>
            <a:r>
              <a:rPr lang="en-US" dirty="0">
                <a:solidFill>
                  <a:srgbClr val="0D0D0D"/>
                </a:solidFill>
                <a:latin typeface="Söhne"/>
              </a:rPr>
              <a:t>Michael </a:t>
            </a:r>
            <a:r>
              <a:rPr lang="en-US" dirty="0" err="1">
                <a:solidFill>
                  <a:srgbClr val="0D0D0D"/>
                </a:solidFill>
                <a:latin typeface="Söhne"/>
              </a:rPr>
              <a:t>Boshra</a:t>
            </a:r>
            <a:endParaRPr lang="en-US" dirty="0">
              <a:solidFill>
                <a:srgbClr val="0D0D0D"/>
              </a:solidFill>
              <a:latin typeface="Söhne"/>
            </a:endParaRPr>
          </a:p>
          <a:p>
            <a:r>
              <a:rPr lang="en-US" dirty="0">
                <a:solidFill>
                  <a:srgbClr val="0D0D0D"/>
                </a:solidFill>
                <a:latin typeface="Söhne"/>
              </a:rPr>
              <a:t>Hassan Mohamed</a:t>
            </a:r>
          </a:p>
          <a:p>
            <a:r>
              <a:rPr lang="en-US" dirty="0">
                <a:solidFill>
                  <a:srgbClr val="0D0D0D"/>
                </a:solidFill>
                <a:latin typeface="Söhne"/>
              </a:rPr>
              <a:t>Youssef Ayman</a:t>
            </a:r>
          </a:p>
          <a:p>
            <a:r>
              <a:rPr lang="en-US" dirty="0">
                <a:solidFill>
                  <a:srgbClr val="0D0D0D"/>
                </a:solidFill>
                <a:latin typeface="Söhne"/>
              </a:rPr>
              <a:t>Vivian </a:t>
            </a:r>
            <a:r>
              <a:rPr lang="en-US" dirty="0" err="1">
                <a:solidFill>
                  <a:srgbClr val="0D0D0D"/>
                </a:solidFill>
                <a:latin typeface="Söhne"/>
              </a:rPr>
              <a:t>Magdy</a:t>
            </a:r>
            <a:endParaRPr lang="en-US" dirty="0">
              <a:solidFill>
                <a:srgbClr val="0D0D0D"/>
              </a:solidFill>
              <a:latin typeface="Söhne"/>
            </a:endParaRPr>
          </a:p>
        </p:txBody>
      </p:sp>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22-Oct-2024</a:t>
            </a:fld>
            <a:endParaRPr lang="en-US"/>
          </a:p>
        </p:txBody>
      </p:sp>
      <p:sp>
        <p:nvSpPr>
          <p:cNvPr id="5" name="Footer Placeholder 4">
            <a:extLst>
              <a:ext uri="{FF2B5EF4-FFF2-40B4-BE49-F238E27FC236}">
                <a16:creationId xmlns:a16="http://schemas.microsoft.com/office/drawing/2014/main" id="{366293C0-E01E-118A-CA95-592D6654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1</a:t>
            </a:fld>
            <a:endParaRPr lang="en-US"/>
          </a:p>
        </p:txBody>
      </p:sp>
    </p:spTree>
    <p:extLst>
      <p:ext uri="{BB962C8B-B14F-4D97-AF65-F5344CB8AC3E}">
        <p14:creationId xmlns:p14="http://schemas.microsoft.com/office/powerpoint/2010/main" val="81724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1353799" y="319406"/>
            <a:ext cx="45719" cy="45719"/>
          </a:xfrm>
        </p:spPr>
        <p:txBody>
          <a:bodyPr>
            <a:normAutofit fontScale="90000"/>
          </a:bodyPr>
          <a:lstStyle/>
          <a:p>
            <a:endParaRPr lang="en-US" sz="100" dirty="0"/>
          </a:p>
        </p:txBody>
      </p:sp>
      <p:sp>
        <p:nvSpPr>
          <p:cNvPr id="3" name="Content Placeholder 2"/>
          <p:cNvSpPr>
            <a:spLocks noGrp="1"/>
          </p:cNvSpPr>
          <p:nvPr>
            <p:ph idx="1"/>
          </p:nvPr>
        </p:nvSpPr>
        <p:spPr/>
        <p:txBody>
          <a:bodyPr>
            <a:normAutofit/>
          </a:bodyPr>
          <a:lstStyle/>
          <a:p>
            <a:pPr marL="0" indent="0">
              <a:buNone/>
            </a:pPr>
            <a:r>
              <a:rPr lang="en-US" sz="2000" b="1" dirty="0"/>
              <a:t>Data Flow: Data Collection</a:t>
            </a:r>
          </a:p>
          <a:p>
            <a:r>
              <a:rPr lang="en-US" sz="1200" dirty="0"/>
              <a:t>1-Source: Data is initially collected in an Excel file, where multiple tables (5 tables) are organized into separate sheets.</a:t>
            </a:r>
          </a:p>
          <a:p>
            <a:r>
              <a:rPr lang="en-US" sz="1200" dirty="0"/>
              <a:t>2-Methods of Collection: Data import from other databases and external form data sources.</a:t>
            </a:r>
          </a:p>
          <a:p>
            <a:r>
              <a:rPr lang="en-US" sz="1200" dirty="0"/>
              <a:t>3. Data Storage CSV Conversion :Python scripts are used to read the Excel file and convert each table into a separate CSV file .</a:t>
            </a:r>
          </a:p>
          <a:p>
            <a:pPr marL="0" indent="0">
              <a:buNone/>
            </a:pPr>
            <a:r>
              <a:rPr lang="en-US" sz="2000" b="1" dirty="0"/>
              <a:t>Database Import </a:t>
            </a:r>
            <a:r>
              <a:rPr lang="en-US" sz="1200" dirty="0"/>
              <a:t>:</a:t>
            </a:r>
          </a:p>
          <a:p>
            <a:pPr marL="0" indent="0">
              <a:buNone/>
            </a:pPr>
            <a:r>
              <a:rPr lang="en-US" sz="1600" b="1" dirty="0"/>
              <a:t>The CSV files are imported into a relational database (SQL).</a:t>
            </a:r>
          </a:p>
          <a:p>
            <a:r>
              <a:rPr lang="en-US" sz="1200" dirty="0"/>
              <a:t>1-Creating tables in the database that match the structure of the CSV files.</a:t>
            </a:r>
          </a:p>
          <a:p>
            <a:r>
              <a:rPr lang="en-US" sz="1200" dirty="0"/>
              <a:t>2-Using SQL commands to load the CSV data into the tables</a:t>
            </a:r>
          </a:p>
          <a:p>
            <a:pPr marL="0" indent="0">
              <a:buNone/>
            </a:pPr>
            <a:r>
              <a:rPr lang="en-US" sz="2000" b="1" dirty="0"/>
              <a:t>Data Access-SQL Queries:</a:t>
            </a:r>
          </a:p>
          <a:p>
            <a:r>
              <a:rPr lang="en-US" sz="1200" dirty="0"/>
              <a:t>1-Data is accessed through SQL queries, allowing users to perform operations like selecting, filtering, joining tables, and aggregating data.</a:t>
            </a:r>
          </a:p>
          <a:p>
            <a:r>
              <a:rPr lang="en-US" sz="1200" dirty="0"/>
              <a:t>2-Relationships between tables enable complex queries to retrieve related data across multiple entities. </a:t>
            </a:r>
          </a:p>
          <a:p>
            <a:r>
              <a:rPr lang="en-US" sz="1200" dirty="0"/>
              <a:t>3.Visualization with Power BI : The SQL database is connected to Power BI for reporting and visualization. This allows users to create dashboards, charts, and graphs to analyze the data dynamically.</a:t>
            </a:r>
          </a:p>
        </p:txBody>
      </p:sp>
      <p:sp>
        <p:nvSpPr>
          <p:cNvPr id="4" name="Date Placeholder 3"/>
          <p:cNvSpPr>
            <a:spLocks noGrp="1"/>
          </p:cNvSpPr>
          <p:nvPr>
            <p:ph type="dt" sz="half" idx="10"/>
          </p:nvPr>
        </p:nvSpPr>
        <p:spPr/>
        <p:txBody>
          <a:bodyPr/>
          <a:lstStyle/>
          <a:p>
            <a:fld id="{D40A7B7E-3938-4D0E-8E14-E58AA83CCFB6}" type="datetime1">
              <a:rPr lang="en-US" smtClean="0"/>
              <a:t>22-Oct-2024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t>10</a:t>
            </a:fld>
            <a:endParaRPr lang="en-US"/>
          </a:p>
        </p:txBody>
      </p:sp>
    </p:spTree>
    <p:extLst>
      <p:ext uri="{BB962C8B-B14F-4D97-AF65-F5344CB8AC3E}">
        <p14:creationId xmlns:p14="http://schemas.microsoft.com/office/powerpoint/2010/main" val="3413481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Visualization</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dirty="0"/>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Introduction: Why We Chose Power BI</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We chose Power BI for this project because it offers powerful data visualization and reporting capabilities while allowing us to integrate and connect directly with SQL databases. By using Power BI, we could easily transform our cleaned and structured data into interactive dashboards. After using Python for data cleaning and SQL for data modeling, Power BI helped us ensure that the data relationships were accurately transferred before we focused on visualizing the insights.</a:t>
            </a:r>
          </a:p>
          <a:p>
            <a:endParaRPr lang="en-US" dirty="0"/>
          </a:p>
        </p:txBody>
      </p:sp>
      <p:sp>
        <p:nvSpPr>
          <p:cNvPr id="4" name="Date Placeholder 3"/>
          <p:cNvSpPr>
            <a:spLocks noGrp="1"/>
          </p:cNvSpPr>
          <p:nvPr>
            <p:ph type="dt" sz="half" idx="10"/>
          </p:nvPr>
        </p:nvSpPr>
        <p:spPr/>
        <p:txBody>
          <a:bodyPr/>
          <a:lstStyle/>
          <a:p>
            <a:fld id="{D40A7B7E-3938-4D0E-8E14-E58AA83CCFB6}" type="datetime1">
              <a:rPr lang="en-US" smtClean="0"/>
              <a:t>22-Oct-2024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t>11</a:t>
            </a:fld>
            <a:endParaRPr lang="en-US"/>
          </a:p>
        </p:txBody>
      </p:sp>
    </p:spTree>
    <p:extLst>
      <p:ext uri="{BB962C8B-B14F-4D97-AF65-F5344CB8AC3E}">
        <p14:creationId xmlns:p14="http://schemas.microsoft.com/office/powerpoint/2010/main" val="1199892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270" y="404191"/>
            <a:ext cx="8302487" cy="1212574"/>
          </a:xfrm>
        </p:spPr>
        <p:txBody>
          <a:bodyPr>
            <a:noAutofit/>
          </a:bodyPr>
          <a:lstStyle/>
          <a:p>
            <a:pPr marL="285750" indent="-285750">
              <a:buFont typeface="Arial" panose="020B0604020202020204" pitchFamily="34" charset="0"/>
              <a:buChar char="•"/>
            </a:pPr>
            <a:r>
              <a:rPr lang="en-US" sz="2800" b="1" dirty="0"/>
              <a:t>Our overview Dashboard</a:t>
            </a:r>
          </a:p>
        </p:txBody>
      </p:sp>
      <p:pic>
        <p:nvPicPr>
          <p:cNvPr id="7" name="Content Placeholder 6"/>
          <p:cNvPicPr>
            <a:picLocks noGrp="1" noChangeAspect="1"/>
          </p:cNvPicPr>
          <p:nvPr>
            <p:ph idx="1"/>
          </p:nvPr>
        </p:nvPicPr>
        <p:blipFill>
          <a:blip r:embed="rId2"/>
          <a:stretch>
            <a:fillRect/>
          </a:stretch>
        </p:blipFill>
        <p:spPr>
          <a:xfrm>
            <a:off x="2014331" y="1719607"/>
            <a:ext cx="7607949" cy="4351338"/>
          </a:xfrm>
          <a:prstGeom prst="rect">
            <a:avLst/>
          </a:prstGeom>
        </p:spPr>
      </p:pic>
      <p:sp>
        <p:nvSpPr>
          <p:cNvPr id="4" name="Date Placeholder 3"/>
          <p:cNvSpPr>
            <a:spLocks noGrp="1"/>
          </p:cNvSpPr>
          <p:nvPr>
            <p:ph type="dt" sz="half" idx="10"/>
          </p:nvPr>
        </p:nvSpPr>
        <p:spPr/>
        <p:txBody>
          <a:bodyPr/>
          <a:lstStyle/>
          <a:p>
            <a:fld id="{D40A7B7E-3938-4D0E-8E14-E58AA83CCFB6}" type="datetime1">
              <a:rPr lang="en-US" smtClean="0"/>
              <a:t>22-Oct-2024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t>12</a:t>
            </a:fld>
            <a:endParaRPr lang="en-US"/>
          </a:p>
        </p:txBody>
      </p:sp>
    </p:spTree>
    <p:extLst>
      <p:ext uri="{BB962C8B-B14F-4D97-AF65-F5344CB8AC3E}">
        <p14:creationId xmlns:p14="http://schemas.microsoft.com/office/powerpoint/2010/main" val="143443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353799" y="365125"/>
            <a:ext cx="45719" cy="72197"/>
          </a:xfrm>
        </p:spPr>
        <p:txBody>
          <a:bodyPr>
            <a:noAutofit/>
          </a:bodyPr>
          <a:lstStyle/>
          <a:p>
            <a:endParaRPr lang="en-US" sz="100" dirty="0"/>
          </a:p>
        </p:txBody>
      </p:sp>
      <p:sp>
        <p:nvSpPr>
          <p:cNvPr id="3" name="Content Placeholder 2"/>
          <p:cNvSpPr>
            <a:spLocks noGrp="1"/>
          </p:cNvSpPr>
          <p:nvPr>
            <p:ph idx="1"/>
          </p:nvPr>
        </p:nvSpPr>
        <p:spPr/>
        <p:txBody>
          <a:bodyPr/>
          <a:lstStyle/>
          <a:p>
            <a:pPr marL="0" indent="0">
              <a:buNone/>
            </a:pPr>
            <a:r>
              <a:rPr lang="en-US" dirty="0"/>
              <a:t> </a:t>
            </a:r>
          </a:p>
          <a:p>
            <a:pPr marL="0" indent="0">
              <a:buNone/>
            </a:pPr>
            <a:endParaRPr lang="en-US" dirty="0"/>
          </a:p>
        </p:txBody>
      </p:sp>
      <p:sp>
        <p:nvSpPr>
          <p:cNvPr id="4" name="Date Placeholder 3"/>
          <p:cNvSpPr>
            <a:spLocks noGrp="1"/>
          </p:cNvSpPr>
          <p:nvPr>
            <p:ph type="dt" sz="half" idx="10"/>
          </p:nvPr>
        </p:nvSpPr>
        <p:spPr/>
        <p:txBody>
          <a:bodyPr/>
          <a:lstStyle/>
          <a:p>
            <a:fld id="{D40A7B7E-3938-4D0E-8E14-E58AA83CCFB6}" type="datetime1">
              <a:rPr lang="en-US" smtClean="0"/>
              <a:t>22-Oct-2024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E24C92-1265-4741-8F9F-404A15D9386E}" type="slidenum">
              <a:rPr lang="en-US" smtClean="0"/>
              <a:t>13</a:t>
            </a:fld>
            <a:endParaRPr lang="en-US"/>
          </a:p>
        </p:txBody>
      </p:sp>
      <p:graphicFrame>
        <p:nvGraphicFramePr>
          <p:cNvPr id="7" name="Object 6">
            <a:extLst>
              <a:ext uri="{FF2B5EF4-FFF2-40B4-BE49-F238E27FC236}">
                <a16:creationId xmlns:a16="http://schemas.microsoft.com/office/drawing/2014/main" id="{76FF3A08-30DC-285A-6C1D-855914C2C2EA}"/>
              </a:ext>
            </a:extLst>
          </p:cNvPr>
          <p:cNvGraphicFramePr>
            <a:graphicFrameLocks noChangeAspect="1"/>
          </p:cNvGraphicFramePr>
          <p:nvPr>
            <p:extLst>
              <p:ext uri="{D42A27DB-BD31-4B8C-83A1-F6EECF244321}">
                <p14:modId xmlns:p14="http://schemas.microsoft.com/office/powerpoint/2010/main" val="215755204"/>
              </p:ext>
            </p:extLst>
          </p:nvPr>
        </p:nvGraphicFramePr>
        <p:xfrm>
          <a:off x="4108450" y="2170113"/>
          <a:ext cx="2833688" cy="3619500"/>
        </p:xfrm>
        <a:graphic>
          <a:graphicData uri="http://schemas.openxmlformats.org/presentationml/2006/ole">
            <mc:AlternateContent xmlns:mc="http://schemas.openxmlformats.org/markup-compatibility/2006">
              <mc:Choice xmlns:v="urn:schemas-microsoft-com:vml" Requires="v">
                <p:oleObj name="Document" r:id="rId2" imgW="5483860" imgH="7010957" progId="Word.Document.12">
                  <p:embed/>
                </p:oleObj>
              </mc:Choice>
              <mc:Fallback>
                <p:oleObj name="Document" r:id="rId2" imgW="5483860" imgH="7010957" progId="Word.Document.12">
                  <p:embed/>
                  <p:pic>
                    <p:nvPicPr>
                      <p:cNvPr id="0" name=""/>
                      <p:cNvPicPr/>
                      <p:nvPr/>
                    </p:nvPicPr>
                    <p:blipFill>
                      <a:blip r:embed="rId3"/>
                      <a:stretch>
                        <a:fillRect/>
                      </a:stretch>
                    </p:blipFill>
                    <p:spPr>
                      <a:xfrm>
                        <a:off x="4108450" y="2170113"/>
                        <a:ext cx="2833688" cy="3619500"/>
                      </a:xfrm>
                      <a:prstGeom prst="rect">
                        <a:avLst/>
                      </a:prstGeom>
                    </p:spPr>
                  </p:pic>
                </p:oleObj>
              </mc:Fallback>
            </mc:AlternateContent>
          </a:graphicData>
        </a:graphic>
      </p:graphicFrame>
      <p:sp>
        <p:nvSpPr>
          <p:cNvPr id="8" name="Title 1">
            <a:extLst>
              <a:ext uri="{FF2B5EF4-FFF2-40B4-BE49-F238E27FC236}">
                <a16:creationId xmlns:a16="http://schemas.microsoft.com/office/drawing/2014/main" id="{5F66BA61-BFC0-F918-BA39-C29FCF1F9E8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Report</a:t>
            </a:r>
            <a:br>
              <a:rPr lang="en-US" sz="1800" kern="100" dirty="0">
                <a:latin typeface="Aptos" panose="020B0004020202020204" pitchFamily="34" charset="0"/>
                <a:ea typeface="Aptos" panose="020B00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44914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B26B98E-2130-F5AB-5AF3-3F3A1DB81E9E}"/>
              </a:ext>
            </a:extLst>
          </p:cNvPr>
          <p:cNvSpPr>
            <a:spLocks noGrp="1"/>
          </p:cNvSpPr>
          <p:nvPr>
            <p:ph type="title"/>
          </p:nvPr>
        </p:nvSpPr>
        <p:spPr>
          <a:xfrm>
            <a:off x="7326052" y="1758532"/>
            <a:ext cx="4196424" cy="827092"/>
          </a:xfrm>
        </p:spPr>
        <p:txBody>
          <a:bodyPr>
            <a:normAutofit/>
          </a:bodyPr>
          <a:lstStyle/>
          <a:p>
            <a:endParaRPr lang="en-US" sz="1800" dirty="0">
              <a:solidFill>
                <a:schemeClr val="bg1"/>
              </a:solidFill>
            </a:endParaRPr>
          </a:p>
        </p:txBody>
      </p:sp>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838200" y="1749287"/>
            <a:ext cx="10717696" cy="4427676"/>
          </a:xfrm>
        </p:spPr>
        <p:txBody>
          <a:bodyPr/>
          <a:lstStyle/>
          <a:p>
            <a:pPr marL="0" indent="0">
              <a:buNone/>
            </a:pPr>
            <a:r>
              <a:rPr lang="en-US" sz="3200" dirty="0"/>
              <a:t>Team Members And Roles </a:t>
            </a:r>
          </a:p>
          <a:p>
            <a:r>
              <a:rPr lang="en-US" dirty="0"/>
              <a:t> Data Cleaning by Python (</a:t>
            </a:r>
            <a:r>
              <a:rPr lang="en-US" dirty="0" err="1"/>
              <a:t>Hassan,Vivian</a:t>
            </a:r>
            <a:r>
              <a:rPr lang="en-US" dirty="0"/>
              <a:t>)</a:t>
            </a:r>
          </a:p>
          <a:p>
            <a:r>
              <a:rPr lang="en-US" dirty="0"/>
              <a:t> SQL(</a:t>
            </a:r>
            <a:r>
              <a:rPr lang="en-US" dirty="0" err="1">
                <a:solidFill>
                  <a:srgbClr val="0D0D0D"/>
                </a:solidFill>
                <a:latin typeface="Söhne"/>
              </a:rPr>
              <a:t>Michael</a:t>
            </a:r>
            <a:r>
              <a:rPr lang="en-US" dirty="0" err="1"/>
              <a:t>,Youssef</a:t>
            </a:r>
            <a:r>
              <a:rPr lang="en-US" dirty="0"/>
              <a:t>)</a:t>
            </a:r>
          </a:p>
          <a:p>
            <a:r>
              <a:rPr lang="en-US" dirty="0"/>
              <a:t> Dashboard(</a:t>
            </a:r>
            <a:r>
              <a:rPr lang="en-US" dirty="0">
                <a:solidFill>
                  <a:srgbClr val="0D0D0D"/>
                </a:solidFill>
                <a:latin typeface="Söhne"/>
              </a:rPr>
              <a:t>Michael</a:t>
            </a:r>
            <a:r>
              <a:rPr lang="en-US" dirty="0"/>
              <a:t>)</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fld id="{D40A7B7E-3938-4D0E-8E14-E58AA83CCFB6}" type="datetime1">
              <a:rPr lang="en-US" smtClean="0"/>
              <a:t>22-Oct-2024</a:t>
            </a:fld>
            <a:endParaRPr lang="en-US" dirty="0"/>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fld id="{5EE24C92-1265-4741-8F9F-404A15D9386E}" type="slidenum">
              <a:rPr lang="en-US" smtClean="0"/>
              <a:t>14</a:t>
            </a:fld>
            <a:endParaRPr lang="en-US"/>
          </a:p>
        </p:txBody>
      </p:sp>
    </p:spTree>
    <p:extLst>
      <p:ext uri="{BB962C8B-B14F-4D97-AF65-F5344CB8AC3E}">
        <p14:creationId xmlns:p14="http://schemas.microsoft.com/office/powerpoint/2010/main" val="371177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88365"/>
            <a:ext cx="10515600" cy="1689652"/>
          </a:xfrm>
        </p:spPr>
        <p:txBody>
          <a:bodyPr>
            <a:normAutofit/>
          </a:bodyPr>
          <a:lstStyle/>
          <a:p>
            <a:pPr algn="ctr"/>
            <a:r>
              <a:rPr lang="en-US" sz="9600" b="1" dirty="0">
                <a:solidFill>
                  <a:schemeClr val="accent2"/>
                </a:solidFill>
              </a:rPr>
              <a:t>Thanks</a:t>
            </a:r>
          </a:p>
        </p:txBody>
      </p:sp>
      <p:sp>
        <p:nvSpPr>
          <p:cNvPr id="3" name="Content Placeholder 2"/>
          <p:cNvSpPr>
            <a:spLocks noGrp="1"/>
          </p:cNvSpPr>
          <p:nvPr>
            <p:ph idx="1"/>
          </p:nvPr>
        </p:nvSpPr>
        <p:spPr>
          <a:xfrm>
            <a:off x="11308080" y="6089373"/>
            <a:ext cx="45719" cy="87589"/>
          </a:xfrm>
        </p:spPr>
        <p:txBody>
          <a:bodyPr>
            <a:noAutofit/>
          </a:bodyPr>
          <a:lstStyle/>
          <a:p>
            <a:pPr marL="0" indent="0">
              <a:buNone/>
            </a:pPr>
            <a:endParaRPr lang="en-US" sz="100" dirty="0"/>
          </a:p>
        </p:txBody>
      </p:sp>
      <p:sp>
        <p:nvSpPr>
          <p:cNvPr id="4" name="Date Placeholder 3"/>
          <p:cNvSpPr>
            <a:spLocks noGrp="1"/>
          </p:cNvSpPr>
          <p:nvPr>
            <p:ph type="dt" sz="half" idx="10"/>
          </p:nvPr>
        </p:nvSpPr>
        <p:spPr/>
        <p:txBody>
          <a:bodyPr/>
          <a:lstStyle/>
          <a:p>
            <a:fld id="{D40A7B7E-3938-4D0E-8E14-E58AA83CCFB6}" type="datetime1">
              <a:rPr lang="en-US" smtClean="0"/>
              <a:t>22-Oct-2024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t>15</a:t>
            </a:fld>
            <a:endParaRPr lang="en-US"/>
          </a:p>
        </p:txBody>
      </p:sp>
    </p:spTree>
    <p:extLst>
      <p:ext uri="{BB962C8B-B14F-4D97-AF65-F5344CB8AC3E}">
        <p14:creationId xmlns:p14="http://schemas.microsoft.com/office/powerpoint/2010/main" val="272843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4876800" y="1285875"/>
            <a:ext cx="6559550" cy="4448175"/>
          </a:xfrm>
        </p:spPr>
        <p:txBody>
          <a:bodyPr>
            <a:normAutofit/>
          </a:bodyPr>
          <a:lstStyle/>
          <a:p>
            <a:r>
              <a:rPr lang="en-US" sz="2800" dirty="0">
                <a:solidFill>
                  <a:schemeClr val="accent4">
                    <a:lumMod val="75000"/>
                  </a:schemeClr>
                </a:solidFill>
              </a:rPr>
              <a:t>Project idea</a:t>
            </a:r>
            <a:r>
              <a:rPr lang="en-US" sz="2800" dirty="0"/>
              <a:t>:</a:t>
            </a:r>
            <a:br>
              <a:rPr lang="en-US" sz="4800" dirty="0"/>
            </a:br>
            <a:r>
              <a:rPr lang="en-US" sz="2000" dirty="0"/>
              <a:t>The </a:t>
            </a:r>
            <a:r>
              <a:rPr lang="en-US" sz="2000" b="1" dirty="0"/>
              <a:t>Supplier Data Analysis Project</a:t>
            </a:r>
            <a:r>
              <a:rPr lang="en-US" sz="2000" dirty="0"/>
              <a:t> aims to streamline and optimize supplier </a:t>
            </a:r>
            <a:r>
              <a:rPr lang="en-US" sz="2200" dirty="0"/>
              <a:t>relationships</a:t>
            </a:r>
            <a:r>
              <a:rPr lang="en-US" sz="2000" dirty="0"/>
              <a:t> by analyzing data related to pricing, product offerings, and marketing strategies. The project focuses on identifying inefficiencies, discrepancies, and opportunities for improvement in supplier pricing and marketing efforts. By leveraging data analytics, the project provides actionable insights to ensure more competitive pricing, accurate supplier information, and better-targeted marketing strategies.</a:t>
            </a:r>
            <a:br>
              <a:rPr lang="en-US" sz="2000" dirty="0"/>
            </a:br>
            <a:endParaRPr lang="en-US" sz="2000" dirty="0"/>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22-Oct-2024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31" y="2366340"/>
            <a:ext cx="4151243" cy="2391189"/>
          </a:xfrm>
          <a:prstGeom prst="rect">
            <a:avLst/>
          </a:prstGeom>
        </p:spPr>
      </p:pic>
    </p:spTree>
    <p:extLst>
      <p:ext uri="{BB962C8B-B14F-4D97-AF65-F5344CB8AC3E}">
        <p14:creationId xmlns:p14="http://schemas.microsoft.com/office/powerpoint/2010/main" val="261691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4876800" y="1285875"/>
            <a:ext cx="6559550" cy="4448175"/>
          </a:xfrm>
        </p:spPr>
        <p:txBody>
          <a:bodyPr>
            <a:normAutofit/>
          </a:bodyPr>
          <a:lstStyle/>
          <a:p>
            <a:r>
              <a:rPr lang="en-US" sz="2800" b="1" dirty="0"/>
              <a:t>Pricing Issues:</a:t>
            </a:r>
            <a:br>
              <a:rPr lang="en-US" sz="8000" b="1" dirty="0"/>
            </a:br>
            <a:r>
              <a:rPr lang="en-US" sz="2200" b="1" dirty="0"/>
              <a:t>Inconsistent Supplier Pricing</a:t>
            </a:r>
            <a:r>
              <a:rPr lang="en-US" sz="2200" dirty="0"/>
              <a:t>: Identified significant variations in pricing across different suppliers for the same product.</a:t>
            </a:r>
            <a:br>
              <a:rPr lang="en-US" sz="2200" dirty="0"/>
            </a:br>
            <a:r>
              <a:rPr lang="en-US" sz="2200" b="1" dirty="0"/>
              <a:t>Pricing Discrepancies</a:t>
            </a:r>
            <a:r>
              <a:rPr lang="en-US" sz="2200" dirty="0"/>
              <a:t>: Detected pricing inconsistencies due to outdated or incorrect data in the system.</a:t>
            </a:r>
            <a:br>
              <a:rPr lang="en-US" sz="2200" dirty="0"/>
            </a:br>
            <a:r>
              <a:rPr lang="en-US" sz="2200" b="1" dirty="0"/>
              <a:t>Unclear Pricing Models</a:t>
            </a:r>
            <a:r>
              <a:rPr lang="en-US" sz="2200" dirty="0"/>
              <a:t>: Lack of transparency in supplier pricing structures leading to overpayment in some cases.</a:t>
            </a:r>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22-Oct-2024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3</a:t>
            </a:fld>
            <a:endParaRPr lang="en-US"/>
          </a:p>
        </p:txBody>
      </p:sp>
      <p:sp>
        <p:nvSpPr>
          <p:cNvPr id="7" name="Block Arc 6">
            <a:extLst>
              <a:ext uri="{FF2B5EF4-FFF2-40B4-BE49-F238E27FC236}">
                <a16:creationId xmlns:a16="http://schemas.microsoft.com/office/drawing/2014/main" id="{FDAAF484-AF3B-E506-AA71-3EF3E4C9FA68}"/>
              </a:ext>
            </a:extLst>
          </p:cNvPr>
          <p:cNvSpPr/>
          <p:nvPr/>
        </p:nvSpPr>
        <p:spPr>
          <a:xfrm rot="5400000">
            <a:off x="-965997" y="4069881"/>
            <a:ext cx="1942680" cy="1469097"/>
          </a:xfrm>
          <a:prstGeom prst="blockArc">
            <a:avLst/>
          </a:prstGeom>
          <a:solidFill>
            <a:srgbClr val="94B9D6"/>
          </a:solidFill>
          <a:ln>
            <a:solidFill>
              <a:srgbClr val="94B9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94383" y="2424000"/>
            <a:ext cx="4330017" cy="2314800"/>
          </a:xfrm>
          <a:prstGeom prst="rect">
            <a:avLst/>
          </a:prstGeom>
        </p:spPr>
      </p:pic>
    </p:spTree>
    <p:extLst>
      <p:ext uri="{BB962C8B-B14F-4D97-AF65-F5344CB8AC3E}">
        <p14:creationId xmlns:p14="http://schemas.microsoft.com/office/powerpoint/2010/main" val="297212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4876800" y="1285875"/>
            <a:ext cx="6559550" cy="4448175"/>
          </a:xfrm>
        </p:spPr>
        <p:txBody>
          <a:bodyPr>
            <a:normAutofit/>
          </a:bodyPr>
          <a:lstStyle/>
          <a:p>
            <a:pPr marL="0" indent="0"/>
            <a:r>
              <a:rPr lang="en-US" sz="2800" b="1" dirty="0"/>
              <a:t>Marketing Issues:</a:t>
            </a:r>
            <a:br>
              <a:rPr lang="en-US" sz="9600" b="1" dirty="0"/>
            </a:br>
            <a:r>
              <a:rPr lang="en-US" sz="2200" b="1" dirty="0"/>
              <a:t>Inaccurate Supplier Information</a:t>
            </a:r>
            <a:r>
              <a:rPr lang="en-US" sz="2200" dirty="0"/>
              <a:t>: Incorrect or incomplete marketing information leading to reduced visibility and misrepresentation of supplier offerings.</a:t>
            </a:r>
            <a:br>
              <a:rPr lang="en-US" sz="2200" dirty="0"/>
            </a:br>
            <a:r>
              <a:rPr lang="en-US" sz="2200" b="1" dirty="0"/>
              <a:t>Lack of Competitive Benchmarking</a:t>
            </a:r>
            <a:r>
              <a:rPr lang="en-US" sz="2200" dirty="0"/>
              <a:t>: No analysis on how supplier pricing compared to competitors, making it difficult to optimize marketing strategies.</a:t>
            </a:r>
            <a:br>
              <a:rPr lang="en-US" sz="2200" dirty="0"/>
            </a:br>
            <a:r>
              <a:rPr lang="en-US" sz="2200" b="1" dirty="0"/>
              <a:t>Misaligned Target Audience</a:t>
            </a:r>
            <a:r>
              <a:rPr lang="en-US" sz="2200" dirty="0"/>
              <a:t>: Supplier marketing efforts not aligned with the right customer segments, reducing conversion rates.</a:t>
            </a:r>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22-Oct-2024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a:xfrm flipH="1">
            <a:off x="3834617" y="6665843"/>
            <a:ext cx="1373486" cy="55632"/>
          </a:xfrm>
        </p:spPr>
        <p:txBody>
          <a:bodyPr/>
          <a:lstStyle/>
          <a:p>
            <a:endParaRPr lang="en-US" dirty="0"/>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12" y="1981199"/>
            <a:ext cx="4807570" cy="2888974"/>
          </a:xfrm>
          <a:prstGeom prst="rect">
            <a:avLst/>
          </a:prstGeom>
        </p:spPr>
      </p:pic>
    </p:spTree>
    <p:extLst>
      <p:ext uri="{BB962C8B-B14F-4D97-AF65-F5344CB8AC3E}">
        <p14:creationId xmlns:p14="http://schemas.microsoft.com/office/powerpoint/2010/main" val="296154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278296" y="1133061"/>
            <a:ext cx="10704443" cy="5792649"/>
          </a:xfrm>
        </p:spPr>
        <p:txBody>
          <a:bodyPr/>
          <a:lstStyle/>
          <a:p>
            <a:pPr marL="0" indent="0">
              <a:buNone/>
            </a:pPr>
            <a:r>
              <a:rPr lang="en-US" dirty="0"/>
              <a:t>Solutions:</a:t>
            </a:r>
          </a:p>
          <a:p>
            <a:r>
              <a:rPr lang="en-US" sz="2200" b="1" dirty="0"/>
              <a:t>Standardized Pricing Model</a:t>
            </a:r>
            <a:r>
              <a:rPr lang="en-US" sz="2200" dirty="0"/>
              <a:t>: Implemented a uniform pricing model across suppliers to ensure consistency.</a:t>
            </a:r>
          </a:p>
          <a:p>
            <a:r>
              <a:rPr lang="en-US" sz="2200" b="1" dirty="0"/>
              <a:t>Enhanced Supplier Information</a:t>
            </a:r>
            <a:r>
              <a:rPr lang="en-US" sz="2200" dirty="0"/>
              <a:t>: Updated supplier profiles with accurate data to reflect true offerings, improving marketing accuracy.</a:t>
            </a:r>
          </a:p>
          <a:p>
            <a:r>
              <a:rPr lang="en-US" sz="2200" b="1" dirty="0"/>
              <a:t>Competitive Pricing Analysis</a:t>
            </a:r>
            <a:r>
              <a:rPr lang="en-US" sz="2200" dirty="0"/>
              <a:t>: Conducted benchmarking to align supplier pricing with market rates, boosting competitiveness.</a:t>
            </a:r>
          </a:p>
          <a:p>
            <a:r>
              <a:rPr lang="en-US" sz="2200" b="1" dirty="0"/>
              <a:t>Targeted Marketing Strategy</a:t>
            </a:r>
            <a:r>
              <a:rPr lang="en-US" sz="2200" dirty="0"/>
              <a:t>: Developed a data-driven marketing plan that better aligned with the target customer base.</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fld id="{D40A7B7E-3938-4D0E-8E14-E58AA83CCFB6}" type="datetime1">
              <a:rPr lang="en-US" smtClean="0"/>
              <a:t>22-Oct-2024</a:t>
            </a:fld>
            <a:endParaRPr lang="en-US" dirty="0"/>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fld id="{5EE24C92-1265-4741-8F9F-404A15D9386E}" type="slidenum">
              <a:rPr lang="en-US" smtClean="0"/>
              <a:t>5</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192" y="4227444"/>
            <a:ext cx="3458818" cy="21338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15388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1437861"/>
            <a:ext cx="3306417" cy="536713"/>
          </a:xfrm>
        </p:spPr>
        <p:txBody>
          <a:bodyPr>
            <a:normAutofit/>
          </a:bodyPr>
          <a:lstStyle/>
          <a:p>
            <a:r>
              <a:rPr lang="en-US" sz="2800" dirty="0"/>
              <a:t>The programs used:</a:t>
            </a:r>
          </a:p>
        </p:txBody>
      </p:sp>
      <p:graphicFrame>
        <p:nvGraphicFramePr>
          <p:cNvPr id="7" name="Diagram 6"/>
          <p:cNvGraphicFramePr/>
          <p:nvPr>
            <p:extLst>
              <p:ext uri="{D42A27DB-BD31-4B8C-83A1-F6EECF244321}">
                <p14:modId xmlns:p14="http://schemas.microsoft.com/office/powerpoint/2010/main" val="2838978268"/>
              </p:ext>
            </p:extLst>
          </p:nvPr>
        </p:nvGraphicFramePr>
        <p:xfrm>
          <a:off x="1524000" y="2113722"/>
          <a:ext cx="9144000" cy="3144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08DB1480-28E7-DEC3-B4E8-2C07BD3C8988}"/>
              </a:ext>
            </a:extLst>
          </p:cNvPr>
          <p:cNvSpPr>
            <a:spLocks noGrp="1"/>
          </p:cNvSpPr>
          <p:nvPr>
            <p:ph type="dt" sz="half" idx="10"/>
          </p:nvPr>
        </p:nvSpPr>
        <p:spPr/>
        <p:txBody>
          <a:bodyPr/>
          <a:lstStyle/>
          <a:p>
            <a:fld id="{C7A1BBAB-51C5-4FCF-9DF9-CE3252633D91}" type="datetime1">
              <a:rPr lang="en-US" smtClean="0"/>
              <a:t>22-Oct-2024</a:t>
            </a:fld>
            <a:endParaRPr lang="en-US"/>
          </a:p>
        </p:txBody>
      </p:sp>
      <p:sp>
        <p:nvSpPr>
          <p:cNvPr id="3" name="Footer Placeholder 2">
            <a:extLst>
              <a:ext uri="{FF2B5EF4-FFF2-40B4-BE49-F238E27FC236}">
                <a16:creationId xmlns:a16="http://schemas.microsoft.com/office/drawing/2014/main" id="{F1EC78F2-647C-148E-CC5E-2259C27B59E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762B8A3-D930-277A-79C7-FF46C5BAEC0D}"/>
              </a:ext>
            </a:extLst>
          </p:cNvPr>
          <p:cNvSpPr>
            <a:spLocks noGrp="1"/>
          </p:cNvSpPr>
          <p:nvPr>
            <p:ph type="sldNum" sz="quarter" idx="12"/>
          </p:nvPr>
        </p:nvSpPr>
        <p:spPr/>
        <p:txBody>
          <a:bodyPr/>
          <a:lstStyle/>
          <a:p>
            <a:fld id="{5EE24C92-1265-4741-8F9F-404A15D9386E}" type="slidenum">
              <a:rPr lang="en-US" smtClean="0"/>
              <a:t>6</a:t>
            </a:fld>
            <a:endParaRPr lang="en-US"/>
          </a:p>
        </p:txBody>
      </p:sp>
    </p:spTree>
    <p:extLst>
      <p:ext uri="{BB962C8B-B14F-4D97-AF65-F5344CB8AC3E}">
        <p14:creationId xmlns:p14="http://schemas.microsoft.com/office/powerpoint/2010/main" val="802566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0568610" y="410844"/>
            <a:ext cx="45719" cy="45719"/>
          </a:xfrm>
        </p:spPr>
        <p:txBody>
          <a:bodyPr>
            <a:normAutofit fontScale="90000"/>
          </a:bodyPr>
          <a:lstStyle/>
          <a:p>
            <a:endParaRPr lang="en-US" sz="200" dirty="0"/>
          </a:p>
        </p:txBody>
      </p:sp>
      <p:sp>
        <p:nvSpPr>
          <p:cNvPr id="3" name="Content Placeholder 2"/>
          <p:cNvSpPr>
            <a:spLocks noGrp="1"/>
          </p:cNvSpPr>
          <p:nvPr>
            <p:ph idx="1"/>
          </p:nvPr>
        </p:nvSpPr>
        <p:spPr/>
        <p:txBody>
          <a:bodyPr/>
          <a:lstStyle/>
          <a:p>
            <a:pPr marL="0" indent="0">
              <a:buNone/>
            </a:pPr>
            <a:r>
              <a:rPr lang="en-US" b="1" dirty="0"/>
              <a:t>Description of the Database Architecture Type</a:t>
            </a:r>
            <a:r>
              <a:rPr lang="en-US" dirty="0"/>
              <a:t>:</a:t>
            </a:r>
          </a:p>
          <a:p>
            <a:r>
              <a:rPr lang="en-US" dirty="0"/>
              <a:t> </a:t>
            </a:r>
            <a:r>
              <a:rPr lang="en-US" b="1" dirty="0"/>
              <a:t>Relational Database Management System: </a:t>
            </a:r>
            <a:r>
              <a:rPr lang="en-US" dirty="0"/>
              <a:t>Structure Data is organized into tables with rows and columns. Each table represents a specific entity and includes relationships defined by foreign keys.</a:t>
            </a:r>
          </a:p>
        </p:txBody>
      </p:sp>
      <p:sp>
        <p:nvSpPr>
          <p:cNvPr id="4" name="Date Placeholder 3"/>
          <p:cNvSpPr>
            <a:spLocks noGrp="1"/>
          </p:cNvSpPr>
          <p:nvPr>
            <p:ph type="dt" sz="half" idx="10"/>
          </p:nvPr>
        </p:nvSpPr>
        <p:spPr/>
        <p:txBody>
          <a:bodyPr/>
          <a:lstStyle/>
          <a:p>
            <a:fld id="{D40A7B7E-3938-4D0E-8E14-E58AA83CCFB6}" type="datetime1">
              <a:rPr lang="en-US" smtClean="0"/>
              <a:t>22-Oct-2024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t>7</a:t>
            </a:fld>
            <a:endParaRPr lang="en-US"/>
          </a:p>
        </p:txBody>
      </p:sp>
    </p:spTree>
    <p:extLst>
      <p:ext uri="{BB962C8B-B14F-4D97-AF65-F5344CB8AC3E}">
        <p14:creationId xmlns:p14="http://schemas.microsoft.com/office/powerpoint/2010/main" val="353859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353799" y="365125"/>
            <a:ext cx="45719" cy="45719"/>
          </a:xfrm>
        </p:spPr>
        <p:txBody>
          <a:bodyPr>
            <a:normAutofit fontScale="90000"/>
          </a:bodyPr>
          <a:lstStyle/>
          <a:p>
            <a:endParaRPr lang="en-US" sz="100" dirty="0"/>
          </a:p>
        </p:txBody>
      </p:sp>
      <p:sp>
        <p:nvSpPr>
          <p:cNvPr id="3" name="Content Placeholder 2"/>
          <p:cNvSpPr>
            <a:spLocks noGrp="1"/>
          </p:cNvSpPr>
          <p:nvPr>
            <p:ph idx="1"/>
          </p:nvPr>
        </p:nvSpPr>
        <p:spPr/>
        <p:txBody>
          <a:bodyPr>
            <a:normAutofit/>
          </a:bodyPr>
          <a:lstStyle/>
          <a:p>
            <a:pPr marL="0" indent="0">
              <a:buNone/>
            </a:pPr>
            <a:r>
              <a:rPr lang="en-US" b="1" dirty="0"/>
              <a:t>Key Entities:</a:t>
            </a:r>
          </a:p>
          <a:p>
            <a:r>
              <a:rPr lang="en-US" sz="1900" dirty="0"/>
              <a:t>Table1: Customers - include </a:t>
            </a:r>
            <a:r>
              <a:rPr lang="en-US" sz="1900" dirty="0" err="1"/>
              <a:t>CustomerID</a:t>
            </a:r>
            <a:r>
              <a:rPr lang="en-US" sz="1900" dirty="0"/>
              <a:t>, </a:t>
            </a:r>
            <a:r>
              <a:rPr lang="en-US" sz="1900" dirty="0" err="1"/>
              <a:t>FirstName</a:t>
            </a:r>
            <a:r>
              <a:rPr lang="en-US" sz="1900" dirty="0"/>
              <a:t>, </a:t>
            </a:r>
            <a:r>
              <a:rPr lang="en-US" sz="1900" dirty="0" err="1"/>
              <a:t>LastName</a:t>
            </a:r>
            <a:r>
              <a:rPr lang="en-US" sz="1900" dirty="0"/>
              <a:t>, City ,Country, Phone</a:t>
            </a:r>
          </a:p>
          <a:p>
            <a:r>
              <a:rPr lang="en-US" sz="1900" dirty="0"/>
              <a:t>Table2: Products - include </a:t>
            </a:r>
            <a:r>
              <a:rPr lang="en-US" sz="1900" dirty="0" err="1"/>
              <a:t>ProductID</a:t>
            </a:r>
            <a:r>
              <a:rPr lang="en-US" sz="1900" dirty="0"/>
              <a:t>, </a:t>
            </a:r>
            <a:r>
              <a:rPr lang="en-US" sz="1900" dirty="0" err="1"/>
              <a:t>ProductName</a:t>
            </a:r>
            <a:r>
              <a:rPr lang="en-US" sz="1900" dirty="0"/>
              <a:t>, Category, </a:t>
            </a:r>
            <a:r>
              <a:rPr lang="en-US" sz="1900" dirty="0" err="1"/>
              <a:t>UnitPrice</a:t>
            </a:r>
            <a:r>
              <a:rPr lang="en-US" sz="1900" dirty="0"/>
              <a:t>, </a:t>
            </a:r>
            <a:r>
              <a:rPr lang="en-US" sz="1900" dirty="0" err="1"/>
              <a:t>UnitCost</a:t>
            </a:r>
            <a:r>
              <a:rPr lang="en-US" sz="1900" dirty="0"/>
              <a:t>, Package, </a:t>
            </a:r>
            <a:r>
              <a:rPr lang="en-US" sz="1900" dirty="0" err="1"/>
              <a:t>IsDiscontinued</a:t>
            </a:r>
            <a:endParaRPr lang="en-US" sz="1900" dirty="0"/>
          </a:p>
          <a:p>
            <a:r>
              <a:rPr lang="en-US" sz="1900" dirty="0"/>
              <a:t>Table3: Orders - include </a:t>
            </a:r>
            <a:r>
              <a:rPr lang="en-US" sz="1900" dirty="0" err="1"/>
              <a:t>OrderID&amp;Date</a:t>
            </a:r>
            <a:r>
              <a:rPr lang="en-US" sz="1900" dirty="0"/>
              <a:t>, Month , </a:t>
            </a:r>
            <a:r>
              <a:rPr lang="en-US" sz="1900" dirty="0" err="1"/>
              <a:t>OrderNumber</a:t>
            </a:r>
            <a:r>
              <a:rPr lang="en-US" sz="1900" dirty="0"/>
              <a:t> ,</a:t>
            </a:r>
            <a:r>
              <a:rPr lang="en-US" sz="1900" dirty="0" err="1"/>
              <a:t>CustomerID</a:t>
            </a:r>
            <a:r>
              <a:rPr lang="en-US" sz="1900" dirty="0"/>
              <a:t>, </a:t>
            </a:r>
            <a:r>
              <a:rPr lang="en-US" sz="1900" dirty="0" err="1"/>
              <a:t>TotalAmount</a:t>
            </a:r>
            <a:r>
              <a:rPr lang="en-US" sz="1900" dirty="0"/>
              <a:t>.</a:t>
            </a:r>
          </a:p>
          <a:p>
            <a:r>
              <a:rPr lang="en-US" sz="1900" dirty="0"/>
              <a:t>Table4: </a:t>
            </a:r>
            <a:r>
              <a:rPr lang="en-US" sz="1900" dirty="0" err="1"/>
              <a:t>OrderItem</a:t>
            </a:r>
            <a:r>
              <a:rPr lang="en-US" sz="1900" dirty="0"/>
              <a:t> - include </a:t>
            </a:r>
            <a:r>
              <a:rPr lang="en-US" sz="1900" dirty="0" err="1"/>
              <a:t>OrderDetailID</a:t>
            </a:r>
            <a:r>
              <a:rPr lang="en-US" sz="1900" dirty="0"/>
              <a:t>, </a:t>
            </a:r>
            <a:r>
              <a:rPr lang="en-US" sz="1900" dirty="0" err="1"/>
              <a:t>OrderID</a:t>
            </a:r>
            <a:r>
              <a:rPr lang="en-US" sz="1900" dirty="0"/>
              <a:t>, </a:t>
            </a:r>
            <a:r>
              <a:rPr lang="en-US" sz="1900" dirty="0" err="1"/>
              <a:t>ProductID</a:t>
            </a:r>
            <a:r>
              <a:rPr lang="en-US" sz="1900" dirty="0"/>
              <a:t>, </a:t>
            </a:r>
            <a:r>
              <a:rPr lang="en-US" sz="1900" dirty="0" err="1"/>
              <a:t>UnitPrice</a:t>
            </a:r>
            <a:r>
              <a:rPr lang="en-US" sz="1900" dirty="0"/>
              <a:t>, Quantity.</a:t>
            </a:r>
          </a:p>
          <a:p>
            <a:r>
              <a:rPr lang="en-US" sz="1900" dirty="0"/>
              <a:t>Table5: Supplier - </a:t>
            </a:r>
            <a:r>
              <a:rPr lang="en-US" sz="1900" dirty="0" err="1"/>
              <a:t>SupplierID</a:t>
            </a:r>
            <a:r>
              <a:rPr lang="en-US" sz="1900" dirty="0"/>
              <a:t>, </a:t>
            </a:r>
            <a:r>
              <a:rPr lang="en-US" sz="1900" dirty="0" err="1"/>
              <a:t>CompanyName</a:t>
            </a:r>
            <a:r>
              <a:rPr lang="en-US" sz="1900" dirty="0"/>
              <a:t>, </a:t>
            </a:r>
            <a:r>
              <a:rPr lang="en-US" sz="1900" dirty="0" err="1"/>
              <a:t>ContactName</a:t>
            </a:r>
            <a:r>
              <a:rPr lang="en-US" sz="1900" dirty="0"/>
              <a:t>, </a:t>
            </a:r>
            <a:r>
              <a:rPr lang="en-US" sz="1900" dirty="0" err="1"/>
              <a:t>ContactTitle</a:t>
            </a:r>
            <a:r>
              <a:rPr lang="en-US" sz="1900" dirty="0"/>
              <a:t>, City , Country , Phone, Fax. </a:t>
            </a:r>
          </a:p>
        </p:txBody>
      </p:sp>
      <p:sp>
        <p:nvSpPr>
          <p:cNvPr id="4" name="Date Placeholder 3"/>
          <p:cNvSpPr>
            <a:spLocks noGrp="1"/>
          </p:cNvSpPr>
          <p:nvPr>
            <p:ph type="dt" sz="half" idx="10"/>
          </p:nvPr>
        </p:nvSpPr>
        <p:spPr/>
        <p:txBody>
          <a:bodyPr/>
          <a:lstStyle/>
          <a:p>
            <a:fld id="{D40A7B7E-3938-4D0E-8E14-E58AA83CCFB6}" type="datetime1">
              <a:rPr lang="en-US" smtClean="0"/>
              <a:t>22-Oct-2024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t>8</a:t>
            </a:fld>
            <a:endParaRPr lang="en-US"/>
          </a:p>
        </p:txBody>
      </p:sp>
    </p:spTree>
    <p:extLst>
      <p:ext uri="{BB962C8B-B14F-4D97-AF65-F5344CB8AC3E}">
        <p14:creationId xmlns:p14="http://schemas.microsoft.com/office/powerpoint/2010/main" val="70377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8080" y="365125"/>
            <a:ext cx="45719" cy="45719"/>
          </a:xfrm>
        </p:spPr>
        <p:txBody>
          <a:bodyPr>
            <a:normAutofit fontScale="90000"/>
          </a:bodyPr>
          <a:lstStyle/>
          <a:p>
            <a:endParaRPr lang="en-US" sz="100" dirty="0"/>
          </a:p>
        </p:txBody>
      </p:sp>
      <p:sp>
        <p:nvSpPr>
          <p:cNvPr id="3" name="Content Placeholder 2"/>
          <p:cNvSpPr>
            <a:spLocks noGrp="1"/>
          </p:cNvSpPr>
          <p:nvPr>
            <p:ph idx="1"/>
          </p:nvPr>
        </p:nvSpPr>
        <p:spPr/>
        <p:txBody>
          <a:bodyPr/>
          <a:lstStyle/>
          <a:p>
            <a:pPr marL="0" indent="0">
              <a:buNone/>
            </a:pPr>
            <a:r>
              <a:rPr lang="en-US" b="1" dirty="0"/>
              <a:t>Relationships </a:t>
            </a:r>
          </a:p>
          <a:p>
            <a:r>
              <a:rPr lang="en-US" sz="2400" dirty="0"/>
              <a:t>Customers orders One-to-Many (one customer can have multiple orders)</a:t>
            </a:r>
          </a:p>
          <a:p>
            <a:r>
              <a:rPr lang="en-US" sz="2400" dirty="0"/>
              <a:t>Orders to Order Item: One-to-Many (one order can contain multiple items).</a:t>
            </a:r>
          </a:p>
          <a:p>
            <a:r>
              <a:rPr lang="en-US" sz="2400" dirty="0"/>
              <a:t>Product to Order Item: One-to-Many (one product can appear in multiple orders).</a:t>
            </a:r>
          </a:p>
          <a:p>
            <a:r>
              <a:rPr lang="en-US" sz="2400" dirty="0"/>
              <a:t>Supplier to Product: One- to-Many (one Supplier is linked to multiple Product).</a:t>
            </a:r>
          </a:p>
        </p:txBody>
      </p:sp>
      <p:sp>
        <p:nvSpPr>
          <p:cNvPr id="4" name="Date Placeholder 3"/>
          <p:cNvSpPr>
            <a:spLocks noGrp="1"/>
          </p:cNvSpPr>
          <p:nvPr>
            <p:ph type="dt" sz="half" idx="10"/>
          </p:nvPr>
        </p:nvSpPr>
        <p:spPr/>
        <p:txBody>
          <a:bodyPr/>
          <a:lstStyle/>
          <a:p>
            <a:fld id="{D40A7B7E-3938-4D0E-8E14-E58AA83CCFB6}" type="datetime1">
              <a:rPr lang="en-US" smtClean="0"/>
              <a:t>22-Oct-2024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t>9</a:t>
            </a:fld>
            <a:endParaRPr lang="en-US"/>
          </a:p>
        </p:txBody>
      </p:sp>
    </p:spTree>
    <p:extLst>
      <p:ext uri="{BB962C8B-B14F-4D97-AF65-F5344CB8AC3E}">
        <p14:creationId xmlns:p14="http://schemas.microsoft.com/office/powerpoint/2010/main" val="798779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9213</TotalTime>
  <Words>813</Words>
  <Application>Microsoft Office PowerPoint</Application>
  <PresentationFormat>Widescreen</PresentationFormat>
  <Paragraphs>83</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Aptos</vt:lpstr>
      <vt:lpstr>Arial</vt:lpstr>
      <vt:lpstr>Calibri</vt:lpstr>
      <vt:lpstr>Calibri Light</vt:lpstr>
      <vt:lpstr>Söhne</vt:lpstr>
      <vt:lpstr>Office Theme</vt:lpstr>
      <vt:lpstr>Microsoft Word Document</vt:lpstr>
      <vt:lpstr>Supplier Data Analysis </vt:lpstr>
      <vt:lpstr>Project idea: The Supplier Data Analysis Project aims to streamline and optimize supplier relationships by analyzing data related to pricing, product offerings, and marketing strategies. The project focuses on identifying inefficiencies, discrepancies, and opportunities for improvement in supplier pricing and marketing efforts. By leveraging data analytics, the project provides actionable insights to ensure more competitive pricing, accurate supplier information, and better-targeted marketing strategies. </vt:lpstr>
      <vt:lpstr>Pricing Issues: Inconsistent Supplier Pricing: Identified significant variations in pricing across different suppliers for the same product. Pricing Discrepancies: Detected pricing inconsistencies due to outdated or incorrect data in the system. Unclear Pricing Models: Lack of transparency in supplier pricing structures leading to overpayment in some cases.</vt:lpstr>
      <vt:lpstr>Marketing Issues: Inaccurate Supplier Information: Incorrect or incomplete marketing information leading to reduced visibility and misrepresentation of supplier offerings. Lack of Competitive Benchmarking: No analysis on how supplier pricing compared to competitors, making it difficult to optimize marketing strategies. Misaligned Target Audience: Supplier marketing efforts not aligned with the right customer segments, reducing conversion rates.</vt:lpstr>
      <vt:lpstr>PowerPoint Presentation</vt:lpstr>
      <vt:lpstr>The programs used:</vt:lpstr>
      <vt:lpstr>PowerPoint Presentation</vt:lpstr>
      <vt:lpstr>PowerPoint Presentation</vt:lpstr>
      <vt:lpstr>PowerPoint Presentation</vt:lpstr>
      <vt:lpstr>PowerPoint Presentation</vt:lpstr>
      <vt:lpstr>Data Visualization </vt:lpstr>
      <vt:lpstr>Our overview Dashboard</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Hassan Mohamed</cp:lastModifiedBy>
  <cp:revision>40</cp:revision>
  <dcterms:created xsi:type="dcterms:W3CDTF">2024-03-14T10:03:54Z</dcterms:created>
  <dcterms:modified xsi:type="dcterms:W3CDTF">2024-10-22T20:45:27Z</dcterms:modified>
</cp:coreProperties>
</file>