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8" r:id="rId1"/>
  </p:sldMasterIdLst>
  <p:sldIdLst>
    <p:sldId id="256" r:id="rId2"/>
    <p:sldId id="281" r:id="rId3"/>
    <p:sldId id="283" r:id="rId4"/>
    <p:sldId id="275" r:id="rId5"/>
    <p:sldId id="258" r:id="rId6"/>
    <p:sldId id="260" r:id="rId7"/>
    <p:sldId id="262" r:id="rId8"/>
    <p:sldId id="261" r:id="rId9"/>
    <p:sldId id="263" r:id="rId10"/>
    <p:sldId id="264" r:id="rId11"/>
    <p:sldId id="265" r:id="rId12"/>
    <p:sldId id="267" r:id="rId13"/>
    <p:sldId id="278" r:id="rId14"/>
    <p:sldId id="273" r:id="rId15"/>
    <p:sldId id="270" r:id="rId16"/>
    <p:sldId id="274"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5523E-8637-4FCA-98C3-FFEB886EC06B}" v="52" dt="2024-01-03T00:08:04.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3" d="100"/>
          <a:sy n="53" d="100"/>
        </p:scale>
        <p:origin x="1184" y="44"/>
      </p:cViewPr>
      <p:guideLst/>
    </p:cSldViewPr>
  </p:slideViewPr>
  <p:notesTextViewPr>
    <p:cViewPr>
      <p:scale>
        <a:sx n="1" d="1"/>
        <a:sy n="1" d="1"/>
      </p:scale>
      <p:origin x="0" y="0"/>
    </p:cViewPr>
  </p:notesTextViewPr>
  <p:sorterViewPr>
    <p:cViewPr>
      <p:scale>
        <a:sx n="140" d="100"/>
        <a:sy n="140" d="100"/>
      </p:scale>
      <p:origin x="0" y="-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18/5/colors/Iconchunking_colored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1">
        <a:alpha val="0"/>
      </a:schemeClr>
    </dgm:fillClrLst>
    <dgm:linClrLst meth="repeat">
      <a:schemeClr val="accent1">
        <a:alpha val="0"/>
      </a:schemeClr>
    </dgm:linClrLst>
    <dgm:effectClrLst/>
    <dgm:txLinClrLst/>
    <dgm:txFillClrLst meth="repeat">
      <a:schemeClr val="accent1"/>
    </dgm:txFillClrLst>
    <dgm:txEffectClrLst/>
  </dgm:styleLbl>
</dgm:colorsDef>
</file>

<file path=ppt/diagrams/data1.xml><?xml version="1.0" encoding="utf-8"?>
<dgm:dataModel xmlns:dgm="http://schemas.openxmlformats.org/drawingml/2006/diagram" xmlns:a="http://schemas.openxmlformats.org/drawingml/2006/main">
  <dgm:ptLst>
    <dgm:pt modelId="{FAC07532-63F7-45BC-ADDB-7A25DABB4FA7}" type="doc">
      <dgm:prSet loTypeId="urn:microsoft.com/office/officeart/2005/8/layout/vList2" loCatId="list" qsTypeId="urn:microsoft.com/office/officeart/2005/8/quickstyle/simple1" qsCatId="simple" csTypeId="urn:microsoft.com/office/officeart/2018/5/colors/Iconchunking_coloredtext_accent1_2" csCatId="accent1" phldr="1"/>
      <dgm:spPr/>
      <dgm:t>
        <a:bodyPr/>
        <a:lstStyle/>
        <a:p>
          <a:endParaRPr lang="en-US"/>
        </a:p>
      </dgm:t>
    </dgm:pt>
    <dgm:pt modelId="{056B72B2-577C-47D3-AEC0-087DEABDB156}">
      <dgm:prSet/>
      <dgm:spPr/>
      <dgm:t>
        <a:bodyPr/>
        <a:lstStyle/>
        <a:p>
          <a:pPr>
            <a:lnSpc>
              <a:spcPct val="100000"/>
            </a:lnSpc>
          </a:pPr>
          <a:r>
            <a:rPr lang="en-US" dirty="0">
              <a:solidFill>
                <a:schemeClr val="tx1"/>
              </a:solidFill>
            </a:rPr>
            <a:t>Business Problem</a:t>
          </a:r>
        </a:p>
      </dgm:t>
    </dgm:pt>
    <dgm:pt modelId="{5DE53B44-7EDE-4E02-ACFF-588E4B9CBD14}" type="parTrans" cxnId="{56664959-A085-41A1-B232-6D1C6D00D7BF}">
      <dgm:prSet/>
      <dgm:spPr/>
      <dgm:t>
        <a:bodyPr/>
        <a:lstStyle/>
        <a:p>
          <a:endParaRPr lang="en-US"/>
        </a:p>
      </dgm:t>
    </dgm:pt>
    <dgm:pt modelId="{F9A141AB-7A42-4D09-B97B-B1B665307186}" type="sibTrans" cxnId="{56664959-A085-41A1-B232-6D1C6D00D7BF}">
      <dgm:prSet/>
      <dgm:spPr/>
      <dgm:t>
        <a:bodyPr/>
        <a:lstStyle/>
        <a:p>
          <a:pPr>
            <a:lnSpc>
              <a:spcPct val="100000"/>
            </a:lnSpc>
          </a:pPr>
          <a:endParaRPr lang="en-US"/>
        </a:p>
      </dgm:t>
    </dgm:pt>
    <dgm:pt modelId="{25C897CC-7A7D-41C5-A1A4-6E475A78F9C2}">
      <dgm:prSet/>
      <dgm:spPr/>
      <dgm:t>
        <a:bodyPr/>
        <a:lstStyle/>
        <a:p>
          <a:pPr>
            <a:lnSpc>
              <a:spcPct val="100000"/>
            </a:lnSpc>
          </a:pPr>
          <a:r>
            <a:rPr lang="en-US" dirty="0">
              <a:solidFill>
                <a:schemeClr val="tx1"/>
              </a:solidFill>
            </a:rPr>
            <a:t>Data and Methods</a:t>
          </a:r>
        </a:p>
      </dgm:t>
    </dgm:pt>
    <dgm:pt modelId="{3036376D-6243-42D6-A6CA-D65A311E101A}" type="parTrans" cxnId="{E68FA25D-D229-41DE-9925-B7970DE6944C}">
      <dgm:prSet/>
      <dgm:spPr/>
      <dgm:t>
        <a:bodyPr/>
        <a:lstStyle/>
        <a:p>
          <a:endParaRPr lang="en-US"/>
        </a:p>
      </dgm:t>
    </dgm:pt>
    <dgm:pt modelId="{2B70F96C-8454-46AB-BD12-F247E7545E05}" type="sibTrans" cxnId="{E68FA25D-D229-41DE-9925-B7970DE6944C}">
      <dgm:prSet/>
      <dgm:spPr/>
      <dgm:t>
        <a:bodyPr/>
        <a:lstStyle/>
        <a:p>
          <a:pPr>
            <a:lnSpc>
              <a:spcPct val="100000"/>
            </a:lnSpc>
          </a:pPr>
          <a:endParaRPr lang="en-US"/>
        </a:p>
      </dgm:t>
    </dgm:pt>
    <dgm:pt modelId="{F7355214-5C32-4D73-B80F-514E4C978F2F}">
      <dgm:prSet/>
      <dgm:spPr/>
      <dgm:t>
        <a:bodyPr/>
        <a:lstStyle/>
        <a:p>
          <a:pPr>
            <a:lnSpc>
              <a:spcPct val="100000"/>
            </a:lnSpc>
          </a:pPr>
          <a:r>
            <a:rPr lang="en-US" dirty="0"/>
            <a:t>Findings</a:t>
          </a:r>
        </a:p>
      </dgm:t>
    </dgm:pt>
    <dgm:pt modelId="{6ECF59D6-3150-455B-A2E0-294FF95DBEBA}" type="parTrans" cxnId="{5FDA85B8-A68C-468D-A4F3-9CB69838A4FD}">
      <dgm:prSet/>
      <dgm:spPr/>
      <dgm:t>
        <a:bodyPr/>
        <a:lstStyle/>
        <a:p>
          <a:endParaRPr lang="en-US"/>
        </a:p>
      </dgm:t>
    </dgm:pt>
    <dgm:pt modelId="{2C12F1AB-3E25-4A1A-AC86-4798DF51439E}" type="sibTrans" cxnId="{5FDA85B8-A68C-468D-A4F3-9CB69838A4FD}">
      <dgm:prSet/>
      <dgm:spPr/>
      <dgm:t>
        <a:bodyPr/>
        <a:lstStyle/>
        <a:p>
          <a:pPr>
            <a:lnSpc>
              <a:spcPct val="100000"/>
            </a:lnSpc>
          </a:pPr>
          <a:endParaRPr lang="en-US"/>
        </a:p>
      </dgm:t>
    </dgm:pt>
    <dgm:pt modelId="{EE897373-3213-4DFF-8BFD-07D00DF0C007}">
      <dgm:prSet/>
      <dgm:spPr/>
      <dgm:t>
        <a:bodyPr/>
        <a:lstStyle/>
        <a:p>
          <a:pPr>
            <a:lnSpc>
              <a:spcPct val="100000"/>
            </a:lnSpc>
          </a:pPr>
          <a:r>
            <a:rPr lang="en-US" dirty="0"/>
            <a:t>Conclusion</a:t>
          </a:r>
        </a:p>
      </dgm:t>
    </dgm:pt>
    <dgm:pt modelId="{23AC1230-C3CB-4AC8-AFC6-796F121216BE}" type="parTrans" cxnId="{05E60F1D-A9B7-4CE7-A753-1AC4E690D7B2}">
      <dgm:prSet/>
      <dgm:spPr/>
      <dgm:t>
        <a:bodyPr/>
        <a:lstStyle/>
        <a:p>
          <a:endParaRPr lang="en-US"/>
        </a:p>
      </dgm:t>
    </dgm:pt>
    <dgm:pt modelId="{A5C7CFEE-C2C7-4B3B-9ED4-80C9BD6086D6}" type="sibTrans" cxnId="{05E60F1D-A9B7-4CE7-A753-1AC4E690D7B2}">
      <dgm:prSet/>
      <dgm:spPr/>
      <dgm:t>
        <a:bodyPr/>
        <a:lstStyle/>
        <a:p>
          <a:pPr>
            <a:lnSpc>
              <a:spcPct val="100000"/>
            </a:lnSpc>
          </a:pPr>
          <a:endParaRPr lang="en-US"/>
        </a:p>
      </dgm:t>
    </dgm:pt>
    <dgm:pt modelId="{E7B8307B-F7DF-4E82-91A3-031085699A53}">
      <dgm:prSet/>
      <dgm:spPr/>
      <dgm:t>
        <a:bodyPr/>
        <a:lstStyle/>
        <a:p>
          <a:pPr>
            <a:lnSpc>
              <a:spcPct val="100000"/>
            </a:lnSpc>
          </a:pPr>
          <a:r>
            <a:rPr lang="en-US"/>
            <a:t>Recommendations</a:t>
          </a:r>
        </a:p>
      </dgm:t>
    </dgm:pt>
    <dgm:pt modelId="{462FCCDB-3345-491B-8EDD-8A5408603D8C}" type="parTrans" cxnId="{F5442FA8-5206-41A3-AA17-54B385B8B907}">
      <dgm:prSet/>
      <dgm:spPr/>
      <dgm:t>
        <a:bodyPr/>
        <a:lstStyle/>
        <a:p>
          <a:endParaRPr lang="en-US"/>
        </a:p>
      </dgm:t>
    </dgm:pt>
    <dgm:pt modelId="{E514890B-0876-4F11-8F4D-264DC9D8E118}" type="sibTrans" cxnId="{F5442FA8-5206-41A3-AA17-54B385B8B907}">
      <dgm:prSet/>
      <dgm:spPr/>
      <dgm:t>
        <a:bodyPr/>
        <a:lstStyle/>
        <a:p>
          <a:endParaRPr lang="en-US"/>
        </a:p>
      </dgm:t>
    </dgm:pt>
    <dgm:pt modelId="{DD367348-3F4B-4AEF-8625-22A80A6834A6}" type="pres">
      <dgm:prSet presAssocID="{FAC07532-63F7-45BC-ADDB-7A25DABB4FA7}" presName="linear" presStyleCnt="0">
        <dgm:presLayoutVars>
          <dgm:animLvl val="lvl"/>
          <dgm:resizeHandles val="exact"/>
        </dgm:presLayoutVars>
      </dgm:prSet>
      <dgm:spPr/>
    </dgm:pt>
    <dgm:pt modelId="{5A578934-3626-4C17-BC69-1FCE40C77072}" type="pres">
      <dgm:prSet presAssocID="{056B72B2-577C-47D3-AEC0-087DEABDB156}" presName="parentText" presStyleLbl="node1" presStyleIdx="0" presStyleCnt="5">
        <dgm:presLayoutVars>
          <dgm:chMax val="0"/>
          <dgm:bulletEnabled val="1"/>
        </dgm:presLayoutVars>
      </dgm:prSet>
      <dgm:spPr/>
    </dgm:pt>
    <dgm:pt modelId="{00CC9FC5-6C5F-4DF7-9B35-8AFE4314530D}" type="pres">
      <dgm:prSet presAssocID="{F9A141AB-7A42-4D09-B97B-B1B665307186}" presName="spacer" presStyleCnt="0"/>
      <dgm:spPr/>
    </dgm:pt>
    <dgm:pt modelId="{17D7770E-B1C9-491D-A9B3-BBDE7F0918B5}" type="pres">
      <dgm:prSet presAssocID="{25C897CC-7A7D-41C5-A1A4-6E475A78F9C2}" presName="parentText" presStyleLbl="node1" presStyleIdx="1" presStyleCnt="5">
        <dgm:presLayoutVars>
          <dgm:chMax val="0"/>
          <dgm:bulletEnabled val="1"/>
        </dgm:presLayoutVars>
      </dgm:prSet>
      <dgm:spPr/>
    </dgm:pt>
    <dgm:pt modelId="{8C503562-312B-4808-834D-FD2B6407EEE1}" type="pres">
      <dgm:prSet presAssocID="{2B70F96C-8454-46AB-BD12-F247E7545E05}" presName="spacer" presStyleCnt="0"/>
      <dgm:spPr/>
    </dgm:pt>
    <dgm:pt modelId="{10C64F80-AB16-47A8-9501-12CB8947BBFD}" type="pres">
      <dgm:prSet presAssocID="{F7355214-5C32-4D73-B80F-514E4C978F2F}" presName="parentText" presStyleLbl="node1" presStyleIdx="2" presStyleCnt="5" custLinFactNeighborX="-4069" custLinFactNeighborY="15587">
        <dgm:presLayoutVars>
          <dgm:chMax val="0"/>
          <dgm:bulletEnabled val="1"/>
        </dgm:presLayoutVars>
      </dgm:prSet>
      <dgm:spPr/>
    </dgm:pt>
    <dgm:pt modelId="{0F95592A-393D-4FD8-B34B-642286CBEFF5}" type="pres">
      <dgm:prSet presAssocID="{2C12F1AB-3E25-4A1A-AC86-4798DF51439E}" presName="spacer" presStyleCnt="0"/>
      <dgm:spPr/>
    </dgm:pt>
    <dgm:pt modelId="{CE6BB458-61E1-44E8-9F3E-1AD8F7FC92A3}" type="pres">
      <dgm:prSet presAssocID="{EE897373-3213-4DFF-8BFD-07D00DF0C007}" presName="parentText" presStyleLbl="node1" presStyleIdx="3" presStyleCnt="5">
        <dgm:presLayoutVars>
          <dgm:chMax val="0"/>
          <dgm:bulletEnabled val="1"/>
        </dgm:presLayoutVars>
      </dgm:prSet>
      <dgm:spPr/>
    </dgm:pt>
    <dgm:pt modelId="{49CD2202-2764-4FFA-BF68-7C87F22B5097}" type="pres">
      <dgm:prSet presAssocID="{A5C7CFEE-C2C7-4B3B-9ED4-80C9BD6086D6}" presName="spacer" presStyleCnt="0"/>
      <dgm:spPr/>
    </dgm:pt>
    <dgm:pt modelId="{63087B92-369F-4B0C-BFEC-8A3F1F408070}" type="pres">
      <dgm:prSet presAssocID="{E7B8307B-F7DF-4E82-91A3-031085699A53}" presName="parentText" presStyleLbl="node1" presStyleIdx="4" presStyleCnt="5">
        <dgm:presLayoutVars>
          <dgm:chMax val="0"/>
          <dgm:bulletEnabled val="1"/>
        </dgm:presLayoutVars>
      </dgm:prSet>
      <dgm:spPr/>
    </dgm:pt>
  </dgm:ptLst>
  <dgm:cxnLst>
    <dgm:cxn modelId="{25456C18-D000-4521-A082-7BDE48471A57}" type="presOf" srcId="{E7B8307B-F7DF-4E82-91A3-031085699A53}" destId="{63087B92-369F-4B0C-BFEC-8A3F1F408070}" srcOrd="0" destOrd="0" presId="urn:microsoft.com/office/officeart/2005/8/layout/vList2"/>
    <dgm:cxn modelId="{05E60F1D-A9B7-4CE7-A753-1AC4E690D7B2}" srcId="{FAC07532-63F7-45BC-ADDB-7A25DABB4FA7}" destId="{EE897373-3213-4DFF-8BFD-07D00DF0C007}" srcOrd="3" destOrd="0" parTransId="{23AC1230-C3CB-4AC8-AFC6-796F121216BE}" sibTransId="{A5C7CFEE-C2C7-4B3B-9ED4-80C9BD6086D6}"/>
    <dgm:cxn modelId="{E68FA25D-D229-41DE-9925-B7970DE6944C}" srcId="{FAC07532-63F7-45BC-ADDB-7A25DABB4FA7}" destId="{25C897CC-7A7D-41C5-A1A4-6E475A78F9C2}" srcOrd="1" destOrd="0" parTransId="{3036376D-6243-42D6-A6CA-D65A311E101A}" sibTransId="{2B70F96C-8454-46AB-BD12-F247E7545E05}"/>
    <dgm:cxn modelId="{CF8B6C6F-2B6E-49DC-AC8A-2142F9E458E5}" type="presOf" srcId="{EE897373-3213-4DFF-8BFD-07D00DF0C007}" destId="{CE6BB458-61E1-44E8-9F3E-1AD8F7FC92A3}" srcOrd="0" destOrd="0" presId="urn:microsoft.com/office/officeart/2005/8/layout/vList2"/>
    <dgm:cxn modelId="{85211674-130E-4FC5-8468-37D76651D88B}" type="presOf" srcId="{056B72B2-577C-47D3-AEC0-087DEABDB156}" destId="{5A578934-3626-4C17-BC69-1FCE40C77072}" srcOrd="0" destOrd="0" presId="urn:microsoft.com/office/officeart/2005/8/layout/vList2"/>
    <dgm:cxn modelId="{56664959-A085-41A1-B232-6D1C6D00D7BF}" srcId="{FAC07532-63F7-45BC-ADDB-7A25DABB4FA7}" destId="{056B72B2-577C-47D3-AEC0-087DEABDB156}" srcOrd="0" destOrd="0" parTransId="{5DE53B44-7EDE-4E02-ACFF-588E4B9CBD14}" sibTransId="{F9A141AB-7A42-4D09-B97B-B1B665307186}"/>
    <dgm:cxn modelId="{7AC73B92-93E1-4C91-A261-4D053F7D8803}" type="presOf" srcId="{25C897CC-7A7D-41C5-A1A4-6E475A78F9C2}" destId="{17D7770E-B1C9-491D-A9B3-BBDE7F0918B5}" srcOrd="0" destOrd="0" presId="urn:microsoft.com/office/officeart/2005/8/layout/vList2"/>
    <dgm:cxn modelId="{C2E7B298-E887-4FDF-B449-3DF7F7D461A5}" type="presOf" srcId="{F7355214-5C32-4D73-B80F-514E4C978F2F}" destId="{10C64F80-AB16-47A8-9501-12CB8947BBFD}" srcOrd="0" destOrd="0" presId="urn:microsoft.com/office/officeart/2005/8/layout/vList2"/>
    <dgm:cxn modelId="{F5442FA8-5206-41A3-AA17-54B385B8B907}" srcId="{FAC07532-63F7-45BC-ADDB-7A25DABB4FA7}" destId="{E7B8307B-F7DF-4E82-91A3-031085699A53}" srcOrd="4" destOrd="0" parTransId="{462FCCDB-3345-491B-8EDD-8A5408603D8C}" sibTransId="{E514890B-0876-4F11-8F4D-264DC9D8E118}"/>
    <dgm:cxn modelId="{5FDA85B8-A68C-468D-A4F3-9CB69838A4FD}" srcId="{FAC07532-63F7-45BC-ADDB-7A25DABB4FA7}" destId="{F7355214-5C32-4D73-B80F-514E4C978F2F}" srcOrd="2" destOrd="0" parTransId="{6ECF59D6-3150-455B-A2E0-294FF95DBEBA}" sibTransId="{2C12F1AB-3E25-4A1A-AC86-4798DF51439E}"/>
    <dgm:cxn modelId="{C64571BE-0E8B-4962-8141-336A4AC8E8D3}" type="presOf" srcId="{FAC07532-63F7-45BC-ADDB-7A25DABB4FA7}" destId="{DD367348-3F4B-4AEF-8625-22A80A6834A6}" srcOrd="0" destOrd="0" presId="urn:microsoft.com/office/officeart/2005/8/layout/vList2"/>
    <dgm:cxn modelId="{81DA41D6-9F99-4ED8-BBC1-8079CBB2FFB7}" type="presParOf" srcId="{DD367348-3F4B-4AEF-8625-22A80A6834A6}" destId="{5A578934-3626-4C17-BC69-1FCE40C77072}" srcOrd="0" destOrd="0" presId="urn:microsoft.com/office/officeart/2005/8/layout/vList2"/>
    <dgm:cxn modelId="{D87BCE4F-6060-4592-8223-D038E8F6D8CF}" type="presParOf" srcId="{DD367348-3F4B-4AEF-8625-22A80A6834A6}" destId="{00CC9FC5-6C5F-4DF7-9B35-8AFE4314530D}" srcOrd="1" destOrd="0" presId="urn:microsoft.com/office/officeart/2005/8/layout/vList2"/>
    <dgm:cxn modelId="{12A53376-1157-4E73-8F00-E5572CA6CA10}" type="presParOf" srcId="{DD367348-3F4B-4AEF-8625-22A80A6834A6}" destId="{17D7770E-B1C9-491D-A9B3-BBDE7F0918B5}" srcOrd="2" destOrd="0" presId="urn:microsoft.com/office/officeart/2005/8/layout/vList2"/>
    <dgm:cxn modelId="{134E47E0-CF2B-45C5-8C4B-78F5DA01FB79}" type="presParOf" srcId="{DD367348-3F4B-4AEF-8625-22A80A6834A6}" destId="{8C503562-312B-4808-834D-FD2B6407EEE1}" srcOrd="3" destOrd="0" presId="urn:microsoft.com/office/officeart/2005/8/layout/vList2"/>
    <dgm:cxn modelId="{E33730E6-EA1F-4EA2-AC36-FC1592B10992}" type="presParOf" srcId="{DD367348-3F4B-4AEF-8625-22A80A6834A6}" destId="{10C64F80-AB16-47A8-9501-12CB8947BBFD}" srcOrd="4" destOrd="0" presId="urn:microsoft.com/office/officeart/2005/8/layout/vList2"/>
    <dgm:cxn modelId="{D2F7BB13-898F-4069-ACC7-FA6EF649BB63}" type="presParOf" srcId="{DD367348-3F4B-4AEF-8625-22A80A6834A6}" destId="{0F95592A-393D-4FD8-B34B-642286CBEFF5}" srcOrd="5" destOrd="0" presId="urn:microsoft.com/office/officeart/2005/8/layout/vList2"/>
    <dgm:cxn modelId="{3561C170-EF0D-4640-9623-DF3CAD6A029A}" type="presParOf" srcId="{DD367348-3F4B-4AEF-8625-22A80A6834A6}" destId="{CE6BB458-61E1-44E8-9F3E-1AD8F7FC92A3}" srcOrd="6" destOrd="0" presId="urn:microsoft.com/office/officeart/2005/8/layout/vList2"/>
    <dgm:cxn modelId="{AADCBD20-BB44-4209-8AE5-CB091FFEE03E}" type="presParOf" srcId="{DD367348-3F4B-4AEF-8625-22A80A6834A6}" destId="{49CD2202-2764-4FFA-BF68-7C87F22B5097}" srcOrd="7" destOrd="0" presId="urn:microsoft.com/office/officeart/2005/8/layout/vList2"/>
    <dgm:cxn modelId="{D93459C2-3A99-47C6-91F4-A33BC221D3B3}" type="presParOf" srcId="{DD367348-3F4B-4AEF-8625-22A80A6834A6}" destId="{63087B92-369F-4B0C-BFEC-8A3F1F40807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78934-3626-4C17-BC69-1FCE40C77072}">
      <dsp:nvSpPr>
        <dsp:cNvPr id="0" name=""/>
        <dsp:cNvSpPr/>
      </dsp:nvSpPr>
      <dsp:spPr>
        <a:xfrm>
          <a:off x="0" y="7483"/>
          <a:ext cx="7413170" cy="839474"/>
        </a:xfrm>
        <a:prstGeom prst="round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100000"/>
            </a:lnSpc>
            <a:spcBef>
              <a:spcPct val="0"/>
            </a:spcBef>
            <a:spcAft>
              <a:spcPct val="35000"/>
            </a:spcAft>
            <a:buNone/>
          </a:pPr>
          <a:r>
            <a:rPr lang="en-US" sz="3500" kern="1200" dirty="0">
              <a:solidFill>
                <a:schemeClr val="tx1"/>
              </a:solidFill>
            </a:rPr>
            <a:t>Business Problem</a:t>
          </a:r>
        </a:p>
      </dsp:txBody>
      <dsp:txXfrm>
        <a:off x="40980" y="48463"/>
        <a:ext cx="7331210" cy="757514"/>
      </dsp:txXfrm>
    </dsp:sp>
    <dsp:sp modelId="{17D7770E-B1C9-491D-A9B3-BBDE7F0918B5}">
      <dsp:nvSpPr>
        <dsp:cNvPr id="0" name=""/>
        <dsp:cNvSpPr/>
      </dsp:nvSpPr>
      <dsp:spPr>
        <a:xfrm>
          <a:off x="0" y="947758"/>
          <a:ext cx="7413170" cy="839474"/>
        </a:xfrm>
        <a:prstGeom prst="round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100000"/>
            </a:lnSpc>
            <a:spcBef>
              <a:spcPct val="0"/>
            </a:spcBef>
            <a:spcAft>
              <a:spcPct val="35000"/>
            </a:spcAft>
            <a:buNone/>
          </a:pPr>
          <a:r>
            <a:rPr lang="en-US" sz="3500" kern="1200" dirty="0">
              <a:solidFill>
                <a:schemeClr val="tx1"/>
              </a:solidFill>
            </a:rPr>
            <a:t>Data and Methods</a:t>
          </a:r>
        </a:p>
      </dsp:txBody>
      <dsp:txXfrm>
        <a:off x="40980" y="988738"/>
        <a:ext cx="7331210" cy="757514"/>
      </dsp:txXfrm>
    </dsp:sp>
    <dsp:sp modelId="{10C64F80-AB16-47A8-9501-12CB8947BBFD}">
      <dsp:nvSpPr>
        <dsp:cNvPr id="0" name=""/>
        <dsp:cNvSpPr/>
      </dsp:nvSpPr>
      <dsp:spPr>
        <a:xfrm>
          <a:off x="0" y="1903745"/>
          <a:ext cx="7413170" cy="839474"/>
        </a:xfrm>
        <a:prstGeom prst="round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100000"/>
            </a:lnSpc>
            <a:spcBef>
              <a:spcPct val="0"/>
            </a:spcBef>
            <a:spcAft>
              <a:spcPct val="35000"/>
            </a:spcAft>
            <a:buNone/>
          </a:pPr>
          <a:r>
            <a:rPr lang="en-US" sz="3500" kern="1200" dirty="0"/>
            <a:t>Findings</a:t>
          </a:r>
        </a:p>
      </dsp:txBody>
      <dsp:txXfrm>
        <a:off x="40980" y="1944725"/>
        <a:ext cx="7331210" cy="757514"/>
      </dsp:txXfrm>
    </dsp:sp>
    <dsp:sp modelId="{CE6BB458-61E1-44E8-9F3E-1AD8F7FC92A3}">
      <dsp:nvSpPr>
        <dsp:cNvPr id="0" name=""/>
        <dsp:cNvSpPr/>
      </dsp:nvSpPr>
      <dsp:spPr>
        <a:xfrm>
          <a:off x="0" y="2828308"/>
          <a:ext cx="7413170" cy="839474"/>
        </a:xfrm>
        <a:prstGeom prst="round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100000"/>
            </a:lnSpc>
            <a:spcBef>
              <a:spcPct val="0"/>
            </a:spcBef>
            <a:spcAft>
              <a:spcPct val="35000"/>
            </a:spcAft>
            <a:buNone/>
          </a:pPr>
          <a:r>
            <a:rPr lang="en-US" sz="3500" kern="1200" dirty="0"/>
            <a:t>Conclusion</a:t>
          </a:r>
        </a:p>
      </dsp:txBody>
      <dsp:txXfrm>
        <a:off x="40980" y="2869288"/>
        <a:ext cx="7331210" cy="757514"/>
      </dsp:txXfrm>
    </dsp:sp>
    <dsp:sp modelId="{63087B92-369F-4B0C-BFEC-8A3F1F408070}">
      <dsp:nvSpPr>
        <dsp:cNvPr id="0" name=""/>
        <dsp:cNvSpPr/>
      </dsp:nvSpPr>
      <dsp:spPr>
        <a:xfrm>
          <a:off x="0" y="3768583"/>
          <a:ext cx="7413170" cy="839474"/>
        </a:xfrm>
        <a:prstGeom prst="round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100000"/>
            </a:lnSpc>
            <a:spcBef>
              <a:spcPct val="0"/>
            </a:spcBef>
            <a:spcAft>
              <a:spcPct val="35000"/>
            </a:spcAft>
            <a:buNone/>
          </a:pPr>
          <a:r>
            <a:rPr lang="en-US" sz="3500" kern="1200"/>
            <a:t>Recommendations</a:t>
          </a:r>
        </a:p>
      </dsp:txBody>
      <dsp:txXfrm>
        <a:off x="40980" y="3809563"/>
        <a:ext cx="7331210" cy="7575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41423D-42AC-4B96-8549-F0957C407BD8}"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241423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143130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3875704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212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3097679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341423D-42AC-4B96-8549-F0957C407BD8}" type="datetimeFigureOut">
              <a:rPr lang="en-KE" smtClean="0"/>
              <a:t>13/02/2024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2346864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341423D-42AC-4B96-8549-F0957C407BD8}" type="datetimeFigureOut">
              <a:rPr lang="en-KE" smtClean="0"/>
              <a:t>13/02/2024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460160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1423D-42AC-4B96-8549-F0957C407BD8}"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412166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1423D-42AC-4B96-8549-F0957C407BD8}"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2898044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1423D-42AC-4B96-8549-F0957C407BD8}"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22711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1423D-42AC-4B96-8549-F0957C407BD8}"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173942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41423D-42AC-4B96-8549-F0957C407BD8}"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426626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41423D-42AC-4B96-8549-F0957C407BD8}"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348625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41423D-42AC-4B96-8549-F0957C407BD8}" type="datetimeFigureOut">
              <a:rPr lang="en-KE" smtClean="0"/>
              <a:t>13/02/2024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71701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41423D-42AC-4B96-8549-F0957C407BD8}" type="datetimeFigureOut">
              <a:rPr lang="en-KE" smtClean="0"/>
              <a:t>13/02/2024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406731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41423D-42AC-4B96-8549-F0957C407BD8}" type="datetimeFigureOut">
              <a:rPr lang="en-KE" smtClean="0"/>
              <a:t>13/02/2024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18448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284287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413005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341423D-42AC-4B96-8549-F0957C407BD8}" type="datetimeFigureOut">
              <a:rPr lang="en-KE" smtClean="0"/>
              <a:t>13/02/2024</a:t>
            </a:fld>
            <a:endParaRPr lang="en-KE"/>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KE"/>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E1EC68F-1E60-4B02-82B0-6CE9F2F97608}" type="slidenum">
              <a:rPr lang="en-KE" smtClean="0"/>
              <a:t>‹#›</a:t>
            </a:fld>
            <a:endParaRPr lang="en-KE"/>
          </a:p>
        </p:txBody>
      </p:sp>
    </p:spTree>
    <p:extLst>
      <p:ext uri="{BB962C8B-B14F-4D97-AF65-F5344CB8AC3E}">
        <p14:creationId xmlns:p14="http://schemas.microsoft.com/office/powerpoint/2010/main" val="1267631081"/>
      </p:ext>
    </p:extLst>
  </p:cSld>
  <p:clrMap bg1="lt1" tx1="dk1" bg2="lt2" tx2="dk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63" r:id="rId5"/>
    <p:sldLayoutId id="2147484464" r:id="rId6"/>
    <p:sldLayoutId id="2147484465" r:id="rId7"/>
    <p:sldLayoutId id="2147484466" r:id="rId8"/>
    <p:sldLayoutId id="2147484467" r:id="rId9"/>
    <p:sldLayoutId id="2147484468" r:id="rId10"/>
    <p:sldLayoutId id="2147484469" r:id="rId11"/>
    <p:sldLayoutId id="2147484470" r:id="rId12"/>
    <p:sldLayoutId id="2147484471" r:id="rId13"/>
    <p:sldLayoutId id="2147484472" r:id="rId14"/>
    <p:sldLayoutId id="2147484473" r:id="rId15"/>
    <p:sldLayoutId id="2147484474" r:id="rId16"/>
    <p:sldLayoutId id="2147484475" r:id="rId17"/>
    <p:sldLayoutId id="214748447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970-BB8F-F8E6-D804-20AC7927D17D}"/>
              </a:ext>
            </a:extLst>
          </p:cNvPr>
          <p:cNvSpPr>
            <a:spLocks noGrp="1"/>
          </p:cNvSpPr>
          <p:nvPr>
            <p:ph type="ctrTitle"/>
          </p:nvPr>
        </p:nvSpPr>
        <p:spPr>
          <a:xfrm>
            <a:off x="3582185" y="1498862"/>
            <a:ext cx="5165889" cy="838985"/>
          </a:xfrm>
        </p:spPr>
        <p:txBody>
          <a:bodyPr>
            <a:normAutofit fontScale="90000"/>
          </a:bodyPr>
          <a:lstStyle/>
          <a:p>
            <a:br>
              <a:rPr lang="en-US" sz="2500" b="1" dirty="0"/>
            </a:br>
            <a:br>
              <a:rPr lang="en-US" sz="2500" b="1" dirty="0"/>
            </a:br>
            <a:br>
              <a:rPr lang="en-US" sz="2500" b="1" dirty="0"/>
            </a:br>
            <a:br>
              <a:rPr lang="en-US" sz="2500" b="1" dirty="0"/>
            </a:br>
            <a:br>
              <a:rPr lang="en-US" sz="2500" b="1" dirty="0"/>
            </a:br>
            <a:r>
              <a:rPr lang="en-US" sz="4000" b="1" dirty="0"/>
              <a:t>GROUP 12 MEMBERS:</a:t>
            </a:r>
            <a:br>
              <a:rPr lang="en-KE" sz="2500" b="1" dirty="0">
                <a:solidFill>
                  <a:schemeClr val="tx2"/>
                </a:solidFill>
              </a:rPr>
            </a:br>
            <a:endParaRPr lang="en-KE" sz="2500" b="1" dirty="0">
              <a:solidFill>
                <a:schemeClr val="tx2"/>
              </a:solidFill>
            </a:endParaRPr>
          </a:p>
        </p:txBody>
      </p:sp>
      <p:sp>
        <p:nvSpPr>
          <p:cNvPr id="3" name="Subtitle 2">
            <a:extLst>
              <a:ext uri="{FF2B5EF4-FFF2-40B4-BE49-F238E27FC236}">
                <a16:creationId xmlns:a16="http://schemas.microsoft.com/office/drawing/2014/main" id="{D4BBC574-405F-B50D-EF51-10E5C4434F49}"/>
              </a:ext>
            </a:extLst>
          </p:cNvPr>
          <p:cNvSpPr>
            <a:spLocks noGrp="1"/>
          </p:cNvSpPr>
          <p:nvPr>
            <p:ph type="subTitle" idx="1"/>
          </p:nvPr>
        </p:nvSpPr>
        <p:spPr>
          <a:xfrm>
            <a:off x="4194929" y="2337847"/>
            <a:ext cx="4430598" cy="3176833"/>
          </a:xfrm>
        </p:spPr>
        <p:txBody>
          <a:bodyPr>
            <a:normAutofit/>
          </a:bodyPr>
          <a:lstStyle/>
          <a:p>
            <a:pPr marL="457200" indent="-457200" algn="l">
              <a:buAutoNum type="arabicPeriod"/>
            </a:pPr>
            <a:r>
              <a:rPr lang="en-US" b="1" dirty="0">
                <a:solidFill>
                  <a:schemeClr val="tx1"/>
                </a:solidFill>
                <a:latin typeface="+mj-lt"/>
              </a:rPr>
              <a:t>Vivian </a:t>
            </a:r>
            <a:r>
              <a:rPr lang="en-US" b="1" dirty="0" err="1">
                <a:solidFill>
                  <a:schemeClr val="tx1"/>
                </a:solidFill>
                <a:latin typeface="+mj-lt"/>
              </a:rPr>
              <a:t>maiyo</a:t>
            </a:r>
            <a:endParaRPr lang="en-US" b="1" dirty="0">
              <a:solidFill>
                <a:schemeClr val="tx1"/>
              </a:solidFill>
              <a:latin typeface="+mj-lt"/>
            </a:endParaRPr>
          </a:p>
          <a:p>
            <a:pPr marL="457200" indent="-457200" algn="l">
              <a:buAutoNum type="arabicPeriod"/>
            </a:pPr>
            <a:r>
              <a:rPr lang="en-US" b="1" dirty="0">
                <a:solidFill>
                  <a:schemeClr val="tx1"/>
                </a:solidFill>
                <a:latin typeface="+mj-lt"/>
              </a:rPr>
              <a:t>George </a:t>
            </a:r>
            <a:r>
              <a:rPr lang="en-US" b="1" dirty="0" err="1">
                <a:solidFill>
                  <a:schemeClr val="tx1"/>
                </a:solidFill>
                <a:latin typeface="+mj-lt"/>
              </a:rPr>
              <a:t>tido</a:t>
            </a:r>
            <a:endParaRPr lang="en-US" b="1" dirty="0">
              <a:solidFill>
                <a:schemeClr val="tx1"/>
              </a:solidFill>
              <a:latin typeface="+mj-lt"/>
            </a:endParaRPr>
          </a:p>
          <a:p>
            <a:pPr marL="457200" indent="-457200" algn="l">
              <a:buAutoNum type="arabicPeriod"/>
            </a:pPr>
            <a:r>
              <a:rPr lang="en-US" b="1" dirty="0">
                <a:solidFill>
                  <a:schemeClr val="tx1"/>
                </a:solidFill>
                <a:latin typeface="+mj-lt"/>
              </a:rPr>
              <a:t>CAROLINE KISAULU</a:t>
            </a:r>
          </a:p>
          <a:p>
            <a:pPr marL="457200" indent="-457200" algn="l">
              <a:buAutoNum type="arabicPeriod"/>
            </a:pPr>
            <a:r>
              <a:rPr lang="en-US" b="1" dirty="0">
                <a:solidFill>
                  <a:schemeClr val="tx1"/>
                </a:solidFill>
                <a:latin typeface="+mj-lt"/>
              </a:rPr>
              <a:t>LEWIS GITARI</a:t>
            </a:r>
          </a:p>
          <a:p>
            <a:pPr marL="457200" indent="-457200" algn="l">
              <a:buAutoNum type="arabicPeriod"/>
            </a:pPr>
            <a:r>
              <a:rPr lang="en-US" b="1" dirty="0">
                <a:solidFill>
                  <a:schemeClr val="tx1"/>
                </a:solidFill>
                <a:latin typeface="+mj-lt"/>
              </a:rPr>
              <a:t>CAROLINE NGABU</a:t>
            </a:r>
          </a:p>
          <a:p>
            <a:pPr marL="457200" indent="-457200" algn="l">
              <a:buAutoNum type="arabicPeriod"/>
            </a:pPr>
            <a:r>
              <a:rPr lang="en-US" b="1" dirty="0">
                <a:solidFill>
                  <a:schemeClr val="tx1"/>
                </a:solidFill>
                <a:latin typeface="+mj-lt"/>
              </a:rPr>
              <a:t>FAITH </a:t>
            </a:r>
            <a:r>
              <a:rPr lang="en-US" b="1" dirty="0" err="1">
                <a:solidFill>
                  <a:schemeClr val="tx1"/>
                </a:solidFill>
                <a:latin typeface="+mj-lt"/>
              </a:rPr>
              <a:t>gITAU</a:t>
            </a:r>
            <a:endParaRPr lang="en-KE" b="1" dirty="0">
              <a:solidFill>
                <a:schemeClr val="tx1"/>
              </a:solidFill>
              <a:latin typeface="+mj-lt"/>
            </a:endParaRPr>
          </a:p>
        </p:txBody>
      </p:sp>
    </p:spTree>
    <p:extLst>
      <p:ext uri="{BB962C8B-B14F-4D97-AF65-F5344CB8AC3E}">
        <p14:creationId xmlns:p14="http://schemas.microsoft.com/office/powerpoint/2010/main" val="70350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iterate type="wd">
                                    <p:tmPct val="15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000"/>
                                  </p:stCondLst>
                                  <p:iterate type="wd">
                                    <p:tmPct val="15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000"/>
                                  </p:stCondLst>
                                  <p:iterate type="wd">
                                    <p:tmPct val="15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CD43-1358-A996-722A-9D4930F81EA2}"/>
              </a:ext>
            </a:extLst>
          </p:cNvPr>
          <p:cNvSpPr>
            <a:spLocks noGrp="1"/>
          </p:cNvSpPr>
          <p:nvPr>
            <p:ph type="title"/>
          </p:nvPr>
        </p:nvSpPr>
        <p:spPr>
          <a:xfrm>
            <a:off x="1263192" y="338328"/>
            <a:ext cx="9313682" cy="1226521"/>
          </a:xfrm>
        </p:spPr>
        <p:txBody>
          <a:bodyPr>
            <a:normAutofit/>
          </a:bodyPr>
          <a:lstStyle/>
          <a:p>
            <a:r>
              <a:rPr lang="en-US" b="1" dirty="0"/>
              <a:t>Well functionality vs payment</a:t>
            </a:r>
            <a:endParaRPr lang="en-KE" sz="3600" b="1" dirty="0"/>
          </a:p>
        </p:txBody>
      </p:sp>
      <p:sp>
        <p:nvSpPr>
          <p:cNvPr id="3" name="Content Placeholder 2">
            <a:extLst>
              <a:ext uri="{FF2B5EF4-FFF2-40B4-BE49-F238E27FC236}">
                <a16:creationId xmlns:a16="http://schemas.microsoft.com/office/drawing/2014/main" id="{19059D54-C2CF-CB96-F7F1-D9A1D3B611C3}"/>
              </a:ext>
            </a:extLst>
          </p:cNvPr>
          <p:cNvSpPr>
            <a:spLocks noGrp="1"/>
          </p:cNvSpPr>
          <p:nvPr>
            <p:ph idx="1"/>
          </p:nvPr>
        </p:nvSpPr>
        <p:spPr>
          <a:xfrm>
            <a:off x="9228840" y="1187778"/>
            <a:ext cx="2394409" cy="3893270"/>
          </a:xfrm>
        </p:spPr>
        <p:txBody>
          <a:bodyPr anchor="ctr">
            <a:noAutofit/>
          </a:bodyPr>
          <a:lstStyle/>
          <a:p>
            <a:pPr algn="just">
              <a:lnSpc>
                <a:spcPct val="100000"/>
              </a:lnSpc>
            </a:pPr>
            <a:r>
              <a:rPr lang="en-US" sz="2200" b="0" i="0" cap="none" dirty="0">
                <a:effectLst/>
                <a:latin typeface="Helvetica Neue"/>
              </a:rPr>
              <a:t>There is high proportion of non-functioning wells where there is no payment compared to wells where there is  payment</a:t>
            </a:r>
            <a:endParaRPr lang="en-KE" sz="2200" dirty="0">
              <a:solidFill>
                <a:schemeClr val="tx2"/>
              </a:solidFill>
            </a:endParaRPr>
          </a:p>
        </p:txBody>
      </p:sp>
      <p:sp>
        <p:nvSpPr>
          <p:cNvPr id="4" name="TextBox 3"/>
          <p:cNvSpPr txBox="1"/>
          <p:nvPr/>
        </p:nvSpPr>
        <p:spPr>
          <a:xfrm>
            <a:off x="2441542" y="2894028"/>
            <a:ext cx="2620652" cy="886119"/>
          </a:xfrm>
          <a:prstGeom prst="rect">
            <a:avLst/>
          </a:prstGeom>
          <a:noFill/>
        </p:spPr>
        <p:txBody>
          <a:bodyPr wrap="square" rtlCol="0">
            <a:spAutoFit/>
          </a:bodyPr>
          <a:lstStyle/>
          <a:p>
            <a:endParaRPr lang="en-US" dirty="0"/>
          </a:p>
        </p:txBody>
      </p:sp>
      <p:pic>
        <p:nvPicPr>
          <p:cNvPr id="8" name="Picture 7"/>
          <p:cNvPicPr>
            <a:picLocks noChangeAspect="1"/>
          </p:cNvPicPr>
          <p:nvPr/>
        </p:nvPicPr>
        <p:blipFill rotWithShape="1">
          <a:blip r:embed="rId2"/>
          <a:srcRect t="11818"/>
          <a:stretch/>
        </p:blipFill>
        <p:spPr>
          <a:xfrm>
            <a:off x="1065229" y="1187777"/>
            <a:ext cx="8163611" cy="4941560"/>
          </a:xfrm>
          <a:prstGeom prst="rect">
            <a:avLst/>
          </a:prstGeom>
        </p:spPr>
      </p:pic>
    </p:spTree>
    <p:extLst>
      <p:ext uri="{BB962C8B-B14F-4D97-AF65-F5344CB8AC3E}">
        <p14:creationId xmlns:p14="http://schemas.microsoft.com/office/powerpoint/2010/main" val="244968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1615-DD28-EB5D-3ECB-A9842CABDF39}"/>
              </a:ext>
            </a:extLst>
          </p:cNvPr>
          <p:cNvSpPr>
            <a:spLocks noGrp="1"/>
          </p:cNvSpPr>
          <p:nvPr>
            <p:ph type="title"/>
          </p:nvPr>
        </p:nvSpPr>
        <p:spPr>
          <a:xfrm>
            <a:off x="1140642" y="471339"/>
            <a:ext cx="9384525" cy="854019"/>
          </a:xfrm>
        </p:spPr>
        <p:txBody>
          <a:bodyPr anchor="b">
            <a:normAutofit/>
          </a:bodyPr>
          <a:lstStyle/>
          <a:p>
            <a:pPr algn="ctr"/>
            <a:r>
              <a:rPr lang="en-US" sz="3600" b="1" dirty="0"/>
              <a:t>FUNCTIONALITY BY AGE</a:t>
            </a:r>
            <a:endParaRPr lang="en-KE" sz="3600" b="1" dirty="0"/>
          </a:p>
        </p:txBody>
      </p:sp>
      <p:sp>
        <p:nvSpPr>
          <p:cNvPr id="3" name="Content Placeholder 2">
            <a:extLst>
              <a:ext uri="{FF2B5EF4-FFF2-40B4-BE49-F238E27FC236}">
                <a16:creationId xmlns:a16="http://schemas.microsoft.com/office/drawing/2014/main" id="{8698F43E-B899-C68F-B9B4-08426B7BEA0B}"/>
              </a:ext>
            </a:extLst>
          </p:cNvPr>
          <p:cNvSpPr>
            <a:spLocks noGrp="1"/>
          </p:cNvSpPr>
          <p:nvPr>
            <p:ph idx="1"/>
          </p:nvPr>
        </p:nvSpPr>
        <p:spPr>
          <a:xfrm>
            <a:off x="8804636" y="1583703"/>
            <a:ext cx="2714919" cy="4411744"/>
          </a:xfrm>
        </p:spPr>
        <p:txBody>
          <a:bodyPr anchor="ctr">
            <a:noAutofit/>
          </a:bodyPr>
          <a:lstStyle/>
          <a:p>
            <a:pPr algn="just"/>
            <a:r>
              <a:rPr lang="en-US" sz="2400" cap="none" dirty="0"/>
              <a:t>There is a higher proportion of functional wells between 0 and 15 years.</a:t>
            </a:r>
          </a:p>
          <a:p>
            <a:pPr algn="just"/>
            <a:r>
              <a:rPr lang="en-US" sz="2400" cap="none" dirty="0"/>
              <a:t>The proportion of non functional wells significantly increase from 30 years of age onwards.</a:t>
            </a:r>
            <a:endParaRPr lang="en-KE" sz="2400" cap="none" dirty="0"/>
          </a:p>
        </p:txBody>
      </p:sp>
      <p:pic>
        <p:nvPicPr>
          <p:cNvPr id="6" name="Picture 5"/>
          <p:cNvPicPr>
            <a:picLocks noChangeAspect="1"/>
          </p:cNvPicPr>
          <p:nvPr/>
        </p:nvPicPr>
        <p:blipFill>
          <a:blip r:embed="rId2"/>
          <a:stretch>
            <a:fillRect/>
          </a:stretch>
        </p:blipFill>
        <p:spPr>
          <a:xfrm>
            <a:off x="1140642" y="1583703"/>
            <a:ext cx="7409469" cy="4807670"/>
          </a:xfrm>
          <a:prstGeom prst="rect">
            <a:avLst/>
          </a:prstGeom>
        </p:spPr>
      </p:pic>
    </p:spTree>
    <p:extLst>
      <p:ext uri="{BB962C8B-B14F-4D97-AF65-F5344CB8AC3E}">
        <p14:creationId xmlns:p14="http://schemas.microsoft.com/office/powerpoint/2010/main" val="280113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AD3B-606D-FB02-9703-A1A1621AD558}"/>
              </a:ext>
            </a:extLst>
          </p:cNvPr>
          <p:cNvSpPr>
            <a:spLocks noGrp="1"/>
          </p:cNvSpPr>
          <p:nvPr>
            <p:ph type="title"/>
          </p:nvPr>
        </p:nvSpPr>
        <p:spPr>
          <a:xfrm>
            <a:off x="1052773" y="522521"/>
            <a:ext cx="9833548" cy="1023475"/>
          </a:xfrm>
        </p:spPr>
        <p:txBody>
          <a:bodyPr anchor="b">
            <a:normAutofit/>
          </a:bodyPr>
          <a:lstStyle/>
          <a:p>
            <a:pPr algn="ctr"/>
            <a:r>
              <a:rPr lang="en-US" b="1" dirty="0"/>
              <a:t>FEATURE IMPORTANCE</a:t>
            </a:r>
            <a:endParaRPr lang="en-KE" sz="3600" b="1" dirty="0"/>
          </a:p>
        </p:txBody>
      </p:sp>
      <p:sp>
        <p:nvSpPr>
          <p:cNvPr id="3" name="Content Placeholder 2">
            <a:extLst>
              <a:ext uri="{FF2B5EF4-FFF2-40B4-BE49-F238E27FC236}">
                <a16:creationId xmlns:a16="http://schemas.microsoft.com/office/drawing/2014/main" id="{0AC32167-448E-6D15-DB47-266295C173CC}"/>
              </a:ext>
            </a:extLst>
          </p:cNvPr>
          <p:cNvSpPr>
            <a:spLocks noGrp="1"/>
          </p:cNvSpPr>
          <p:nvPr>
            <p:ph idx="1"/>
          </p:nvPr>
        </p:nvSpPr>
        <p:spPr>
          <a:xfrm>
            <a:off x="8710367" y="1848084"/>
            <a:ext cx="2705492" cy="4194497"/>
          </a:xfrm>
        </p:spPr>
        <p:txBody>
          <a:bodyPr>
            <a:noAutofit/>
          </a:bodyPr>
          <a:lstStyle/>
          <a:p>
            <a:pPr algn="just"/>
            <a:r>
              <a:rPr lang="en-US" sz="2200" cap="none" dirty="0"/>
              <a:t>These are the top ten important features in predicting well functionality.</a:t>
            </a:r>
          </a:p>
          <a:p>
            <a:pPr algn="just"/>
            <a:r>
              <a:rPr lang="en-US" sz="2200" cap="none" dirty="0"/>
              <a:t>Altitude of the well has the highest influence on the functionality of the well.</a:t>
            </a:r>
            <a:endParaRPr lang="en-KE" sz="2200" cap="none" dirty="0"/>
          </a:p>
        </p:txBody>
      </p:sp>
      <p:pic>
        <p:nvPicPr>
          <p:cNvPr id="4" name="Picture 3"/>
          <p:cNvPicPr>
            <a:picLocks noChangeAspect="1"/>
          </p:cNvPicPr>
          <p:nvPr/>
        </p:nvPicPr>
        <p:blipFill>
          <a:blip r:embed="rId2"/>
          <a:stretch>
            <a:fillRect/>
          </a:stretch>
        </p:blipFill>
        <p:spPr>
          <a:xfrm>
            <a:off x="1404595" y="1848084"/>
            <a:ext cx="7060676" cy="4015388"/>
          </a:xfrm>
          <a:prstGeom prst="rect">
            <a:avLst/>
          </a:prstGeom>
        </p:spPr>
      </p:pic>
    </p:spTree>
    <p:extLst>
      <p:ext uri="{BB962C8B-B14F-4D97-AF65-F5344CB8AC3E}">
        <p14:creationId xmlns:p14="http://schemas.microsoft.com/office/powerpoint/2010/main" val="349931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4D64-ACDB-BC1D-C4CA-9CE735CC1317}"/>
              </a:ext>
            </a:extLst>
          </p:cNvPr>
          <p:cNvSpPr>
            <a:spLocks noGrp="1"/>
          </p:cNvSpPr>
          <p:nvPr>
            <p:ph type="title"/>
          </p:nvPr>
        </p:nvSpPr>
        <p:spPr>
          <a:xfrm>
            <a:off x="1498861" y="461913"/>
            <a:ext cx="9124323" cy="744718"/>
          </a:xfrm>
        </p:spPr>
        <p:txBody>
          <a:bodyPr anchor="b">
            <a:normAutofit/>
          </a:bodyPr>
          <a:lstStyle/>
          <a:p>
            <a:pPr algn="ctr"/>
            <a:r>
              <a:rPr lang="en-US" sz="3600" b="1" dirty="0"/>
              <a:t>Results</a:t>
            </a:r>
            <a:endParaRPr lang="en-KE" sz="3600" b="1" dirty="0"/>
          </a:p>
        </p:txBody>
      </p:sp>
      <p:sp>
        <p:nvSpPr>
          <p:cNvPr id="3" name="Content Placeholder 2">
            <a:extLst>
              <a:ext uri="{FF2B5EF4-FFF2-40B4-BE49-F238E27FC236}">
                <a16:creationId xmlns:a16="http://schemas.microsoft.com/office/drawing/2014/main" id="{8E694D53-3888-28F0-AA8D-63C1CB2C3F07}"/>
              </a:ext>
            </a:extLst>
          </p:cNvPr>
          <p:cNvSpPr>
            <a:spLocks noGrp="1"/>
          </p:cNvSpPr>
          <p:nvPr>
            <p:ph idx="1"/>
          </p:nvPr>
        </p:nvSpPr>
        <p:spPr>
          <a:xfrm>
            <a:off x="1179226" y="1552074"/>
            <a:ext cx="9833548" cy="4132290"/>
          </a:xfrm>
        </p:spPr>
        <p:txBody>
          <a:bodyPr>
            <a:normAutofit/>
          </a:bodyPr>
          <a:lstStyle/>
          <a:p>
            <a:pPr algn="just">
              <a:lnSpc>
                <a:spcPct val="100000"/>
              </a:lnSpc>
            </a:pPr>
            <a:r>
              <a:rPr lang="en-US" sz="3200" cap="none" dirty="0"/>
              <a:t>There is a high proportion of non functional wells accounting for 38% % of the total wells.</a:t>
            </a:r>
          </a:p>
          <a:p>
            <a:pPr algn="just">
              <a:lnSpc>
                <a:spcPct val="100000"/>
              </a:lnSpc>
            </a:pPr>
            <a:r>
              <a:rPr lang="en-US" sz="3200" cap="none" dirty="0"/>
              <a:t>Well projects funded by the Government of Tanzania and the Ministry of Water are more likely to be non functional. </a:t>
            </a:r>
          </a:p>
          <a:p>
            <a:pPr algn="just">
              <a:lnSpc>
                <a:spcPct val="100000"/>
              </a:lnSpc>
            </a:pPr>
            <a:r>
              <a:rPr lang="en-US" sz="3200" cap="none" dirty="0" err="1"/>
              <a:t>Mtwara</a:t>
            </a:r>
            <a:r>
              <a:rPr lang="en-US" sz="3200" cap="none" dirty="0"/>
              <a:t>, </a:t>
            </a:r>
            <a:r>
              <a:rPr lang="en-US" sz="3200" cap="none" dirty="0" err="1"/>
              <a:t>Lindi</a:t>
            </a:r>
            <a:r>
              <a:rPr lang="en-US" sz="3200" cap="none" dirty="0"/>
              <a:t>, Ruvuma/Southern Coast and L. </a:t>
            </a:r>
            <a:r>
              <a:rPr lang="en-US" sz="3200" cap="none" dirty="0" err="1"/>
              <a:t>Rukwa</a:t>
            </a:r>
            <a:r>
              <a:rPr lang="en-US" sz="3200" cap="none" dirty="0"/>
              <a:t> basin regions have a high proportion of non functional water wells</a:t>
            </a:r>
          </a:p>
        </p:txBody>
      </p:sp>
    </p:spTree>
    <p:extLst>
      <p:ext uri="{BB962C8B-B14F-4D97-AF65-F5344CB8AC3E}">
        <p14:creationId xmlns:p14="http://schemas.microsoft.com/office/powerpoint/2010/main" val="218102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3B7E-30CB-3A1E-3B3E-869E1DBD163C}"/>
              </a:ext>
            </a:extLst>
          </p:cNvPr>
          <p:cNvSpPr>
            <a:spLocks noGrp="1"/>
          </p:cNvSpPr>
          <p:nvPr>
            <p:ph type="title"/>
          </p:nvPr>
        </p:nvSpPr>
        <p:spPr>
          <a:xfrm>
            <a:off x="1178564" y="593890"/>
            <a:ext cx="9833548" cy="688156"/>
          </a:xfrm>
        </p:spPr>
        <p:txBody>
          <a:bodyPr anchor="b">
            <a:normAutofit/>
          </a:bodyPr>
          <a:lstStyle/>
          <a:p>
            <a:pPr algn="ctr"/>
            <a:r>
              <a:rPr lang="en-US" sz="3600" b="1" dirty="0"/>
              <a:t>Results</a:t>
            </a:r>
            <a:endParaRPr lang="en-KE" sz="3600" b="1" dirty="0"/>
          </a:p>
        </p:txBody>
      </p:sp>
      <p:sp>
        <p:nvSpPr>
          <p:cNvPr id="3" name="Content Placeholder 2">
            <a:extLst>
              <a:ext uri="{FF2B5EF4-FFF2-40B4-BE49-F238E27FC236}">
                <a16:creationId xmlns:a16="http://schemas.microsoft.com/office/drawing/2014/main" id="{91572981-784C-42E9-5A52-61A22C0599FD}"/>
              </a:ext>
            </a:extLst>
          </p:cNvPr>
          <p:cNvSpPr>
            <a:spLocks noGrp="1"/>
          </p:cNvSpPr>
          <p:nvPr>
            <p:ph idx="1"/>
          </p:nvPr>
        </p:nvSpPr>
        <p:spPr>
          <a:xfrm>
            <a:off x="1179226" y="1696453"/>
            <a:ext cx="9833548" cy="4090494"/>
          </a:xfrm>
        </p:spPr>
        <p:txBody>
          <a:bodyPr>
            <a:normAutofit/>
          </a:bodyPr>
          <a:lstStyle/>
          <a:p>
            <a:pPr algn="just">
              <a:lnSpc>
                <a:spcPct val="90000"/>
              </a:lnSpc>
            </a:pPr>
            <a:r>
              <a:rPr lang="en-US" sz="3200" cap="none" dirty="0"/>
              <a:t>Free well projects and where public meetings are not held, have a higher proportion of non functional wells compared to the functional wells.</a:t>
            </a:r>
          </a:p>
          <a:p>
            <a:pPr algn="just">
              <a:lnSpc>
                <a:spcPct val="90000"/>
              </a:lnSpc>
            </a:pPr>
            <a:r>
              <a:rPr lang="en-US" sz="3200" cap="none" dirty="0"/>
              <a:t>Well projects that are older have a higher proportion of non functional wells than new ones(0 - 15 years). </a:t>
            </a:r>
          </a:p>
          <a:p>
            <a:pPr algn="just">
              <a:lnSpc>
                <a:spcPct val="90000"/>
              </a:lnSpc>
            </a:pPr>
            <a:r>
              <a:rPr lang="en-US" sz="3200" cap="none" dirty="0"/>
              <a:t>Dry wells, wells with salty water and wells with dam and lake as a source are more likely to be non-functional.</a:t>
            </a:r>
            <a:endParaRPr lang="en-KE" sz="3200" cap="none" dirty="0"/>
          </a:p>
        </p:txBody>
      </p:sp>
    </p:spTree>
    <p:extLst>
      <p:ext uri="{BB962C8B-B14F-4D97-AF65-F5344CB8AC3E}">
        <p14:creationId xmlns:p14="http://schemas.microsoft.com/office/powerpoint/2010/main" val="419603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3F8D-7762-7F26-A79F-9621915F3C75}"/>
              </a:ext>
            </a:extLst>
          </p:cNvPr>
          <p:cNvSpPr>
            <a:spLocks noGrp="1"/>
          </p:cNvSpPr>
          <p:nvPr>
            <p:ph type="title"/>
          </p:nvPr>
        </p:nvSpPr>
        <p:spPr>
          <a:xfrm>
            <a:off x="965866" y="592650"/>
            <a:ext cx="9833548" cy="1325563"/>
          </a:xfrm>
        </p:spPr>
        <p:txBody>
          <a:bodyPr anchor="b">
            <a:normAutofit/>
          </a:bodyPr>
          <a:lstStyle/>
          <a:p>
            <a:pPr algn="ctr"/>
            <a:r>
              <a:rPr lang="en-US" sz="3600" b="1" dirty="0"/>
              <a:t>CONCLUSION</a:t>
            </a:r>
            <a:endParaRPr lang="en-KE" sz="3600" b="1" dirty="0"/>
          </a:p>
        </p:txBody>
      </p:sp>
      <p:sp>
        <p:nvSpPr>
          <p:cNvPr id="3" name="Content Placeholder 2">
            <a:extLst>
              <a:ext uri="{FF2B5EF4-FFF2-40B4-BE49-F238E27FC236}">
                <a16:creationId xmlns:a16="http://schemas.microsoft.com/office/drawing/2014/main" id="{7330BEE9-311D-00E6-62DD-B90E792458A5}"/>
              </a:ext>
            </a:extLst>
          </p:cNvPr>
          <p:cNvSpPr>
            <a:spLocks noGrp="1"/>
          </p:cNvSpPr>
          <p:nvPr>
            <p:ph idx="1"/>
          </p:nvPr>
        </p:nvSpPr>
        <p:spPr>
          <a:xfrm>
            <a:off x="1179073" y="2073897"/>
            <a:ext cx="9833548" cy="3307951"/>
          </a:xfrm>
        </p:spPr>
        <p:txBody>
          <a:bodyPr>
            <a:noAutofit/>
          </a:bodyPr>
          <a:lstStyle/>
          <a:p>
            <a:pPr algn="just"/>
            <a:r>
              <a:rPr lang="en-US" sz="2800" cap="none" dirty="0"/>
              <a:t>One of the main causes of water crisis faced by Tanzanian population has majorly been occasioned by the high number of non functional/dilapidated wells across the regions.</a:t>
            </a:r>
          </a:p>
          <a:p>
            <a:pPr algn="just"/>
            <a:r>
              <a:rPr lang="en-US" sz="2800" cap="none" dirty="0"/>
              <a:t>Being able to predict which wells are non functional or need repair can ensure the wells being installed remain functional and prompt quick action incase of a failure.</a:t>
            </a:r>
            <a:endParaRPr lang="en-KE" sz="2800" cap="none" dirty="0"/>
          </a:p>
        </p:txBody>
      </p:sp>
    </p:spTree>
    <p:extLst>
      <p:ext uri="{BB962C8B-B14F-4D97-AF65-F5344CB8AC3E}">
        <p14:creationId xmlns:p14="http://schemas.microsoft.com/office/powerpoint/2010/main" val="982034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EA4F-91B1-D2CF-7C16-CFCA1D286A6C}"/>
              </a:ext>
            </a:extLst>
          </p:cNvPr>
          <p:cNvSpPr>
            <a:spLocks noGrp="1"/>
          </p:cNvSpPr>
          <p:nvPr>
            <p:ph type="title"/>
          </p:nvPr>
        </p:nvSpPr>
        <p:spPr>
          <a:xfrm>
            <a:off x="579786" y="395926"/>
            <a:ext cx="9833548" cy="725864"/>
          </a:xfrm>
        </p:spPr>
        <p:txBody>
          <a:bodyPr anchor="b">
            <a:normAutofit/>
          </a:bodyPr>
          <a:lstStyle/>
          <a:p>
            <a:r>
              <a:rPr lang="en-US" b="1" dirty="0"/>
              <a:t>Recommendations</a:t>
            </a:r>
            <a:endParaRPr lang="en-KE" sz="3600" b="1" dirty="0"/>
          </a:p>
        </p:txBody>
      </p:sp>
      <p:sp>
        <p:nvSpPr>
          <p:cNvPr id="3" name="Content Placeholder 2">
            <a:extLst>
              <a:ext uri="{FF2B5EF4-FFF2-40B4-BE49-F238E27FC236}">
                <a16:creationId xmlns:a16="http://schemas.microsoft.com/office/drawing/2014/main" id="{D9390C6C-E791-77E7-4977-B285FD0616EE}"/>
              </a:ext>
            </a:extLst>
          </p:cNvPr>
          <p:cNvSpPr>
            <a:spLocks noGrp="1"/>
          </p:cNvSpPr>
          <p:nvPr>
            <p:ph idx="1"/>
          </p:nvPr>
        </p:nvSpPr>
        <p:spPr>
          <a:xfrm>
            <a:off x="1179225" y="1121790"/>
            <a:ext cx="10151793" cy="5354423"/>
          </a:xfrm>
        </p:spPr>
        <p:txBody>
          <a:bodyPr>
            <a:noAutofit/>
          </a:bodyPr>
          <a:lstStyle/>
          <a:p>
            <a:pPr algn="just"/>
            <a:r>
              <a:rPr lang="en-US" sz="2800" cap="none" dirty="0"/>
              <a:t>Well projects being funded by the government and its ministry should be thus be closely monitored during the installation and followed closely to ensure continued function</a:t>
            </a:r>
          </a:p>
          <a:p>
            <a:pPr algn="just"/>
            <a:r>
              <a:rPr lang="en-US" sz="2800" cap="none" dirty="0"/>
              <a:t>Mtwara and </a:t>
            </a:r>
            <a:r>
              <a:rPr lang="en-US" sz="2800" cap="none" dirty="0" err="1"/>
              <a:t>Lindi</a:t>
            </a:r>
            <a:r>
              <a:rPr lang="en-US" sz="2800" cap="none" dirty="0"/>
              <a:t> Regions and wells in Ruvuma/Southern Coast and L. </a:t>
            </a:r>
            <a:r>
              <a:rPr lang="en-US" sz="2800" cap="none" dirty="0" err="1"/>
              <a:t>Rukwa</a:t>
            </a:r>
            <a:r>
              <a:rPr lang="en-US" sz="2800" cap="none" dirty="0"/>
              <a:t> basin should be prioritized in repair of non functional and functional wells that need repair.</a:t>
            </a:r>
          </a:p>
          <a:p>
            <a:pPr algn="just"/>
            <a:r>
              <a:rPr lang="en-US" sz="2800" cap="none" dirty="0"/>
              <a:t>Introduce and promote well fees and public meetings to enhance community ownership thus better maintenance of wells. </a:t>
            </a:r>
          </a:p>
          <a:p>
            <a:pPr algn="just"/>
            <a:r>
              <a:rPr lang="en-US" sz="2800" cap="none" dirty="0"/>
              <a:t>Older wells, dry wells and wells with salty water should be monitored more closely as they are more likely to fail </a:t>
            </a:r>
          </a:p>
          <a:p>
            <a:pPr algn="just"/>
            <a:endParaRPr lang="en-KE" sz="2800" cap="none" dirty="0"/>
          </a:p>
        </p:txBody>
      </p:sp>
    </p:spTree>
    <p:extLst>
      <p:ext uri="{BB962C8B-B14F-4D97-AF65-F5344CB8AC3E}">
        <p14:creationId xmlns:p14="http://schemas.microsoft.com/office/powerpoint/2010/main" val="134990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EB79-26DF-B5F1-DE7C-5CE8A4A1EA8F}"/>
              </a:ext>
            </a:extLst>
          </p:cNvPr>
          <p:cNvSpPr>
            <a:spLocks noGrp="1"/>
          </p:cNvSpPr>
          <p:nvPr>
            <p:ph type="title"/>
          </p:nvPr>
        </p:nvSpPr>
        <p:spPr>
          <a:xfrm>
            <a:off x="1772239" y="878005"/>
            <a:ext cx="8616100" cy="997930"/>
          </a:xfrm>
        </p:spPr>
        <p:txBody>
          <a:bodyPr anchor="b">
            <a:normAutofit/>
          </a:bodyPr>
          <a:lstStyle/>
          <a:p>
            <a:pPr algn="ctr"/>
            <a:r>
              <a:rPr lang="en-US" sz="3600" b="1" dirty="0"/>
              <a:t>Further Analysis</a:t>
            </a:r>
            <a:endParaRPr lang="en-KE" sz="3600" b="1" dirty="0"/>
          </a:p>
        </p:txBody>
      </p:sp>
      <p:sp>
        <p:nvSpPr>
          <p:cNvPr id="3" name="Content Placeholder 2">
            <a:extLst>
              <a:ext uri="{FF2B5EF4-FFF2-40B4-BE49-F238E27FC236}">
                <a16:creationId xmlns:a16="http://schemas.microsoft.com/office/drawing/2014/main" id="{520B4E75-A8D4-3648-40D3-CC049A4EDC17}"/>
              </a:ext>
            </a:extLst>
          </p:cNvPr>
          <p:cNvSpPr>
            <a:spLocks noGrp="1"/>
          </p:cNvSpPr>
          <p:nvPr>
            <p:ph idx="1"/>
          </p:nvPr>
        </p:nvSpPr>
        <p:spPr>
          <a:xfrm>
            <a:off x="1179226" y="1979629"/>
            <a:ext cx="10076378" cy="3807318"/>
          </a:xfrm>
        </p:spPr>
        <p:txBody>
          <a:bodyPr>
            <a:normAutofit fontScale="92500" lnSpcReduction="20000"/>
          </a:bodyPr>
          <a:lstStyle/>
          <a:p>
            <a:pPr marL="457200" indent="-457200" algn="just">
              <a:buFont typeface="+mj-lt"/>
              <a:buAutoNum type="arabicPeriod"/>
            </a:pPr>
            <a:r>
              <a:rPr lang="en-US" sz="2600" b="1" cap="none" dirty="0"/>
              <a:t>Further </a:t>
            </a:r>
            <a:r>
              <a:rPr lang="en-US" sz="2600" b="1" cap="none" dirty="0" err="1"/>
              <a:t>hyperparameter</a:t>
            </a:r>
            <a:r>
              <a:rPr lang="en-US" sz="2600" b="1" cap="none" dirty="0"/>
              <a:t> tuning:</a:t>
            </a:r>
            <a:r>
              <a:rPr lang="en-US" sz="2600" cap="none" dirty="0"/>
              <a:t> </a:t>
            </a:r>
            <a:r>
              <a:rPr lang="en-US" sz="2600" cap="none" dirty="0" err="1"/>
              <a:t>Hyperparameter</a:t>
            </a:r>
            <a:r>
              <a:rPr lang="en-US" sz="2600" cap="none" dirty="0"/>
              <a:t> tuning can be explored further using </a:t>
            </a:r>
            <a:r>
              <a:rPr lang="en-US" sz="2600" cap="none" dirty="0" err="1"/>
              <a:t>Gridsearch</a:t>
            </a:r>
            <a:r>
              <a:rPr lang="en-US" sz="2600" cap="none" dirty="0"/>
              <a:t> to further improve on the models used in prediction.</a:t>
            </a:r>
          </a:p>
          <a:p>
            <a:pPr marL="457200" indent="-457200" algn="just">
              <a:buFont typeface="+mj-lt"/>
              <a:buAutoNum type="arabicPeriod"/>
            </a:pPr>
            <a:r>
              <a:rPr lang="en-US" sz="2600" b="1" cap="none" dirty="0"/>
              <a:t>Exploring more model types</a:t>
            </a:r>
            <a:r>
              <a:rPr lang="en-US" sz="2600" cap="none" dirty="0"/>
              <a:t> such as </a:t>
            </a:r>
            <a:r>
              <a:rPr lang="en-US" sz="2600" cap="none" dirty="0" err="1"/>
              <a:t>XGboost</a:t>
            </a:r>
            <a:r>
              <a:rPr lang="en-US" sz="2600" cap="none" dirty="0"/>
              <a:t>, </a:t>
            </a:r>
            <a:r>
              <a:rPr lang="en-US" sz="2600" cap="none" dirty="0" err="1"/>
              <a:t>Adaboosting</a:t>
            </a:r>
            <a:r>
              <a:rPr lang="en-US" sz="2600" cap="none" dirty="0"/>
              <a:t>, naive </a:t>
            </a:r>
            <a:r>
              <a:rPr lang="en-US" sz="2600" cap="none" dirty="0" err="1"/>
              <a:t>bayes</a:t>
            </a:r>
            <a:r>
              <a:rPr lang="en-US" sz="2600" cap="none" dirty="0"/>
              <a:t>, </a:t>
            </a:r>
            <a:r>
              <a:rPr lang="en-US" sz="2600" cap="none" dirty="0" err="1"/>
              <a:t>svm</a:t>
            </a:r>
            <a:r>
              <a:rPr lang="en-US" sz="2600" cap="none" dirty="0"/>
              <a:t> and model stacking that were not used here can be explored to find a better performing model.</a:t>
            </a:r>
          </a:p>
          <a:p>
            <a:pPr marL="457200" indent="-457200" algn="just">
              <a:buFont typeface="+mj-lt"/>
              <a:buAutoNum type="arabicPeriod"/>
            </a:pPr>
            <a:r>
              <a:rPr lang="en-US" sz="2600" b="1" cap="none" dirty="0"/>
              <a:t>More information on data features</a:t>
            </a:r>
            <a:r>
              <a:rPr lang="en-US" sz="2600" cap="none" dirty="0"/>
              <a:t> some symbols and abbreviations used in the data are not universal. More information on the data can enhance the data cleaning process especially in the funders and installers features to enhance the cleaning process and consequently the model outputs.</a:t>
            </a:r>
          </a:p>
          <a:p>
            <a:endParaRPr lang="en-US" sz="2800" cap="none" dirty="0"/>
          </a:p>
        </p:txBody>
      </p:sp>
    </p:spTree>
    <p:extLst>
      <p:ext uri="{BB962C8B-B14F-4D97-AF65-F5344CB8AC3E}">
        <p14:creationId xmlns:p14="http://schemas.microsoft.com/office/powerpoint/2010/main" val="298453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09D896-CC3D-27B3-43FE-706548F003B2}"/>
              </a:ext>
            </a:extLst>
          </p:cNvPr>
          <p:cNvSpPr>
            <a:spLocks noGrp="1"/>
          </p:cNvSpPr>
          <p:nvPr>
            <p:ph type="title"/>
          </p:nvPr>
        </p:nvSpPr>
        <p:spPr>
          <a:xfrm>
            <a:off x="2726279" y="1741337"/>
            <a:ext cx="6739136" cy="1246960"/>
          </a:xfrm>
        </p:spPr>
        <p:txBody>
          <a:bodyPr vert="horz" lIns="91440" tIns="45720" rIns="91440" bIns="45720" rtlCol="0" anchor="b">
            <a:normAutofit/>
          </a:bodyPr>
          <a:lstStyle/>
          <a:p>
            <a:pPr algn="ctr"/>
            <a:r>
              <a:rPr lang="en-US" b="1" kern="1200" dirty="0">
                <a:latin typeface="+mj-lt"/>
                <a:ea typeface="+mj-ea"/>
                <a:cs typeface="+mj-cs"/>
              </a:rPr>
              <a:t>Thank You.</a:t>
            </a:r>
          </a:p>
        </p:txBody>
      </p:sp>
      <p:sp>
        <p:nvSpPr>
          <p:cNvPr id="5" name="Text Placeholder 4">
            <a:extLst>
              <a:ext uri="{FF2B5EF4-FFF2-40B4-BE49-F238E27FC236}">
                <a16:creationId xmlns:a16="http://schemas.microsoft.com/office/drawing/2014/main" id="{E5184981-406D-CA62-38C3-40E6C35E6460}"/>
              </a:ext>
            </a:extLst>
          </p:cNvPr>
          <p:cNvSpPr>
            <a:spLocks noGrp="1"/>
          </p:cNvSpPr>
          <p:nvPr>
            <p:ph type="body" idx="1"/>
          </p:nvPr>
        </p:nvSpPr>
        <p:spPr>
          <a:xfrm>
            <a:off x="3101419" y="4200523"/>
            <a:ext cx="6364771" cy="560014"/>
          </a:xfrm>
        </p:spPr>
        <p:txBody>
          <a:bodyPr vert="horz" lIns="91440" tIns="45720" rIns="91440" bIns="45720" rtlCol="0">
            <a:noAutofit/>
          </a:bodyPr>
          <a:lstStyle/>
          <a:p>
            <a:pPr algn="ctr"/>
            <a:r>
              <a:rPr lang="en-US" sz="2800" b="1" kern="1200" dirty="0">
                <a:solidFill>
                  <a:schemeClr val="tx1"/>
                </a:solidFill>
                <a:latin typeface="+mn-lt"/>
                <a:ea typeface="+mn-ea"/>
                <a:cs typeface="+mn-cs"/>
              </a:rPr>
              <a:t>Q&amp;A</a:t>
            </a:r>
          </a:p>
        </p:txBody>
      </p:sp>
    </p:spTree>
    <p:extLst>
      <p:ext uri="{BB962C8B-B14F-4D97-AF65-F5344CB8AC3E}">
        <p14:creationId xmlns:p14="http://schemas.microsoft.com/office/powerpoint/2010/main" val="161140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970-BB8F-F8E6-D804-20AC7927D17D}"/>
              </a:ext>
            </a:extLst>
          </p:cNvPr>
          <p:cNvSpPr>
            <a:spLocks noGrp="1"/>
          </p:cNvSpPr>
          <p:nvPr>
            <p:ph type="ctrTitle"/>
          </p:nvPr>
        </p:nvSpPr>
        <p:spPr>
          <a:xfrm>
            <a:off x="3893270" y="207390"/>
            <a:ext cx="6108569" cy="1564847"/>
          </a:xfrm>
        </p:spPr>
        <p:txBody>
          <a:bodyPr>
            <a:normAutofit fontScale="90000"/>
          </a:bodyPr>
          <a:lstStyle/>
          <a:p>
            <a:br>
              <a:rPr lang="en-US" sz="2500" b="1" dirty="0"/>
            </a:br>
            <a:br>
              <a:rPr lang="en-US" sz="2500" b="1" dirty="0"/>
            </a:br>
            <a:br>
              <a:rPr lang="en-US" sz="2500" b="1" dirty="0"/>
            </a:br>
            <a:br>
              <a:rPr lang="en-US" sz="2500" b="1" dirty="0"/>
            </a:br>
            <a:r>
              <a:rPr lang="en-US" sz="4400" b="1" dirty="0"/>
              <a:t>the TANZANIAN WATER WELLS</a:t>
            </a:r>
            <a:endParaRPr lang="en-KE" sz="2500" b="1" dirty="0">
              <a:solidFill>
                <a:schemeClr val="tx2"/>
              </a:solidFill>
            </a:endParaRPr>
          </a:p>
        </p:txBody>
      </p:sp>
      <p:sp>
        <p:nvSpPr>
          <p:cNvPr id="3" name="Subtitle 2">
            <a:extLst>
              <a:ext uri="{FF2B5EF4-FFF2-40B4-BE49-F238E27FC236}">
                <a16:creationId xmlns:a16="http://schemas.microsoft.com/office/drawing/2014/main" id="{D4BBC574-405F-B50D-EF51-10E5C4434F49}"/>
              </a:ext>
            </a:extLst>
          </p:cNvPr>
          <p:cNvSpPr>
            <a:spLocks noGrp="1"/>
          </p:cNvSpPr>
          <p:nvPr>
            <p:ph type="subTitle" idx="1"/>
          </p:nvPr>
        </p:nvSpPr>
        <p:spPr>
          <a:xfrm>
            <a:off x="509047" y="1857080"/>
            <a:ext cx="2771481" cy="2828042"/>
          </a:xfrm>
        </p:spPr>
        <p:txBody>
          <a:bodyPr>
            <a:noAutofit/>
          </a:bodyPr>
          <a:lstStyle/>
          <a:p>
            <a:r>
              <a:rPr lang="en-US" sz="3200" b="1" i="0" u="none" strike="noStrike" dirty="0">
                <a:solidFill>
                  <a:schemeClr val="tx1"/>
                </a:solidFill>
                <a:effectLst/>
                <a:latin typeface="+mj-lt"/>
              </a:rPr>
              <a:t>IS </a:t>
            </a:r>
          </a:p>
          <a:p>
            <a:r>
              <a:rPr lang="en-US" sz="3200" b="1" i="0" u="none" strike="noStrike" dirty="0">
                <a:solidFill>
                  <a:schemeClr val="tx1"/>
                </a:solidFill>
                <a:effectLst/>
                <a:latin typeface="+mj-lt"/>
              </a:rPr>
              <a:t>THIS WELL FUNCTIONAL</a:t>
            </a:r>
          </a:p>
          <a:p>
            <a:r>
              <a:rPr lang="en-US" sz="3200" b="1" i="0" u="none" strike="noStrike" dirty="0">
                <a:solidFill>
                  <a:schemeClr val="tx1"/>
                </a:solidFill>
                <a:effectLst/>
                <a:latin typeface="+mj-lt"/>
              </a:rPr>
              <a:t>?</a:t>
            </a:r>
            <a:endParaRPr lang="en-KE" sz="3200" b="1" dirty="0">
              <a:solidFill>
                <a:schemeClr val="tx1"/>
              </a:solidFill>
              <a:latin typeface="+mj-lt"/>
            </a:endParaRPr>
          </a:p>
        </p:txBody>
      </p:sp>
      <p:pic>
        <p:nvPicPr>
          <p:cNvPr id="14" name="Picture 13"/>
          <p:cNvPicPr/>
          <p:nvPr/>
        </p:nvPicPr>
        <p:blipFill>
          <a:blip r:embed="rId2"/>
          <a:stretch>
            <a:fillRect/>
          </a:stretch>
        </p:blipFill>
        <p:spPr>
          <a:xfrm>
            <a:off x="3723588" y="1772238"/>
            <a:ext cx="6740165" cy="4468305"/>
          </a:xfrm>
          <a:prstGeom prst="rect">
            <a:avLst/>
          </a:prstGeom>
        </p:spPr>
      </p:pic>
    </p:spTree>
    <p:extLst>
      <p:ext uri="{BB962C8B-B14F-4D97-AF65-F5344CB8AC3E}">
        <p14:creationId xmlns:p14="http://schemas.microsoft.com/office/powerpoint/2010/main" val="264027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Overview</a:t>
            </a:r>
            <a:endParaRPr lang="en-US" sz="4000" dirty="0"/>
          </a:p>
        </p:txBody>
      </p:sp>
      <p:sp>
        <p:nvSpPr>
          <p:cNvPr id="3" name="Content Placeholder 2"/>
          <p:cNvSpPr>
            <a:spLocks noGrp="1"/>
          </p:cNvSpPr>
          <p:nvPr>
            <p:ph sz="quarter" idx="13"/>
          </p:nvPr>
        </p:nvSpPr>
        <p:spPr>
          <a:xfrm>
            <a:off x="913774" y="1725106"/>
            <a:ext cx="10363826" cy="4066094"/>
          </a:xfrm>
        </p:spPr>
        <p:txBody>
          <a:bodyPr>
            <a:normAutofit fontScale="92500" lnSpcReduction="20000"/>
          </a:bodyPr>
          <a:lstStyle/>
          <a:p>
            <a:pPr algn="just"/>
            <a:r>
              <a:rPr lang="en-US" sz="2600" cap="none" dirty="0"/>
              <a:t>The objective of this project is to develop a machine learning classification model that accurately predicts the functionality of water wells in Tanzania.</a:t>
            </a:r>
          </a:p>
          <a:p>
            <a:pPr algn="just"/>
            <a:r>
              <a:rPr lang="en-US" sz="2600" cap="none" dirty="0"/>
              <a:t>By doing so, we aim to improve access to clean ad reliable water sources by identifying wells that are functional, non functional and those that need repair.</a:t>
            </a:r>
          </a:p>
          <a:p>
            <a:pPr algn="just"/>
            <a:r>
              <a:rPr lang="en-US" sz="2600" cap="none" dirty="0"/>
              <a:t>In our modeling, we shall use Tanzanian wells data from </a:t>
            </a:r>
            <a:r>
              <a:rPr lang="en-US" sz="2600" cap="none" dirty="0" err="1"/>
              <a:t>DrivenData</a:t>
            </a:r>
            <a:r>
              <a:rPr lang="en-US" sz="2600" cap="none" dirty="0"/>
              <a:t> labs that we shall use to train and validate our model to predict functionality status of water wells.</a:t>
            </a:r>
          </a:p>
          <a:p>
            <a:pPr algn="just"/>
            <a:r>
              <a:rPr lang="en-US" sz="2600" cap="none" dirty="0"/>
              <a:t>We shall make data driven recommendations to stakeholders and policy makers on where attention is needed to ensure water crisis in Tanzania is resolved.</a:t>
            </a:r>
          </a:p>
          <a:p>
            <a:endParaRPr lang="en-US" dirty="0"/>
          </a:p>
        </p:txBody>
      </p:sp>
    </p:spTree>
    <p:extLst>
      <p:ext uri="{BB962C8B-B14F-4D97-AF65-F5344CB8AC3E}">
        <p14:creationId xmlns:p14="http://schemas.microsoft.com/office/powerpoint/2010/main" val="357422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B366-E35E-9373-3F27-CC954423F766}"/>
              </a:ext>
            </a:extLst>
          </p:cNvPr>
          <p:cNvSpPr>
            <a:spLocks noGrp="1"/>
          </p:cNvSpPr>
          <p:nvPr>
            <p:ph type="title"/>
          </p:nvPr>
        </p:nvSpPr>
        <p:spPr>
          <a:xfrm>
            <a:off x="1180947" y="245926"/>
            <a:ext cx="9829800" cy="1060357"/>
          </a:xfrm>
        </p:spPr>
        <p:txBody>
          <a:bodyPr anchor="b">
            <a:normAutofit/>
          </a:bodyPr>
          <a:lstStyle/>
          <a:p>
            <a:pPr algn="ctr"/>
            <a:r>
              <a:rPr lang="en-US" sz="3600" b="1" dirty="0">
                <a:latin typeface="+mn-lt"/>
              </a:rPr>
              <a:t>Outline</a:t>
            </a:r>
            <a:endParaRPr lang="en-KE" sz="3600" b="1" dirty="0">
              <a:latin typeface="+mn-lt"/>
            </a:endParaRPr>
          </a:p>
        </p:txBody>
      </p:sp>
      <p:graphicFrame>
        <p:nvGraphicFramePr>
          <p:cNvPr id="5" name="Content Placeholder 2">
            <a:extLst>
              <a:ext uri="{FF2B5EF4-FFF2-40B4-BE49-F238E27FC236}">
                <a16:creationId xmlns:a16="http://schemas.microsoft.com/office/drawing/2014/main" id="{E11C4EE5-23B9-73D6-FD1C-220B3C19E562}"/>
              </a:ext>
            </a:extLst>
          </p:cNvPr>
          <p:cNvGraphicFramePr>
            <a:graphicFrameLocks noGrp="1"/>
          </p:cNvGraphicFramePr>
          <p:nvPr>
            <p:ph idx="1"/>
            <p:extLst>
              <p:ext uri="{D42A27DB-BD31-4B8C-83A1-F6EECF244321}">
                <p14:modId xmlns:p14="http://schemas.microsoft.com/office/powerpoint/2010/main" val="3954491400"/>
              </p:ext>
            </p:extLst>
          </p:nvPr>
        </p:nvGraphicFramePr>
        <p:xfrm>
          <a:off x="3099914" y="1466353"/>
          <a:ext cx="7413170" cy="4615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20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21F9-CA55-AFC8-AB40-D92C53E46E01}"/>
              </a:ext>
            </a:extLst>
          </p:cNvPr>
          <p:cNvSpPr>
            <a:spLocks noGrp="1"/>
          </p:cNvSpPr>
          <p:nvPr>
            <p:ph type="title"/>
          </p:nvPr>
        </p:nvSpPr>
        <p:spPr>
          <a:xfrm>
            <a:off x="3005437" y="358219"/>
            <a:ext cx="5754696" cy="697583"/>
          </a:xfrm>
        </p:spPr>
        <p:txBody>
          <a:bodyPr>
            <a:normAutofit/>
          </a:bodyPr>
          <a:lstStyle/>
          <a:p>
            <a:pPr algn="ctr"/>
            <a:r>
              <a:rPr lang="en-US" sz="3600" b="1" dirty="0"/>
              <a:t>Business Problem</a:t>
            </a:r>
            <a:endParaRPr lang="en-KE" sz="3600" b="1" dirty="0"/>
          </a:p>
        </p:txBody>
      </p:sp>
      <p:sp>
        <p:nvSpPr>
          <p:cNvPr id="3" name="Content Placeholder 2">
            <a:extLst>
              <a:ext uri="{FF2B5EF4-FFF2-40B4-BE49-F238E27FC236}">
                <a16:creationId xmlns:a16="http://schemas.microsoft.com/office/drawing/2014/main" id="{89229694-7219-9E60-4411-996B16960EDB}"/>
              </a:ext>
            </a:extLst>
          </p:cNvPr>
          <p:cNvSpPr>
            <a:spLocks noGrp="1"/>
          </p:cNvSpPr>
          <p:nvPr>
            <p:ph idx="1"/>
          </p:nvPr>
        </p:nvSpPr>
        <p:spPr>
          <a:xfrm>
            <a:off x="1442301" y="1055800"/>
            <a:ext cx="9803876" cy="5439267"/>
          </a:xfrm>
        </p:spPr>
        <p:txBody>
          <a:bodyPr anchor="t">
            <a:noAutofit/>
          </a:bodyPr>
          <a:lstStyle/>
          <a:p>
            <a:pPr algn="just"/>
            <a:r>
              <a:rPr lang="en-US" sz="2600" cap="none" dirty="0"/>
              <a:t>39% of Tanzanians do not have access to basic water supply.</a:t>
            </a:r>
          </a:p>
          <a:p>
            <a:pPr algn="just"/>
            <a:r>
              <a:rPr lang="en-US" sz="2600" cap="none" dirty="0"/>
              <a:t>Lack of reliable infrastructure to monitoring wells leading to inefficiencies in resource allocation and delays in addressing non functional wells. </a:t>
            </a:r>
          </a:p>
          <a:p>
            <a:pPr algn="just"/>
            <a:r>
              <a:rPr lang="en-US" sz="2600" cap="none" dirty="0"/>
              <a:t>Traditional approaches in management have been ineffective as installed water wells cease to function over time while others remain in dilapidated conditions needing repair for a long time.</a:t>
            </a:r>
          </a:p>
          <a:p>
            <a:pPr algn="just"/>
            <a:r>
              <a:rPr lang="en-US" sz="2600" cap="none" dirty="0"/>
              <a:t>Pressing need to be able to predict the functionality status of wells in Tanzania to redirect stakeholders and policy makers attention and resources where needed in a proactive approach.</a:t>
            </a:r>
          </a:p>
        </p:txBody>
      </p:sp>
    </p:spTree>
    <p:extLst>
      <p:ext uri="{BB962C8B-B14F-4D97-AF65-F5344CB8AC3E}">
        <p14:creationId xmlns:p14="http://schemas.microsoft.com/office/powerpoint/2010/main" val="371268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C2D0-8638-E1C4-5ED3-6C98FD319E52}"/>
              </a:ext>
            </a:extLst>
          </p:cNvPr>
          <p:cNvSpPr>
            <a:spLocks noGrp="1"/>
          </p:cNvSpPr>
          <p:nvPr>
            <p:ph type="title"/>
          </p:nvPr>
        </p:nvSpPr>
        <p:spPr>
          <a:xfrm>
            <a:off x="1395167" y="429356"/>
            <a:ext cx="8757502" cy="1399444"/>
          </a:xfrm>
        </p:spPr>
        <p:txBody>
          <a:bodyPr anchor="b">
            <a:normAutofit/>
          </a:bodyPr>
          <a:lstStyle/>
          <a:p>
            <a:r>
              <a:rPr lang="en-US" sz="4000" b="1" cap="none" dirty="0"/>
              <a:t>DATA AND METHODS</a:t>
            </a:r>
            <a:endParaRPr lang="en-KE" sz="4000" b="1" cap="none" dirty="0"/>
          </a:p>
        </p:txBody>
      </p:sp>
      <p:sp>
        <p:nvSpPr>
          <p:cNvPr id="3" name="Content Placeholder 2">
            <a:extLst>
              <a:ext uri="{FF2B5EF4-FFF2-40B4-BE49-F238E27FC236}">
                <a16:creationId xmlns:a16="http://schemas.microsoft.com/office/drawing/2014/main" id="{DE54783D-5A06-9CD7-60CF-FD20213A571A}"/>
              </a:ext>
            </a:extLst>
          </p:cNvPr>
          <p:cNvSpPr>
            <a:spLocks noGrp="1"/>
          </p:cNvSpPr>
          <p:nvPr>
            <p:ph idx="1"/>
          </p:nvPr>
        </p:nvSpPr>
        <p:spPr>
          <a:xfrm>
            <a:off x="1687398" y="1828800"/>
            <a:ext cx="9483365" cy="4223207"/>
          </a:xfrm>
        </p:spPr>
        <p:txBody>
          <a:bodyPr>
            <a:noAutofit/>
          </a:bodyPr>
          <a:lstStyle/>
          <a:p>
            <a:pPr algn="just"/>
            <a:r>
              <a:rPr lang="en-US" sz="2400" cap="none" dirty="0"/>
              <a:t>Tanzanian water wells data set.</a:t>
            </a:r>
          </a:p>
          <a:p>
            <a:pPr algn="just"/>
            <a:r>
              <a:rPr lang="en-US" sz="2400" cap="none" dirty="0"/>
              <a:t>Contains 39 features describing wells such as location, quality, quantity, funder, installer, management </a:t>
            </a:r>
            <a:r>
              <a:rPr lang="en-US" sz="2400" cap="none" dirty="0" err="1"/>
              <a:t>e.t.c</a:t>
            </a:r>
            <a:endParaRPr lang="en-US" sz="2400" cap="none" dirty="0"/>
          </a:p>
          <a:p>
            <a:pPr algn="just"/>
            <a:r>
              <a:rPr lang="en-US" sz="2400" cap="none" dirty="0"/>
              <a:t>Data cleaning to address data issues such as missing values, data types </a:t>
            </a:r>
            <a:r>
              <a:rPr lang="en-US" sz="2400" cap="none" dirty="0" err="1"/>
              <a:t>e.t.c</a:t>
            </a:r>
            <a:endParaRPr lang="en-US" sz="2400" cap="none" dirty="0"/>
          </a:p>
          <a:p>
            <a:pPr algn="just"/>
            <a:r>
              <a:rPr lang="en-US" sz="2400" cap="none" dirty="0"/>
              <a:t>Exploratory data analysis</a:t>
            </a:r>
          </a:p>
          <a:p>
            <a:pPr algn="just"/>
            <a:r>
              <a:rPr lang="en-US" sz="2400" cap="none" dirty="0"/>
              <a:t>Feature engineering</a:t>
            </a:r>
          </a:p>
          <a:p>
            <a:pPr algn="just"/>
            <a:r>
              <a:rPr lang="en-US" sz="2400" cap="none" dirty="0"/>
              <a:t>Classification modeling</a:t>
            </a:r>
            <a:endParaRPr lang="en-KE" sz="2400" cap="none" dirty="0"/>
          </a:p>
        </p:txBody>
      </p:sp>
    </p:spTree>
    <p:extLst>
      <p:ext uri="{BB962C8B-B14F-4D97-AF65-F5344CB8AC3E}">
        <p14:creationId xmlns:p14="http://schemas.microsoft.com/office/powerpoint/2010/main" val="377407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E13D-9DCE-B477-4DCE-30082EA37BC8}"/>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b="1" dirty="0">
                <a:solidFill>
                  <a:schemeClr val="tx2"/>
                </a:solidFill>
              </a:rPr>
              <a:t>Findings</a:t>
            </a:r>
            <a:endParaRPr lang="en-US" sz="5200" b="1" kern="1200" dirty="0">
              <a:solidFill>
                <a:schemeClr val="tx2"/>
              </a:solidFill>
              <a:latin typeface="+mj-lt"/>
              <a:ea typeface="+mj-ea"/>
              <a:cs typeface="+mj-cs"/>
            </a:endParaRPr>
          </a:p>
        </p:txBody>
      </p:sp>
    </p:spTree>
    <p:extLst>
      <p:ext uri="{BB962C8B-B14F-4D97-AF65-F5344CB8AC3E}">
        <p14:creationId xmlns:p14="http://schemas.microsoft.com/office/powerpoint/2010/main" val="71291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FA66-A730-30A9-90F9-369B0B64B7CE}"/>
              </a:ext>
            </a:extLst>
          </p:cNvPr>
          <p:cNvSpPr>
            <a:spLocks noGrp="1"/>
          </p:cNvSpPr>
          <p:nvPr>
            <p:ph type="title"/>
          </p:nvPr>
        </p:nvSpPr>
        <p:spPr>
          <a:xfrm>
            <a:off x="1181100" y="394013"/>
            <a:ext cx="9829800" cy="897459"/>
          </a:xfrm>
        </p:spPr>
        <p:txBody>
          <a:bodyPr anchor="b">
            <a:normAutofit/>
          </a:bodyPr>
          <a:lstStyle/>
          <a:p>
            <a:pPr algn="ctr"/>
            <a:r>
              <a:rPr lang="en-US" sz="3600" b="1" dirty="0"/>
              <a:t>OVERALL WELL FUNCTIONALITY</a:t>
            </a:r>
            <a:endParaRPr lang="en-KE" sz="3600" b="1" dirty="0"/>
          </a:p>
        </p:txBody>
      </p:sp>
      <p:pic>
        <p:nvPicPr>
          <p:cNvPr id="10" name="Content Placeholder 9"/>
          <p:cNvPicPr>
            <a:picLocks noGrp="1" noChangeAspect="1"/>
          </p:cNvPicPr>
          <p:nvPr>
            <p:ph idx="1"/>
          </p:nvPr>
        </p:nvPicPr>
        <p:blipFill>
          <a:blip r:embed="rId2"/>
          <a:stretch>
            <a:fillRect/>
          </a:stretch>
        </p:blipFill>
        <p:spPr>
          <a:xfrm>
            <a:off x="1181100" y="1719894"/>
            <a:ext cx="5304541" cy="4058737"/>
          </a:xfrm>
          <a:prstGeom prst="rect">
            <a:avLst/>
          </a:prstGeom>
        </p:spPr>
      </p:pic>
      <p:sp>
        <p:nvSpPr>
          <p:cNvPr id="11" name="TextBox 10"/>
          <p:cNvSpPr txBox="1"/>
          <p:nvPr/>
        </p:nvSpPr>
        <p:spPr>
          <a:xfrm>
            <a:off x="6759019" y="1719894"/>
            <a:ext cx="358218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More than half of the wells are functional.</a:t>
            </a:r>
          </a:p>
          <a:p>
            <a:pPr marL="285750" indent="-285750">
              <a:buFont typeface="Arial" panose="020B0604020202020204" pitchFamily="34" charset="0"/>
              <a:buChar char="•"/>
            </a:pPr>
            <a:r>
              <a:rPr lang="en-US" sz="2400" dirty="0"/>
              <a:t>Minority of the wells are functional but need repair.</a:t>
            </a:r>
          </a:p>
          <a:p>
            <a:pPr marL="285750" indent="-285750">
              <a:buFont typeface="Arial" panose="020B0604020202020204" pitchFamily="34" charset="0"/>
              <a:buChar char="•"/>
            </a:pPr>
            <a:r>
              <a:rPr lang="en-US" sz="2400" dirty="0"/>
              <a:t>A significant proportion of wells are non-functional.</a:t>
            </a:r>
          </a:p>
        </p:txBody>
      </p:sp>
    </p:spTree>
    <p:extLst>
      <p:ext uri="{BB962C8B-B14F-4D97-AF65-F5344CB8AC3E}">
        <p14:creationId xmlns:p14="http://schemas.microsoft.com/office/powerpoint/2010/main" val="69380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DDB6-8AAE-33F0-9B52-36EEFF5041CF}"/>
              </a:ext>
            </a:extLst>
          </p:cNvPr>
          <p:cNvSpPr>
            <a:spLocks noGrp="1"/>
          </p:cNvSpPr>
          <p:nvPr>
            <p:ph type="title"/>
          </p:nvPr>
        </p:nvSpPr>
        <p:spPr>
          <a:xfrm>
            <a:off x="804672" y="338328"/>
            <a:ext cx="9998446" cy="1377350"/>
          </a:xfrm>
        </p:spPr>
        <p:txBody>
          <a:bodyPr>
            <a:normAutofit/>
          </a:bodyPr>
          <a:lstStyle/>
          <a:p>
            <a:r>
              <a:rPr lang="en-US" sz="3600" b="1" dirty="0"/>
              <a:t>WELL FUNCTIONALITY PER REGION</a:t>
            </a:r>
            <a:endParaRPr lang="en-KE" sz="3600" b="1" dirty="0"/>
          </a:p>
        </p:txBody>
      </p:sp>
      <p:sp>
        <p:nvSpPr>
          <p:cNvPr id="3" name="Content Placeholder 2">
            <a:extLst>
              <a:ext uri="{FF2B5EF4-FFF2-40B4-BE49-F238E27FC236}">
                <a16:creationId xmlns:a16="http://schemas.microsoft.com/office/drawing/2014/main" id="{11B9C45D-9B19-305E-83E4-075DC1E8040E}"/>
              </a:ext>
            </a:extLst>
          </p:cNvPr>
          <p:cNvSpPr>
            <a:spLocks noGrp="1"/>
          </p:cNvSpPr>
          <p:nvPr>
            <p:ph idx="1"/>
          </p:nvPr>
        </p:nvSpPr>
        <p:spPr>
          <a:xfrm>
            <a:off x="9436231" y="1395167"/>
            <a:ext cx="2187018" cy="4157221"/>
          </a:xfrm>
        </p:spPr>
        <p:txBody>
          <a:bodyPr anchor="ctr">
            <a:noAutofit/>
          </a:bodyPr>
          <a:lstStyle/>
          <a:p>
            <a:pPr algn="just"/>
            <a:r>
              <a:rPr lang="en-US" sz="2400" cap="none" dirty="0" err="1"/>
              <a:t>Mtwara</a:t>
            </a:r>
            <a:r>
              <a:rPr lang="en-US" sz="2400" cap="none" dirty="0"/>
              <a:t> region and </a:t>
            </a:r>
            <a:r>
              <a:rPr lang="en-US" sz="2400" cap="none" dirty="0" err="1"/>
              <a:t>lindi</a:t>
            </a:r>
            <a:r>
              <a:rPr lang="en-US" sz="2400" cap="none" dirty="0"/>
              <a:t> region stand out for having a higher proportion of non functional wells.</a:t>
            </a:r>
            <a:endParaRPr lang="en-KE" sz="2400" cap="none" dirty="0">
              <a:solidFill>
                <a:schemeClr val="tx2"/>
              </a:solidFill>
            </a:endParaRPr>
          </a:p>
        </p:txBody>
      </p:sp>
      <p:sp>
        <p:nvSpPr>
          <p:cNvPr id="6" name="TextBox 5"/>
          <p:cNvSpPr txBox="1"/>
          <p:nvPr/>
        </p:nvSpPr>
        <p:spPr>
          <a:xfrm>
            <a:off x="1225485" y="3082565"/>
            <a:ext cx="4157219" cy="2318994"/>
          </a:xfrm>
          <a:prstGeom prst="rect">
            <a:avLst/>
          </a:prstGeom>
          <a:noFill/>
        </p:spPr>
        <p:txBody>
          <a:bodyPr wrap="square" rtlCol="0">
            <a:spAutoFit/>
          </a:bodyPr>
          <a:lstStyle/>
          <a:p>
            <a:endParaRPr lang="en-US" dirty="0"/>
          </a:p>
        </p:txBody>
      </p:sp>
      <p:pic>
        <p:nvPicPr>
          <p:cNvPr id="8" name="Picture 7"/>
          <p:cNvPicPr>
            <a:picLocks noChangeAspect="1"/>
          </p:cNvPicPr>
          <p:nvPr/>
        </p:nvPicPr>
        <p:blipFill rotWithShape="1">
          <a:blip r:embed="rId2"/>
          <a:srcRect t="7505"/>
          <a:stretch/>
        </p:blipFill>
        <p:spPr>
          <a:xfrm>
            <a:off x="1121791" y="1140643"/>
            <a:ext cx="8314440" cy="4930219"/>
          </a:xfrm>
          <a:prstGeom prst="rect">
            <a:avLst/>
          </a:prstGeom>
        </p:spPr>
      </p:pic>
    </p:spTree>
    <p:extLst>
      <p:ext uri="{BB962C8B-B14F-4D97-AF65-F5344CB8AC3E}">
        <p14:creationId xmlns:p14="http://schemas.microsoft.com/office/powerpoint/2010/main" val="106185605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2344</TotalTime>
  <Words>844</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Helvetica Neue</vt:lpstr>
      <vt:lpstr>Tw Cen MT</vt:lpstr>
      <vt:lpstr>Droplet</vt:lpstr>
      <vt:lpstr>     GROUP 12 MEMBERS: </vt:lpstr>
      <vt:lpstr>    the TANZANIAN WATER WELLS</vt:lpstr>
      <vt:lpstr>Overview</vt:lpstr>
      <vt:lpstr>Outline</vt:lpstr>
      <vt:lpstr>Business Problem</vt:lpstr>
      <vt:lpstr>DATA AND METHODS</vt:lpstr>
      <vt:lpstr>Findings</vt:lpstr>
      <vt:lpstr>OVERALL WELL FUNCTIONALITY</vt:lpstr>
      <vt:lpstr>WELL FUNCTIONALITY PER REGION</vt:lpstr>
      <vt:lpstr>Well functionality vs payment</vt:lpstr>
      <vt:lpstr>FUNCTIONALITY BY AGE</vt:lpstr>
      <vt:lpstr>FEATURE IMPORTANCE</vt:lpstr>
      <vt:lpstr>Results</vt:lpstr>
      <vt:lpstr>Results</vt:lpstr>
      <vt:lpstr>CONCLUSION</vt:lpstr>
      <vt:lpstr>Recommendations</vt:lpstr>
      <vt:lpstr>Further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Ngabu</dc:creator>
  <cp:lastModifiedBy>Caroline Ngabu</cp:lastModifiedBy>
  <cp:revision>48</cp:revision>
  <dcterms:created xsi:type="dcterms:W3CDTF">2024-01-02T13:56:03Z</dcterms:created>
  <dcterms:modified xsi:type="dcterms:W3CDTF">2024-02-13T19:01:56Z</dcterms:modified>
</cp:coreProperties>
</file>