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7" r:id="rId2"/>
    <p:sldId id="256" r:id="rId3"/>
    <p:sldId id="261" r:id="rId4"/>
    <p:sldId id="264" r:id="rId5"/>
    <p:sldId id="268" r:id="rId6"/>
    <p:sldId id="258" r:id="rId7"/>
    <p:sldId id="265" r:id="rId8"/>
    <p:sldId id="271" r:id="rId9"/>
    <p:sldId id="260" r:id="rId10"/>
    <p:sldId id="266" r:id="rId11"/>
    <p:sldId id="262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10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feoma%20Ekenna\Documents\Ifeoma%20Ekenna%20stuff\Lecture%20notes\Techsters\my%20personal%20practi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>
                <a:latin typeface="Cambria" panose="02040503050406030204" pitchFamily="18" charset="0"/>
              </a:rPr>
              <a:t>EMPLOYMENT OPPORTUNITY VERSUS MY COURSE OF STUDY</a:t>
            </a:r>
          </a:p>
        </c:rich>
      </c:tx>
      <c:layout>
        <c:manualLayout>
          <c:xMode val="edge"/>
          <c:yMode val="edge"/>
          <c:x val="0.20567183398950131"/>
          <c:y val="0.10370370370370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8313254593175854"/>
          <c:y val="0.3058829104695247"/>
          <c:w val="0.7144657152230971"/>
          <c:h val="0.61595348498104407"/>
        </c:manualLayout>
      </c:layout>
      <c:pie3DChart>
        <c:varyColors val="1"/>
        <c:ser>
          <c:idx val="0"/>
          <c:order val="0"/>
          <c:tx>
            <c:strRef>
              <c:f>Sheet10!$B$13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0-CCEA-4852-9A8F-7F3D7F11F3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CCEA-4852-9A8F-7F3D7F11F3AB}"/>
              </c:ext>
            </c:extLst>
          </c:dPt>
          <c:dLbls>
            <c:dLbl>
              <c:idx val="0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CCEA-4852-9A8F-7F3D7F11F3AB}"/>
                </c:ext>
              </c:extLst>
            </c:dLbl>
            <c:dLbl>
              <c:idx val="1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CCEA-4852-9A8F-7F3D7F11F3AB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Sheet10!$A$14:$A$15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Sheet10!$B$14:$B$15</c:f>
              <c:numCache>
                <c:formatCode>General</c:formatCode>
                <c:ptCount val="2"/>
                <c:pt idx="0">
                  <c:v>2382</c:v>
                </c:pt>
                <c:pt idx="1">
                  <c:v>1050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25-4148-A4E7-8F86FE34C97A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20BA4-9932-41BD-8D3A-B368040A3879}" type="doc">
      <dgm:prSet loTypeId="urn:microsoft.com/office/officeart/2005/8/layout/hProcess3" loCatId="process" qsTypeId="urn:microsoft.com/office/officeart/2005/8/quickstyle/simple1" qsCatId="simple" csTypeId="urn:microsoft.com/office/officeart/2005/8/colors/colorful2" csCatId="colorful" phldr="1"/>
      <dgm:spPr/>
    </dgm:pt>
    <dgm:pt modelId="{96E17432-F8A5-4FDA-B6DD-E9C2F004414C}">
      <dgm:prSet phldrT="[Text]"/>
      <dgm:spPr/>
      <dgm:t>
        <a:bodyPr/>
        <a:lstStyle/>
        <a:p>
          <a:pPr algn="l"/>
          <a:r>
            <a:rPr lang="en-GB" b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The aim is to analyse job employment and unemployment rates in the Nigerian market.</a:t>
          </a:r>
          <a:endParaRPr lang="en-US" b="0" dirty="0">
            <a:effectLst/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BC60796-0949-4BA1-8286-21C1EDA410CC}" type="sibTrans" cxnId="{E7D64421-3D11-4BE7-87C3-D5144A4A80DC}">
      <dgm:prSet/>
      <dgm:spPr/>
      <dgm:t>
        <a:bodyPr/>
        <a:lstStyle/>
        <a:p>
          <a:pPr algn="l"/>
          <a:endParaRPr lang="en-US"/>
        </a:p>
      </dgm:t>
    </dgm:pt>
    <dgm:pt modelId="{D8C09AD8-D17B-48FA-B14B-F9F024CE5DE4}" type="parTrans" cxnId="{E7D64421-3D11-4BE7-87C3-D5144A4A80DC}">
      <dgm:prSet/>
      <dgm:spPr/>
      <dgm:t>
        <a:bodyPr/>
        <a:lstStyle/>
        <a:p>
          <a:pPr algn="l"/>
          <a:endParaRPr lang="en-US"/>
        </a:p>
      </dgm:t>
    </dgm:pt>
    <dgm:pt modelId="{629E6D88-5175-45B4-875C-4658E4B3E552}" type="pres">
      <dgm:prSet presAssocID="{54920BA4-9932-41BD-8D3A-B368040A3879}" presName="Name0" presStyleCnt="0">
        <dgm:presLayoutVars>
          <dgm:dir/>
          <dgm:animLvl val="lvl"/>
          <dgm:resizeHandles val="exact"/>
        </dgm:presLayoutVars>
      </dgm:prSet>
      <dgm:spPr/>
    </dgm:pt>
    <dgm:pt modelId="{EFE1F559-87B7-49E2-ACE9-2A1CCCE4CC1A}" type="pres">
      <dgm:prSet presAssocID="{54920BA4-9932-41BD-8D3A-B368040A3879}" presName="dummy" presStyleCnt="0"/>
      <dgm:spPr/>
    </dgm:pt>
    <dgm:pt modelId="{04580F3A-FBEB-4E70-B862-3B0A69341E1E}" type="pres">
      <dgm:prSet presAssocID="{54920BA4-9932-41BD-8D3A-B368040A3879}" presName="linH" presStyleCnt="0"/>
      <dgm:spPr/>
    </dgm:pt>
    <dgm:pt modelId="{AFC878F7-3581-4C81-9B56-0B4C27751651}" type="pres">
      <dgm:prSet presAssocID="{54920BA4-9932-41BD-8D3A-B368040A3879}" presName="padding1" presStyleCnt="0"/>
      <dgm:spPr/>
    </dgm:pt>
    <dgm:pt modelId="{1C62D15D-51CA-42BB-BD20-95C9C2572F72}" type="pres">
      <dgm:prSet presAssocID="{96E17432-F8A5-4FDA-B6DD-E9C2F004414C}" presName="linV" presStyleCnt="0"/>
      <dgm:spPr/>
    </dgm:pt>
    <dgm:pt modelId="{98567CFF-E9A6-4E23-86E3-A8CA6E8C4382}" type="pres">
      <dgm:prSet presAssocID="{96E17432-F8A5-4FDA-B6DD-E9C2F004414C}" presName="spVertical1" presStyleCnt="0"/>
      <dgm:spPr/>
    </dgm:pt>
    <dgm:pt modelId="{A08D2081-9EB8-42D3-B264-B1DFE35FB251}" type="pres">
      <dgm:prSet presAssocID="{96E17432-F8A5-4FDA-B6DD-E9C2F004414C}" presName="parTx" presStyleLbl="revTx" presStyleIdx="0" presStyleCnt="1" custLinFactNeighborX="-7441" custLinFactNeighborY="-1929">
        <dgm:presLayoutVars>
          <dgm:chMax val="0"/>
          <dgm:chPref val="0"/>
          <dgm:bulletEnabled val="1"/>
        </dgm:presLayoutVars>
      </dgm:prSet>
      <dgm:spPr/>
    </dgm:pt>
    <dgm:pt modelId="{BB5AD1E0-0BE5-4F87-81FB-D35CDD0050FF}" type="pres">
      <dgm:prSet presAssocID="{96E17432-F8A5-4FDA-B6DD-E9C2F004414C}" presName="spVertical2" presStyleCnt="0"/>
      <dgm:spPr/>
    </dgm:pt>
    <dgm:pt modelId="{B02813E8-BF15-4CEC-8A86-4EF8D6890554}" type="pres">
      <dgm:prSet presAssocID="{96E17432-F8A5-4FDA-B6DD-E9C2F004414C}" presName="spVertical3" presStyleCnt="0"/>
      <dgm:spPr/>
    </dgm:pt>
    <dgm:pt modelId="{7EC48508-9BD0-4FD3-B25A-121C2B2DED4F}" type="pres">
      <dgm:prSet presAssocID="{54920BA4-9932-41BD-8D3A-B368040A3879}" presName="padding2" presStyleCnt="0"/>
      <dgm:spPr/>
    </dgm:pt>
    <dgm:pt modelId="{142AF7E4-D85E-4151-A030-601751D2531A}" type="pres">
      <dgm:prSet presAssocID="{54920BA4-9932-41BD-8D3A-B368040A3879}" presName="negArrow" presStyleCnt="0"/>
      <dgm:spPr/>
    </dgm:pt>
    <dgm:pt modelId="{B2B3CFB3-0215-49DD-8BD3-D93559E64465}" type="pres">
      <dgm:prSet presAssocID="{54920BA4-9932-41BD-8D3A-B368040A3879}" presName="backgroundArrow" presStyleLbl="node1" presStyleIdx="0" presStyleCnt="1" custLinFactNeighborX="1107" custLinFactNeighborY="482"/>
      <dgm:spPr/>
    </dgm:pt>
  </dgm:ptLst>
  <dgm:cxnLst>
    <dgm:cxn modelId="{E7D64421-3D11-4BE7-87C3-D5144A4A80DC}" srcId="{54920BA4-9932-41BD-8D3A-B368040A3879}" destId="{96E17432-F8A5-4FDA-B6DD-E9C2F004414C}" srcOrd="0" destOrd="0" parTransId="{D8C09AD8-D17B-48FA-B14B-F9F024CE5DE4}" sibTransId="{1BC60796-0949-4BA1-8286-21C1EDA410CC}"/>
    <dgm:cxn modelId="{81CAA765-D604-4E0B-B8D7-1FB21C5FE06F}" type="presOf" srcId="{96E17432-F8A5-4FDA-B6DD-E9C2F004414C}" destId="{A08D2081-9EB8-42D3-B264-B1DFE35FB251}" srcOrd="0" destOrd="0" presId="urn:microsoft.com/office/officeart/2005/8/layout/hProcess3"/>
    <dgm:cxn modelId="{4D014A47-1D42-4E92-896A-FBD398D73F65}" type="presOf" srcId="{54920BA4-9932-41BD-8D3A-B368040A3879}" destId="{629E6D88-5175-45B4-875C-4658E4B3E552}" srcOrd="0" destOrd="0" presId="urn:microsoft.com/office/officeart/2005/8/layout/hProcess3"/>
    <dgm:cxn modelId="{37FA324A-F5AC-49CF-B285-878DE09721DB}" type="presParOf" srcId="{629E6D88-5175-45B4-875C-4658E4B3E552}" destId="{EFE1F559-87B7-49E2-ACE9-2A1CCCE4CC1A}" srcOrd="0" destOrd="0" presId="urn:microsoft.com/office/officeart/2005/8/layout/hProcess3"/>
    <dgm:cxn modelId="{535E2B9C-20C5-4248-B551-F69385FC6977}" type="presParOf" srcId="{629E6D88-5175-45B4-875C-4658E4B3E552}" destId="{04580F3A-FBEB-4E70-B862-3B0A69341E1E}" srcOrd="1" destOrd="0" presId="urn:microsoft.com/office/officeart/2005/8/layout/hProcess3"/>
    <dgm:cxn modelId="{A0C25FB4-1E05-4264-8A91-CD2D99B5EBF8}" type="presParOf" srcId="{04580F3A-FBEB-4E70-B862-3B0A69341E1E}" destId="{AFC878F7-3581-4C81-9B56-0B4C27751651}" srcOrd="0" destOrd="0" presId="urn:microsoft.com/office/officeart/2005/8/layout/hProcess3"/>
    <dgm:cxn modelId="{280F095A-4A57-4D5D-8D92-05191D6C7CFD}" type="presParOf" srcId="{04580F3A-FBEB-4E70-B862-3B0A69341E1E}" destId="{1C62D15D-51CA-42BB-BD20-95C9C2572F72}" srcOrd="1" destOrd="0" presId="urn:microsoft.com/office/officeart/2005/8/layout/hProcess3"/>
    <dgm:cxn modelId="{75354E08-AAD9-4D80-BDD2-A084B48A505E}" type="presParOf" srcId="{1C62D15D-51CA-42BB-BD20-95C9C2572F72}" destId="{98567CFF-E9A6-4E23-86E3-A8CA6E8C4382}" srcOrd="0" destOrd="0" presId="urn:microsoft.com/office/officeart/2005/8/layout/hProcess3"/>
    <dgm:cxn modelId="{D06A9051-3868-4762-B592-B772F288BEF9}" type="presParOf" srcId="{1C62D15D-51CA-42BB-BD20-95C9C2572F72}" destId="{A08D2081-9EB8-42D3-B264-B1DFE35FB251}" srcOrd="1" destOrd="0" presId="urn:microsoft.com/office/officeart/2005/8/layout/hProcess3"/>
    <dgm:cxn modelId="{7378F0E3-D2E5-4D0D-B55D-39478B456B8D}" type="presParOf" srcId="{1C62D15D-51CA-42BB-BD20-95C9C2572F72}" destId="{BB5AD1E0-0BE5-4F87-81FB-D35CDD0050FF}" srcOrd="2" destOrd="0" presId="urn:microsoft.com/office/officeart/2005/8/layout/hProcess3"/>
    <dgm:cxn modelId="{FF492A34-74BA-4205-8732-0945479525BA}" type="presParOf" srcId="{1C62D15D-51CA-42BB-BD20-95C9C2572F72}" destId="{B02813E8-BF15-4CEC-8A86-4EF8D6890554}" srcOrd="3" destOrd="0" presId="urn:microsoft.com/office/officeart/2005/8/layout/hProcess3"/>
    <dgm:cxn modelId="{620B4778-C480-4B83-95FC-F4F85389A362}" type="presParOf" srcId="{04580F3A-FBEB-4E70-B862-3B0A69341E1E}" destId="{7EC48508-9BD0-4FD3-B25A-121C2B2DED4F}" srcOrd="2" destOrd="0" presId="urn:microsoft.com/office/officeart/2005/8/layout/hProcess3"/>
    <dgm:cxn modelId="{CA646F8B-B588-4336-83F5-DAAABC64D6F0}" type="presParOf" srcId="{04580F3A-FBEB-4E70-B862-3B0A69341E1E}" destId="{142AF7E4-D85E-4151-A030-601751D2531A}" srcOrd="3" destOrd="0" presId="urn:microsoft.com/office/officeart/2005/8/layout/hProcess3"/>
    <dgm:cxn modelId="{9F9AF501-AB03-4785-9927-2775723709E9}" type="presParOf" srcId="{04580F3A-FBEB-4E70-B862-3B0A69341E1E}" destId="{B2B3CFB3-0215-49DD-8BD3-D93559E64465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3CFB3-0215-49DD-8BD3-D93559E64465}">
      <dsp:nvSpPr>
        <dsp:cNvPr id="0" name=""/>
        <dsp:cNvSpPr/>
      </dsp:nvSpPr>
      <dsp:spPr>
        <a:xfrm>
          <a:off x="0" y="78824"/>
          <a:ext cx="12192000" cy="3027600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D2081-9EB8-42D3-B264-B1DFE35FB251}">
      <dsp:nvSpPr>
        <dsp:cNvPr id="0" name=""/>
        <dsp:cNvSpPr/>
      </dsp:nvSpPr>
      <dsp:spPr>
        <a:xfrm>
          <a:off x="209814" y="806530"/>
          <a:ext cx="10417968" cy="15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5120" rIns="0" bIns="3251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The aim is to analyse job employment and unemployment rates in the Nigerian market.</a:t>
          </a:r>
          <a:endParaRPr lang="en-US" sz="3200" b="0" kern="1200" dirty="0">
            <a:effectLst/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9814" y="806530"/>
        <a:ext cx="10417968" cy="1513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559DE-5ABA-4C6F-9343-411DA5B24D6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D9C28-CF4E-46DE-BD2B-645D54B70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646BED9-C965-4ED3-B153-63B94BFF7796}" type="datetime1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7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040E-B747-47CD-8C41-9028CD0B7D90}" type="datetime1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7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3E2C-FFF2-44FB-888F-71C806818A65}" type="datetime1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70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9810-8FFE-4E62-8E14-430EC61B5957}" type="datetime1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638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8E7D-1043-4303-95D8-61338A3353B8}" type="datetime1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183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B847-E013-4486-8397-BD15ADC20923}" type="datetime1">
              <a:rPr lang="en-GB" smtClean="0"/>
              <a:t>11/10/2021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137-C6D7-4735-A2B6-B6AAF50A4752}" type="datetime1">
              <a:rPr lang="en-GB" smtClean="0"/>
              <a:t>11/10/2021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33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DFE3730-C137-4E17-B60F-081C04B3703A}" type="datetime1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998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7FF8ACD-0683-494A-8408-A5368F37D51F}" type="datetime1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78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5C0-76D0-44C9-B315-09437212299A}" type="datetime1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4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BD24-4D5B-45DD-BE6E-B5CD52953065}" type="datetime1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91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9307-D24E-49C9-A9A8-9FFC6A9DDF2B}" type="datetime1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65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D59F-4A15-450D-82F1-27590347ADF7}" type="datetime1">
              <a:rPr lang="en-GB" smtClean="0"/>
              <a:t>11/10/2021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9C46-609F-4FCC-BA7D-41369DF38CBA}" type="datetime1">
              <a:rPr lang="en-GB" smtClean="0"/>
              <a:t>11/10/2021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27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47F0-AB15-43E7-95A9-56E3D35F8FBF}" type="datetime1">
              <a:rPr lang="en-GB" smtClean="0"/>
              <a:t>11/10/2021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39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F942-F8FB-427A-86D9-A3D258EEDD9A}" type="datetime1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72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B446-2483-4978-B7B7-A00A073F5D4D}" type="datetime1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6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DDC6729-26BC-49AE-86B5-C9FB807F108D}" type="datetime1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33CB0F-7AF7-4F10-A690-821419B26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1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ago.com/academy/big-data-changing-the-way-we-do-scienc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5AFFF-001F-4B56-B81F-E5777082FB9F}"/>
              </a:ext>
            </a:extLst>
          </p:cNvPr>
          <p:cNvSpPr/>
          <p:nvPr/>
        </p:nvSpPr>
        <p:spPr>
          <a:xfrm>
            <a:off x="0" y="12209"/>
            <a:ext cx="12191999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000" b="1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500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PRESENTATION ON UNDERSTANDING </a:t>
            </a:r>
          </a:p>
          <a:p>
            <a:pPr algn="ctr"/>
            <a:r>
              <a:rPr lang="en-US" sz="500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JOB MARKET IN NIGERIA.</a:t>
            </a:r>
            <a:br>
              <a:rPr lang="en-US" sz="5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sz="50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br>
              <a:rPr lang="en-US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By </a:t>
            </a:r>
            <a:br>
              <a:rPr lang="en-US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Vivian </a:t>
            </a:r>
            <a:r>
              <a:rPr lang="en-US" sz="5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Aiguedowan</a:t>
            </a:r>
            <a:endParaRPr lang="en-US" sz="5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A657-1FA4-4D13-A7F5-9098A275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58" y="543740"/>
            <a:ext cx="11309684" cy="1285060"/>
          </a:xfrm>
        </p:spPr>
        <p:txBody>
          <a:bodyPr/>
          <a:lstStyle/>
          <a:p>
            <a:r>
              <a:rPr lang="en-GB" sz="4400" b="1" dirty="0">
                <a:latin typeface="Cambria" panose="02040503050406030204" pitchFamily="18" charset="0"/>
                <a:ea typeface="Cambria" panose="02040503050406030204" pitchFamily="18" charset="0"/>
              </a:rPr>
              <a:t>Does  the level of qualification influence the chances of employment?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704C9-8DD4-41F2-A037-702D3C08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41B8D-C2EE-4A38-AF52-D433634D3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27" y="2589753"/>
            <a:ext cx="9421546" cy="39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0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A87A87-283C-4633-9852-2DF27052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18287"/>
            <a:ext cx="8761413" cy="767687"/>
          </a:xfrm>
        </p:spPr>
        <p:txBody>
          <a:bodyPr/>
          <a:lstStyle/>
          <a:p>
            <a:r>
              <a:rPr lang="en-ZA" sz="44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br>
              <a:rPr lang="en-ZA" sz="36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DD54-63B2-4D5E-A859-2971D1173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711" y="2402774"/>
            <a:ext cx="11490709" cy="44462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ZA" sz="2000" b="1" dirty="0"/>
              <a:t>The year 2015 has the highest employment rates with computer science giving the highest course with high job opportunity. while 2013 had the lowest rate of job openings.</a:t>
            </a:r>
          </a:p>
          <a:p>
            <a:pPr>
              <a:lnSpc>
                <a:spcPct val="150000"/>
              </a:lnSpc>
            </a:pPr>
            <a:r>
              <a:rPr lang="en-ZA" sz="2000" b="1" dirty="0"/>
              <a:t>All through the years analysed, employment rate has been higher favouring the male gender than unemployment rate though the latter continues to rise every year.</a:t>
            </a:r>
          </a:p>
          <a:p>
            <a:pPr>
              <a:lnSpc>
                <a:spcPct val="150000"/>
              </a:lnSpc>
            </a:pPr>
            <a:r>
              <a:rPr lang="en-ZA" sz="2000" b="1" dirty="0"/>
              <a:t>Opportunity for employment increases with educational qualifications of job seekers.</a:t>
            </a:r>
          </a:p>
          <a:p>
            <a:pPr>
              <a:lnSpc>
                <a:spcPct val="150000"/>
              </a:lnSpc>
            </a:pPr>
            <a:endParaRPr lang="en-ZA" sz="2000" b="1" dirty="0"/>
          </a:p>
          <a:p>
            <a:pPr marL="0" indent="0">
              <a:lnSpc>
                <a:spcPct val="150000"/>
              </a:lnSpc>
              <a:buNone/>
            </a:pPr>
            <a:endParaRPr lang="en-ZA" sz="2000" b="1" dirty="0"/>
          </a:p>
          <a:p>
            <a:pPr>
              <a:lnSpc>
                <a:spcPct val="150000"/>
              </a:lnSpc>
            </a:pPr>
            <a:endParaRPr lang="en-ZA" sz="2000" b="1" dirty="0"/>
          </a:p>
          <a:p>
            <a:pPr>
              <a:lnSpc>
                <a:spcPct val="150000"/>
              </a:lnSpc>
            </a:pPr>
            <a:endParaRPr lang="en-ZA" sz="2000" b="1" dirty="0"/>
          </a:p>
          <a:p>
            <a:pPr>
              <a:lnSpc>
                <a:spcPct val="150000"/>
              </a:lnSpc>
            </a:pPr>
            <a:endParaRPr lang="en-ZA" sz="2000" b="1" dirty="0"/>
          </a:p>
          <a:p>
            <a:pPr>
              <a:lnSpc>
                <a:spcPct val="150000"/>
              </a:lnSpc>
            </a:pPr>
            <a:endParaRPr lang="en-ZA" sz="2000" b="1" dirty="0"/>
          </a:p>
          <a:p>
            <a:pPr>
              <a:lnSpc>
                <a:spcPct val="150000"/>
              </a:lnSpc>
            </a:pPr>
            <a:endParaRPr lang="en-ZA" sz="20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BF67B-F58C-4945-9F0F-B8EA2A36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6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5F18-130B-4374-B315-38F8359E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400" b="1" dirty="0">
                <a:latin typeface="Cambria" panose="02040503050406030204" pitchFamily="18" charset="0"/>
                <a:ea typeface="Cambria" panose="020405030504060302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B713-6FC7-4127-892B-67A33539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7006"/>
            <a:ext cx="12192000" cy="4630994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ZA" sz="2400" b="1" dirty="0"/>
              <a:t>Job opportunities should be created and aligned for specific educational background and experience to ensure the right candidates get the jobs. </a:t>
            </a:r>
          </a:p>
          <a:p>
            <a:pPr algn="just">
              <a:lnSpc>
                <a:spcPct val="200000"/>
              </a:lnSpc>
            </a:pPr>
            <a:r>
              <a:rPr lang="en-ZA" sz="2400" b="1" dirty="0"/>
              <a:t>Individuals should embrace skill diversity to help them get more equipped for better job roles especially in this computer age. 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ZA" sz="2400" b="1" dirty="0"/>
          </a:p>
          <a:p>
            <a:pPr algn="just">
              <a:lnSpc>
                <a:spcPct val="200000"/>
              </a:lnSpc>
            </a:pPr>
            <a:endParaRPr lang="en-ZA" sz="2400" b="1" dirty="0"/>
          </a:p>
          <a:p>
            <a:pPr algn="just">
              <a:lnSpc>
                <a:spcPct val="200000"/>
              </a:lnSpc>
            </a:pPr>
            <a:endParaRPr lang="en-ZA" sz="2400" b="1" dirty="0"/>
          </a:p>
          <a:p>
            <a:pPr algn="just">
              <a:lnSpc>
                <a:spcPct val="200000"/>
              </a:lnSpc>
            </a:pPr>
            <a:endParaRPr lang="en-ZA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120CC-1A91-4C73-BE65-E60977A9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88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1C639-3A3E-48E4-BD7D-06C57B6D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AutoShape 2" descr="Have you said Thank You today? It is International Thank You Day! |  Africanews">
            <a:extLst>
              <a:ext uri="{FF2B5EF4-FFF2-40B4-BE49-F238E27FC236}">
                <a16:creationId xmlns:a16="http://schemas.microsoft.com/office/drawing/2014/main" id="{DD6695E1-2164-4616-9DDE-676B4AD385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44488"/>
            <a:ext cx="236911" cy="23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pic>
        <p:nvPicPr>
          <p:cNvPr id="1030" name="Picture 6" descr="Have you said Thank You today? It is International Thank You Day! |  Africanews">
            <a:extLst>
              <a:ext uri="{FF2B5EF4-FFF2-40B4-BE49-F238E27FC236}">
                <a16:creationId xmlns:a16="http://schemas.microsoft.com/office/drawing/2014/main" id="{7E81C2AE-C464-440A-A189-A0202A3C0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507" y="0"/>
            <a:ext cx="12352507" cy="73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74148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EB9F9-3C38-4FA8-84E0-A7B15943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52" y="497527"/>
            <a:ext cx="7155753" cy="1372986"/>
          </a:xfrm>
        </p:spPr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Purpose of the study</a:t>
            </a:r>
            <a:endParaRPr lang="en-GB" sz="4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63196-73B6-44E0-AF54-87327DAD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2</a:t>
            </a:fld>
            <a:endParaRPr lang="en-GB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4E7FFBB-1B98-4033-A7F4-0B5898656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248004"/>
              </p:ext>
            </p:extLst>
          </p:nvPr>
        </p:nvGraphicFramePr>
        <p:xfrm>
          <a:off x="0" y="3029747"/>
          <a:ext cx="12192000" cy="3156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183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EB9F9-3C38-4FA8-84E0-A7B15943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2" y="876798"/>
            <a:ext cx="8761413" cy="706964"/>
          </a:xfrm>
        </p:spPr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Questions to Ponder On</a:t>
            </a:r>
            <a:endParaRPr lang="en-GB" sz="4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D6E04-9C0A-4098-BB28-453591D44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214467"/>
            <a:ext cx="10352540" cy="475389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What is the trend in Unemployment/Employment over the years?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Does gender play a crucial part in employment opportunity?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Does a course field influence employment opportunity?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Which year was increase in employment rates the highest?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Does the level of qualification influence the chances of employment?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9BB60-8FC7-4DA7-A634-8C2CF8C6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6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5C03A6-A950-4430-AC7C-AEF876A9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4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587F3C-6D7F-4B26-848A-D28CB6F0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31" y="547977"/>
            <a:ext cx="10058399" cy="1384903"/>
          </a:xfrm>
        </p:spPr>
        <p:txBody>
          <a:bodyPr/>
          <a:lstStyle/>
          <a:p>
            <a:r>
              <a:rPr lang="en-GB" sz="4400" b="1" dirty="0">
                <a:latin typeface="Cambria" panose="02040503050406030204" pitchFamily="18" charset="0"/>
                <a:ea typeface="Cambria" panose="02040503050406030204" pitchFamily="18" charset="0"/>
              </a:rPr>
              <a:t>What is the trend in unemployment/ employment over the years</a:t>
            </a:r>
            <a:endParaRPr lang="en-NG" sz="4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A671E2-1EAB-451E-97D6-B02738498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54" y="2350729"/>
            <a:ext cx="7279453" cy="43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4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722952-02AE-4B11-B100-D2917DFD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4" y="599090"/>
            <a:ext cx="11149781" cy="1198179"/>
          </a:xfrm>
        </p:spPr>
        <p:txBody>
          <a:bodyPr/>
          <a:lstStyle/>
          <a:p>
            <a:r>
              <a:rPr lang="en-GB" sz="4400" b="1" dirty="0">
                <a:latin typeface="Cambria" panose="02040503050406030204" pitchFamily="18" charset="0"/>
                <a:ea typeface="Cambria" panose="02040503050406030204" pitchFamily="18" charset="0"/>
              </a:rPr>
              <a:t>Does gender play a crucial part in employment opportunity?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6B02C-F8EC-48EC-97BF-52BAB7D0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5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A9BC78-524F-4BA3-A4D9-A2B4EA7E2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593" y="2349670"/>
            <a:ext cx="6838923" cy="44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A657-1FA4-4D13-A7F5-9098A275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76" y="575187"/>
            <a:ext cx="11159441" cy="1193935"/>
          </a:xfrm>
        </p:spPr>
        <p:txBody>
          <a:bodyPr/>
          <a:lstStyle/>
          <a:p>
            <a:b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4200" b="1" dirty="0">
                <a:latin typeface="Cambria" panose="02040503050406030204" pitchFamily="18" charset="0"/>
                <a:ea typeface="Cambria" panose="02040503050406030204" pitchFamily="18" charset="0"/>
              </a:rPr>
              <a:t>Does a course field influence unemployment opportunity?</a:t>
            </a:r>
            <a:br>
              <a:rPr lang="en-GB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b="1" dirty="0"/>
              <a:t> 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8B7AE-48FA-4437-A4DD-C5A336E0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6</a:t>
            </a:fld>
            <a:endParaRPr lang="en-GB"/>
          </a:p>
        </p:txBody>
      </p:sp>
      <p:pic>
        <p:nvPicPr>
          <p:cNvPr id="12289" name="Chart 1">
            <a:extLst>
              <a:ext uri="{FF2B5EF4-FFF2-40B4-BE49-F238E27FC236}">
                <a16:creationId xmlns:a16="http://schemas.microsoft.com/office/drawing/2014/main" id="{62B21959-2C3B-4575-A609-FCD8408AD7E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41" y="2349063"/>
            <a:ext cx="10514124" cy="421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2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A657-1FA4-4D13-A7F5-9098A275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34" y="590619"/>
            <a:ext cx="11105535" cy="1238180"/>
          </a:xfrm>
        </p:spPr>
        <p:txBody>
          <a:bodyPr/>
          <a:lstStyle/>
          <a:p>
            <a:r>
              <a:rPr lang="en-GB" sz="4200" b="1" dirty="0">
                <a:latin typeface="Cambria" panose="02040503050406030204" pitchFamily="18" charset="0"/>
                <a:ea typeface="Cambria" panose="02040503050406030204" pitchFamily="18" charset="0"/>
              </a:rPr>
              <a:t>Does a course field influence employment opportunity?</a:t>
            </a:r>
            <a:endParaRPr lang="en-GB" sz="4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9FF09-E2DD-49A3-9A30-77DB3BB2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FE8C4D-19F6-41FB-8317-C97EBCE1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3" y="2349062"/>
            <a:ext cx="9695793" cy="43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0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52EFB-C1C0-491F-A9A2-303E59E4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3382C27-6686-4DD6-850B-747310764F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025155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430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A657-1FA4-4D13-A7F5-9098A275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73" y="679571"/>
            <a:ext cx="10515600" cy="2032097"/>
          </a:xfrm>
        </p:spPr>
        <p:txBody>
          <a:bodyPr>
            <a:noAutofit/>
          </a:bodyPr>
          <a:lstStyle/>
          <a:p>
            <a:b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4400" b="1" dirty="0">
                <a:latin typeface="Cambria" panose="02040503050406030204" pitchFamily="18" charset="0"/>
                <a:ea typeface="Cambria" panose="02040503050406030204" pitchFamily="18" charset="0"/>
              </a:rPr>
              <a:t>Which year was increase in employment rates the highest?</a:t>
            </a:r>
            <a:b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GB" b="1" dirty="0"/>
            </a:br>
            <a:r>
              <a:rPr lang="en-GB" b="1" dirty="0"/>
              <a:t> 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E1199-DE4F-4278-B387-971D9B54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B0F-7AF7-4F10-A690-821419B26995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3432E-F65C-4566-9451-A0B1E510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27" y="2341855"/>
            <a:ext cx="9532459" cy="451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0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Real Group 8 First Assignment</Template>
  <TotalTime>861</TotalTime>
  <Words>290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Century Gothic</vt:lpstr>
      <vt:lpstr>Wingdings 3</vt:lpstr>
      <vt:lpstr>Ion Boardroom</vt:lpstr>
      <vt:lpstr>PowerPoint Presentation</vt:lpstr>
      <vt:lpstr>Purpose of the study</vt:lpstr>
      <vt:lpstr>Questions to Ponder On</vt:lpstr>
      <vt:lpstr>What is the trend in unemployment/ employment over the years</vt:lpstr>
      <vt:lpstr>Does gender play a crucial part in employment opportunity?</vt:lpstr>
      <vt:lpstr>  Does a course field influence unemployment opportunity?   </vt:lpstr>
      <vt:lpstr>Does a course field influence employment opportunity?</vt:lpstr>
      <vt:lpstr>PowerPoint Presentation</vt:lpstr>
      <vt:lpstr> Which year was increase in employment rates the highest?    </vt:lpstr>
      <vt:lpstr>Does  the level of qualification influence the chances of employment? </vt:lpstr>
      <vt:lpstr>Conclusion 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Booster’s Assignment Presentation  By  Team 8</dc:title>
  <dc:creator>Cynthia Ekenna</dc:creator>
  <cp:lastModifiedBy>Vivian Ozigbo</cp:lastModifiedBy>
  <cp:revision>33</cp:revision>
  <dcterms:created xsi:type="dcterms:W3CDTF">2021-09-27T02:52:24Z</dcterms:created>
  <dcterms:modified xsi:type="dcterms:W3CDTF">2021-10-11T15:03:22Z</dcterms:modified>
</cp:coreProperties>
</file>