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4.svg" ContentType="image/svg+xml"/>
  <Override PartName="/ppt/media/image16.svg" ContentType="image/svg+xml"/>
  <Override PartName="/ppt/media/image19.svg" ContentType="image/svg+xml"/>
  <Override PartName="/ppt/media/image2.svg" ContentType="image/svg+xml"/>
  <Override PartName="/ppt/media/image22.svg" ContentType="image/svg+xml"/>
  <Override PartName="/ppt/media/image25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Arimo Bold" panose="020B0704020202020204"/>
      <p:bold r:id="rId13"/>
    </p:embeddedFont>
    <p:embeddedFont>
      <p:font typeface="Arimo" panose="020B0604020202020204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hyperlink" Target="https://www.youtube.com/watch?v=BCBAI-gv2zI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www.sohu.com/a/230548049_99893391" TargetMode="Externa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sv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.jpeg"/><Relationship Id="rId13" Type="http://schemas.openxmlformats.org/officeDocument/2006/relationships/image" Target="../media/image25.svg"/><Relationship Id="rId12" Type="http://schemas.openxmlformats.org/officeDocument/2006/relationships/image" Target="../media/image24.png"/><Relationship Id="rId11" Type="http://schemas.openxmlformats.org/officeDocument/2006/relationships/image" Target="../media/image23.jpeg"/><Relationship Id="rId10" Type="http://schemas.openxmlformats.org/officeDocument/2006/relationships/image" Target="../media/image22.sv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2.svg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3" Type="http://schemas.openxmlformats.org/officeDocument/2006/relationships/hyperlink" Target="https://www.youtube.com/watch?v=01dn67QubYQ" TargetMode="Externa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32710" y="6287589"/>
            <a:ext cx="714274" cy="714274"/>
            <a:chOff x="0" y="0"/>
            <a:chExt cx="952366" cy="952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373" cy="952373"/>
            </a:xfrm>
            <a:custGeom>
              <a:avLst/>
              <a:gdLst/>
              <a:ahLst/>
              <a:cxnLst/>
              <a:rect l="l" t="t" r="r" b="b"/>
              <a:pathLst>
                <a:path w="952373" h="952373">
                  <a:moveTo>
                    <a:pt x="0" y="0"/>
                  </a:moveTo>
                  <a:lnTo>
                    <a:pt x="952373" y="0"/>
                  </a:lnTo>
                  <a:lnTo>
                    <a:pt x="952373" y="952373"/>
                  </a:lnTo>
                  <a:lnTo>
                    <a:pt x="0" y="95237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32710" y="6278064"/>
            <a:ext cx="3497580" cy="733324"/>
            <a:chOff x="0" y="0"/>
            <a:chExt cx="4663440" cy="9777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63440" cy="977773"/>
            </a:xfrm>
            <a:custGeom>
              <a:avLst/>
              <a:gdLst/>
              <a:ahLst/>
              <a:cxnLst/>
              <a:rect l="l" t="t" r="r" b="b"/>
              <a:pathLst>
                <a:path w="4663440" h="977773">
                  <a:moveTo>
                    <a:pt x="12700" y="0"/>
                  </a:moveTo>
                  <a:lnTo>
                    <a:pt x="4650740" y="0"/>
                  </a:lnTo>
                  <a:cubicBezTo>
                    <a:pt x="4657725" y="0"/>
                    <a:pt x="4663440" y="5715"/>
                    <a:pt x="4663440" y="12700"/>
                  </a:cubicBezTo>
                  <a:lnTo>
                    <a:pt x="4663440" y="965073"/>
                  </a:lnTo>
                  <a:cubicBezTo>
                    <a:pt x="4663440" y="972058"/>
                    <a:pt x="4657725" y="977773"/>
                    <a:pt x="4650740" y="977773"/>
                  </a:cubicBezTo>
                  <a:lnTo>
                    <a:pt x="12700" y="977773"/>
                  </a:lnTo>
                  <a:cubicBezTo>
                    <a:pt x="5715" y="977773"/>
                    <a:pt x="0" y="972058"/>
                    <a:pt x="0" y="965073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65073"/>
                  </a:lnTo>
                  <a:lnTo>
                    <a:pt x="12700" y="965073"/>
                  </a:lnTo>
                  <a:lnTo>
                    <a:pt x="12700" y="952373"/>
                  </a:lnTo>
                  <a:lnTo>
                    <a:pt x="4650740" y="952373"/>
                  </a:lnTo>
                  <a:lnTo>
                    <a:pt x="4650740" y="965073"/>
                  </a:lnTo>
                  <a:lnTo>
                    <a:pt x="4638040" y="965073"/>
                  </a:lnTo>
                  <a:lnTo>
                    <a:pt x="4638040" y="12700"/>
                  </a:lnTo>
                  <a:lnTo>
                    <a:pt x="4650740" y="12700"/>
                  </a:lnTo>
                  <a:lnTo>
                    <a:pt x="465074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444564" y="9346660"/>
            <a:ext cx="85725" cy="551663"/>
            <a:chOff x="0" y="0"/>
            <a:chExt cx="114300" cy="7355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3311775" y="0"/>
            <a:ext cx="4976225" cy="10287000"/>
            <a:chOff x="0" y="0"/>
            <a:chExt cx="6634967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34967" cy="13716000"/>
            </a:xfrm>
            <a:custGeom>
              <a:avLst/>
              <a:gdLst/>
              <a:ahLst/>
              <a:cxnLst/>
              <a:rect l="l" t="t" r="r" b="b"/>
              <a:pathLst>
                <a:path w="6634967" h="13716000">
                  <a:moveTo>
                    <a:pt x="0" y="0"/>
                  </a:moveTo>
                  <a:lnTo>
                    <a:pt x="6634967" y="0"/>
                  </a:lnTo>
                  <a:lnTo>
                    <a:pt x="663496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5042327" y="7700108"/>
            <a:ext cx="68578" cy="4327851"/>
            <a:chOff x="0" y="0"/>
            <a:chExt cx="91438" cy="57704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40" cy="5770499"/>
            </a:xfrm>
            <a:custGeom>
              <a:avLst/>
              <a:gdLst/>
              <a:ahLst/>
              <a:cxnLst/>
              <a:rect l="l" t="t" r="r" b="b"/>
              <a:pathLst>
                <a:path w="91440" h="5770499">
                  <a:moveTo>
                    <a:pt x="0" y="0"/>
                  </a:moveTo>
                  <a:lnTo>
                    <a:pt x="91440" y="0"/>
                  </a:lnTo>
                  <a:lnTo>
                    <a:pt x="91440" y="5770499"/>
                  </a:lnTo>
                  <a:lnTo>
                    <a:pt x="0" y="5770499"/>
                  </a:lnTo>
                  <a:close/>
                </a:path>
              </a:pathLst>
            </a:custGeom>
            <a:solidFill>
              <a:srgbClr val="CDE1FC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16890677" y="9489401"/>
            <a:ext cx="157762" cy="541969"/>
            <a:chOff x="0" y="0"/>
            <a:chExt cx="210350" cy="7226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12" cy="722630"/>
            </a:xfrm>
            <a:custGeom>
              <a:avLst/>
              <a:gdLst/>
              <a:ahLst/>
              <a:cxnLst/>
              <a:rect l="l" t="t" r="r" b="b"/>
              <a:pathLst>
                <a:path w="210312" h="722630">
                  <a:moveTo>
                    <a:pt x="0" y="0"/>
                  </a:moveTo>
                  <a:lnTo>
                    <a:pt x="210312" y="0"/>
                  </a:lnTo>
                  <a:lnTo>
                    <a:pt x="210312" y="722630"/>
                  </a:lnTo>
                  <a:lnTo>
                    <a:pt x="0" y="722630"/>
                  </a:lnTo>
                  <a:close/>
                </a:path>
              </a:pathLst>
            </a:custGeom>
            <a:solidFill>
              <a:srgbClr val="CDE1FC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4327293" y="-754559"/>
            <a:ext cx="4222276" cy="4114800"/>
          </a:xfrm>
          <a:custGeom>
            <a:avLst/>
            <a:gdLst/>
            <a:ahLst/>
            <a:cxnLst/>
            <a:rect l="l" t="t" r="r" b="b"/>
            <a:pathLst>
              <a:path w="4222276" h="4114800">
                <a:moveTo>
                  <a:pt x="0" y="0"/>
                </a:moveTo>
                <a:lnTo>
                  <a:pt x="4222276" y="0"/>
                </a:lnTo>
                <a:lnTo>
                  <a:pt x="4222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74520" y="6368415"/>
            <a:ext cx="2317115" cy="53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437ECD"/>
                </a:solidFill>
                <a:latin typeface="+mj-lt"/>
                <a:ea typeface="字由点字典黑 45J" panose="00020600040101010101" charset="-122"/>
                <a:cs typeface="+mj-lt"/>
                <a:sym typeface="字由点字典黑 45J" panose="00020600040101010101" charset="-122"/>
              </a:rPr>
              <a:t>Vivian Xie</a:t>
            </a:r>
            <a:endParaRPr lang="en-US" sz="3500">
              <a:solidFill>
                <a:srgbClr val="437ECD"/>
              </a:solidFill>
              <a:latin typeface="+mj-lt"/>
              <a:ea typeface="字由点字典黑 45J" panose="00020600040101010101" charset="-122"/>
              <a:cs typeface="+mj-lt"/>
              <a:sym typeface="字由点字典黑 45J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-995689" y="272610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31722" y="272610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39663" y="9359213"/>
            <a:ext cx="3590626" cy="577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437ECD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PCIX-SHU- 102</a:t>
            </a:r>
            <a:endParaRPr lang="en-US" sz="3600" b="1">
              <a:solidFill>
                <a:srgbClr val="437ECD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70785" y="3008911"/>
            <a:ext cx="10895962" cy="13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7200" b="1">
                <a:solidFill>
                  <a:srgbClr val="094595"/>
                </a:solidFill>
                <a:latin typeface="+mj-lt"/>
                <a:ea typeface="字由点字典黑 65J" panose="00020600040101010101" charset="-122"/>
                <a:cs typeface="+mj-lt"/>
                <a:sym typeface="字由点字典黑 65J" panose="00020600040101010101" charset="-122"/>
              </a:rPr>
              <a:t> Learning Experience</a:t>
            </a:r>
            <a:endParaRPr lang="en-US" sz="7200" b="1">
              <a:solidFill>
                <a:srgbClr val="094595"/>
              </a:solidFill>
              <a:latin typeface="+mj-lt"/>
              <a:ea typeface="字由点字典黑 65J" panose="00020600040101010101" charset="-122"/>
              <a:cs typeface="+mj-lt"/>
              <a:sym typeface="字由点字典黑 65J" panose="0002060004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06398" y="6417873"/>
            <a:ext cx="566897" cy="434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>
                <a:solidFill>
                  <a:srgbClr val="437ECD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By</a:t>
            </a:r>
            <a:endParaRPr lang="en-US" sz="2700" b="1">
              <a:solidFill>
                <a:srgbClr val="437ECD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891082" y="9359213"/>
            <a:ext cx="5403356" cy="577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437ECD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指导教授：Yanyue Yuan</a:t>
            </a:r>
            <a:endParaRPr lang="en-US" sz="3600" b="1">
              <a:solidFill>
                <a:srgbClr val="437ECD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98405" y="3097530"/>
            <a:ext cx="7278370" cy="446405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70785" y="4370986"/>
            <a:ext cx="10895962" cy="130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1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小蜘蛛视角体验活动</a:t>
            </a:r>
            <a:endParaRPr lang="en-US" sz="8500" b="1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9390" t="2217" r="48357"/>
          <a:stretch>
            <a:fillRect/>
          </a:stretch>
        </p:blipFill>
        <p:spPr>
          <a:xfrm>
            <a:off x="13487400" y="-20955"/>
            <a:ext cx="746125" cy="362585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59132" y="272610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27018" y="2131558"/>
            <a:ext cx="6188622" cy="6078992"/>
            <a:chOff x="0" y="0"/>
            <a:chExt cx="8134902" cy="79907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902" cy="7990795"/>
            </a:xfrm>
            <a:custGeom>
              <a:avLst/>
              <a:gdLst/>
              <a:ahLst/>
              <a:cxnLst/>
              <a:rect l="l" t="t" r="r" b="b"/>
              <a:pathLst>
                <a:path w="8134902" h="7990795">
                  <a:moveTo>
                    <a:pt x="132490" y="0"/>
                  </a:moveTo>
                  <a:lnTo>
                    <a:pt x="8002412" y="0"/>
                  </a:lnTo>
                  <a:cubicBezTo>
                    <a:pt x="8075547" y="0"/>
                    <a:pt x="8134902" y="55588"/>
                    <a:pt x="8134902" y="124081"/>
                  </a:cubicBezTo>
                  <a:lnTo>
                    <a:pt x="8134902" y="7866714"/>
                  </a:lnTo>
                  <a:cubicBezTo>
                    <a:pt x="8134902" y="7935207"/>
                    <a:pt x="8075547" y="7990795"/>
                    <a:pt x="8002412" y="7990795"/>
                  </a:cubicBezTo>
                  <a:lnTo>
                    <a:pt x="132490" y="7990795"/>
                  </a:lnTo>
                  <a:cubicBezTo>
                    <a:pt x="59356" y="7990795"/>
                    <a:pt x="0" y="7935207"/>
                    <a:pt x="0" y="7866714"/>
                  </a:cubicBezTo>
                  <a:lnTo>
                    <a:pt x="0" y="124081"/>
                  </a:lnTo>
                  <a:cubicBezTo>
                    <a:pt x="0" y="55588"/>
                    <a:pt x="59356" y="0"/>
                    <a:pt x="132490" y="0"/>
                  </a:cubicBezTo>
                  <a:moveTo>
                    <a:pt x="132490" y="248161"/>
                  </a:moveTo>
                  <a:lnTo>
                    <a:pt x="132490" y="124081"/>
                  </a:lnTo>
                  <a:lnTo>
                    <a:pt x="264981" y="124081"/>
                  </a:lnTo>
                  <a:lnTo>
                    <a:pt x="264981" y="7866714"/>
                  </a:lnTo>
                  <a:lnTo>
                    <a:pt x="132490" y="7866714"/>
                  </a:lnTo>
                  <a:lnTo>
                    <a:pt x="132490" y="7742634"/>
                  </a:lnTo>
                  <a:lnTo>
                    <a:pt x="8002412" y="7742634"/>
                  </a:lnTo>
                  <a:lnTo>
                    <a:pt x="8002412" y="7866714"/>
                  </a:lnTo>
                  <a:lnTo>
                    <a:pt x="7869921" y="7866714"/>
                  </a:lnTo>
                  <a:lnTo>
                    <a:pt x="7869921" y="124081"/>
                  </a:lnTo>
                  <a:lnTo>
                    <a:pt x="8002412" y="124081"/>
                  </a:lnTo>
                  <a:lnTo>
                    <a:pt x="8002412" y="248161"/>
                  </a:lnTo>
                  <a:lnTo>
                    <a:pt x="132490" y="248161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482262" y="3481726"/>
            <a:ext cx="104775" cy="573882"/>
            <a:chOff x="0" y="0"/>
            <a:chExt cx="139700" cy="7651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0482262" y="4898262"/>
            <a:ext cx="104775" cy="573882"/>
            <a:chOff x="0" y="0"/>
            <a:chExt cx="139700" cy="7651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482262" y="6299193"/>
            <a:ext cx="104775" cy="573882"/>
            <a:chOff x="0" y="0"/>
            <a:chExt cx="139700" cy="7651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0482262" y="7806000"/>
            <a:ext cx="104775" cy="573882"/>
            <a:chOff x="0" y="0"/>
            <a:chExt cx="139700" cy="7651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9700" cy="765175"/>
            </a:xfrm>
            <a:custGeom>
              <a:avLst/>
              <a:gdLst/>
              <a:ahLst/>
              <a:cxnLst/>
              <a:rect l="l" t="t" r="r" b="b"/>
              <a:pathLst>
                <a:path w="139700" h="765175">
                  <a:moveTo>
                    <a:pt x="0" y="0"/>
                  </a:moveTo>
                  <a:lnTo>
                    <a:pt x="139700" y="0"/>
                  </a:lnTo>
                  <a:lnTo>
                    <a:pt x="1397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924050" y="2246699"/>
            <a:ext cx="5780633" cy="5780633"/>
          </a:xfrm>
          <a:custGeom>
            <a:avLst/>
            <a:gdLst/>
            <a:ahLst/>
            <a:cxnLst/>
            <a:rect l="l" t="t" r="r" b="b"/>
            <a:pathLst>
              <a:path w="5780633" h="5780633">
                <a:moveTo>
                  <a:pt x="0" y="0"/>
                </a:moveTo>
                <a:lnTo>
                  <a:pt x="5780633" y="0"/>
                </a:lnTo>
                <a:lnTo>
                  <a:pt x="5780633" y="5780633"/>
                </a:lnTo>
                <a:lnTo>
                  <a:pt x="0" y="57806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496575" y="2303849"/>
            <a:ext cx="2635583" cy="4114800"/>
          </a:xfrm>
          <a:custGeom>
            <a:avLst/>
            <a:gdLst/>
            <a:ahLst/>
            <a:cxnLst/>
            <a:rect l="l" t="t" r="r" b="b"/>
            <a:pathLst>
              <a:path w="2635583" h="4114800">
                <a:moveTo>
                  <a:pt x="0" y="0"/>
                </a:moveTo>
                <a:lnTo>
                  <a:pt x="2635583" y="0"/>
                </a:lnTo>
                <a:lnTo>
                  <a:pt x="26355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44993" y="1479571"/>
            <a:ext cx="8397774" cy="1275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b="1">
                <a:solidFill>
                  <a:srgbClr val="437ECD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小蜘蛛眼里的世界</a:t>
            </a:r>
            <a:endParaRPr lang="en-US" sz="8100" b="1">
              <a:solidFill>
                <a:srgbClr val="437ECD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44993" y="3335469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01</a:t>
            </a:r>
            <a:endParaRPr lang="en-US" sz="54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775713" y="3417433"/>
            <a:ext cx="592713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打开新的视角</a:t>
            </a:r>
            <a:endParaRPr lang="en-US" sz="42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4993" y="4752004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02</a:t>
            </a:r>
            <a:endParaRPr lang="en-US" sz="54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816593" y="4842492"/>
            <a:ext cx="541075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怎样制作“它”？</a:t>
            </a:r>
            <a:endParaRPr lang="en-US" sz="42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444993" y="6152935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03</a:t>
            </a:r>
            <a:endParaRPr lang="en-US" sz="54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816593" y="6267046"/>
            <a:ext cx="39319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开始动手啦</a:t>
            </a:r>
            <a:endParaRPr lang="en-US" sz="42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444993" y="7659742"/>
            <a:ext cx="103726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04</a:t>
            </a:r>
            <a:endParaRPr lang="en-US" sz="54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816593" y="7773854"/>
            <a:ext cx="393191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展示你的“它”</a:t>
            </a:r>
            <a:endParaRPr lang="en-US" sz="42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 rot="5400000">
            <a:off x="11305960" y="3967900"/>
            <a:ext cx="9909447" cy="27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0"/>
              </a:lnSpc>
            </a:pPr>
            <a:r>
              <a:rPr lang="en-US" sz="17250" b="1">
                <a:solidFill>
                  <a:srgbClr val="437ECD">
                    <a:alpha val="19608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7250" b="1">
              <a:solidFill>
                <a:srgbClr val="437ECD">
                  <a:alpha val="19608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1" tooltip="https://www.youtube.com/watch?v=BCBAI-gv2zI"/>
          </p:cNvPr>
          <p:cNvSpPr/>
          <p:nvPr/>
        </p:nvSpPr>
        <p:spPr>
          <a:xfrm>
            <a:off x="2249474" y="1984718"/>
            <a:ext cx="13068793" cy="7273582"/>
          </a:xfrm>
          <a:custGeom>
            <a:avLst/>
            <a:gdLst/>
            <a:ahLst/>
            <a:cxnLst/>
            <a:rect l="l" t="t" r="r" b="b"/>
            <a:pathLst>
              <a:path w="13068793" h="7273582">
                <a:moveTo>
                  <a:pt x="0" y="0"/>
                </a:moveTo>
                <a:lnTo>
                  <a:pt x="13068793" y="0"/>
                </a:lnTo>
                <a:lnTo>
                  <a:pt x="13068793" y="7273582"/>
                </a:lnTo>
                <a:lnTo>
                  <a:pt x="0" y="727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725" r="-4032" b="-2146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939663" y="652412"/>
            <a:ext cx="116946" cy="752576"/>
            <a:chOff x="0" y="0"/>
            <a:chExt cx="114300" cy="735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25337" y="614362"/>
            <a:ext cx="710604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你了解小蜘蛛吗？</a:t>
            </a:r>
            <a:endParaRPr lang="en-US" sz="55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3555763"/>
            <a:ext cx="18288000" cy="5033977"/>
            <a:chOff x="0" y="0"/>
            <a:chExt cx="4816593" cy="13258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25821"/>
            </a:xfrm>
            <a:custGeom>
              <a:avLst/>
              <a:gdLst/>
              <a:ahLst/>
              <a:cxnLst/>
              <a:rect l="l" t="t" r="r" b="b"/>
              <a:pathLst>
                <a:path w="4816592" h="1325821">
                  <a:moveTo>
                    <a:pt x="0" y="0"/>
                  </a:moveTo>
                  <a:lnTo>
                    <a:pt x="4816592" y="0"/>
                  </a:lnTo>
                  <a:lnTo>
                    <a:pt x="4816592" y="1325821"/>
                  </a:lnTo>
                  <a:lnTo>
                    <a:pt x="0" y="13258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816593" cy="1344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0">
            <a:off x="2260538" y="3057343"/>
            <a:ext cx="2957440" cy="295744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437ECD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1"/>
              <a:stretch>
                <a:fillRect l="-18801" r="-18801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0">
            <a:off x="7665280" y="3057343"/>
            <a:ext cx="2957440" cy="295744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437EC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23743" r="-23743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0">
            <a:off x="13070022" y="3057343"/>
            <a:ext cx="2957440" cy="29574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437ECD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3"/>
              <a:stretch>
                <a:fillRect l="-24712" r="-2471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225337" y="614362"/>
            <a:ext cx="710604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蜘蛛究竟看到了什么？</a:t>
            </a:r>
            <a:endParaRPr lang="en-US" sz="55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29990" y="6176708"/>
            <a:ext cx="361853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蜘蛛的眼睛</a:t>
            </a:r>
            <a:endParaRPr lang="en-US" sz="3600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29990" y="6806779"/>
            <a:ext cx="3618537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94595"/>
                </a:solidFill>
                <a:latin typeface="字由点字典黑 45J" panose="00020600040101010101" charset="-122"/>
                <a:ea typeface="字由点字典黑 45J" panose="00020600040101010101" charset="-122"/>
                <a:cs typeface="字由点字典黑 45J" panose="00020600040101010101" charset="-122"/>
                <a:sym typeface="字由点字典黑 45J" panose="00020600040101010101" charset="-122"/>
              </a:rPr>
              <a:t>它们有八只眼睛，有的用来看前方，有的用来看四周，好像永远都能注意到周围的一切。</a:t>
            </a:r>
            <a:endParaRPr lang="en-US" sz="2000">
              <a:solidFill>
                <a:srgbClr val="094595"/>
              </a:solidFill>
              <a:latin typeface="字由点字典黑 45J" panose="00020600040101010101" charset="-122"/>
              <a:ea typeface="字由点字典黑 45J" panose="00020600040101010101" charset="-122"/>
              <a:cs typeface="字由点字典黑 45J" panose="00020600040101010101" charset="-122"/>
              <a:sym typeface="字由点字典黑 45J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334731" y="6176708"/>
            <a:ext cx="361853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糊涂的视力</a:t>
            </a:r>
            <a:endParaRPr lang="en-US" sz="3600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334731" y="6806779"/>
            <a:ext cx="361853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94595"/>
                </a:solidFill>
                <a:latin typeface="字由点字典黑 45J" panose="00020600040101010101" charset="-122"/>
                <a:ea typeface="字由点字典黑 45J" panose="00020600040101010101" charset="-122"/>
                <a:cs typeface="字由点字典黑 45J" panose="00020600040101010101" charset="-122"/>
                <a:sym typeface="字由点字典黑 45J" panose="00020600040101010101" charset="-122"/>
              </a:rPr>
              <a:t>虽然眼睛很多，但蜘蛛的视力却不太好。远处的东西总是模模糊糊的，所以它们得靠其他本领来抓住猎物！</a:t>
            </a:r>
            <a:endParaRPr lang="en-US" sz="2000">
              <a:solidFill>
                <a:srgbClr val="094595"/>
              </a:solidFill>
              <a:latin typeface="字由点字典黑 45J" panose="00020600040101010101" charset="-122"/>
              <a:ea typeface="字由点字典黑 45J" panose="00020600040101010101" charset="-122"/>
              <a:cs typeface="字由点字典黑 45J" panose="00020600040101010101" charset="-122"/>
              <a:sym typeface="字由点字典黑 45J" panose="0002060004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739473" y="6176708"/>
            <a:ext cx="361853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居然是色盲</a:t>
            </a:r>
            <a:endParaRPr lang="en-US" sz="3600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618304" y="6806779"/>
            <a:ext cx="4170798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94595"/>
                </a:solidFill>
                <a:latin typeface="字由点字典黑 45J" panose="00020600040101010101" charset="-122"/>
                <a:ea typeface="字由点字典黑 45J" panose="00020600040101010101" charset="-122"/>
                <a:cs typeface="字由点字典黑 45J" panose="00020600040101010101" charset="-122"/>
                <a:sym typeface="字由点字典黑 45J" panose="00020600040101010101" charset="-122"/>
              </a:rPr>
              <a:t>大部分蜘蛛的世界都是黑白的。不过，有一些特别的蜘蛛种类，比如跳蛛，可以看到一些颜色，甚至能看到紫外线，但视野依然远远不如我们人类那么清晰和丰富。</a:t>
            </a:r>
            <a:endParaRPr lang="en-US" sz="2000">
              <a:solidFill>
                <a:srgbClr val="094595"/>
              </a:solidFill>
              <a:latin typeface="字由点字典黑 45J" panose="00020600040101010101" charset="-122"/>
              <a:ea typeface="字由点字典黑 45J" panose="00020600040101010101" charset="-122"/>
              <a:cs typeface="字由点字典黑 45J" panose="00020600040101010101" charset="-122"/>
              <a:sym typeface="字由点字典黑 45J" panose="0002060004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281754" y="9380316"/>
            <a:ext cx="571910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u="sng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  <a:hlinkClick r:id="rId4" tooltip="https://www.sohu.com/a/230548049_99893391"/>
              </a:rPr>
              <a:t>附：其他小动物眼中的世界</a:t>
            </a:r>
            <a:endParaRPr lang="en-US" sz="3000" u="sng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  <a:hlinkClick r:id="rId4" tooltip="https://www.sohu.com/a/230548049_9989339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56403" y="2987453"/>
            <a:ext cx="2841037" cy="3313162"/>
          </a:xfrm>
          <a:custGeom>
            <a:avLst/>
            <a:gdLst/>
            <a:ahLst/>
            <a:cxnLst/>
            <a:rect l="l" t="t" r="r" b="b"/>
            <a:pathLst>
              <a:path w="2841037" h="3313162">
                <a:moveTo>
                  <a:pt x="0" y="0"/>
                </a:moveTo>
                <a:lnTo>
                  <a:pt x="2841036" y="0"/>
                </a:lnTo>
                <a:lnTo>
                  <a:pt x="2841036" y="3313162"/>
                </a:lnTo>
                <a:lnTo>
                  <a:pt x="0" y="331316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45187" y="3323631"/>
            <a:ext cx="1289206" cy="869628"/>
          </a:xfrm>
          <a:custGeom>
            <a:avLst/>
            <a:gdLst/>
            <a:ahLst/>
            <a:cxnLst/>
            <a:rect l="l" t="t" r="r" b="b"/>
            <a:pathLst>
              <a:path w="1289206" h="869628">
                <a:moveTo>
                  <a:pt x="0" y="0"/>
                </a:moveTo>
                <a:lnTo>
                  <a:pt x="1289205" y="0"/>
                </a:lnTo>
                <a:lnTo>
                  <a:pt x="1289205" y="869627"/>
                </a:lnTo>
                <a:lnTo>
                  <a:pt x="0" y="869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526469">
            <a:off x="6786027" y="2620508"/>
            <a:ext cx="3563849" cy="3425750"/>
          </a:xfrm>
          <a:custGeom>
            <a:avLst/>
            <a:gdLst/>
            <a:ahLst/>
            <a:cxnLst/>
            <a:rect l="l" t="t" r="r" b="b"/>
            <a:pathLst>
              <a:path w="3563849" h="3425750">
                <a:moveTo>
                  <a:pt x="0" y="0"/>
                </a:moveTo>
                <a:lnTo>
                  <a:pt x="3563849" y="0"/>
                </a:lnTo>
                <a:lnTo>
                  <a:pt x="3563849" y="3425750"/>
                </a:lnTo>
                <a:lnTo>
                  <a:pt x="0" y="3425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13202" y="6204985"/>
            <a:ext cx="2286402" cy="2154934"/>
          </a:xfrm>
          <a:custGeom>
            <a:avLst/>
            <a:gdLst/>
            <a:ahLst/>
            <a:cxnLst/>
            <a:rect l="l" t="t" r="r" b="b"/>
            <a:pathLst>
              <a:path w="2286402" h="2154934">
                <a:moveTo>
                  <a:pt x="0" y="0"/>
                </a:moveTo>
                <a:lnTo>
                  <a:pt x="2286402" y="0"/>
                </a:lnTo>
                <a:lnTo>
                  <a:pt x="2286402" y="2154933"/>
                </a:lnTo>
                <a:lnTo>
                  <a:pt x="0" y="21549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392308" y="2738277"/>
            <a:ext cx="3688279" cy="3811515"/>
          </a:xfrm>
          <a:custGeom>
            <a:avLst/>
            <a:gdLst/>
            <a:ahLst/>
            <a:cxnLst/>
            <a:rect l="l" t="t" r="r" b="b"/>
            <a:pathLst>
              <a:path w="3688279" h="3811515">
                <a:moveTo>
                  <a:pt x="0" y="0"/>
                </a:moveTo>
                <a:lnTo>
                  <a:pt x="3688278" y="0"/>
                </a:lnTo>
                <a:lnTo>
                  <a:pt x="3688278" y="3811514"/>
                </a:lnTo>
                <a:lnTo>
                  <a:pt x="0" y="38115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939663" y="652412"/>
            <a:ext cx="116946" cy="752576"/>
            <a:chOff x="0" y="0"/>
            <a:chExt cx="114300" cy="7355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1392308" y="4929557"/>
            <a:ext cx="1620234" cy="1620234"/>
          </a:xfrm>
          <a:custGeom>
            <a:avLst/>
            <a:gdLst/>
            <a:ahLst/>
            <a:cxnLst/>
            <a:rect l="l" t="t" r="r" b="b"/>
            <a:pathLst>
              <a:path w="1620234" h="1620234">
                <a:moveTo>
                  <a:pt x="0" y="0"/>
                </a:moveTo>
                <a:lnTo>
                  <a:pt x="1620234" y="0"/>
                </a:lnTo>
                <a:lnTo>
                  <a:pt x="1620234" y="1620234"/>
                </a:lnTo>
                <a:lnTo>
                  <a:pt x="0" y="1620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83444" y="6300615"/>
            <a:ext cx="2194286" cy="3627291"/>
          </a:xfrm>
          <a:custGeom>
            <a:avLst/>
            <a:gdLst/>
            <a:ahLst/>
            <a:cxnLst/>
            <a:rect l="l" t="t" r="r" b="b"/>
            <a:pathLst>
              <a:path w="2194286" h="3627291">
                <a:moveTo>
                  <a:pt x="0" y="0"/>
                </a:moveTo>
                <a:lnTo>
                  <a:pt x="2194285" y="0"/>
                </a:lnTo>
                <a:lnTo>
                  <a:pt x="2194285" y="3627291"/>
                </a:lnTo>
                <a:lnTo>
                  <a:pt x="0" y="362729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27181" r="-18521"/>
            </a:stretch>
          </a:blipFill>
        </p:spPr>
      </p:sp>
      <p:sp>
        <p:nvSpPr>
          <p:cNvPr id="11" name="Freeform 11"/>
          <p:cNvSpPr/>
          <p:nvPr/>
        </p:nvSpPr>
        <p:spPr>
          <a:xfrm rot="2700000">
            <a:off x="12014528" y="7172916"/>
            <a:ext cx="1996028" cy="563878"/>
          </a:xfrm>
          <a:custGeom>
            <a:avLst/>
            <a:gdLst/>
            <a:ahLst/>
            <a:cxnLst/>
            <a:rect l="l" t="t" r="r" b="b"/>
            <a:pathLst>
              <a:path w="1996028" h="563878">
                <a:moveTo>
                  <a:pt x="0" y="0"/>
                </a:moveTo>
                <a:lnTo>
                  <a:pt x="1996028" y="0"/>
                </a:lnTo>
                <a:lnTo>
                  <a:pt x="1996028" y="563878"/>
                </a:lnTo>
                <a:lnTo>
                  <a:pt x="0" y="5638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8176140">
            <a:off x="14501245" y="5386"/>
            <a:ext cx="2869553" cy="2875304"/>
          </a:xfrm>
          <a:custGeom>
            <a:avLst/>
            <a:gdLst/>
            <a:ahLst/>
            <a:cxnLst/>
            <a:rect l="l" t="t" r="r" b="b"/>
            <a:pathLst>
              <a:path w="2869553" h="2875304">
                <a:moveTo>
                  <a:pt x="0" y="0"/>
                </a:moveTo>
                <a:lnTo>
                  <a:pt x="2869553" y="0"/>
                </a:lnTo>
                <a:lnTo>
                  <a:pt x="2869553" y="2875303"/>
                </a:lnTo>
                <a:lnTo>
                  <a:pt x="0" y="28753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25337" y="614362"/>
            <a:ext cx="961371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一起做一只智能小蜘蛛吧！</a:t>
            </a:r>
            <a:endParaRPr lang="en-US" sz="55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7087" y="9083818"/>
            <a:ext cx="12305454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不要着急哦，Vivian会一件事一件事都告诉你！</a:t>
            </a:r>
            <a:endParaRPr lang="en-US" sz="40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5" name="Freeform 15"/>
          <p:cNvSpPr/>
          <p:nvPr/>
        </p:nvSpPr>
        <p:spPr>
          <a:xfrm rot="7244411">
            <a:off x="13472233" y="2193394"/>
            <a:ext cx="1427067" cy="403146"/>
          </a:xfrm>
          <a:custGeom>
            <a:avLst/>
            <a:gdLst/>
            <a:ahLst/>
            <a:cxnLst/>
            <a:rect l="l" t="t" r="r" b="b"/>
            <a:pathLst>
              <a:path w="1427067" h="403146">
                <a:moveTo>
                  <a:pt x="0" y="0"/>
                </a:moveTo>
                <a:lnTo>
                  <a:pt x="1427067" y="0"/>
                </a:lnTo>
                <a:lnTo>
                  <a:pt x="1427067" y="403146"/>
                </a:lnTo>
                <a:lnTo>
                  <a:pt x="0" y="403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9663" y="652412"/>
            <a:ext cx="116946" cy="752576"/>
            <a:chOff x="0" y="0"/>
            <a:chExt cx="114300" cy="735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300" cy="735584"/>
            </a:xfrm>
            <a:custGeom>
              <a:avLst/>
              <a:gdLst/>
              <a:ahLst/>
              <a:cxnLst/>
              <a:rect l="l" t="t" r="r" b="b"/>
              <a:pathLst>
                <a:path w="114300" h="735584">
                  <a:moveTo>
                    <a:pt x="0" y="0"/>
                  </a:moveTo>
                  <a:lnTo>
                    <a:pt x="114300" y="0"/>
                  </a:lnTo>
                  <a:lnTo>
                    <a:pt x="114300" y="735584"/>
                  </a:lnTo>
                  <a:lnTo>
                    <a:pt x="0" y="7355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3089060" y="3474261"/>
            <a:ext cx="15198940" cy="1461059"/>
            <a:chOff x="0" y="0"/>
            <a:chExt cx="4003013" cy="3848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03013" cy="384806"/>
            </a:xfrm>
            <a:custGeom>
              <a:avLst/>
              <a:gdLst/>
              <a:ahLst/>
              <a:cxnLst/>
              <a:rect l="l" t="t" r="r" b="b"/>
              <a:pathLst>
                <a:path w="4003013" h="384806">
                  <a:moveTo>
                    <a:pt x="0" y="0"/>
                  </a:moveTo>
                  <a:lnTo>
                    <a:pt x="4003013" y="0"/>
                  </a:lnTo>
                  <a:lnTo>
                    <a:pt x="4003013" y="384806"/>
                  </a:lnTo>
                  <a:lnTo>
                    <a:pt x="0" y="3848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003013" cy="40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0">
            <a:off x="1662523" y="2975237"/>
            <a:ext cx="2459108" cy="245910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437ECD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1"/>
              <a:stretch>
                <a:fillRect l="-24665" r="-2466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5487185" y="7019850"/>
            <a:ext cx="13114552" cy="1461059"/>
            <a:chOff x="0" y="0"/>
            <a:chExt cx="3454039" cy="3848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54038" cy="384806"/>
            </a:xfrm>
            <a:custGeom>
              <a:avLst/>
              <a:gdLst/>
              <a:ahLst/>
              <a:cxnLst/>
              <a:rect l="l" t="t" r="r" b="b"/>
              <a:pathLst>
                <a:path w="3454038" h="384806">
                  <a:moveTo>
                    <a:pt x="0" y="0"/>
                  </a:moveTo>
                  <a:lnTo>
                    <a:pt x="3454038" y="0"/>
                  </a:lnTo>
                  <a:lnTo>
                    <a:pt x="3454038" y="384806"/>
                  </a:lnTo>
                  <a:lnTo>
                    <a:pt x="0" y="3848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3454039" cy="40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0">
            <a:off x="3826449" y="6520826"/>
            <a:ext cx="2459108" cy="24591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437ECD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223" t="-16751" r="223" b="-16751"/>
              </a:stretch>
            </a:blipFill>
          </p:spPr>
        </p:sp>
      </p:grpSp>
      <p:sp>
        <p:nvSpPr>
          <p:cNvPr id="16" name="Freeform 16">
            <a:hlinkClick r:id="rId3" tooltip="https://www.youtube.com/watch?v=01dn67QubYQ"/>
          </p:cNvPr>
          <p:cNvSpPr/>
          <p:nvPr/>
        </p:nvSpPr>
        <p:spPr>
          <a:xfrm>
            <a:off x="1729198" y="3098766"/>
            <a:ext cx="2266754" cy="2258254"/>
          </a:xfrm>
          <a:custGeom>
            <a:avLst/>
            <a:gdLst/>
            <a:ahLst/>
            <a:cxnLst/>
            <a:rect l="l" t="t" r="r" b="b"/>
            <a:pathLst>
              <a:path w="2266754" h="2258254">
                <a:moveTo>
                  <a:pt x="0" y="0"/>
                </a:moveTo>
                <a:lnTo>
                  <a:pt x="2266754" y="0"/>
                </a:lnTo>
                <a:lnTo>
                  <a:pt x="2266754" y="2258254"/>
                </a:lnTo>
                <a:lnTo>
                  <a:pt x="0" y="2258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383553">
            <a:off x="4692231" y="7865024"/>
            <a:ext cx="446612" cy="858868"/>
          </a:xfrm>
          <a:custGeom>
            <a:avLst/>
            <a:gdLst/>
            <a:ahLst/>
            <a:cxnLst/>
            <a:rect l="l" t="t" r="r" b="b"/>
            <a:pathLst>
              <a:path w="446612" h="858868">
                <a:moveTo>
                  <a:pt x="0" y="0"/>
                </a:moveTo>
                <a:lnTo>
                  <a:pt x="446611" y="0"/>
                </a:lnTo>
                <a:lnTo>
                  <a:pt x="446611" y="858868"/>
                </a:lnTo>
                <a:lnTo>
                  <a:pt x="0" y="858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25337" y="614362"/>
            <a:ext cx="791866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437ECD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现在是自由创作时间！</a:t>
            </a:r>
            <a:endParaRPr lang="en-US" sz="5500">
              <a:solidFill>
                <a:srgbClr val="437ECD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665696" y="3751643"/>
            <a:ext cx="1042967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限时挑战：创造你的小蜘蛛！</a:t>
            </a:r>
            <a:endParaRPr lang="en-US" sz="3600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665696" y="4372189"/>
            <a:ext cx="10429678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94595"/>
                </a:solidFill>
                <a:latin typeface="字由点字典黑 45J" panose="00020600040101010101" charset="-122"/>
                <a:ea typeface="字由点字典黑 45J" panose="00020600040101010101" charset="-122"/>
                <a:cs typeface="字由点字典黑 45J" panose="00020600040101010101" charset="-122"/>
                <a:sym typeface="字由点字典黑 45J" panose="00020600040101010101" charset="-122"/>
              </a:rPr>
              <a:t>你的小蜘蛛，我的小蜘蛛，好像不一样~</a:t>
            </a:r>
            <a:endParaRPr lang="en-US" sz="1800">
              <a:solidFill>
                <a:srgbClr val="094595"/>
              </a:solidFill>
              <a:latin typeface="字由点字典黑 45J" panose="00020600040101010101" charset="-122"/>
              <a:ea typeface="字由点字典黑 45J" panose="00020600040101010101" charset="-122"/>
              <a:cs typeface="字由点字典黑 45J" panose="00020600040101010101" charset="-122"/>
              <a:sym typeface="字由点字典黑 45J" panose="0002060004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829622" y="7268945"/>
            <a:ext cx="1042967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工具使用：安全第一，发挥你的创意</a:t>
            </a:r>
            <a:endParaRPr lang="en-US" sz="3600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829622" y="7917778"/>
            <a:ext cx="10429678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94595"/>
                </a:solidFill>
                <a:latin typeface="字由点字典黑 45J" panose="00020600040101010101" charset="-122"/>
                <a:ea typeface="字由点字典黑 45J" panose="00020600040101010101" charset="-122"/>
                <a:cs typeface="字由点字典黑 45J" panose="00020600040101010101" charset="-122"/>
                <a:sym typeface="字由点字典黑 45J" panose="00020600040101010101" charset="-122"/>
              </a:rPr>
              <a:t>有任何不会的工具可以举手提问，请各位家长看护好自己的小朋友！</a:t>
            </a:r>
            <a:endParaRPr lang="en-US" sz="1800">
              <a:solidFill>
                <a:srgbClr val="094595"/>
              </a:solidFill>
              <a:latin typeface="字由点字典黑 45J" panose="00020600040101010101" charset="-122"/>
              <a:ea typeface="字由点字典黑 45J" panose="00020600040101010101" charset="-122"/>
              <a:cs typeface="字由点字典黑 45J" panose="00020600040101010101" charset="-122"/>
              <a:sym typeface="字由点字典黑 45J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428151" y="2927483"/>
            <a:ext cx="7389294" cy="4692717"/>
            <a:chOff x="0" y="0"/>
            <a:chExt cx="9852392" cy="6256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52406" cy="6256909"/>
            </a:xfrm>
            <a:custGeom>
              <a:avLst/>
              <a:gdLst/>
              <a:ahLst/>
              <a:cxnLst/>
              <a:rect l="l" t="t" r="r" b="b"/>
              <a:pathLst>
                <a:path w="9852406" h="6256909">
                  <a:moveTo>
                    <a:pt x="127000" y="0"/>
                  </a:moveTo>
                  <a:lnTo>
                    <a:pt x="9725406" y="0"/>
                  </a:lnTo>
                  <a:cubicBezTo>
                    <a:pt x="9795511" y="0"/>
                    <a:pt x="9852406" y="56896"/>
                    <a:pt x="9852406" y="127000"/>
                  </a:cubicBezTo>
                  <a:lnTo>
                    <a:pt x="9852406" y="6129909"/>
                  </a:lnTo>
                  <a:cubicBezTo>
                    <a:pt x="9852406" y="6200013"/>
                    <a:pt x="9795511" y="6256909"/>
                    <a:pt x="9725406" y="6256909"/>
                  </a:cubicBezTo>
                  <a:lnTo>
                    <a:pt x="127000" y="6256909"/>
                  </a:lnTo>
                  <a:cubicBezTo>
                    <a:pt x="56896" y="6256909"/>
                    <a:pt x="0" y="6200013"/>
                    <a:pt x="0" y="6129909"/>
                  </a:cubicBezTo>
                  <a:lnTo>
                    <a:pt x="0" y="127000"/>
                  </a:lnTo>
                  <a:cubicBezTo>
                    <a:pt x="0" y="56896"/>
                    <a:pt x="56896" y="0"/>
                    <a:pt x="127000" y="0"/>
                  </a:cubicBezTo>
                  <a:moveTo>
                    <a:pt x="127000" y="254000"/>
                  </a:moveTo>
                  <a:lnTo>
                    <a:pt x="127000" y="127000"/>
                  </a:lnTo>
                  <a:lnTo>
                    <a:pt x="254000" y="127000"/>
                  </a:lnTo>
                  <a:lnTo>
                    <a:pt x="254000" y="6129909"/>
                  </a:lnTo>
                  <a:lnTo>
                    <a:pt x="127000" y="6129909"/>
                  </a:lnTo>
                  <a:lnTo>
                    <a:pt x="127000" y="6002909"/>
                  </a:lnTo>
                  <a:lnTo>
                    <a:pt x="9725406" y="6002909"/>
                  </a:lnTo>
                  <a:lnTo>
                    <a:pt x="9725406" y="6129909"/>
                  </a:lnTo>
                  <a:lnTo>
                    <a:pt x="9598406" y="6129909"/>
                  </a:lnTo>
                  <a:lnTo>
                    <a:pt x="9598406" y="127000"/>
                  </a:lnTo>
                  <a:lnTo>
                    <a:pt x="9725406" y="127000"/>
                  </a:lnTo>
                  <a:lnTo>
                    <a:pt x="9725406" y="254000"/>
                  </a:lnTo>
                  <a:lnTo>
                    <a:pt x="127000" y="254000"/>
                  </a:lnTo>
                  <a:close/>
                </a:path>
              </a:pathLst>
            </a:custGeom>
            <a:solidFill>
              <a:srgbClr val="437ECD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2380801" y="4057703"/>
            <a:ext cx="13483993" cy="2432277"/>
            <a:chOff x="0" y="0"/>
            <a:chExt cx="3551340" cy="640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1340" cy="640600"/>
            </a:xfrm>
            <a:custGeom>
              <a:avLst/>
              <a:gdLst/>
              <a:ahLst/>
              <a:cxnLst/>
              <a:rect l="l" t="t" r="r" b="b"/>
              <a:pathLst>
                <a:path w="3551340" h="640600">
                  <a:moveTo>
                    <a:pt x="0" y="0"/>
                  </a:moveTo>
                  <a:lnTo>
                    <a:pt x="3551340" y="0"/>
                  </a:lnTo>
                  <a:lnTo>
                    <a:pt x="3551340" y="640600"/>
                  </a:lnTo>
                  <a:lnTo>
                    <a:pt x="0" y="640600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551340" cy="650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7031492" y="6962974"/>
            <a:ext cx="4225017" cy="1314451"/>
            <a:chOff x="0" y="0"/>
            <a:chExt cx="1112762" cy="3461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2762" cy="346193"/>
            </a:xfrm>
            <a:custGeom>
              <a:avLst/>
              <a:gdLst/>
              <a:ahLst/>
              <a:cxnLst/>
              <a:rect l="l" t="t" r="r" b="b"/>
              <a:pathLst>
                <a:path w="1112762" h="346193">
                  <a:moveTo>
                    <a:pt x="0" y="0"/>
                  </a:moveTo>
                  <a:lnTo>
                    <a:pt x="1112762" y="0"/>
                  </a:lnTo>
                  <a:lnTo>
                    <a:pt x="1112762" y="346193"/>
                  </a:lnTo>
                  <a:lnTo>
                    <a:pt x="0" y="346193"/>
                  </a:lnTo>
                  <a:close/>
                </a:path>
              </a:pathLst>
            </a:custGeom>
            <a:solidFill>
              <a:srgbClr val="CDE1F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112762" cy="355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7270431" y="1343538"/>
            <a:ext cx="3747139" cy="2478799"/>
          </a:xfrm>
          <a:custGeom>
            <a:avLst/>
            <a:gdLst/>
            <a:ahLst/>
            <a:cxnLst/>
            <a:rect l="l" t="t" r="r" b="b"/>
            <a:pathLst>
              <a:path w="3747139" h="2478799">
                <a:moveTo>
                  <a:pt x="0" y="0"/>
                </a:moveTo>
                <a:lnTo>
                  <a:pt x="3747138" y="0"/>
                </a:lnTo>
                <a:lnTo>
                  <a:pt x="3747138" y="2478799"/>
                </a:lnTo>
                <a:lnTo>
                  <a:pt x="0" y="24787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61488" y="6489980"/>
            <a:ext cx="3723637" cy="3449019"/>
          </a:xfrm>
          <a:custGeom>
            <a:avLst/>
            <a:gdLst/>
            <a:ahLst/>
            <a:cxnLst/>
            <a:rect l="l" t="t" r="r" b="b"/>
            <a:pathLst>
              <a:path w="3723637" h="3449019">
                <a:moveTo>
                  <a:pt x="0" y="0"/>
                </a:moveTo>
                <a:lnTo>
                  <a:pt x="3723638" y="0"/>
                </a:lnTo>
                <a:lnTo>
                  <a:pt x="3723638" y="3449019"/>
                </a:lnTo>
                <a:lnTo>
                  <a:pt x="0" y="3449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9121140" y="-358902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4460" y="12870180"/>
            <a:ext cx="25923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版权：咦派胡言</a:t>
            </a:r>
            <a:endParaRPr lang="en-US" sz="2700">
              <a:solidFill>
                <a:srgbClr val="FFFFFF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39529" y="3902540"/>
            <a:ext cx="14966537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15"/>
              </a:lnSpc>
            </a:pPr>
            <a:r>
              <a:rPr lang="en-US" sz="16095">
                <a:solidFill>
                  <a:srgbClr val="094595"/>
                </a:solidFill>
                <a:latin typeface="字由点字典黑 65J" panose="00020600040101010101" charset="-122"/>
                <a:ea typeface="字由点字典黑 65J" panose="00020600040101010101" charset="-122"/>
                <a:cs typeface="字由点字典黑 65J" panose="00020600040101010101" charset="-122"/>
                <a:sym typeface="字由点字典黑 65J" panose="00020600040101010101" charset="-122"/>
              </a:rPr>
              <a:t>创作成果展示</a:t>
            </a:r>
            <a:endParaRPr lang="en-US" sz="16095">
              <a:solidFill>
                <a:srgbClr val="094595"/>
              </a:solidFill>
              <a:latin typeface="字由点字典黑 65J" panose="00020600040101010101" charset="-122"/>
              <a:ea typeface="字由点字典黑 65J" panose="00020600040101010101" charset="-122"/>
              <a:cs typeface="字由点字典黑 65J" panose="00020600040101010101" charset="-122"/>
              <a:sym typeface="字由点字典黑 65J" panose="0002060004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-1023388" y="8601075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04023" y="8601075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31433" y="8601075"/>
            <a:ext cx="6837549" cy="170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437ECD">
                    <a:alpha val="9804"/>
                  </a:srgbClr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STEAM</a:t>
            </a:r>
            <a:endParaRPr lang="en-US" sz="10800" b="1">
              <a:solidFill>
                <a:srgbClr val="437ECD">
                  <a:alpha val="9804"/>
                </a:srgbClr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56839" y="7143950"/>
            <a:ext cx="393191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437EC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PART FOUR</a:t>
            </a:r>
            <a:endParaRPr lang="en-US" sz="4200">
              <a:solidFill>
                <a:srgbClr val="437EC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" name="Freeform 19"/>
          <p:cNvSpPr/>
          <p:nvPr/>
        </p:nvSpPr>
        <p:spPr>
          <a:xfrm flipH="1">
            <a:off x="14160470" y="6552916"/>
            <a:ext cx="3723637" cy="3449019"/>
          </a:xfrm>
          <a:custGeom>
            <a:avLst/>
            <a:gdLst/>
            <a:ahLst/>
            <a:cxnLst/>
            <a:rect l="l" t="t" r="r" b="b"/>
            <a:pathLst>
              <a:path w="3723637" h="3449019">
                <a:moveTo>
                  <a:pt x="3723637" y="0"/>
                </a:moveTo>
                <a:lnTo>
                  <a:pt x="0" y="0"/>
                </a:lnTo>
                <a:lnTo>
                  <a:pt x="0" y="3449019"/>
                </a:lnTo>
                <a:lnTo>
                  <a:pt x="3723637" y="3449019"/>
                </a:lnTo>
                <a:lnTo>
                  <a:pt x="372363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zNkNDA0MjJkYjE1MzE2ZjZiMTU4NTc0OTZjNDI1MW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On-screen Show 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字由点字典黑 65J</vt:lpstr>
      <vt:lpstr>黑体</vt:lpstr>
      <vt:lpstr>字由点字典黑 45J</vt:lpstr>
      <vt:lpstr>Arimo Bold</vt:lpstr>
      <vt:lpstr>Arimo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卡通可爱</dc:title>
  <dc:creator/>
  <cp:lastModifiedBy>芃芃</cp:lastModifiedBy>
  <cp:revision>5</cp:revision>
  <dcterms:created xsi:type="dcterms:W3CDTF">2006-08-16T00:00:00Z</dcterms:created>
  <dcterms:modified xsi:type="dcterms:W3CDTF">2024-12-01T10:47:46Z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4820852D44204B9EBF28F62514B9C7DB_13</vt:lpwstr>
  </property>
  <property fmtid="{D5CDD505-2E9C-101B-9397-08002B2CF9AE}" pid="3" name="KSOProductBuildVer">
    <vt:lpwstr>2052-12.1.0.16120</vt:lpwstr>
  </property>
</Properties>
</file>