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
      <p:font typeface="Dancing Script"/>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24" Type="http://schemas.openxmlformats.org/officeDocument/2006/relationships/font" Target="fonts/DancingScript-bold.fntdata"/><Relationship Id="rId12" Type="http://schemas.openxmlformats.org/officeDocument/2006/relationships/slide" Target="slides/slide7.xml"/><Relationship Id="rId23" Type="http://schemas.openxmlformats.org/officeDocument/2006/relationships/font" Target="fonts/DancingScrip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going to use ads data from google search, to analyze the </a:t>
            </a:r>
            <a:r>
              <a:rPr lang="en"/>
              <a:t>advertising</a:t>
            </a:r>
            <a:r>
              <a:rPr lang="en"/>
              <a:t> strategies of the most popular language tools before the ai era.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28bdcac4f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28bdcac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28bdcac4f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28bdcac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fac6572b5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fac6572b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research process, from data extraction, preprocessing to analysis on different aspect. We are going to first conduct a </a:t>
            </a:r>
            <a:r>
              <a:rPr lang="en"/>
              <a:t>comparison</a:t>
            </a:r>
            <a:r>
              <a:rPr lang="en"/>
              <a:t> between the texts used as a line of abstract, and the language marketing webpages of those tools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fac6572b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fac6572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the rise of generative AI, language tools like Grammarly and DeepL are most commonly used.  Grammarly were used writing enhancement, and deepl was for high quality translation. How do they advertise themselves today?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28bdcac4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28bdcac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fac6572b5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fac6572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Optical Character Recognition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28bdcac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28bdca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28bdcac4f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28bdcac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669550"/>
            <a:ext cx="8528100" cy="289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From Grammar to </a:t>
            </a:r>
            <a:r>
              <a:rPr lang="en" sz="3500">
                <a:latin typeface="Times New Roman"/>
                <a:ea typeface="Times New Roman"/>
                <a:cs typeface="Times New Roman"/>
                <a:sym typeface="Times New Roman"/>
              </a:rPr>
              <a:t>Geography</a:t>
            </a:r>
            <a:r>
              <a:rPr lang="en" sz="3500">
                <a:latin typeface="Times New Roman"/>
                <a:ea typeface="Times New Roman"/>
                <a:cs typeface="Times New Roman"/>
                <a:sym typeface="Times New Roman"/>
              </a:rPr>
              <a:t>: </a:t>
            </a:r>
            <a:endParaRPr sz="3500">
              <a:latin typeface="Times New Roman"/>
              <a:ea typeface="Times New Roman"/>
              <a:cs typeface="Times New Roman"/>
              <a:sym typeface="Times New Roman"/>
            </a:endParaRPr>
          </a:p>
          <a:p>
            <a:pPr indent="0" lvl="0" marL="0" rtl="0" algn="l">
              <a:spcBef>
                <a:spcPts val="0"/>
              </a:spcBef>
              <a:spcAft>
                <a:spcPts val="0"/>
              </a:spcAft>
              <a:buNone/>
            </a:pPr>
            <a:r>
              <a:rPr lang="en" sz="3500">
                <a:latin typeface="Times New Roman"/>
                <a:ea typeface="Times New Roman"/>
                <a:cs typeface="Times New Roman"/>
                <a:sym typeface="Times New Roman"/>
              </a:rPr>
              <a:t>A Computational Analysis of Language Tool Ads Across Countries</a:t>
            </a:r>
            <a:endParaRPr sz="3500">
              <a:latin typeface="Times New Roman"/>
              <a:ea typeface="Times New Roman"/>
              <a:cs typeface="Times New Roman"/>
              <a:sym typeface="Times New Roman"/>
            </a:endParaRPr>
          </a:p>
        </p:txBody>
      </p:sp>
      <p:sp>
        <p:nvSpPr>
          <p:cNvPr id="60" name="Google Shape;60;p13"/>
          <p:cNvSpPr txBox="1"/>
          <p:nvPr>
            <p:ph idx="1" type="subTitle"/>
          </p:nvPr>
        </p:nvSpPr>
        <p:spPr>
          <a:xfrm>
            <a:off x="560825" y="378288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By Yijia Bai, C</a:t>
            </a:r>
            <a:r>
              <a:rPr lang="en" sz="2500">
                <a:latin typeface="Times New Roman"/>
                <a:ea typeface="Times New Roman"/>
                <a:cs typeface="Times New Roman"/>
                <a:sym typeface="Times New Roman"/>
              </a:rPr>
              <a:t>henyun Wang</a:t>
            </a:r>
            <a:endParaRPr sz="2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nvSpPr>
        <p:spPr>
          <a:xfrm>
            <a:off x="126375" y="1485725"/>
            <a:ext cx="3926700" cy="50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Brand by Country Comparison</a:t>
            </a:r>
            <a:endParaRPr sz="1800">
              <a:solidFill>
                <a:schemeClr val="dk1"/>
              </a:solidFill>
              <a:latin typeface="Times"/>
              <a:ea typeface="Times"/>
              <a:cs typeface="Times"/>
              <a:sym typeface="Times"/>
            </a:endParaRPr>
          </a:p>
        </p:txBody>
      </p:sp>
      <p:pic>
        <p:nvPicPr>
          <p:cNvPr id="132" name="Google Shape;132;p22"/>
          <p:cNvPicPr preferRelativeResize="0"/>
          <p:nvPr/>
        </p:nvPicPr>
        <p:blipFill>
          <a:blip r:embed="rId3">
            <a:alphaModFix/>
          </a:blip>
          <a:stretch>
            <a:fillRect/>
          </a:stretch>
        </p:blipFill>
        <p:spPr>
          <a:xfrm>
            <a:off x="218125" y="1870400"/>
            <a:ext cx="8815176" cy="3273100"/>
          </a:xfrm>
          <a:prstGeom prst="rect">
            <a:avLst/>
          </a:prstGeom>
          <a:noFill/>
          <a:ln>
            <a:noFill/>
          </a:ln>
        </p:spPr>
      </p:pic>
      <p:sp>
        <p:nvSpPr>
          <p:cNvPr id="133" name="Google Shape;133;p22"/>
          <p:cNvSpPr txBox="1"/>
          <p:nvPr/>
        </p:nvSpPr>
        <p:spPr>
          <a:xfrm>
            <a:off x="126375" y="125000"/>
            <a:ext cx="9777600" cy="11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900">
                <a:solidFill>
                  <a:schemeClr val="dk1"/>
                </a:solidFill>
                <a:latin typeface="Times"/>
                <a:ea typeface="Times"/>
                <a:cs typeface="Times"/>
                <a:sym typeface="Times"/>
              </a:rPr>
              <a:t>DeepL: consistent, standardized global messaging </a:t>
            </a:r>
            <a:endParaRPr i="1" sz="1900">
              <a:solidFill>
                <a:schemeClr val="dk1"/>
              </a:solidFill>
              <a:latin typeface="Times"/>
              <a:ea typeface="Times"/>
              <a:cs typeface="Times"/>
              <a:sym typeface="Times"/>
            </a:endParaRPr>
          </a:p>
          <a:p>
            <a:pPr indent="0" lvl="0" marL="0" rtl="0" algn="l">
              <a:spcBef>
                <a:spcPts val="0"/>
              </a:spcBef>
              <a:spcAft>
                <a:spcPts val="0"/>
              </a:spcAft>
              <a:buNone/>
            </a:pPr>
            <a:r>
              <a:rPr i="1" lang="en" sz="1900">
                <a:solidFill>
                  <a:schemeClr val="dk1"/>
                </a:solidFill>
                <a:latin typeface="Times"/>
                <a:ea typeface="Times"/>
                <a:cs typeface="Times"/>
                <a:sym typeface="Times"/>
              </a:rPr>
              <a:t>Grammarly: adaptive, market-specific strategy</a:t>
            </a:r>
            <a:endParaRPr i="1" sz="19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lang="en" sz="1900">
                <a:solidFill>
                  <a:schemeClr val="dk1"/>
                </a:solidFill>
                <a:latin typeface="Times"/>
                <a:ea typeface="Times"/>
                <a:cs typeface="Times"/>
                <a:sym typeface="Times"/>
              </a:rPr>
              <a:t>Algorithmic platforms allow both consistency and localization.</a:t>
            </a:r>
            <a:endParaRPr sz="19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lang="en" sz="1900">
                <a:solidFill>
                  <a:schemeClr val="dk1"/>
                </a:solidFill>
                <a:latin typeface="Times"/>
                <a:ea typeface="Times"/>
                <a:cs typeface="Times"/>
                <a:sym typeface="Times"/>
              </a:rPr>
              <a:t>Brands respond to regional contexts in different ways, shaping the semantics of digital ads.</a:t>
            </a:r>
            <a:endParaRPr sz="1900">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Times"/>
                <a:ea typeface="Times"/>
                <a:cs typeface="Times"/>
                <a:sym typeface="Times"/>
              </a:rPr>
              <a:t>Part 7 </a:t>
            </a:r>
            <a:r>
              <a:rPr lang="en" sz="3500">
                <a:latin typeface="Times"/>
                <a:ea typeface="Times"/>
                <a:cs typeface="Times"/>
                <a:sym typeface="Times"/>
              </a:rPr>
              <a:t>Topic Modeling: What Do Ads Actually Say?</a:t>
            </a:r>
            <a:endParaRPr sz="3500">
              <a:latin typeface="Times"/>
              <a:ea typeface="Times"/>
              <a:cs typeface="Times"/>
              <a:sym typeface="Times"/>
            </a:endParaRPr>
          </a:p>
        </p:txBody>
      </p:sp>
      <p:pic>
        <p:nvPicPr>
          <p:cNvPr id="139" name="Google Shape;139;p23" title="截屏2025-04-23 17.41.21.png"/>
          <p:cNvPicPr preferRelativeResize="0"/>
          <p:nvPr/>
        </p:nvPicPr>
        <p:blipFill>
          <a:blip r:embed="rId3">
            <a:alphaModFix/>
          </a:blip>
          <a:stretch>
            <a:fillRect/>
          </a:stretch>
        </p:blipFill>
        <p:spPr>
          <a:xfrm>
            <a:off x="4572000" y="642825"/>
            <a:ext cx="4641974" cy="4500676"/>
          </a:xfrm>
          <a:prstGeom prst="rect">
            <a:avLst/>
          </a:prstGeom>
          <a:noFill/>
          <a:ln>
            <a:noFill/>
          </a:ln>
        </p:spPr>
      </p:pic>
      <p:sp>
        <p:nvSpPr>
          <p:cNvPr id="140" name="Google Shape;140;p23"/>
          <p:cNvSpPr txBox="1"/>
          <p:nvPr/>
        </p:nvSpPr>
        <p:spPr>
          <a:xfrm>
            <a:off x="4694450" y="145775"/>
            <a:ext cx="3265800" cy="4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Times"/>
                <a:ea typeface="Times"/>
                <a:cs typeface="Times"/>
                <a:sym typeface="Times"/>
              </a:rPr>
              <a:t>Interactive Semantic Layout</a:t>
            </a:r>
            <a:endParaRPr sz="2600">
              <a:solidFill>
                <a:schemeClr val="lt1"/>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0" y="0"/>
            <a:ext cx="9144000" cy="2819742"/>
          </a:xfrm>
          <a:prstGeom prst="rect">
            <a:avLst/>
          </a:prstGeom>
          <a:noFill/>
          <a:ln>
            <a:noFill/>
          </a:ln>
        </p:spPr>
      </p:pic>
      <p:pic>
        <p:nvPicPr>
          <p:cNvPr id="146" name="Google Shape;146;p24"/>
          <p:cNvPicPr preferRelativeResize="0"/>
          <p:nvPr/>
        </p:nvPicPr>
        <p:blipFill>
          <a:blip r:embed="rId4">
            <a:alphaModFix/>
          </a:blip>
          <a:stretch>
            <a:fillRect/>
          </a:stretch>
        </p:blipFill>
        <p:spPr>
          <a:xfrm>
            <a:off x="0" y="2673950"/>
            <a:ext cx="8008437" cy="2469550"/>
          </a:xfrm>
          <a:prstGeom prst="rect">
            <a:avLst/>
          </a:prstGeom>
          <a:noFill/>
          <a:ln>
            <a:noFill/>
          </a:ln>
        </p:spPr>
      </p:pic>
      <p:sp>
        <p:nvSpPr>
          <p:cNvPr id="147" name="Google Shape;147;p24"/>
          <p:cNvSpPr txBox="1"/>
          <p:nvPr/>
        </p:nvSpPr>
        <p:spPr>
          <a:xfrm>
            <a:off x="5588650" y="2673950"/>
            <a:ext cx="3275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chemeClr val="accent1"/>
                </a:highlight>
                <a:latin typeface="Times"/>
                <a:ea typeface="Times"/>
                <a:cs typeface="Times"/>
                <a:sym typeface="Times"/>
              </a:rPr>
              <a:t>Grammarly spans more topics; DeepL concentrates on a few.</a:t>
            </a:r>
            <a:endParaRPr sz="1800">
              <a:solidFill>
                <a:schemeClr val="dk1"/>
              </a:solidFill>
              <a:highlight>
                <a:schemeClr val="accent1"/>
              </a:highlight>
              <a:latin typeface="Times"/>
              <a:ea typeface="Times"/>
              <a:cs typeface="Times"/>
              <a:sym typeface="Times"/>
            </a:endParaRPr>
          </a:p>
          <a:p>
            <a:pPr indent="0" lvl="0" marL="0" rtl="0" algn="l">
              <a:spcBef>
                <a:spcPts val="0"/>
              </a:spcBef>
              <a:spcAft>
                <a:spcPts val="0"/>
              </a:spcAft>
              <a:buNone/>
            </a:pPr>
            <a:r>
              <a:rPr lang="en" sz="1800">
                <a:solidFill>
                  <a:schemeClr val="dk1"/>
                </a:solidFill>
                <a:highlight>
                  <a:schemeClr val="accent1"/>
                </a:highlight>
                <a:latin typeface="Times"/>
                <a:ea typeface="Times"/>
                <a:cs typeface="Times"/>
                <a:sym typeface="Times"/>
              </a:rPr>
              <a:t>Topic spread mirrors semantic + visual patterns</a:t>
            </a:r>
            <a:endParaRPr sz="1800">
              <a:solidFill>
                <a:schemeClr val="dk1"/>
              </a:solidFill>
              <a:highlight>
                <a:schemeClr val="accent1"/>
              </a:highlight>
              <a:latin typeface="Times"/>
              <a:ea typeface="Times"/>
              <a:cs typeface="Times"/>
              <a:sym typeface="Times"/>
            </a:endParaRPr>
          </a:p>
          <a:p>
            <a:pPr indent="0" lvl="0" marL="0" rtl="0" algn="l">
              <a:spcBef>
                <a:spcPts val="0"/>
              </a:spcBef>
              <a:spcAft>
                <a:spcPts val="0"/>
              </a:spcAft>
              <a:buNone/>
            </a:pPr>
            <a:r>
              <a:t/>
            </a:r>
            <a:endParaRPr sz="1800">
              <a:solidFill>
                <a:schemeClr val="dk1"/>
              </a:solidFill>
              <a:highlight>
                <a:schemeClr val="accent1"/>
              </a:highlight>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1" name="Shape 151"/>
        <p:cNvGrpSpPr/>
        <p:nvPr/>
      </p:nvGrpSpPr>
      <p:grpSpPr>
        <a:xfrm>
          <a:off x="0" y="0"/>
          <a:ext cx="0" cy="0"/>
          <a:chOff x="0" y="0"/>
          <a:chExt cx="0" cy="0"/>
        </a:xfrm>
      </p:grpSpPr>
      <p:sp>
        <p:nvSpPr>
          <p:cNvPr id="152" name="Google Shape;152;p25"/>
          <p:cNvSpPr txBox="1"/>
          <p:nvPr>
            <p:ph type="title"/>
          </p:nvPr>
        </p:nvSpPr>
        <p:spPr>
          <a:xfrm>
            <a:off x="212625" y="5688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latin typeface="Times New Roman"/>
                <a:ea typeface="Times New Roman"/>
                <a:cs typeface="Times New Roman"/>
                <a:sym typeface="Times New Roman"/>
              </a:rPr>
              <a:t>Challenge</a:t>
            </a:r>
            <a:endParaRPr sz="3300">
              <a:solidFill>
                <a:schemeClr val="lt1"/>
              </a:solidFill>
              <a:latin typeface="Times New Roman"/>
              <a:ea typeface="Times New Roman"/>
              <a:cs typeface="Times New Roman"/>
              <a:sym typeface="Times New Roman"/>
            </a:endParaRPr>
          </a:p>
        </p:txBody>
      </p:sp>
      <p:sp>
        <p:nvSpPr>
          <p:cNvPr id="153" name="Google Shape;153;p25"/>
          <p:cNvSpPr txBox="1"/>
          <p:nvPr>
            <p:ph idx="1" type="body"/>
          </p:nvPr>
        </p:nvSpPr>
        <p:spPr>
          <a:xfrm>
            <a:off x="66050" y="1468650"/>
            <a:ext cx="4460700" cy="273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Missing </a:t>
            </a:r>
            <a:r>
              <a:rPr lang="en" sz="2000">
                <a:solidFill>
                  <a:schemeClr val="lt1"/>
                </a:solidFill>
                <a:latin typeface="Times New Roman"/>
                <a:ea typeface="Times New Roman"/>
                <a:cs typeface="Times New Roman"/>
                <a:sym typeface="Times New Roman"/>
              </a:rPr>
              <a:t>usable</a:t>
            </a:r>
            <a:r>
              <a:rPr lang="en" sz="2000">
                <a:solidFill>
                  <a:schemeClr val="lt1"/>
                </a:solidFill>
                <a:latin typeface="Times New Roman"/>
                <a:ea typeface="Times New Roman"/>
                <a:cs typeface="Times New Roman"/>
                <a:sym typeface="Times New Roman"/>
              </a:rPr>
              <a:t> url for [‘format’]= “video”</a:t>
            </a:r>
            <a:endParaRPr sz="2000">
              <a:solidFill>
                <a:schemeClr val="lt1"/>
              </a:solidFill>
              <a:latin typeface="Times New Roman"/>
              <a:ea typeface="Times New Roman"/>
              <a:cs typeface="Times New Roman"/>
              <a:sym typeface="Times New Roman"/>
            </a:endParaRPr>
          </a:p>
          <a:p>
            <a:pPr indent="-355600" lvl="0" marL="457200" rtl="0" algn="l">
              <a:spcBef>
                <a:spcPts val="1600"/>
              </a:spcBef>
              <a:spcAft>
                <a:spcPts val="0"/>
              </a:spcAft>
              <a:buClr>
                <a:schemeClr val="lt1"/>
              </a:buClr>
              <a:buSzPts val="2000"/>
              <a:buFont typeface="Times New Roman"/>
              <a:buAutoNum type="arabicPeriod"/>
            </a:pPr>
            <a:r>
              <a:rPr lang="en" sz="2000">
                <a:solidFill>
                  <a:schemeClr val="lt1"/>
                </a:solidFill>
                <a:latin typeface="Times New Roman"/>
                <a:ea typeface="Times New Roman"/>
                <a:cs typeface="Times New Roman"/>
                <a:sym typeface="Times New Roman"/>
              </a:rPr>
              <a:t>Google Ads Transparency Center Website content is highly unscrapable</a:t>
            </a:r>
            <a:endParaRPr sz="2000">
              <a:solidFill>
                <a:schemeClr val="lt1"/>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sz="2000">
              <a:solidFill>
                <a:schemeClr val="lt1"/>
              </a:solidFill>
              <a:latin typeface="Times New Roman"/>
              <a:ea typeface="Times New Roman"/>
              <a:cs typeface="Times New Roman"/>
              <a:sym typeface="Times New Roman"/>
            </a:endParaRPr>
          </a:p>
        </p:txBody>
      </p:sp>
      <p:pic>
        <p:nvPicPr>
          <p:cNvPr id="154" name="Google Shape;154;p25"/>
          <p:cNvPicPr preferRelativeResize="0"/>
          <p:nvPr/>
        </p:nvPicPr>
        <p:blipFill>
          <a:blip r:embed="rId3">
            <a:alphaModFix/>
          </a:blip>
          <a:stretch>
            <a:fillRect/>
          </a:stretch>
        </p:blipFill>
        <p:spPr>
          <a:xfrm>
            <a:off x="4493725" y="467600"/>
            <a:ext cx="4294001" cy="43322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980150" y="1889975"/>
            <a:ext cx="59670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4500">
                <a:latin typeface="Dancing Script"/>
                <a:ea typeface="Dancing Script"/>
                <a:cs typeface="Dancing Script"/>
                <a:sym typeface="Dancing Script"/>
              </a:rPr>
              <a:t>Open to Your Thoughts</a:t>
            </a:r>
            <a:endParaRPr b="1" i="1" sz="4500">
              <a:latin typeface="Dancing Script"/>
              <a:ea typeface="Dancing Script"/>
              <a:cs typeface="Dancing Script"/>
              <a:sym typeface="Dancing Scrip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72025" y="364375"/>
            <a:ext cx="23364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1F1F1F"/>
                </a:solidFill>
                <a:latin typeface="Times New Roman"/>
                <a:ea typeface="Times New Roman"/>
                <a:cs typeface="Times New Roman"/>
                <a:sym typeface="Times New Roman"/>
              </a:rPr>
              <a:t>Contents</a:t>
            </a:r>
            <a:endParaRPr sz="2500">
              <a:latin typeface="Times New Roman"/>
              <a:ea typeface="Times New Roman"/>
              <a:cs typeface="Times New Roman"/>
              <a:sym typeface="Times New Roman"/>
            </a:endParaRPr>
          </a:p>
        </p:txBody>
      </p:sp>
      <p:sp>
        <p:nvSpPr>
          <p:cNvPr id="66" name="Google Shape;66;p14"/>
          <p:cNvSpPr txBox="1"/>
          <p:nvPr/>
        </p:nvSpPr>
        <p:spPr>
          <a:xfrm>
            <a:off x="572025" y="1572025"/>
            <a:ext cx="5814600" cy="2354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Motivation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Data Collection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Image Text Extraction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Semantic Alignment Analysis</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Visual Style Clustering of Ad Images</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Cross-Country Variation in Semantic Alignment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Topic Modeling: What Do Ads Actually Say?</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2" type="body"/>
          </p:nvPr>
        </p:nvSpPr>
        <p:spPr>
          <a:xfrm>
            <a:off x="220000" y="1251400"/>
            <a:ext cx="5415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Times New Roman"/>
                <a:ea typeface="Times New Roman"/>
                <a:cs typeface="Times New Roman"/>
                <a:sym typeface="Times New Roman"/>
              </a:rPr>
              <a:t>What is your favorite translation tool before genAI?</a:t>
            </a:r>
            <a:endParaRPr b="1" sz="2100">
              <a:latin typeface="Times New Roman"/>
              <a:ea typeface="Times New Roman"/>
              <a:cs typeface="Times New Roman"/>
              <a:sym typeface="Times New Roman"/>
            </a:endParaRPr>
          </a:p>
          <a:p>
            <a:pPr indent="-349250" lvl="0" marL="457200" rtl="0" algn="l">
              <a:spcBef>
                <a:spcPts val="1600"/>
              </a:spcBef>
              <a:spcAft>
                <a:spcPts val="0"/>
              </a:spcAft>
              <a:buSzPts val="1900"/>
              <a:buFont typeface="Times New Roman"/>
              <a:buChar char="●"/>
            </a:pPr>
            <a:r>
              <a:rPr lang="en" sz="1900">
                <a:latin typeface="Times New Roman"/>
                <a:ea typeface="Times New Roman"/>
                <a:cs typeface="Times New Roman"/>
                <a:sym typeface="Times New Roman"/>
              </a:rPr>
              <a:t>DeepL was the most accurate translation tool.</a:t>
            </a:r>
            <a:endParaRPr sz="1900">
              <a:latin typeface="Times New Roman"/>
              <a:ea typeface="Times New Roman"/>
              <a:cs typeface="Times New Roman"/>
              <a:sym typeface="Times New Roman"/>
            </a:endParaRPr>
          </a:p>
          <a:p>
            <a:pPr indent="0" lvl="0" marL="0" rtl="0" algn="l">
              <a:spcBef>
                <a:spcPts val="1600"/>
              </a:spcBef>
              <a:spcAft>
                <a:spcPts val="0"/>
              </a:spcAft>
              <a:buNone/>
            </a:pPr>
            <a:r>
              <a:rPr b="1" lang="en" sz="2100">
                <a:latin typeface="Times New Roman"/>
                <a:ea typeface="Times New Roman"/>
                <a:cs typeface="Times New Roman"/>
                <a:sym typeface="Times New Roman"/>
              </a:rPr>
              <a:t>What are their advertising strategies now?</a:t>
            </a:r>
            <a:endParaRPr b="1" sz="2100">
              <a:latin typeface="Times New Roman"/>
              <a:ea typeface="Times New Roman"/>
              <a:cs typeface="Times New Roman"/>
              <a:sym typeface="Times New Roman"/>
            </a:endParaRPr>
          </a:p>
          <a:p>
            <a:pPr indent="-349250" lvl="0" marL="457200" rtl="0" algn="l">
              <a:spcBef>
                <a:spcPts val="1600"/>
              </a:spcBef>
              <a:spcAft>
                <a:spcPts val="0"/>
              </a:spcAft>
              <a:buSzPts val="1900"/>
              <a:buFont typeface="Times New Roman"/>
              <a:buChar char="●"/>
            </a:pPr>
            <a:r>
              <a:rPr lang="en" sz="1900">
                <a:latin typeface="Times New Roman"/>
                <a:ea typeface="Times New Roman"/>
                <a:cs typeface="Times New Roman"/>
                <a:sym typeface="Times New Roman"/>
              </a:rPr>
              <a:t>Geographically</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Semantically</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Topics</a:t>
            </a:r>
            <a:endParaRPr sz="1900">
              <a:latin typeface="Times New Roman"/>
              <a:ea typeface="Times New Roman"/>
              <a:cs typeface="Times New Roman"/>
              <a:sym typeface="Times New Roman"/>
            </a:endParaRPr>
          </a:p>
        </p:txBody>
      </p:sp>
      <p:sp>
        <p:nvSpPr>
          <p:cNvPr id="72" name="Google Shape;72;p15"/>
          <p:cNvSpPr txBox="1"/>
          <p:nvPr>
            <p:ph type="title"/>
          </p:nvPr>
        </p:nvSpPr>
        <p:spPr>
          <a:xfrm>
            <a:off x="109675" y="149225"/>
            <a:ext cx="8277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1F1F1F"/>
                </a:solidFill>
                <a:latin typeface="Times New Roman"/>
                <a:ea typeface="Times New Roman"/>
                <a:cs typeface="Times New Roman"/>
                <a:sym typeface="Times New Roman"/>
              </a:rPr>
              <a:t>Part 1 </a:t>
            </a:r>
            <a:r>
              <a:rPr lang="en" sz="3900">
                <a:solidFill>
                  <a:srgbClr val="1F1F1F"/>
                </a:solidFill>
                <a:latin typeface="Times New Roman"/>
                <a:ea typeface="Times New Roman"/>
                <a:cs typeface="Times New Roman"/>
                <a:sym typeface="Times New Roman"/>
              </a:rPr>
              <a:t>Motivation</a:t>
            </a:r>
            <a:endParaRPr sz="2500">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5826525" y="677075"/>
            <a:ext cx="2143125" cy="2143125"/>
          </a:xfrm>
          <a:prstGeom prst="rect">
            <a:avLst/>
          </a:prstGeom>
          <a:noFill/>
          <a:ln>
            <a:noFill/>
          </a:ln>
        </p:spPr>
      </p:pic>
      <p:pic>
        <p:nvPicPr>
          <p:cNvPr id="74" name="Google Shape;74;p15"/>
          <p:cNvPicPr preferRelativeResize="0"/>
          <p:nvPr/>
        </p:nvPicPr>
        <p:blipFill>
          <a:blip r:embed="rId4">
            <a:alphaModFix/>
          </a:blip>
          <a:stretch>
            <a:fillRect/>
          </a:stretch>
        </p:blipFill>
        <p:spPr>
          <a:xfrm>
            <a:off x="5826525" y="3037875"/>
            <a:ext cx="3028950" cy="151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8" name="Shape 78"/>
        <p:cNvGrpSpPr/>
        <p:nvPr/>
      </p:nvGrpSpPr>
      <p:grpSpPr>
        <a:xfrm>
          <a:off x="0" y="0"/>
          <a:ext cx="0" cy="0"/>
          <a:chOff x="0" y="0"/>
          <a:chExt cx="0" cy="0"/>
        </a:xfrm>
      </p:grpSpPr>
      <p:sp>
        <p:nvSpPr>
          <p:cNvPr id="79" name="Google Shape;79;p16"/>
          <p:cNvSpPr txBox="1"/>
          <p:nvPr>
            <p:ph idx="4294967295" type="body"/>
          </p:nvPr>
        </p:nvSpPr>
        <p:spPr>
          <a:xfrm>
            <a:off x="308100" y="1196425"/>
            <a:ext cx="4969800" cy="3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Through Serp Api Google Search</a:t>
            </a:r>
            <a:endParaRPr b="1" sz="18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Google search has a limitation of 100 returns each time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 divided our search into 14 countries, 3 format of advertisements. Theoretically, we can get 14*3*2*100=8400 data at most.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(5388, 15)</a:t>
            </a:r>
            <a:endParaRPr sz="1600">
              <a:latin typeface="Times New Roman"/>
              <a:ea typeface="Times New Roman"/>
              <a:cs typeface="Times New Roman"/>
              <a:sym typeface="Times New Roman"/>
            </a:endParaRPr>
          </a:p>
          <a:p>
            <a:pPr indent="-330200" lvl="0" marL="457200" rtl="0" algn="l">
              <a:lnSpc>
                <a:spcPct val="135714"/>
              </a:lnSpc>
              <a:spcBef>
                <a:spcPts val="0"/>
              </a:spcBef>
              <a:spcAft>
                <a:spcPts val="0"/>
              </a:spcAft>
              <a:buSzPts val="1600"/>
              <a:buFont typeface="Times New Roman"/>
              <a:buChar char="●"/>
            </a:pPr>
            <a:r>
              <a:rPr lang="en" sz="1050">
                <a:solidFill>
                  <a:srgbClr val="D4D4D4"/>
                </a:solidFill>
                <a:highlight>
                  <a:srgbClr val="1E1E1E"/>
                </a:highlight>
                <a:latin typeface="Courier New"/>
                <a:ea typeface="Courier New"/>
                <a:cs typeface="Courier New"/>
                <a:sym typeface="Courier New"/>
              </a:rPr>
              <a:t>formats = </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"text"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"image"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"video"</a:t>
            </a:r>
            <a:r>
              <a:rPr lang="en" sz="1050">
                <a:solidFill>
                  <a:srgbClr val="DCDCDC"/>
                </a:solidFill>
                <a:highlight>
                  <a:srgbClr val="1E1E1E"/>
                </a:highlight>
                <a:latin typeface="Courier New"/>
                <a:ea typeface="Courier New"/>
                <a:cs typeface="Courier New"/>
                <a:sym typeface="Courier New"/>
              </a:rPr>
              <a:t>]</a:t>
            </a:r>
            <a:endParaRPr sz="1050">
              <a:highlight>
                <a:srgbClr val="1E1E1E"/>
              </a:highlight>
              <a:latin typeface="Times New Roman"/>
              <a:ea typeface="Times New Roman"/>
              <a:cs typeface="Times New Roman"/>
              <a:sym typeface="Times New Roman"/>
            </a:endParaRPr>
          </a:p>
          <a:p>
            <a:pPr indent="-330200" lvl="0" marL="457200" rtl="0" algn="l">
              <a:lnSpc>
                <a:spcPct val="135714"/>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Columns: advertiser information, ads information (id, format, detailed link, image url, image size, total days shown, start/end date, country) </a:t>
            </a:r>
            <a:endParaRPr sz="1600">
              <a:latin typeface="Times New Roman"/>
              <a:ea typeface="Times New Roman"/>
              <a:cs typeface="Times New Roman"/>
              <a:sym typeface="Times New Roman"/>
            </a:endParaRPr>
          </a:p>
          <a:p>
            <a:pPr indent="0" lvl="0" marL="0" rtl="0" algn="l">
              <a:spcBef>
                <a:spcPts val="0"/>
              </a:spcBef>
              <a:spcAft>
                <a:spcPts val="1600"/>
              </a:spcAft>
              <a:buNone/>
            </a:pPr>
            <a:r>
              <a:t/>
            </a:r>
            <a:endParaRPr sz="1600"/>
          </a:p>
        </p:txBody>
      </p:sp>
      <p:sp>
        <p:nvSpPr>
          <p:cNvPr id="80" name="Google Shape;80;p16"/>
          <p:cNvSpPr txBox="1"/>
          <p:nvPr>
            <p:ph type="title"/>
          </p:nvPr>
        </p:nvSpPr>
        <p:spPr>
          <a:xfrm>
            <a:off x="109675" y="388650"/>
            <a:ext cx="82773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solidFill>
                  <a:schemeClr val="dk1"/>
                </a:solidFill>
                <a:latin typeface="Times New Roman"/>
                <a:ea typeface="Times New Roman"/>
                <a:cs typeface="Times New Roman"/>
                <a:sym typeface="Times New Roman"/>
              </a:rPr>
              <a:t>Part 2 Data Collection</a:t>
            </a:r>
            <a:endParaRPr sz="2500">
              <a:solidFill>
                <a:schemeClr val="dk1"/>
              </a:solidFill>
              <a:latin typeface="Times New Roman"/>
              <a:ea typeface="Times New Roman"/>
              <a:cs typeface="Times New Roman"/>
              <a:sym typeface="Times New Roman"/>
            </a:endParaRPr>
          </a:p>
        </p:txBody>
      </p:sp>
      <p:pic>
        <p:nvPicPr>
          <p:cNvPr id="81" name="Google Shape;81;p16"/>
          <p:cNvPicPr preferRelativeResize="0"/>
          <p:nvPr/>
        </p:nvPicPr>
        <p:blipFill>
          <a:blip r:embed="rId3">
            <a:alphaModFix/>
          </a:blip>
          <a:stretch>
            <a:fillRect/>
          </a:stretch>
        </p:blipFill>
        <p:spPr>
          <a:xfrm>
            <a:off x="5768575" y="1081124"/>
            <a:ext cx="2061375" cy="268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93175" y="149225"/>
            <a:ext cx="8277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chemeClr val="lt1"/>
                </a:solidFill>
                <a:latin typeface="Times New Roman"/>
                <a:ea typeface="Times New Roman"/>
                <a:cs typeface="Times New Roman"/>
                <a:sym typeface="Times New Roman"/>
              </a:rPr>
              <a:t>Part 3 Image Text Extraction</a:t>
            </a:r>
            <a:endParaRPr sz="2500">
              <a:solidFill>
                <a:schemeClr val="lt1"/>
              </a:solidFill>
              <a:latin typeface="Times New Roman"/>
              <a:ea typeface="Times New Roman"/>
              <a:cs typeface="Times New Roman"/>
              <a:sym typeface="Times New Roman"/>
            </a:endParaRPr>
          </a:p>
        </p:txBody>
      </p:sp>
      <p:sp>
        <p:nvSpPr>
          <p:cNvPr id="87" name="Google Shape;87;p17"/>
          <p:cNvSpPr txBox="1"/>
          <p:nvPr/>
        </p:nvSpPr>
        <p:spPr>
          <a:xfrm>
            <a:off x="386925" y="3847025"/>
            <a:ext cx="52872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free plagiarism checker our writing assistant can detect plagiarism from billions of web pages and databases</a:t>
            </a:r>
            <a:endParaRPr sz="1800">
              <a:solidFill>
                <a:schemeClr val="lt1"/>
              </a:solidFill>
              <a:latin typeface="Times New Roman"/>
              <a:ea typeface="Times New Roman"/>
              <a:cs typeface="Times New Roman"/>
              <a:sym typeface="Times New Roman"/>
            </a:endParaRPr>
          </a:p>
        </p:txBody>
      </p:sp>
      <p:pic>
        <p:nvPicPr>
          <p:cNvPr id="88" name="Google Shape;88;p17"/>
          <p:cNvPicPr preferRelativeResize="0"/>
          <p:nvPr/>
        </p:nvPicPr>
        <p:blipFill>
          <a:blip r:embed="rId3">
            <a:alphaModFix/>
          </a:blip>
          <a:stretch>
            <a:fillRect/>
          </a:stretch>
        </p:blipFill>
        <p:spPr>
          <a:xfrm>
            <a:off x="445063" y="1540963"/>
            <a:ext cx="4758485" cy="2166375"/>
          </a:xfrm>
          <a:prstGeom prst="rect">
            <a:avLst/>
          </a:prstGeom>
          <a:noFill/>
          <a:ln>
            <a:noFill/>
          </a:ln>
        </p:spPr>
      </p:pic>
      <p:sp>
        <p:nvSpPr>
          <p:cNvPr id="89" name="Google Shape;89;p17"/>
          <p:cNvSpPr txBox="1"/>
          <p:nvPr/>
        </p:nvSpPr>
        <p:spPr>
          <a:xfrm>
            <a:off x="6450300" y="3913075"/>
            <a:ext cx="22785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www.grammarly.com/</a:t>
            </a:r>
            <a:endParaRPr sz="1800">
              <a:solidFill>
                <a:schemeClr val="lt1"/>
              </a:solidFill>
              <a:latin typeface="Times New Roman"/>
              <a:ea typeface="Times New Roman"/>
              <a:cs typeface="Times New Roman"/>
              <a:sym typeface="Times New Roman"/>
            </a:endParaRPr>
          </a:p>
        </p:txBody>
      </p:sp>
      <p:sp>
        <p:nvSpPr>
          <p:cNvPr id="90" name="Google Shape;90;p17"/>
          <p:cNvSpPr txBox="1"/>
          <p:nvPr/>
        </p:nvSpPr>
        <p:spPr>
          <a:xfrm>
            <a:off x="155750" y="954875"/>
            <a:ext cx="5047800" cy="446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1"/>
              </a:buClr>
              <a:buSzPts val="1700"/>
              <a:buFont typeface="Times New Roman"/>
              <a:buChar char="●"/>
            </a:pPr>
            <a:r>
              <a:rPr lang="en" sz="1700">
                <a:solidFill>
                  <a:schemeClr val="lt1"/>
                </a:solidFill>
                <a:latin typeface="Times New Roman"/>
                <a:ea typeface="Times New Roman"/>
                <a:cs typeface="Times New Roman"/>
                <a:sym typeface="Times New Roman"/>
              </a:rPr>
              <a:t>Text extracted from link: PIL, BytesIO and OCR</a:t>
            </a:r>
            <a:endParaRPr sz="1500">
              <a:solidFill>
                <a:schemeClr val="lt1"/>
              </a:solidFill>
            </a:endParaRPr>
          </a:p>
        </p:txBody>
      </p:sp>
      <p:sp>
        <p:nvSpPr>
          <p:cNvPr id="91" name="Google Shape;91;p17"/>
          <p:cNvSpPr txBox="1"/>
          <p:nvPr/>
        </p:nvSpPr>
        <p:spPr>
          <a:xfrm>
            <a:off x="5855963" y="3913075"/>
            <a:ext cx="4125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2" type="body"/>
          </p:nvPr>
        </p:nvSpPr>
        <p:spPr>
          <a:xfrm>
            <a:off x="217200" y="573525"/>
            <a:ext cx="7376100" cy="659100"/>
          </a:xfrm>
          <a:prstGeom prst="rect">
            <a:avLst/>
          </a:prstGeom>
        </p:spPr>
        <p:txBody>
          <a:bodyPr anchorCtr="0" anchor="t" bIns="91425" lIns="91425" spcFirstLastPara="1" rIns="91425" wrap="square" tIns="91425">
            <a:noAutofit/>
          </a:bodyPr>
          <a:lstStyle/>
          <a:p>
            <a:pPr indent="-355600" lvl="0" marL="457200" rtl="0" algn="l">
              <a:lnSpc>
                <a:spcPct val="70000"/>
              </a:lnSpc>
              <a:spcBef>
                <a:spcPts val="0"/>
              </a:spcBef>
              <a:spcAft>
                <a:spcPts val="0"/>
              </a:spcAft>
              <a:buSzPts val="2000"/>
              <a:buFont typeface="Times"/>
              <a:buChar char="●"/>
            </a:pPr>
            <a:r>
              <a:rPr lang="en" sz="2000">
                <a:latin typeface="Times"/>
                <a:ea typeface="Times"/>
                <a:cs typeface="Times"/>
                <a:sym typeface="Times"/>
              </a:rPr>
              <a:t>GPT summaries generated for both brands</a:t>
            </a:r>
            <a:endParaRPr sz="2000">
              <a:latin typeface="Times"/>
              <a:ea typeface="Times"/>
              <a:cs typeface="Times"/>
              <a:sym typeface="Times"/>
            </a:endParaRPr>
          </a:p>
          <a:p>
            <a:pPr indent="-355600" lvl="0" marL="457200" rtl="0" algn="l">
              <a:lnSpc>
                <a:spcPct val="70000"/>
              </a:lnSpc>
              <a:spcBef>
                <a:spcPts val="0"/>
              </a:spcBef>
              <a:spcAft>
                <a:spcPts val="0"/>
              </a:spcAft>
              <a:buSzPts val="2000"/>
              <a:buFont typeface="Times"/>
              <a:buChar char="●"/>
            </a:pPr>
            <a:r>
              <a:rPr lang="en" sz="2000">
                <a:latin typeface="Times"/>
                <a:ea typeface="Times"/>
                <a:cs typeface="Times"/>
                <a:sym typeface="Times"/>
              </a:rPr>
              <a:t>OCR used to extract and clean ad text</a:t>
            </a:r>
            <a:endParaRPr sz="2000">
              <a:latin typeface="Times"/>
              <a:ea typeface="Times"/>
              <a:cs typeface="Times"/>
              <a:sym typeface="Times"/>
            </a:endParaRPr>
          </a:p>
          <a:p>
            <a:pPr indent="-355600" lvl="0" marL="457200" rtl="0" algn="l">
              <a:lnSpc>
                <a:spcPct val="70000"/>
              </a:lnSpc>
              <a:spcBef>
                <a:spcPts val="0"/>
              </a:spcBef>
              <a:spcAft>
                <a:spcPts val="0"/>
              </a:spcAft>
              <a:buSzPts val="2000"/>
              <a:buFont typeface="Times"/>
              <a:buChar char="●"/>
            </a:pPr>
            <a:r>
              <a:rPr lang="en" sz="2000">
                <a:latin typeface="Times"/>
                <a:ea typeface="Times"/>
                <a:cs typeface="Times"/>
                <a:sym typeface="Times"/>
              </a:rPr>
              <a:t>Sentence-transformer used for semantic similarity</a:t>
            </a:r>
            <a:endParaRPr sz="2000">
              <a:latin typeface="Times"/>
              <a:ea typeface="Times"/>
              <a:cs typeface="Times"/>
              <a:sym typeface="Times"/>
            </a:endParaRPr>
          </a:p>
          <a:p>
            <a:pPr indent="0" lvl="0" marL="457200" rtl="0" algn="l">
              <a:lnSpc>
                <a:spcPct val="70000"/>
              </a:lnSpc>
              <a:spcBef>
                <a:spcPts val="1600"/>
              </a:spcBef>
              <a:spcAft>
                <a:spcPts val="0"/>
              </a:spcAft>
              <a:buNone/>
            </a:pPr>
            <a:r>
              <a:rPr i="1" lang="en" sz="1800">
                <a:latin typeface="Times"/>
                <a:ea typeface="Times"/>
                <a:cs typeface="Times"/>
                <a:sym typeface="Times"/>
              </a:rPr>
              <a:t>                             </a:t>
            </a:r>
            <a:endParaRPr i="1" sz="1800">
              <a:latin typeface="Times"/>
              <a:ea typeface="Times"/>
              <a:cs typeface="Times"/>
              <a:sym typeface="Times"/>
            </a:endParaRPr>
          </a:p>
          <a:p>
            <a:pPr indent="0" lvl="0" marL="0" rtl="0" algn="l">
              <a:spcBef>
                <a:spcPts val="1600"/>
              </a:spcBef>
              <a:spcAft>
                <a:spcPts val="1600"/>
              </a:spcAft>
              <a:buNone/>
            </a:pPr>
            <a:r>
              <a:rPr b="1" lang="en" sz="1800"/>
              <a:t> </a:t>
            </a:r>
            <a:endParaRPr sz="1600"/>
          </a:p>
        </p:txBody>
      </p:sp>
      <p:sp>
        <p:nvSpPr>
          <p:cNvPr id="97" name="Google Shape;97;p18"/>
          <p:cNvSpPr txBox="1"/>
          <p:nvPr>
            <p:ph type="title"/>
          </p:nvPr>
        </p:nvSpPr>
        <p:spPr>
          <a:xfrm>
            <a:off x="217200" y="-98700"/>
            <a:ext cx="8277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1F1F1F"/>
                </a:solidFill>
                <a:latin typeface="Times"/>
                <a:ea typeface="Times"/>
                <a:cs typeface="Times"/>
                <a:sym typeface="Times"/>
              </a:rPr>
              <a:t>Part 4 Semantic Alignment Analysis</a:t>
            </a:r>
            <a:endParaRPr sz="2200">
              <a:latin typeface="Times"/>
              <a:ea typeface="Times"/>
              <a:cs typeface="Times"/>
              <a:sym typeface="Times"/>
            </a:endParaRPr>
          </a:p>
        </p:txBody>
      </p:sp>
      <p:pic>
        <p:nvPicPr>
          <p:cNvPr id="98" name="Google Shape;98;p18"/>
          <p:cNvPicPr preferRelativeResize="0"/>
          <p:nvPr/>
        </p:nvPicPr>
        <p:blipFill>
          <a:blip r:embed="rId3">
            <a:alphaModFix/>
          </a:blip>
          <a:stretch>
            <a:fillRect/>
          </a:stretch>
        </p:blipFill>
        <p:spPr>
          <a:xfrm>
            <a:off x="-12" y="1470375"/>
            <a:ext cx="4527600" cy="2560211"/>
          </a:xfrm>
          <a:prstGeom prst="rect">
            <a:avLst/>
          </a:prstGeom>
          <a:noFill/>
          <a:ln>
            <a:noFill/>
          </a:ln>
        </p:spPr>
      </p:pic>
      <p:pic>
        <p:nvPicPr>
          <p:cNvPr id="99" name="Google Shape;99;p18"/>
          <p:cNvPicPr preferRelativeResize="0"/>
          <p:nvPr/>
        </p:nvPicPr>
        <p:blipFill>
          <a:blip r:embed="rId4">
            <a:alphaModFix/>
          </a:blip>
          <a:stretch>
            <a:fillRect/>
          </a:stretch>
        </p:blipFill>
        <p:spPr>
          <a:xfrm>
            <a:off x="4527600" y="1473175"/>
            <a:ext cx="4527601" cy="2554577"/>
          </a:xfrm>
          <a:prstGeom prst="rect">
            <a:avLst/>
          </a:prstGeom>
          <a:noFill/>
          <a:ln>
            <a:noFill/>
          </a:ln>
        </p:spPr>
      </p:pic>
      <p:sp>
        <p:nvSpPr>
          <p:cNvPr id="100" name="Google Shape;100;p18"/>
          <p:cNvSpPr txBox="1"/>
          <p:nvPr/>
        </p:nvSpPr>
        <p:spPr>
          <a:xfrm>
            <a:off x="4572000" y="4030575"/>
            <a:ext cx="4568100" cy="5091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i="1" lang="en" sz="1800">
                <a:solidFill>
                  <a:schemeClr val="dk1"/>
                </a:solidFill>
                <a:latin typeface="Times"/>
                <a:ea typeface="Times"/>
                <a:cs typeface="Times"/>
                <a:sym typeface="Times"/>
              </a:rPr>
              <a:t>Grammarly: wide range, diverse strategy</a:t>
            </a:r>
            <a:endParaRPr i="1" sz="1800">
              <a:solidFill>
                <a:schemeClr val="dk1"/>
              </a:solidFill>
              <a:latin typeface="Times"/>
              <a:ea typeface="Times"/>
              <a:cs typeface="Times"/>
              <a:sym typeface="Times"/>
            </a:endParaRPr>
          </a:p>
          <a:p>
            <a:pPr indent="0" lvl="0" marL="0" rtl="0" algn="l">
              <a:lnSpc>
                <a:spcPct val="70000"/>
              </a:lnSpc>
              <a:spcBef>
                <a:spcPts val="1600"/>
              </a:spcBef>
              <a:spcAft>
                <a:spcPts val="0"/>
              </a:spcAft>
              <a:buClr>
                <a:schemeClr val="dk1"/>
              </a:buClr>
              <a:buSzPts val="1100"/>
              <a:buFont typeface="Arial"/>
              <a:buNone/>
            </a:pPr>
            <a:r>
              <a:rPr i="1" lang="en" sz="1800">
                <a:solidFill>
                  <a:schemeClr val="dk1"/>
                </a:solidFill>
                <a:latin typeface="Times"/>
                <a:ea typeface="Times"/>
                <a:cs typeface="Times"/>
                <a:sym typeface="Times"/>
              </a:rPr>
              <a:t>DeepL: high consistency, brand coherence</a:t>
            </a:r>
            <a:endParaRPr i="1" sz="1800">
              <a:solidFill>
                <a:schemeClr val="dk1"/>
              </a:solidFill>
              <a:latin typeface="Times"/>
              <a:ea typeface="Times"/>
              <a:cs typeface="Times"/>
              <a:sym typeface="Times"/>
            </a:endParaRPr>
          </a:p>
          <a:p>
            <a:pPr indent="0" lvl="0" marL="0" rtl="0" algn="l">
              <a:spcBef>
                <a:spcPts val="1600"/>
              </a:spcBef>
              <a:spcAft>
                <a:spcPts val="0"/>
              </a:spcAft>
              <a:buNone/>
            </a:pPr>
            <a:r>
              <a:t/>
            </a:r>
            <a:endParaRPr sz="1800">
              <a:solidFill>
                <a:schemeClr val="dk1"/>
              </a:solidFill>
              <a:latin typeface="Old Standard TT"/>
              <a:ea typeface="Old Standard TT"/>
              <a:cs typeface="Old Standard TT"/>
              <a:sym typeface="Old Standard TT"/>
            </a:endParaRPr>
          </a:p>
        </p:txBody>
      </p:sp>
      <p:sp>
        <p:nvSpPr>
          <p:cNvPr id="101" name="Google Shape;101;p18"/>
          <p:cNvSpPr txBox="1"/>
          <p:nvPr/>
        </p:nvSpPr>
        <p:spPr>
          <a:xfrm>
            <a:off x="-20250" y="3978525"/>
            <a:ext cx="4568100" cy="613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1800">
                <a:solidFill>
                  <a:schemeClr val="dk1"/>
                </a:solidFill>
                <a:latin typeface="Times"/>
                <a:ea typeface="Times"/>
                <a:cs typeface="Times"/>
                <a:sym typeface="Times"/>
              </a:rPr>
              <a:t>The majority of ads fall within the 0.3 to 0.5 range → partial alignment.</a:t>
            </a:r>
            <a:endParaRPr i="1" sz="1800">
              <a:latin typeface="Times"/>
              <a:ea typeface="Times"/>
              <a:cs typeface="Times"/>
              <a:sym typeface="Times"/>
            </a:endParaRPr>
          </a:p>
          <a:p>
            <a:pPr indent="0" lvl="0" marL="0" rtl="0" algn="l">
              <a:spcBef>
                <a:spcPts val="0"/>
              </a:spcBef>
              <a:spcAft>
                <a:spcPts val="0"/>
              </a:spcAft>
              <a:buNone/>
            </a:pPr>
            <a:r>
              <a:t/>
            </a:r>
            <a:endParaRPr sz="2600">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2250" y="66525"/>
            <a:ext cx="82773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Times"/>
                <a:ea typeface="Times"/>
                <a:cs typeface="Times"/>
                <a:sym typeface="Times"/>
              </a:rPr>
              <a:t>Part 5 </a:t>
            </a:r>
            <a:r>
              <a:rPr lang="en" sz="3600">
                <a:solidFill>
                  <a:schemeClr val="lt1"/>
                </a:solidFill>
                <a:latin typeface="Times"/>
                <a:ea typeface="Times"/>
                <a:cs typeface="Times"/>
                <a:sym typeface="Times"/>
              </a:rPr>
              <a:t>Visual Style Clustering of Ad Images</a:t>
            </a:r>
            <a:endParaRPr sz="2200">
              <a:solidFill>
                <a:schemeClr val="lt1"/>
              </a:solidFill>
              <a:latin typeface="Times"/>
              <a:ea typeface="Times"/>
              <a:cs typeface="Times"/>
              <a:sym typeface="Times"/>
            </a:endParaRPr>
          </a:p>
        </p:txBody>
      </p:sp>
      <p:grpSp>
        <p:nvGrpSpPr>
          <p:cNvPr id="107" name="Google Shape;107;p19"/>
          <p:cNvGrpSpPr/>
          <p:nvPr/>
        </p:nvGrpSpPr>
        <p:grpSpPr>
          <a:xfrm>
            <a:off x="42257" y="611675"/>
            <a:ext cx="7033500" cy="4457174"/>
            <a:chOff x="42257" y="611675"/>
            <a:chExt cx="7033500" cy="4457174"/>
          </a:xfrm>
        </p:grpSpPr>
        <p:pic>
          <p:nvPicPr>
            <p:cNvPr id="108" name="Google Shape;108;p19"/>
            <p:cNvPicPr preferRelativeResize="0"/>
            <p:nvPr/>
          </p:nvPicPr>
          <p:blipFill>
            <a:blip r:embed="rId3">
              <a:alphaModFix/>
            </a:blip>
            <a:stretch>
              <a:fillRect/>
            </a:stretch>
          </p:blipFill>
          <p:spPr>
            <a:xfrm>
              <a:off x="94075" y="1485375"/>
              <a:ext cx="4950274" cy="3583474"/>
            </a:xfrm>
            <a:prstGeom prst="rect">
              <a:avLst/>
            </a:prstGeom>
            <a:noFill/>
            <a:ln>
              <a:noFill/>
            </a:ln>
          </p:spPr>
        </p:pic>
        <p:sp>
          <p:nvSpPr>
            <p:cNvPr id="109" name="Google Shape;109;p19"/>
            <p:cNvSpPr txBox="1"/>
            <p:nvPr/>
          </p:nvSpPr>
          <p:spPr>
            <a:xfrm>
              <a:off x="42257" y="611675"/>
              <a:ext cx="7033500" cy="613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sz="2000">
                  <a:solidFill>
                    <a:schemeClr val="lt1"/>
                  </a:solidFill>
                  <a:latin typeface="Times"/>
                  <a:ea typeface="Times"/>
                  <a:cs typeface="Times"/>
                  <a:sym typeface="Times"/>
                </a:rPr>
                <a:t>Grammarly shows dispersed clusters → diverse visuals</a:t>
              </a:r>
              <a:endParaRPr i="1" sz="2000">
                <a:solidFill>
                  <a:schemeClr val="lt1"/>
                </a:solidFill>
                <a:latin typeface="Times"/>
                <a:ea typeface="Times"/>
                <a:cs typeface="Times"/>
                <a:sym typeface="Times"/>
              </a:endParaRPr>
            </a:p>
            <a:p>
              <a:pPr indent="0" lvl="0" marL="0" rtl="0" algn="just">
                <a:lnSpc>
                  <a:spcPct val="115000"/>
                </a:lnSpc>
                <a:spcBef>
                  <a:spcPts val="0"/>
                </a:spcBef>
                <a:spcAft>
                  <a:spcPts val="0"/>
                </a:spcAft>
                <a:buNone/>
              </a:pPr>
              <a:r>
                <a:rPr i="1" lang="en" sz="2000">
                  <a:solidFill>
                    <a:schemeClr val="lt1"/>
                  </a:solidFill>
                  <a:latin typeface="Times"/>
                  <a:ea typeface="Times"/>
                  <a:cs typeface="Times"/>
                  <a:sym typeface="Times"/>
                </a:rPr>
                <a:t>DeepL is tightly clustered → consistent style</a:t>
              </a:r>
              <a:endParaRPr sz="2100">
                <a:latin typeface="Old Standard TT"/>
                <a:ea typeface="Old Standard TT"/>
                <a:cs typeface="Old Standard TT"/>
                <a:sym typeface="Old Standard TT"/>
              </a:endParaRPr>
            </a:p>
          </p:txBody>
        </p:sp>
      </p:grpSp>
      <p:sp>
        <p:nvSpPr>
          <p:cNvPr id="110" name="Google Shape;110;p19"/>
          <p:cNvSpPr txBox="1"/>
          <p:nvPr/>
        </p:nvSpPr>
        <p:spPr>
          <a:xfrm>
            <a:off x="5122125" y="2313225"/>
            <a:ext cx="4062600" cy="1146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a:buChar char="●"/>
            </a:pPr>
            <a:r>
              <a:rPr lang="en" sz="2000">
                <a:solidFill>
                  <a:schemeClr val="lt1"/>
                </a:solidFill>
                <a:latin typeface="Times"/>
                <a:ea typeface="Times"/>
                <a:cs typeface="Times"/>
                <a:sym typeface="Times"/>
              </a:rPr>
              <a:t>CLIP used to extract image features</a:t>
            </a:r>
            <a:endParaRPr sz="2000">
              <a:solidFill>
                <a:schemeClr val="lt1"/>
              </a:solidFill>
              <a:latin typeface="Times"/>
              <a:ea typeface="Times"/>
              <a:cs typeface="Times"/>
              <a:sym typeface="Times"/>
            </a:endParaRPr>
          </a:p>
          <a:p>
            <a:pPr indent="-355600" lvl="0" marL="457200" rtl="0" algn="l">
              <a:spcBef>
                <a:spcPts val="0"/>
              </a:spcBef>
              <a:spcAft>
                <a:spcPts val="0"/>
              </a:spcAft>
              <a:buClr>
                <a:schemeClr val="lt1"/>
              </a:buClr>
              <a:buSzPts val="2000"/>
              <a:buFont typeface="Times"/>
              <a:buChar char="●"/>
            </a:pPr>
            <a:r>
              <a:rPr lang="en" sz="2000">
                <a:solidFill>
                  <a:schemeClr val="lt1"/>
                </a:solidFill>
                <a:latin typeface="Times"/>
                <a:ea typeface="Times"/>
                <a:cs typeface="Times"/>
                <a:sym typeface="Times"/>
              </a:rPr>
              <a:t>t-SNE reveals design strategies</a:t>
            </a:r>
            <a:endParaRPr sz="2000">
              <a:solidFill>
                <a:schemeClr val="lt1"/>
              </a:solidFill>
              <a:latin typeface="Times"/>
              <a:ea typeface="Times"/>
              <a:cs typeface="Times"/>
              <a:sym typeface="Times"/>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74650" y="573575"/>
            <a:ext cx="4646125" cy="3950374"/>
          </a:xfrm>
          <a:prstGeom prst="rect">
            <a:avLst/>
          </a:prstGeom>
          <a:noFill/>
          <a:ln>
            <a:noFill/>
          </a:ln>
        </p:spPr>
      </p:pic>
      <p:pic>
        <p:nvPicPr>
          <p:cNvPr id="116" name="Google Shape;116;p20"/>
          <p:cNvPicPr preferRelativeResize="0"/>
          <p:nvPr/>
        </p:nvPicPr>
        <p:blipFill>
          <a:blip r:embed="rId4">
            <a:alphaModFix/>
          </a:blip>
          <a:stretch>
            <a:fillRect/>
          </a:stretch>
        </p:blipFill>
        <p:spPr>
          <a:xfrm>
            <a:off x="4720776" y="554095"/>
            <a:ext cx="4238776" cy="4086529"/>
          </a:xfrm>
          <a:prstGeom prst="rect">
            <a:avLst/>
          </a:prstGeom>
          <a:noFill/>
          <a:ln>
            <a:noFill/>
          </a:ln>
        </p:spPr>
      </p:pic>
      <p:sp>
        <p:nvSpPr>
          <p:cNvPr id="117" name="Google Shape;117;p20"/>
          <p:cNvSpPr txBox="1"/>
          <p:nvPr/>
        </p:nvSpPr>
        <p:spPr>
          <a:xfrm>
            <a:off x="74650" y="0"/>
            <a:ext cx="4937400" cy="45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 sz="2000">
                <a:solidFill>
                  <a:schemeClr val="dk1"/>
                </a:solidFill>
                <a:latin typeface="Times"/>
                <a:ea typeface="Times"/>
                <a:cs typeface="Times"/>
                <a:sym typeface="Times"/>
              </a:rPr>
              <a:t>DeepL: uniform, product-focused visuals  </a:t>
            </a:r>
            <a:r>
              <a:rPr lang="en" sz="2000">
                <a:solidFill>
                  <a:schemeClr val="dk1"/>
                </a:solidFill>
                <a:latin typeface="Times"/>
                <a:ea typeface="Times"/>
                <a:cs typeface="Times"/>
                <a:sym typeface="Times"/>
              </a:rPr>
              <a:t>   </a:t>
            </a:r>
            <a:endParaRPr sz="1800">
              <a:solidFill>
                <a:schemeClr val="dk1"/>
              </a:solidFill>
              <a:latin typeface="Old Standard TT"/>
              <a:ea typeface="Old Standard TT"/>
              <a:cs typeface="Old Standard TT"/>
              <a:sym typeface="Old Standard TT"/>
            </a:endParaRPr>
          </a:p>
        </p:txBody>
      </p:sp>
      <p:sp>
        <p:nvSpPr>
          <p:cNvPr id="118" name="Google Shape;118;p20"/>
          <p:cNvSpPr txBox="1"/>
          <p:nvPr/>
        </p:nvSpPr>
        <p:spPr>
          <a:xfrm>
            <a:off x="699800" y="4640625"/>
            <a:ext cx="8864100" cy="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2000">
                <a:solidFill>
                  <a:schemeClr val="dk1"/>
                </a:solidFill>
                <a:latin typeface="Times"/>
                <a:ea typeface="Times"/>
                <a:cs typeface="Times"/>
                <a:sym typeface="Times"/>
              </a:rPr>
              <a:t>            </a:t>
            </a:r>
            <a:r>
              <a:rPr lang="en" sz="2000">
                <a:solidFill>
                  <a:schemeClr val="dk1"/>
                </a:solidFill>
                <a:latin typeface="Times"/>
                <a:ea typeface="Times"/>
                <a:cs typeface="Times"/>
                <a:sym typeface="Times"/>
              </a:rPr>
              <a:t>Visual consistency mirrors semantic alignment patterns.</a:t>
            </a:r>
            <a:endParaRPr sz="1800">
              <a:solidFill>
                <a:schemeClr val="dk1"/>
              </a:solidFill>
              <a:latin typeface="Old Standard TT"/>
              <a:ea typeface="Old Standard TT"/>
              <a:cs typeface="Old Standard TT"/>
              <a:sym typeface="Old Standard TT"/>
            </a:endParaRPr>
          </a:p>
        </p:txBody>
      </p:sp>
      <p:sp>
        <p:nvSpPr>
          <p:cNvPr id="119" name="Google Shape;119;p20"/>
          <p:cNvSpPr txBox="1"/>
          <p:nvPr/>
        </p:nvSpPr>
        <p:spPr>
          <a:xfrm>
            <a:off x="4720775" y="-58300"/>
            <a:ext cx="4869300" cy="87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sz="2000">
                <a:solidFill>
                  <a:schemeClr val="dk1"/>
                </a:solidFill>
                <a:latin typeface="Times"/>
                <a:ea typeface="Times"/>
                <a:cs typeface="Times"/>
                <a:sym typeface="Times"/>
              </a:rPr>
              <a:t>Grammarly: diverse, audience-tailored designs</a:t>
            </a:r>
            <a:br>
              <a:rPr i="1" lang="en" sz="2000">
                <a:solidFill>
                  <a:schemeClr val="dk1"/>
                </a:solidFill>
                <a:latin typeface="Times"/>
                <a:ea typeface="Times"/>
                <a:cs typeface="Times"/>
                <a:sym typeface="Times"/>
              </a:rPr>
            </a:br>
            <a:endParaRPr i="1" sz="2000">
              <a:solidFill>
                <a:schemeClr val="dk1"/>
              </a:solidFill>
              <a:latin typeface="Times"/>
              <a:ea typeface="Times"/>
              <a:cs typeface="Times"/>
              <a:sym typeface="Times"/>
            </a:endParaRPr>
          </a:p>
          <a:p>
            <a:pPr indent="0" lvl="0" marL="0" rtl="0" algn="l">
              <a:spcBef>
                <a:spcPts val="120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82050" y="46550"/>
            <a:ext cx="89799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latin typeface="Times"/>
                <a:ea typeface="Times"/>
                <a:cs typeface="Times"/>
                <a:sym typeface="Times"/>
              </a:rPr>
              <a:t>Part 6 </a:t>
            </a:r>
            <a:r>
              <a:rPr lang="en" sz="3500">
                <a:latin typeface="Times"/>
                <a:ea typeface="Times"/>
                <a:cs typeface="Times"/>
                <a:sym typeface="Times"/>
              </a:rPr>
              <a:t>Cross-Country Variation in Semantic Alignment</a:t>
            </a:r>
            <a:endParaRPr sz="3500">
              <a:latin typeface="Times"/>
              <a:ea typeface="Times"/>
              <a:cs typeface="Times"/>
              <a:sym typeface="Times"/>
            </a:endParaRPr>
          </a:p>
        </p:txBody>
      </p:sp>
      <p:pic>
        <p:nvPicPr>
          <p:cNvPr id="125" name="Google Shape;125;p21"/>
          <p:cNvPicPr preferRelativeResize="0"/>
          <p:nvPr/>
        </p:nvPicPr>
        <p:blipFill>
          <a:blip r:embed="rId3">
            <a:alphaModFix/>
          </a:blip>
          <a:stretch>
            <a:fillRect/>
          </a:stretch>
        </p:blipFill>
        <p:spPr>
          <a:xfrm>
            <a:off x="1590475" y="1395325"/>
            <a:ext cx="7553524" cy="3748176"/>
          </a:xfrm>
          <a:prstGeom prst="rect">
            <a:avLst/>
          </a:prstGeom>
          <a:noFill/>
          <a:ln>
            <a:noFill/>
          </a:ln>
        </p:spPr>
      </p:pic>
      <p:sp>
        <p:nvSpPr>
          <p:cNvPr id="126" name="Google Shape;126;p21"/>
          <p:cNvSpPr txBox="1"/>
          <p:nvPr/>
        </p:nvSpPr>
        <p:spPr>
          <a:xfrm>
            <a:off x="165250" y="1205050"/>
            <a:ext cx="3926700" cy="50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a:buChar char="●"/>
            </a:pPr>
            <a:r>
              <a:rPr lang="en" sz="1800">
                <a:solidFill>
                  <a:schemeClr val="dk1"/>
                </a:solidFill>
                <a:latin typeface="Times"/>
                <a:ea typeface="Times"/>
                <a:cs typeface="Times"/>
                <a:sym typeface="Times"/>
              </a:rPr>
              <a:t>Overall Country-Level Similarity</a:t>
            </a:r>
            <a:endParaRPr sz="1800">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FFFFFF"/>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