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Nuni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d1a2f8d49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d1a2f8d49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Zihan Ye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d1a2f8d49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d1a2f8d49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Zihan Ye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d1a2f8d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d1a2f8d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Jinbo Li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d1a2f8d49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d1a2f8d49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Jinbo Li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d1a2f8d49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d1a2f8d49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Jinbo Li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d1a2f8d49_8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d1a2f8d49_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Jinbo Li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d1a2f8d49_8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d1a2f8d49_8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Jinbo Li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d1a2f8d49_8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d1a2f8d49_8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Jinbo Li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cc3ffcac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fcc3ffcac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vivian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d1a2f8d49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d1a2f8d49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cc3ffcac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cc3ffcac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ivian </a:t>
            </a:r>
            <a:r>
              <a:rPr lang="en"/>
              <a:t>20 variables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d1a2f8d49_9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d1a2f8d49_9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d1a2f8d49_9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fd1a2f8d49_9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d1a2f8d49_9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d1a2f8d49_9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cc3ffca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cc3ffca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vivian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cc3ffcac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cc3ffcac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Zihan Ye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cc3ffcac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cc3ffcac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Zihan Ye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Analyze how each categorical variable influences the churn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Reason to use bar plot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Separate into groups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d1a2f8d49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d1a2f8d49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Zihan Ye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d1a2f8d49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d1a2f8d49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Zihan Ye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d1a2f8d49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d1a2f8d49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Zihan Ye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d1a2f8d49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d1a2f8d49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Zihan Ye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02124"/>
                </a:solidFill>
                <a:highlight>
                  <a:srgbClr val="FFFFFF"/>
                </a:highlight>
              </a:rPr>
              <a:t>Team 7: Bug Tornado</a:t>
            </a:r>
            <a:endParaRPr b="1"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Telco Customer Churn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314825" y="2882900"/>
            <a:ext cx="4517400" cy="19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Member: Yuan Dang, </a:t>
            </a:r>
            <a:endParaRPr b="1" sz="18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Changhong Zhang, </a:t>
            </a:r>
            <a:endParaRPr b="1" sz="18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Zihan Ye, </a:t>
            </a:r>
            <a:endParaRPr b="1" sz="18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Jinbo Li</a:t>
            </a:r>
            <a:endParaRPr b="1" sz="18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527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Streaming Information</a:t>
            </a:r>
            <a:endParaRPr b="1" sz="2900"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588" y="1481924"/>
            <a:ext cx="5110823" cy="29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590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Payment Information</a:t>
            </a:r>
            <a:endParaRPr b="1" sz="2900"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529" y="1667338"/>
            <a:ext cx="5356950" cy="30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Kde plot (Kernel Density Estimation plot)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-413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67"/>
              <a:t>Kernel Density Estimation plot</a:t>
            </a:r>
            <a:endParaRPr sz="7267"/>
          </a:p>
          <a:p>
            <a:pPr indent="-413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67"/>
              <a:t>Why do we use kde plot: </a:t>
            </a:r>
            <a:endParaRPr sz="7267"/>
          </a:p>
          <a:p>
            <a:pPr indent="-40304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Roboto"/>
              <a:buChar char="○"/>
            </a:pPr>
            <a:r>
              <a:rPr lang="en" sz="6867">
                <a:solidFill>
                  <a:srgbClr val="202124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Easily observe distribution</a:t>
            </a:r>
            <a:endParaRPr sz="6867">
              <a:solidFill>
                <a:srgbClr val="202124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304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Roboto"/>
              <a:buChar char="○"/>
            </a:pPr>
            <a:r>
              <a:rPr lang="en" sz="6867">
                <a:solidFill>
                  <a:srgbClr val="202124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Won’t be affected by sample size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525975" y="3445050"/>
            <a:ext cx="75057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Customers with lower tenure are more likely to churn</a:t>
            </a:r>
            <a:endParaRPr sz="200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Customers with higher monthlycharges are also more likely to churn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00" y="384825"/>
            <a:ext cx="4467326" cy="29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875" y="384825"/>
            <a:ext cx="4379602" cy="295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700050" y="39422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Churn and non churn customers have similar distributions</a:t>
            </a:r>
            <a:endParaRPr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00" y="265700"/>
            <a:ext cx="6001299" cy="3592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645075" y="506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Model</a:t>
            </a:r>
            <a:endParaRPr/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50" y="1461200"/>
            <a:ext cx="8676726" cy="288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507625" y="321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 - ROC Curve</a:t>
            </a:r>
            <a:endParaRPr/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507625" y="854600"/>
            <a:ext cx="75057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10"/>
              <a:t>AUC (Area Under The Curve) - ROC (Receiver Operating Characteristics)</a:t>
            </a:r>
            <a:endParaRPr sz="481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00" y="1196775"/>
            <a:ext cx="4471224" cy="278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050" y="1219712"/>
            <a:ext cx="4287974" cy="27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 txBox="1"/>
          <p:nvPr/>
        </p:nvSpPr>
        <p:spPr>
          <a:xfrm>
            <a:off x="1905700" y="3896875"/>
            <a:ext cx="1236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Model 2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6166300" y="3896875"/>
            <a:ext cx="156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Model 3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384850" y="4343275"/>
            <a:ext cx="352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Area under the curve: 0.808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4906475" y="4343275"/>
            <a:ext cx="352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Area under the curve: 0.809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516775" y="387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</a:t>
            </a:r>
            <a:endParaRPr/>
          </a:p>
        </p:txBody>
      </p:sp>
      <p:pic>
        <p:nvPicPr>
          <p:cNvPr id="236" name="Google Shape;236;p29"/>
          <p:cNvPicPr preferRelativeResize="0"/>
          <p:nvPr/>
        </p:nvPicPr>
        <p:blipFill rotWithShape="1">
          <a:blip r:embed="rId3">
            <a:alphaModFix/>
          </a:blip>
          <a:srcRect b="3487" l="2496" r="2931" t="4244"/>
          <a:stretch/>
        </p:blipFill>
        <p:spPr>
          <a:xfrm>
            <a:off x="516775" y="1079175"/>
            <a:ext cx="6732849" cy="354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819150" y="575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Correlations</a:t>
            </a:r>
            <a:endParaRPr b="1"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5512925" y="1406650"/>
            <a:ext cx="3239700" cy="32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Churn negative correlated with online security and technical support. </a:t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Churn negative correlated with continuous variable contract and tenure </a:t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Char char="●"/>
            </a:pPr>
            <a:r>
              <a:rPr lang="en"/>
              <a:t>Total charge and contract are strongly correlated with  tenure</a:t>
            </a: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50" y="1108275"/>
            <a:ext cx="5119574" cy="377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819150" y="55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</a:t>
            </a:r>
            <a:r>
              <a:rPr b="1" i="1" lang="en">
                <a:solidFill>
                  <a:srgbClr val="76A5AF"/>
                </a:solidFill>
              </a:rPr>
              <a:t>T</a:t>
            </a:r>
            <a:r>
              <a:rPr b="1" i="1" lang="en">
                <a:solidFill>
                  <a:srgbClr val="76A5AF"/>
                </a:solidFill>
              </a:rPr>
              <a:t>otal Change</a:t>
            </a:r>
            <a:r>
              <a:rPr lang="en"/>
              <a:t> will influence the churn rate with other variables?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5674375" y="1818925"/>
            <a:ext cx="3054600" cy="24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total charge + any tenure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phone service &amp; no multiple lines + short tenure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month-to-month contract + short tenure</a:t>
            </a:r>
            <a:endParaRPr/>
          </a:p>
        </p:txBody>
      </p:sp>
      <p:pic>
        <p:nvPicPr>
          <p:cNvPr id="250" name="Google Shape;2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78" y="1543000"/>
            <a:ext cx="5168302" cy="319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What factors influence customer churn?</a:t>
            </a:r>
            <a:endParaRPr b="1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05575"/>
            <a:ext cx="7505700" cy="31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57"/>
              <a:t>Dataset </a:t>
            </a:r>
            <a:endParaRPr sz="76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850"/>
              <a:t>F</a:t>
            </a:r>
            <a:r>
              <a:rPr lang="en" sz="7850"/>
              <a:t>rom a telephone company </a:t>
            </a:r>
            <a:r>
              <a:rPr lang="en" sz="7850"/>
              <a:t>in California </a:t>
            </a:r>
            <a:r>
              <a:rPr lang="en" sz="7850"/>
              <a:t>of 7043 customers</a:t>
            </a:r>
            <a:endParaRPr sz="7850"/>
          </a:p>
          <a:p>
            <a:pPr indent="-353218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7850"/>
              <a:t>Demographic</a:t>
            </a:r>
            <a:r>
              <a:rPr lang="en" sz="7850"/>
              <a:t> information</a:t>
            </a:r>
            <a:endParaRPr sz="7850"/>
          </a:p>
          <a:p>
            <a:pPr indent="-353218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850"/>
              <a:t>Customer account information</a:t>
            </a:r>
            <a:endParaRPr sz="7850"/>
          </a:p>
          <a:p>
            <a:pPr indent="-353218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850"/>
              <a:t>Services that each customer has signed up for</a:t>
            </a:r>
            <a:endParaRPr sz="7850"/>
          </a:p>
          <a:p>
            <a:pPr indent="-353218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850"/>
              <a:t>Whether customer has left within last month (target variable)</a:t>
            </a:r>
            <a:endParaRPr sz="78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819150" y="561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</a:t>
            </a:r>
            <a:r>
              <a:rPr b="1" i="1" lang="en">
                <a:solidFill>
                  <a:srgbClr val="76A5AF"/>
                </a:solidFill>
              </a:rPr>
              <a:t>Monthly Change</a:t>
            </a:r>
            <a:r>
              <a:rPr lang="en"/>
              <a:t> will influence the churn rate with other variables?</a:t>
            </a:r>
            <a:endParaRPr/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5648275" y="1516525"/>
            <a:ext cx="3089700" cy="29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monthly charge + before their total charge increasing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multiple lines service: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30 &lt; monthly charge &lt; 50  &amp;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monthly charge &gt; 70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phone service: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monthly charge ↑ </a:t>
            </a:r>
            <a:r>
              <a:rPr lang="en">
                <a:solidFill>
                  <a:srgbClr val="000000"/>
                </a:solidFill>
              </a:rPr>
              <a:t>churn rate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↓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/>
              <a:t>have </a:t>
            </a:r>
            <a:r>
              <a:rPr lang="en"/>
              <a:t>multiple lines service: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monthly charge &gt; 70</a:t>
            </a:r>
            <a:endParaRPr/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74" y="1516513"/>
            <a:ext cx="5105431" cy="31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784325" y="401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</a:t>
            </a:r>
            <a:r>
              <a:rPr b="1" i="1" lang="en">
                <a:solidFill>
                  <a:srgbClr val="76A5AF"/>
                </a:solidFill>
              </a:rPr>
              <a:t>Tenure</a:t>
            </a:r>
            <a:r>
              <a:rPr lang="en"/>
              <a:t> will influence the churn rate with other variables?</a:t>
            </a:r>
            <a:endParaRPr/>
          </a:p>
        </p:txBody>
      </p:sp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5923700" y="1705113"/>
            <a:ext cx="2805300" cy="28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partner + short tenure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month-to-month contract +  short tenure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year contract + long tenure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electronic check / mailed check +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short tenure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25" y="1409900"/>
            <a:ext cx="5566877" cy="343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775650" y="227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</a:t>
            </a:r>
            <a:r>
              <a:rPr b="1" i="1" lang="en">
                <a:solidFill>
                  <a:srgbClr val="76A5AF"/>
                </a:solidFill>
              </a:rPr>
              <a:t>Contract</a:t>
            </a:r>
            <a:r>
              <a:rPr lang="en"/>
              <a:t> will influence the churn rate with other variables?</a:t>
            </a:r>
            <a:endParaRPr/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6176925" y="1701700"/>
            <a:ext cx="2709000" cy="22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month-to-month contract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 have no service of these 4 variables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 Devices Protection: not as big an impact as no DP service, but still an impact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50" y="1144700"/>
            <a:ext cx="5855376" cy="361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-18392" y="2003334"/>
            <a:ext cx="1378125" cy="167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2853050" y="2003325"/>
            <a:ext cx="1378125" cy="1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-18392" y="3683234"/>
            <a:ext cx="1378125" cy="167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2853050" y="3683225"/>
            <a:ext cx="1378125" cy="1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4"/>
          <p:cNvPicPr preferRelativeResize="0"/>
          <p:nvPr/>
        </p:nvPicPr>
        <p:blipFill rotWithShape="1">
          <a:blip r:embed="rId5">
            <a:alphaModFix/>
          </a:blip>
          <a:srcRect b="18586" l="0" r="0" t="0"/>
          <a:stretch/>
        </p:blipFill>
        <p:spPr>
          <a:xfrm>
            <a:off x="826775" y="2708875"/>
            <a:ext cx="1729000" cy="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4"/>
          <p:cNvPicPr preferRelativeResize="0"/>
          <p:nvPr/>
        </p:nvPicPr>
        <p:blipFill rotWithShape="1">
          <a:blip r:embed="rId5">
            <a:alphaModFix/>
          </a:blip>
          <a:srcRect b="18586" l="0" r="0" t="0"/>
          <a:stretch/>
        </p:blipFill>
        <p:spPr>
          <a:xfrm>
            <a:off x="3684300" y="2708875"/>
            <a:ext cx="1729000" cy="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4"/>
          <p:cNvPicPr preferRelativeResize="0"/>
          <p:nvPr/>
        </p:nvPicPr>
        <p:blipFill rotWithShape="1">
          <a:blip r:embed="rId5">
            <a:alphaModFix/>
          </a:blip>
          <a:srcRect b="18586" l="0" r="0" t="0"/>
          <a:stretch/>
        </p:blipFill>
        <p:spPr>
          <a:xfrm>
            <a:off x="826775" y="4362650"/>
            <a:ext cx="1729000" cy="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4"/>
          <p:cNvPicPr preferRelativeResize="0"/>
          <p:nvPr/>
        </p:nvPicPr>
        <p:blipFill rotWithShape="1">
          <a:blip r:embed="rId5">
            <a:alphaModFix/>
          </a:blip>
          <a:srcRect b="18586" l="0" r="0" t="0"/>
          <a:stretch/>
        </p:blipFill>
        <p:spPr>
          <a:xfrm>
            <a:off x="3684300" y="4362650"/>
            <a:ext cx="1729000" cy="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Things Look at for Analysis</a:t>
            </a:r>
            <a:endParaRPr b="1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Bar plots for each categorical variable</a:t>
            </a:r>
            <a:endParaRPr sz="2100"/>
          </a:p>
          <a:p>
            <a:pPr indent="-3619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Kde plots for each continuous variable</a:t>
            </a:r>
            <a:endParaRPr sz="2100"/>
          </a:p>
          <a:p>
            <a:pPr indent="-3619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Correlation plot</a:t>
            </a:r>
            <a:endParaRPr sz="2100"/>
          </a:p>
          <a:p>
            <a:pPr indent="-3619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Violin and scatter plots of high correlated variables</a:t>
            </a:r>
            <a:endParaRPr sz="2100"/>
          </a:p>
          <a:p>
            <a:pPr indent="-3619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Scatterplot(with jitter)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Data Analysis (EDA)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Bar Plot</a:t>
            </a:r>
            <a:endParaRPr b="1" sz="3300"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39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67"/>
              <a:t>Analyze how each categorical variable influences the churn.</a:t>
            </a:r>
            <a:endParaRPr sz="7267"/>
          </a:p>
          <a:p>
            <a:pPr indent="-3439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67"/>
              <a:t>Why do we use bar plot: </a:t>
            </a:r>
            <a:endParaRPr sz="7267"/>
          </a:p>
          <a:p>
            <a:pPr indent="-34397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5824"/>
              <a:buChar char="○"/>
            </a:pPr>
            <a:r>
              <a:rPr lang="en" sz="6867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Easy to show each data category in a frequency distribution</a:t>
            </a:r>
            <a:endParaRPr sz="6867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762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Roboto"/>
              <a:buChar char="○"/>
            </a:pPr>
            <a:r>
              <a:rPr lang="en" sz="6867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Summarize a large amount of data in a visual, easily intepretable form</a:t>
            </a:r>
            <a:endParaRPr sz="6867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39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5824"/>
              <a:buChar char="●"/>
            </a:pPr>
            <a:r>
              <a:rPr lang="en" sz="6867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are 16 </a:t>
            </a:r>
            <a:r>
              <a:rPr lang="en" sz="6867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categorical </a:t>
            </a:r>
            <a:r>
              <a:rPr lang="en" sz="6867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6867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variables</a:t>
            </a:r>
            <a:r>
              <a:rPr lang="en" sz="6867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data set, we will separate it into several groups </a:t>
            </a:r>
            <a:endParaRPr sz="6867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Bar Plot</a:t>
            </a:r>
            <a:endParaRPr sz="3300"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Customers’ basic information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Phone service information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Internet information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Streaming information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Payment Information 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450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Customers’ Basic Information </a:t>
            </a:r>
            <a:endParaRPr sz="2900"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13" y="1405525"/>
            <a:ext cx="6169976" cy="310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527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Phone Service information</a:t>
            </a:r>
            <a:endParaRPr sz="2900"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012" y="1481900"/>
            <a:ext cx="5545976" cy="327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514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Internet Information</a:t>
            </a:r>
            <a:endParaRPr sz="2900"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004" y="1469175"/>
            <a:ext cx="5338000" cy="30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