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09055-B689-4FB4-A49F-6EAFBE27A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CF920-807D-4446-BBEF-34B0B8F1A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FC347-1F08-4B8D-B38F-27E25385F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549F-8A35-4867-8AE4-8A44646B1F61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51216-0E60-4432-A187-E873D256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ADDB3-C285-4AB5-8CB7-94C538A9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388A-843C-4783-9E21-3ACDAB43B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9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07C05-CABE-4C23-86AC-21093693B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0827B-1DF6-4706-8B34-22397BFD8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7B338-244F-483F-BBAE-82C2CAD26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549F-8A35-4867-8AE4-8A44646B1F61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76C80-1047-4C5E-812C-1BE511208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7327B-3FD7-4242-B1E4-E454F9ECB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388A-843C-4783-9E21-3ACDAB43B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82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A63BC5-F296-4C9D-8BDB-D3CEE4B07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EAA91-27BB-49AC-B76F-B1DE6ABD2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2A042-DAE8-40AB-927E-272148A89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549F-8A35-4867-8AE4-8A44646B1F61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10F00-406A-4318-8884-CEE5BAFCD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2E527-151D-437D-844D-9304C0D58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388A-843C-4783-9E21-3ACDAB43B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BDEF-8A05-494B-8E40-7FBA0F27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4E643-08CF-45F3-BC64-62091CA86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A215B-753C-4C0A-9134-9CF6EDFE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549F-8A35-4867-8AE4-8A44646B1F61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1A333-E23F-46BB-9313-829601A71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0C537-7112-4308-92CF-FD280B7F8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388A-843C-4783-9E21-3ACDAB43B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86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C5604-3322-47D8-8B40-3E2E8B7B4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342D4-9352-4DEF-B87C-3932CEE87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4E2A-5AD7-44C6-A369-224DFBBD7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549F-8A35-4867-8AE4-8A44646B1F61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78AE5-FEDE-4118-9144-987DBF640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84D15-2B3E-4C60-8C0A-8EC0AE69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388A-843C-4783-9E21-3ACDAB43B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02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8C61F-FF4F-4D22-81C6-524DCB109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17B79-D73F-4F93-A2EA-43C17246A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172A8-C4E6-4E3A-B227-A545DDD29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80211-2037-422A-9F00-2244AB910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549F-8A35-4867-8AE4-8A44646B1F61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C4232-B222-486A-B5D4-E3894B6A4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BD97B-8512-4623-B5C9-C8A0D2F4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388A-843C-4783-9E21-3ACDAB43B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47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07C8B-99CF-4AD6-8DB0-04B40BFA9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201DD-D6BC-4031-B2A2-DE6D8063D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4CED7-EC65-4FEF-B0A4-2DF77711A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0F2A77-C60E-4A72-A3D3-7EB0113A8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BB1EEF-A76E-4C59-90C1-311679C68A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8B88FA-CD4D-4B8D-9B4C-62D8D2A4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549F-8A35-4867-8AE4-8A44646B1F61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3C1718-1EE7-4DE9-B0D9-3C4E0A6DD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330B1E-BE09-4572-92C7-240C404E6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388A-843C-4783-9E21-3ACDAB43B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5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2B855-5081-4889-A912-65C53BE12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00C005-D1CC-4D5A-A04A-99701AE36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549F-8A35-4867-8AE4-8A44646B1F61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2272F1-1C42-459F-BCA2-7D190936E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DB370A-4846-42DC-AA56-8163A392A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388A-843C-4783-9E21-3ACDAB43B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6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2A2C53-FA46-4137-BA2E-02A52B48A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549F-8A35-4867-8AE4-8A44646B1F61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EF4FCF-D3E9-4CBD-AB38-0D191A52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67F44-3F2E-4FF3-BEAD-375C82D6D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388A-843C-4783-9E21-3ACDAB43B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0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BCB7-25B2-4AD7-81E8-BE11E36C3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1D097-E176-434C-8A36-82060F232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360780-B886-4BCB-92BE-2B45B9D44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791FE-4838-4758-BDD0-98F683AF9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549F-8A35-4867-8AE4-8A44646B1F61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9274A-C44D-4775-9412-7D6BB11C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676AC-B945-49BB-A641-9072DA86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388A-843C-4783-9E21-3ACDAB43B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7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07B09-A858-4072-8F46-60CE92A5D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BF7856-6F84-4082-BC9B-DACE44DC5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DD23A-BD12-4908-A163-2148D2572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8E4D9-4156-432C-8CAD-661FE86DA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549F-8A35-4867-8AE4-8A44646B1F61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42476-81CB-46FA-BC9F-D1567FEF7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23C90-6043-48DD-8741-A79DE679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388A-843C-4783-9E21-3ACDAB43B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4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385157-DB06-4626-85CE-19A1AB26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E688B-2F3C-4CBF-BC9B-3C0548758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4E197-43DB-42A0-8796-BEA23B630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E549F-8A35-4867-8AE4-8A44646B1F61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8ED0B-0091-4C13-A1CF-AFE7D7EC4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8E51E-D8B8-4F95-963E-68212A5AB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D388A-843C-4783-9E21-3ACDAB43B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7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DD869-1824-4117-B13F-AF8E38CFC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40391"/>
            <a:ext cx="10021446" cy="2944457"/>
          </a:xfrm>
        </p:spPr>
        <p:txBody>
          <a:bodyPr anchor="b">
            <a:normAutofit/>
          </a:bodyPr>
          <a:lstStyle/>
          <a:p>
            <a:pPr algn="l"/>
            <a:r>
              <a:rPr lang="en-US" sz="5200">
                <a:solidFill>
                  <a:schemeClr val="tx2"/>
                </a:solidFill>
              </a:rPr>
              <a:t>Key generation system (v0.0.0)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78717-F4FE-4D08-863C-281244C9C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123688"/>
            <a:ext cx="9416898" cy="723670"/>
          </a:xfrm>
        </p:spPr>
        <p:txBody>
          <a:bodyPr anchor="ctr">
            <a:normAutofit/>
          </a:bodyPr>
          <a:lstStyle/>
          <a:p>
            <a:pPr algn="l"/>
            <a:endParaRPr lang="en-US">
              <a:solidFill>
                <a:schemeClr val="tx2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645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95803-592A-4C79-A700-2816CD02B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34343"/>
                </a:solidFill>
                <a:effectLst/>
                <a:latin typeface="Source Sans Pro" panose="020B0503030403020204" pitchFamily="34" charset="0"/>
              </a:rPr>
              <a:t>Shamir’s Secret Sharing</a:t>
            </a:r>
            <a:br>
              <a:rPr lang="en-US" b="1" i="0" dirty="0">
                <a:solidFill>
                  <a:srgbClr val="434343"/>
                </a:solidFill>
                <a:effectLst/>
                <a:latin typeface="Source Sans Pro" panose="020B0503030403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14015-7BA7-40B9-B235-F033E2CA6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289"/>
            <a:ext cx="10515600" cy="4351338"/>
          </a:xfrm>
        </p:spPr>
        <p:txBody>
          <a:bodyPr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(K, N) threshold scheme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S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is the secret that we wish to encode.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It is divided into N parts: S1, S2, S3, …., Sn.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After dividing it, a number 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K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is chosen by the user in order to decrypt the parts and find the original secret.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It is chosen in such a way that if we know less than K parts, then we will not be able to find the secret S (i.e.) the secret S can not be reconstructed with (K – 1) parts or fewer.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65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7AF4-B35C-4245-A6BA-F11948D66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34343"/>
                </a:solidFill>
                <a:effectLst/>
                <a:latin typeface="Source Sans Pro" panose="020B0503030403020204" pitchFamily="34" charset="0"/>
              </a:rPr>
              <a:t>Polynomial interpolation</a:t>
            </a:r>
            <a:br>
              <a:rPr lang="en-US" b="1" i="0" dirty="0">
                <a:solidFill>
                  <a:srgbClr val="434343"/>
                </a:solidFill>
                <a:effectLst/>
                <a:latin typeface="Source Sans Pro" panose="020B0503030403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29D05-E2CC-45A2-9D4A-5E2558B91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+mj-lt"/>
              </a:rPr>
              <a:t>Interpolation theorem: 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+mj-lt"/>
              </a:rPr>
              <a:t>There exists a unique polynomial of degree at most k - 1 that interpolates the k data points.</a:t>
            </a:r>
          </a:p>
          <a:p>
            <a:r>
              <a:rPr lang="en-US" dirty="0">
                <a:solidFill>
                  <a:srgbClr val="273239"/>
                </a:solidFill>
                <a:latin typeface="+mj-lt"/>
              </a:rPr>
              <a:t>T</a:t>
            </a:r>
            <a:r>
              <a:rPr lang="en-US" b="0" i="0" dirty="0">
                <a:solidFill>
                  <a:srgbClr val="273239"/>
                </a:solidFill>
                <a:effectLst/>
                <a:latin typeface="+mj-lt"/>
              </a:rPr>
              <a:t>he idea is to build a polynomial with the degree </a:t>
            </a:r>
            <a:r>
              <a:rPr lang="en-US" b="1" i="0" dirty="0">
                <a:solidFill>
                  <a:srgbClr val="273239"/>
                </a:solidFill>
                <a:effectLst/>
                <a:latin typeface="+mj-lt"/>
              </a:rPr>
              <a:t>(K – 1)</a:t>
            </a:r>
            <a:r>
              <a:rPr lang="en-US" b="0" i="0" dirty="0">
                <a:solidFill>
                  <a:srgbClr val="273239"/>
                </a:solidFill>
                <a:effectLst/>
                <a:latin typeface="+mj-lt"/>
              </a:rPr>
              <a:t> such that the constant term is the secret number and the remaining (K – 1) </a:t>
            </a:r>
            <a:r>
              <a:rPr lang="en-US" b="0" i="0" dirty="0">
                <a:solidFill>
                  <a:srgbClr val="202122"/>
                </a:solidFill>
                <a:effectLst/>
                <a:latin typeface="+mj-lt"/>
              </a:rPr>
              <a:t>coefficients</a:t>
            </a:r>
            <a:r>
              <a:rPr lang="en-US" b="0" i="0" dirty="0">
                <a:solidFill>
                  <a:srgbClr val="273239"/>
                </a:solidFill>
                <a:effectLst/>
                <a:latin typeface="+mj-lt"/>
              </a:rPr>
              <a:t> are random.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+mj-lt"/>
              </a:rPr>
              <a:t>This constant term can be found by using any K points out of N points generated from this polynomial. </a:t>
            </a:r>
            <a:endParaRPr lang="en-US" b="0" i="0" dirty="0">
              <a:solidFill>
                <a:srgbClr val="202122"/>
              </a:solidFill>
              <a:effectLst/>
              <a:latin typeface="+mj-lt"/>
            </a:endParaRPr>
          </a:p>
          <a:p>
            <a:pPr marL="0" indent="0" algn="l" fontAlgn="base">
              <a:buNone/>
            </a:pPr>
            <a:r>
              <a:rPr lang="en-US" b="1" dirty="0">
                <a:solidFill>
                  <a:srgbClr val="273239"/>
                </a:solidFill>
                <a:latin typeface="+mj-lt"/>
              </a:rPr>
              <a:t>E</a:t>
            </a:r>
            <a:r>
              <a:rPr lang="en-US" b="1" i="0" dirty="0">
                <a:solidFill>
                  <a:srgbClr val="273239"/>
                </a:solidFill>
                <a:effectLst/>
                <a:latin typeface="+mj-lt"/>
              </a:rPr>
              <a:t>xample:</a:t>
            </a:r>
            <a:r>
              <a:rPr lang="en-US" b="0" i="0" dirty="0">
                <a:solidFill>
                  <a:srgbClr val="273239"/>
                </a:solidFill>
                <a:effectLst/>
                <a:latin typeface="+mj-lt"/>
              </a:rPr>
              <a:t> Let the secret code S = 65, N = 4, K = 2. 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+mj-lt"/>
              </a:rPr>
              <a:t>Initially, in order to encrypt the secret code, we build a polynomial of degree (K – 1).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+mj-lt"/>
              </a:rPr>
              <a:t>Therefore, let the polynomial be </a:t>
            </a:r>
            <a:r>
              <a:rPr lang="en-US" b="1" i="0" dirty="0">
                <a:solidFill>
                  <a:srgbClr val="273239"/>
                </a:solidFill>
                <a:effectLst/>
                <a:latin typeface="+mj-lt"/>
              </a:rPr>
              <a:t>y = a + bx</a:t>
            </a:r>
            <a:r>
              <a:rPr lang="en-US" b="0" i="0" dirty="0">
                <a:solidFill>
                  <a:srgbClr val="273239"/>
                </a:solidFill>
                <a:effectLst/>
                <a:latin typeface="+mj-lt"/>
              </a:rPr>
              <a:t>. Here, the constant part ‘a’ is our secret code.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+mj-lt"/>
              </a:rPr>
              <a:t>Let b be any random number, say b = 15.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+mj-lt"/>
              </a:rPr>
              <a:t>Therefore, for this polynomial y = 65 + 15x, we generate N = 4 points from it.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+mj-lt"/>
              </a:rPr>
              <a:t>Let those 4 points be (1, 80), (2, 95), (3, 110), (4, 125). Clearly, we can generate the initial polynomial from any two of these 4 points and in the resulting polynomial, the constant term a is the required secret code.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8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DE8E-86D6-4DD2-8F02-DCA430A4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434343"/>
                </a:solidFill>
                <a:effectLst/>
                <a:latin typeface="Source Sans Pro" panose="020B0503030403020204" pitchFamily="34" charset="0"/>
              </a:rPr>
              <a:t>Implementing Shamir's Secret Sharing in Rust</a:t>
            </a:r>
            <a:br>
              <a:rPr lang="en-US" b="1" i="0" dirty="0">
                <a:solidFill>
                  <a:srgbClr val="434343"/>
                </a:solidFill>
                <a:effectLst/>
                <a:latin typeface="Source Sans Pro" panose="020B0503030403020204" pitchFamily="34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C409EA-D17A-4053-8E95-9EA4B377B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49400"/>
            <a:ext cx="6793702" cy="4351338"/>
          </a:xfrm>
        </p:spPr>
      </p:pic>
    </p:spTree>
    <p:extLst>
      <p:ext uri="{BB962C8B-B14F-4D97-AF65-F5344CB8AC3E}">
        <p14:creationId xmlns:p14="http://schemas.microsoft.com/office/powerpoint/2010/main" val="618403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A2A1-FBA0-4414-B9ED-C9AE70B3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9E1575-9421-4CFE-8AC8-EBE2811A9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A443A0-C2CB-4781-B5CF-2BA686F14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20" y="352238"/>
            <a:ext cx="7944959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69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2280</TotalTime>
  <Words>356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urw-din</vt:lpstr>
      <vt:lpstr>Arial</vt:lpstr>
      <vt:lpstr>Calibri</vt:lpstr>
      <vt:lpstr>Calibri Light</vt:lpstr>
      <vt:lpstr>Source Sans Pro</vt:lpstr>
      <vt:lpstr>Office Theme</vt:lpstr>
      <vt:lpstr>Key generation system (v0.0.0)</vt:lpstr>
      <vt:lpstr>Shamir’s Secret Sharing </vt:lpstr>
      <vt:lpstr>Polynomial interpolation </vt:lpstr>
      <vt:lpstr>Implementing Shamir's Secret Sharing in Rust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Vivian Hu</dc:creator>
  <cp:lastModifiedBy>Vivian Hu</cp:lastModifiedBy>
  <cp:revision>16</cp:revision>
  <dcterms:created xsi:type="dcterms:W3CDTF">2022-07-01T01:21:50Z</dcterms:created>
  <dcterms:modified xsi:type="dcterms:W3CDTF">2022-08-08T15:43:47Z</dcterms:modified>
</cp:coreProperties>
</file>