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1"/>
    <p:sldMasterId id="2147483892" r:id="rId2"/>
  </p:sldMasterIdLst>
  <p:notesMasterIdLst>
    <p:notesMasterId r:id="rId10"/>
  </p:notesMasterIdLst>
  <p:handoutMasterIdLst>
    <p:handoutMasterId r:id="rId11"/>
  </p:handoutMasterIdLst>
  <p:sldIdLst>
    <p:sldId id="277" r:id="rId3"/>
    <p:sldId id="273" r:id="rId4"/>
    <p:sldId id="314" r:id="rId5"/>
    <p:sldId id="315" r:id="rId6"/>
    <p:sldId id="316" r:id="rId7"/>
    <p:sldId id="317" r:id="rId8"/>
    <p:sldId id="318" r:id="rId9"/>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4CD"/>
    <a:srgbClr val="747480"/>
    <a:srgbClr val="FFE600"/>
    <a:srgbClr val="2E2E38"/>
    <a:srgbClr val="808080"/>
    <a:srgbClr val="000000"/>
    <a:srgbClr val="FF9A91"/>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3" autoAdjust="0"/>
    <p:restoredTop sz="96301" autoAdjust="0"/>
  </p:normalViewPr>
  <p:slideViewPr>
    <p:cSldViewPr snapToGrid="0" snapToObjects="1" showGuides="1">
      <p:cViewPr varScale="1">
        <p:scale>
          <a:sx n="66" d="100"/>
          <a:sy n="66" d="100"/>
        </p:scale>
        <p:origin x="744" y="48"/>
      </p:cViewPr>
      <p:guideLst/>
    </p:cSldViewPr>
  </p:slideViewPr>
  <p:outlineViewPr>
    <p:cViewPr>
      <p:scale>
        <a:sx n="33" d="100"/>
        <a:sy n="33" d="100"/>
      </p:scale>
      <p:origin x="0" y="-7090"/>
    </p:cViewPr>
  </p:outlineViewPr>
  <p:notesTextViewPr>
    <p:cViewPr>
      <p:scale>
        <a:sx n="150" d="100"/>
        <a:sy n="150" d="100"/>
      </p:scale>
      <p:origin x="0" y="0"/>
    </p:cViewPr>
  </p:notesTextViewPr>
  <p:sorterViewPr>
    <p:cViewPr>
      <p:scale>
        <a:sx n="130" d="100"/>
        <a:sy n="130"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09/08/2022</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09/08/2022</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24225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24292F"/>
                </a:solidFill>
                <a:effectLst/>
                <a:latin typeface="Consolas" panose="020B0609020204030204" pitchFamily="49" charset="0"/>
                <a:ea typeface="DengXian" panose="02010600030101010101" pitchFamily="2" charset="-122"/>
                <a:cs typeface="Times New Roman" panose="02020603050405020304" pitchFamily="18" charset="0"/>
              </a:rPr>
              <a:t>exporting </a:t>
            </a:r>
            <a:r>
              <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rPr>
              <a:t>our rust functions in a Python module which can be imported in the python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rPr>
              <a:t>PyO3 and Maturin are two frameworks that are usually used for speeding up python  project with RUST, because as a low level language, RUST is  much faster than Python.. So I think in our project, we can also leverage these two frameworks to call rust functions from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Firstly, we are wrapping up the Rust code into a native python module with PyO3. It can map the RUST data type into Python data type.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Then, we use Maturin for the packaging, so that we can import the hybrid package in the same way as we import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numpy</a:t>
            </a:r>
            <a:r>
              <a:rPr lang="en-US" sz="1800" dirty="0">
                <a:effectLst/>
                <a:latin typeface="Calibri" panose="020F0502020204030204" pitchFamily="34" charset="0"/>
                <a:ea typeface="DengXian" panose="02010600030101010101" pitchFamily="2" charset="-122"/>
                <a:cs typeface="Times New Roman" panose="02020603050405020304" pitchFamily="18" charset="0"/>
              </a:rPr>
              <a:t> or pandas in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4292F"/>
                </a:solidFill>
                <a:effectLst/>
                <a:latin typeface="Consolas" panose="020B0609020204030204" pitchFamily="49" charset="0"/>
                <a:ea typeface="DengXian" panose="02010600030101010101" pitchFamily="2" charset="-122"/>
                <a:cs typeface="Times New Roman" panose="02020603050405020304" pitchFamily="18" charset="0"/>
              </a:rPr>
              <a:t>To prove that the integration is done successfully. We can run the piece of python code that uses the secret sharing function, and to see if the result is  right.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B43D19E-BFDB-4C92-8EDD-32EDDA8F41DF}" type="slidenum">
              <a:rPr lang="en-GB" smtClean="0"/>
              <a:pPr/>
              <a:t>2</a:t>
            </a:fld>
            <a:endParaRPr lang="en-GB" dirty="0"/>
          </a:p>
        </p:txBody>
      </p:sp>
    </p:spTree>
    <p:extLst>
      <p:ext uri="{BB962C8B-B14F-4D97-AF65-F5344CB8AC3E}">
        <p14:creationId xmlns:p14="http://schemas.microsoft.com/office/powerpoint/2010/main" val="282033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implement the web page in the front end and the interactions between front end and backend.</a:t>
            </a:r>
          </a:p>
          <a:p>
            <a:r>
              <a:rPr lang="en-US" dirty="0"/>
              <a:t>The first web page is for the private key distribution. The administrator can set up the number of participants, the number of parties for key reconstruction, and also provide each parties’ email address.</a:t>
            </a:r>
          </a:p>
          <a:p>
            <a:endParaRPr lang="en-US" dirty="0"/>
          </a:p>
          <a:p>
            <a:r>
              <a:rPr lang="en-US" dirty="0"/>
              <a:t>Once it clicks this send emails button, the backend will do the computation and send shares to these email addresses.</a:t>
            </a:r>
          </a:p>
          <a:p>
            <a:endParaRPr lang="en-US" dirty="0"/>
          </a:p>
          <a:p>
            <a:r>
              <a:rPr lang="en-US" dirty="0"/>
              <a:t>The admin account has the entire private key and all the shares, it is still vulnerable to attackers. I think we can delete the private key from the admin account, once all shares are sent to the participants. So the transaction can only be approved by enough parties, and never ever any party has the entire private key.</a:t>
            </a:r>
          </a:p>
        </p:txBody>
      </p:sp>
      <p:sp>
        <p:nvSpPr>
          <p:cNvPr id="4" name="Slide Number Placehold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97542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 the token transaction for users in the current platform, we can upgrade this webpage for transactions in the admin account.</a:t>
            </a:r>
          </a:p>
          <a:p>
            <a:r>
              <a:rPr lang="en-US" dirty="0"/>
              <a:t>Once the “Transfer Tokens” button is clicked, a new window should pop up for the key reconstruction.</a:t>
            </a:r>
          </a:p>
        </p:txBody>
      </p:sp>
      <p:sp>
        <p:nvSpPr>
          <p:cNvPr id="4" name="Slide Number Placehold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21901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161016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tx2"/>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15" name="Group 4">
            <a:extLst>
              <a:ext uri="{FF2B5EF4-FFF2-40B4-BE49-F238E27FC236}">
                <a16:creationId xmlns:a16="http://schemas.microsoft.com/office/drawing/2014/main" id="{6B891F47-1BBE-4926-81DF-B17907D2F8E1}"/>
              </a:ext>
            </a:extLst>
          </p:cNvPr>
          <p:cNvGrpSpPr>
            <a:grpSpLocks noChangeAspect="1"/>
          </p:cNvGrpSpPr>
          <p:nvPr userDrawn="1"/>
        </p:nvGrpSpPr>
        <p:grpSpPr bwMode="auto">
          <a:xfrm>
            <a:off x="10364788" y="4960938"/>
            <a:ext cx="1225550" cy="1435100"/>
            <a:chOff x="6529" y="3125"/>
            <a:chExt cx="772" cy="904"/>
          </a:xfrm>
        </p:grpSpPr>
        <p:sp>
          <p:nvSpPr>
            <p:cNvPr id="17" name="Freeform 5">
              <a:extLst>
                <a:ext uri="{FF2B5EF4-FFF2-40B4-BE49-F238E27FC236}">
                  <a16:creationId xmlns:a16="http://schemas.microsoft.com/office/drawing/2014/main" id="{0A2A4AEF-C603-4360-9387-8879E71862A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Freeform 6">
              <a:extLst>
                <a:ext uri="{FF2B5EF4-FFF2-40B4-BE49-F238E27FC236}">
                  <a16:creationId xmlns:a16="http://schemas.microsoft.com/office/drawing/2014/main" id="{54797EE6-BAEA-4DA7-95C2-6B09B77D317C}"/>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7387698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fld id="{C1498488-8765-4B8D-9D72-8E71718AE3EF}" type="datetime3">
              <a:rPr lang="en-US" smtClean="0"/>
              <a:t>9 August 2022</a:t>
            </a:fld>
            <a:endParaRPr lang="en-IN"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9370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fld id="{70698E0F-C516-4EA3-9B7A-A60925844285}" type="datetime3">
              <a:rPr lang="en-US" smtClean="0"/>
              <a:t>9 August 2022</a:t>
            </a:fld>
            <a:endParaRPr lang="en-IN" dirty="0"/>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580524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30B5B11-3029-4BDF-9283-90F5215BC815}" type="datetime3">
              <a:rPr lang="en-US" smtClean="0"/>
              <a:t>9 August 2022</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83310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CD06B42-27A8-4223-AE57-EB729EB5FC27}"/>
              </a:ext>
            </a:extLst>
          </p:cNvPr>
          <p:cNvSpPr>
            <a:spLocks noGrp="1"/>
          </p:cNvSpPr>
          <p:nvPr>
            <p:ph type="dt" sz="half" idx="10"/>
          </p:nvPr>
        </p:nvSpPr>
        <p:spPr/>
        <p:txBody>
          <a:bodyPr/>
          <a:lstStyle/>
          <a:p>
            <a:fld id="{BF2C04E3-9852-4EE1-995A-A982B306E72F}" type="datetime3">
              <a:rPr lang="en-US" smtClean="0"/>
              <a:t>9 August 2022</a:t>
            </a:fld>
            <a:endParaRPr lang="en-IN" dirty="0"/>
          </a:p>
        </p:txBody>
      </p:sp>
      <p:sp>
        <p:nvSpPr>
          <p:cNvPr id="4" name="Footer Placeholder 3">
            <a:extLst>
              <a:ext uri="{FF2B5EF4-FFF2-40B4-BE49-F238E27FC236}">
                <a16:creationId xmlns:a16="http://schemas.microsoft.com/office/drawing/2014/main" id="{5C1F4AD2-0FC3-4A7D-B553-FC19C918C14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7E89B92-9E6D-4E4B-A5F6-7BC8B1612D1D}"/>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96582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52122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322284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E7DAEB49-9ADD-490C-B904-979B3953B8CD}"/>
              </a:ext>
            </a:extLst>
          </p:cNvPr>
          <p:cNvSpPr>
            <a:spLocks noGrp="1"/>
          </p:cNvSpPr>
          <p:nvPr>
            <p:ph type="dt" sz="half" idx="10"/>
          </p:nvPr>
        </p:nvSpPr>
        <p:spPr/>
        <p:txBody>
          <a:bodyPr/>
          <a:lstStyle/>
          <a:p>
            <a:fld id="{F4FB490B-7BF8-4509-9F0D-5A2D3FE1A9A1}" type="datetime3">
              <a:rPr lang="en-US" smtClean="0"/>
              <a:t>9 August 2022</a:t>
            </a:fld>
            <a:endParaRPr lang="en-IN" dirty="0"/>
          </a:p>
        </p:txBody>
      </p:sp>
      <p:sp>
        <p:nvSpPr>
          <p:cNvPr id="5" name="Footer Placeholder 4">
            <a:extLst>
              <a:ext uri="{FF2B5EF4-FFF2-40B4-BE49-F238E27FC236}">
                <a16:creationId xmlns:a16="http://schemas.microsoft.com/office/drawing/2014/main" id="{36528C68-2511-4745-B448-A5AA41E7BFE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B5C8157-0191-4E69-819F-DB443768675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775002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0B88B559-CD59-4D3D-87C0-5D51BCF9B731}"/>
              </a:ext>
            </a:extLst>
          </p:cNvPr>
          <p:cNvSpPr>
            <a:spLocks noGrp="1"/>
          </p:cNvSpPr>
          <p:nvPr>
            <p:ph type="dt" sz="half" idx="10"/>
          </p:nvPr>
        </p:nvSpPr>
        <p:spPr/>
        <p:txBody>
          <a:bodyPr/>
          <a:lstStyle/>
          <a:p>
            <a:fld id="{7EDC6652-D330-42A9-B2DB-FD7DBFE6E7CE}" type="datetime3">
              <a:rPr lang="en-US" smtClean="0"/>
              <a:t>9 August 2022</a:t>
            </a:fld>
            <a:endParaRPr lang="en-IN" dirty="0"/>
          </a:p>
        </p:txBody>
      </p:sp>
      <p:sp>
        <p:nvSpPr>
          <p:cNvPr id="4" name="Footer Placeholder 3">
            <a:extLst>
              <a:ext uri="{FF2B5EF4-FFF2-40B4-BE49-F238E27FC236}">
                <a16:creationId xmlns:a16="http://schemas.microsoft.com/office/drawing/2014/main" id="{136FB98F-FBCE-4F2C-978B-A5576B57745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A95690-F0A7-4101-82DB-B17CE6B7A487}"/>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537938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7848B339-892E-45B1-8EC6-9663C993893D}" type="datetime3">
              <a:rPr lang="en-US" smtClean="0"/>
              <a:t>9 August 2022</a:t>
            </a:fld>
            <a:endParaRPr lang="en-IN" dirty="0"/>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39141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53C96D42-85A7-4FB8-81C2-A76989CD2C0B}" type="datetime3">
              <a:rPr lang="en-US" smtClean="0"/>
              <a:t>9 August 2022</a:t>
            </a:fld>
            <a:endParaRPr lang="en-IN" dirty="0"/>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5619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835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81503700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a:lstStyle/>
          <a:p>
            <a:fld id="{BE72F864-C261-4ACC-899D-1F7B54215EB6}" type="datetime3">
              <a:rPr lang="en-US" smtClean="0"/>
              <a:t>9 August 2022</a:t>
            </a:fld>
            <a:endParaRPr lang="en-IN" dirty="0"/>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9434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9B669-D18F-448E-A005-0A353671C9CB}"/>
              </a:ext>
            </a:extLst>
          </p:cNvPr>
          <p:cNvSpPr>
            <a:spLocks noGrp="1"/>
          </p:cNvSpPr>
          <p:nvPr>
            <p:ph type="dt" sz="half" idx="10"/>
          </p:nvPr>
        </p:nvSpPr>
        <p:spPr/>
        <p:txBody>
          <a:bodyPr/>
          <a:lstStyle/>
          <a:p>
            <a:fld id="{DE39BF9A-0D1B-456C-90FD-7DD4E43985FE}" type="datetime3">
              <a:rPr lang="en-US" smtClean="0"/>
              <a:t>9 August 2022</a:t>
            </a:fld>
            <a:endParaRPr lang="en-IN" dirty="0"/>
          </a:p>
        </p:txBody>
      </p:sp>
      <p:sp>
        <p:nvSpPr>
          <p:cNvPr id="3" name="Footer Placeholder 2">
            <a:extLst>
              <a:ext uri="{FF2B5EF4-FFF2-40B4-BE49-F238E27FC236}">
                <a16:creationId xmlns:a16="http://schemas.microsoft.com/office/drawing/2014/main" id="{A7031300-352D-4FEE-9216-28FB241372A5}"/>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AADEB71-FD7D-4974-99DD-0F48E046675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894867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9 August 2022</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0529053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416E9-5919-4213-81D7-5E74B3B61EAA}"/>
              </a:ext>
            </a:extLst>
          </p:cNvPr>
          <p:cNvSpPr>
            <a:spLocks noGrp="1"/>
          </p:cNvSpPr>
          <p:nvPr>
            <p:ph type="dt" sz="half" idx="10"/>
          </p:nvPr>
        </p:nvSpPr>
        <p:spPr/>
        <p:txBody>
          <a:bodyPr/>
          <a:lstStyle/>
          <a:p>
            <a:fld id="{0BD55BA1-5616-41A0-A230-900CC53918C9}" type="datetime3">
              <a:rPr lang="en-US" smtClean="0"/>
              <a:t>9 August 2022</a:t>
            </a:fld>
            <a:endParaRPr lang="en-IN" dirty="0"/>
          </a:p>
        </p:txBody>
      </p:sp>
      <p:sp>
        <p:nvSpPr>
          <p:cNvPr id="3" name="Footer Placeholder 2">
            <a:extLst>
              <a:ext uri="{FF2B5EF4-FFF2-40B4-BE49-F238E27FC236}">
                <a16:creationId xmlns:a16="http://schemas.microsoft.com/office/drawing/2014/main" id="{6BDFF1B2-A745-40FB-B885-B3638A4F417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0DC9AD96-7B7E-4E05-90E8-1F98943B072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693793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438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fld id="{ECB31890-3905-4699-8A54-4A643E2FBD12}" type="datetime3">
              <a:rPr lang="en-US" smtClean="0"/>
              <a:t>9 August 2022</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573040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99236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91958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3" y="0"/>
            <a:ext cx="12192005"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82227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64788" y="4960938"/>
            <a:ext cx="1225550"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06219230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035356923"/>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64788" y="4960938"/>
            <a:ext cx="1225550"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572513004"/>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366" y="876058"/>
            <a:ext cx="4855295"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dirty="0"/>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1727085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64788" y="4960938"/>
            <a:ext cx="1225550"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74294588"/>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fld id="{86AD1DFC-053D-4B86-B715-9C611EC38679}" type="datetime3">
              <a:rPr lang="en-US" smtClean="0"/>
              <a:t>9 August 2022</a:t>
            </a:fld>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906280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a:lstStyle/>
          <a:p>
            <a:fld id="{16D63E5D-D4D4-47A0-B3D2-9C348E301267}" type="datetime3">
              <a:rPr lang="en-US" smtClean="0"/>
              <a:t>9 August 2022</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1595167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fld id="{0E49E8CE-5235-4494-B0FD-9ECC8206E96E}" type="datetime3">
              <a:rPr lang="en-US" smtClean="0"/>
              <a:t>9 August 2022</a:t>
            </a:fld>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6682872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dirty="0"/>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fld id="{CFB1ADCF-7548-48F2-B4E3-18B2C0EE8460}" type="datetime3">
              <a:rPr lang="en-US" smtClean="0"/>
              <a:t>9 August 2022</a:t>
            </a:fld>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1020724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022323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24056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835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366" y="869576"/>
            <a:ext cx="4848024"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49616778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175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fld id="{8F6D9080-1DFC-4303-893C-6B8A3FEC05E8}" type="datetime3">
              <a:rPr lang="en-US" smtClean="0"/>
              <a:t>9 August 2022</a:t>
            </a:fld>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12752640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fld id="{A8381BA6-C3FD-495B-9B56-A30783EC7416}" type="datetime3">
              <a:rPr lang="en-US" smtClean="0"/>
              <a:t>9 August 2022</a:t>
            </a:fld>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46034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fld id="{2A7C88E1-FE33-48AD-9218-9258D62CDCC4}" type="datetime3">
              <a:rPr lang="en-US" smtClean="0"/>
              <a:t>9 August 2022</a:t>
            </a:fld>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889797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22FE8F4A-3FA1-4A64-AE77-2254BB85F3D2}" type="datetime3">
              <a:rPr lang="en-US" smtClean="0"/>
              <a:t>9 August 2022</a:t>
            </a:fld>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085083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a:lstStyle/>
          <a:p>
            <a:fld id="{C3A9E02A-78D6-48B7-A389-464ED573BA5D}" type="datetime3">
              <a:rPr lang="en-US" smtClean="0"/>
              <a:t>9 August 2022</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70327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1027327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fld id="{1057AB47-DE48-402E-B5B7-CB9A0D0B7D44}" type="datetime3">
              <a:rPr lang="en-US" smtClean="0"/>
              <a:t>9 August 2022</a:t>
            </a:fld>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824980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fld id="{6A95EDC0-9791-477B-BA1D-1692FE9BFBAA}" type="datetime3">
              <a:rPr lang="en-US" smtClean="0"/>
              <a:t>9 August 2022</a:t>
            </a:fld>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5288088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9 August 2022</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28488626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9 August 2022</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993965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131181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780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64788" y="4960938"/>
            <a:ext cx="1225550"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11004377"/>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9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9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5248037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64788" y="4960938"/>
            <a:ext cx="1225550"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761285936"/>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366" y="876058"/>
            <a:ext cx="4855295"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dirty="0"/>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dirty="0"/>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1157452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a:lstStyle/>
          <a:p>
            <a:fld id="{16D63E5D-D4D4-47A0-B3D2-9C348E301267}" type="datetime3">
              <a:rPr lang="en-US" smtClean="0"/>
              <a:t>9 August 2022</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832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a:lstStyle/>
          <a:p>
            <a:fld id="{C3A9E02A-78D6-48B7-A389-464ED573BA5D}" type="datetime3">
              <a:rPr lang="en-US" smtClean="0"/>
              <a:t>9 August 2022</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5457041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fld id="{0E49E8CE-5235-4494-B0FD-9ECC8206E96E}" type="datetime3">
              <a:rPr lang="en-US" smtClean="0"/>
              <a:t>9 August 2022</a:t>
            </a:fld>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4500132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dirty="0"/>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fld id="{CFB1ADCF-7548-48F2-B4E3-18B2C0EE8460}" type="datetime3">
              <a:rPr lang="en-US" smtClean="0"/>
              <a:t>9 August 2022</a:t>
            </a:fld>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108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9 August 2022</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3655470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40354617-5A1F-4D8E-8075-F2918D0E9DCE}"/>
              </a:ext>
            </a:extLst>
          </p:cNvPr>
          <p:cNvSpPr>
            <a:spLocks noGrp="1"/>
          </p:cNvSpPr>
          <p:nvPr>
            <p:ph type="dt" sz="half" idx="10"/>
          </p:nvPr>
        </p:nvSpPr>
        <p:spPr/>
        <p:txBody>
          <a:bodyPr/>
          <a:lstStyle/>
          <a:p>
            <a:fld id="{9166D130-B426-4A46-85E5-B0049A4DA5C7}" type="datetime3">
              <a:rPr lang="en-US" smtClean="0"/>
              <a:t>9 August 2022</a:t>
            </a:fld>
            <a:endParaRPr lang="en-IN" dirty="0"/>
          </a:p>
        </p:txBody>
      </p:sp>
      <p:sp>
        <p:nvSpPr>
          <p:cNvPr id="5" name="Footer Placeholder 4">
            <a:extLst>
              <a:ext uri="{FF2B5EF4-FFF2-40B4-BE49-F238E27FC236}">
                <a16:creationId xmlns:a16="http://schemas.microsoft.com/office/drawing/2014/main" id="{C9DAB026-E283-44F4-8795-984385684671}"/>
              </a:ext>
            </a:extLst>
          </p:cNvPr>
          <p:cNvSpPr>
            <a:spLocks noGrp="1"/>
          </p:cNvSpPr>
          <p:nvPr>
            <p:ph type="ftr" sz="quarter" idx="11"/>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AA3657FA-64A4-4818-8A20-F1ACA6AC592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6460789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fld id="{6A95EDC0-9791-477B-BA1D-1692FE9BFBAA}" type="datetime3">
              <a:rPr lang="en-US" smtClean="0"/>
              <a:t>9 August 2022</a:t>
            </a:fld>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629436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88C87A56-4269-4E89-A9DC-9C8F44424A97}"/>
              </a:ext>
            </a:extLst>
          </p:cNvPr>
          <p:cNvSpPr>
            <a:spLocks noGrp="1"/>
          </p:cNvSpPr>
          <p:nvPr>
            <p:ph type="dt" sz="half" idx="11"/>
          </p:nvPr>
        </p:nvSpPr>
        <p:spPr/>
        <p:txBody>
          <a:bodyPr/>
          <a:lstStyle/>
          <a:p>
            <a:fld id="{BBFBFE83-FB75-47BB-81F0-F0FF13E5BA5A}" type="datetime3">
              <a:rPr lang="en-US" smtClean="0"/>
              <a:t>9 August 2022</a:t>
            </a:fld>
            <a:endParaRPr lang="en-IN" dirty="0"/>
          </a:p>
        </p:txBody>
      </p:sp>
      <p:sp>
        <p:nvSpPr>
          <p:cNvPr id="3" name="Footer Placeholder 2">
            <a:extLst>
              <a:ext uri="{FF2B5EF4-FFF2-40B4-BE49-F238E27FC236}">
                <a16:creationId xmlns:a16="http://schemas.microsoft.com/office/drawing/2014/main" id="{E0FA45C8-6E1A-407F-B671-050EFF08143B}"/>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91A593FC-3F10-4238-9F6D-C447302109D8}"/>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931197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fld id="{1057AB47-DE48-402E-B5B7-CB9A0D0B7D44}" type="datetime3">
              <a:rPr lang="en-US" smtClean="0"/>
              <a:t>9 August 2022</a:t>
            </a:fld>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6786273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fld id="{86AD1DFC-053D-4B86-B715-9C611EC38679}" type="datetime3">
              <a:rPr lang="en-US" smtClean="0"/>
              <a:t>9 August 2022</a:t>
            </a:fld>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5254414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4C1DA39D-5D13-4872-BC0A-CB8AB5BA72E1}"/>
              </a:ext>
            </a:extLst>
          </p:cNvPr>
          <p:cNvSpPr>
            <a:spLocks noGrp="1"/>
          </p:cNvSpPr>
          <p:nvPr>
            <p:ph type="dt" sz="half" idx="19"/>
          </p:nvPr>
        </p:nvSpPr>
        <p:spPr>
          <a:xfrm>
            <a:off x="1428928" y="6471244"/>
            <a:ext cx="1191258" cy="180000"/>
          </a:xfrm>
        </p:spPr>
        <p:txBody>
          <a:bodyPr/>
          <a:lstStyle>
            <a:lvl1pPr>
              <a:defRPr>
                <a:solidFill>
                  <a:schemeClr val="tx1"/>
                </a:solidFill>
              </a:defRPr>
            </a:lvl1pPr>
          </a:lstStyle>
          <a:p>
            <a:fld id="{86AD1DFC-053D-4B86-B715-9C611EC38679}" type="datetime3">
              <a:rPr lang="en-US" smtClean="0"/>
              <a:pPr/>
              <a:t>9 August 2022</a:t>
            </a:fld>
            <a:endParaRPr lang="en-US" dirty="0"/>
          </a:p>
        </p:txBody>
      </p:sp>
      <p:sp>
        <p:nvSpPr>
          <p:cNvPr id="3" name="Footer Placeholder 3">
            <a:extLst>
              <a:ext uri="{FF2B5EF4-FFF2-40B4-BE49-F238E27FC236}">
                <a16:creationId xmlns:a16="http://schemas.microsoft.com/office/drawing/2014/main" id="{C6805F9C-AE33-484C-B4D0-CAEB9CD9CE08}"/>
              </a:ext>
            </a:extLst>
          </p:cNvPr>
          <p:cNvSpPr>
            <a:spLocks noGrp="1"/>
          </p:cNvSpPr>
          <p:nvPr>
            <p:ph type="ftr" sz="quarter" idx="20"/>
          </p:nvPr>
        </p:nvSpPr>
        <p:spPr>
          <a:xfrm>
            <a:off x="3239188" y="6471244"/>
            <a:ext cx="3086100" cy="180000"/>
          </a:xfrm>
        </p:spPr>
        <p:txBody>
          <a:bodyPr/>
          <a:lstStyle>
            <a:lvl1pPr>
              <a:defRPr>
                <a:solidFill>
                  <a:schemeClr val="tx1"/>
                </a:solidFill>
              </a:defRPr>
            </a:lvl1pPr>
          </a:lstStyle>
          <a:p>
            <a:r>
              <a:rPr lang="en-IN" dirty="0"/>
              <a:t>Presentation title</a:t>
            </a:r>
          </a:p>
        </p:txBody>
      </p:sp>
      <p:sp>
        <p:nvSpPr>
          <p:cNvPr id="4" name="Slide Number Placeholder 5">
            <a:extLst>
              <a:ext uri="{FF2B5EF4-FFF2-40B4-BE49-F238E27FC236}">
                <a16:creationId xmlns:a16="http://schemas.microsoft.com/office/drawing/2014/main" id="{12804EB2-F7DB-4D56-A6D4-7706480DB272}"/>
              </a:ext>
            </a:extLst>
          </p:cNvPr>
          <p:cNvSpPr>
            <a:spLocks noGrp="1"/>
          </p:cNvSpPr>
          <p:nvPr>
            <p:ph type="sldNum" sz="quarter" idx="21"/>
          </p:nvPr>
        </p:nvSpPr>
        <p:spPr>
          <a:xfrm>
            <a:off x="617221" y="6471244"/>
            <a:ext cx="663066" cy="180000"/>
          </a:xfrm>
        </p:spPr>
        <p:txBody>
          <a:bodyPr/>
          <a:lstStyle>
            <a:lvl1pPr>
              <a:defRPr>
                <a:solidFill>
                  <a:schemeClr val="tx1"/>
                </a:solidFill>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895650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fld id="{32C4D46D-36B7-425F-AEB7-676F0E436ACC}" type="datetime3">
              <a:rPr lang="en-US" smtClean="0"/>
              <a:t>9 August 2022</a:t>
            </a:fld>
            <a:endParaRPr lang="en-IN" dirty="0"/>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6075811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8C197511-0A94-4CF5-9020-59041E7FD02E}"/>
              </a:ext>
            </a:extLst>
          </p:cNvPr>
          <p:cNvSpPr>
            <a:spLocks noGrp="1"/>
          </p:cNvSpPr>
          <p:nvPr>
            <p:ph type="dt" sz="half" idx="10"/>
          </p:nvPr>
        </p:nvSpPr>
        <p:spPr/>
        <p:txBody>
          <a:bodyPr/>
          <a:lstStyle/>
          <a:p>
            <a:fld id="{C9683591-978A-463D-B9B3-9852A288C9B6}" type="datetime3">
              <a:rPr lang="en-US" smtClean="0"/>
              <a:t>9 August 2022</a:t>
            </a:fld>
            <a:endParaRPr lang="en-IN" dirty="0"/>
          </a:p>
        </p:txBody>
      </p:sp>
      <p:sp>
        <p:nvSpPr>
          <p:cNvPr id="4" name="Footer Placeholder 3">
            <a:extLst>
              <a:ext uri="{FF2B5EF4-FFF2-40B4-BE49-F238E27FC236}">
                <a16:creationId xmlns:a16="http://schemas.microsoft.com/office/drawing/2014/main" id="{C2EEF30F-48C0-4828-BF78-0AF655745C19}"/>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284586F-9A9C-4BEB-AF2F-2F8B1B885C37}"/>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57615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44442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a:lstStyle/>
          <a:p>
            <a:fld id="{FAA65521-E907-4B6A-8E88-DD4BEE4ED137}" type="datetime3">
              <a:rPr lang="en-US" smtClean="0"/>
              <a:t>9 August 2022</a:t>
            </a:fld>
            <a:endParaRPr lang="en-IN" dirty="0"/>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063912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D64DE21E-2E07-4ED3-B534-8AED469C8F64}"/>
              </a:ext>
            </a:extLst>
          </p:cNvPr>
          <p:cNvSpPr>
            <a:spLocks noGrp="1"/>
          </p:cNvSpPr>
          <p:nvPr>
            <p:ph type="dt" sz="half" idx="10"/>
          </p:nvPr>
        </p:nvSpPr>
        <p:spPr/>
        <p:txBody>
          <a:bodyPr/>
          <a:lstStyle/>
          <a:p>
            <a:fld id="{FE6CAE4F-17A3-4837-8418-FB6AD56A8907}" type="datetime3">
              <a:rPr lang="en-US" smtClean="0"/>
              <a:t>9 August 2022</a:t>
            </a:fld>
            <a:endParaRPr lang="en-IN" dirty="0"/>
          </a:p>
        </p:txBody>
      </p:sp>
      <p:sp>
        <p:nvSpPr>
          <p:cNvPr id="6" name="Footer Placeholder 5">
            <a:extLst>
              <a:ext uri="{FF2B5EF4-FFF2-40B4-BE49-F238E27FC236}">
                <a16:creationId xmlns:a16="http://schemas.microsoft.com/office/drawing/2014/main" id="{D8601461-720E-4840-BF9B-D9C7BF8C9E4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AAACE970-AAFF-42C7-8A32-759BAA7BA43A}"/>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9546440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5966410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fld id="{2A7C88E1-FE33-48AD-9218-9258D62CDCC4}" type="datetime3">
              <a:rPr lang="en-US" smtClean="0"/>
              <a:t>9 August 2022</a:t>
            </a:fld>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0218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22FE8F4A-3FA1-4A64-AE77-2254BB85F3D2}" type="datetime3">
              <a:rPr lang="en-US" smtClean="0"/>
              <a:t>9 August 2022</a:t>
            </a:fld>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4040792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9 August 2022</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fld id="{8F6D9080-1DFC-4303-893C-6B8A3FEC05E8}" type="datetime3">
              <a:rPr lang="en-US" smtClean="0"/>
              <a:t>9 August 2022</a:t>
            </a:fld>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fld id="{A8381BA6-C3FD-495B-9B56-A30783EC7416}" type="datetime3">
              <a:rPr lang="en-US" smtClean="0"/>
              <a:t>9 August 2022</a:t>
            </a:fld>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1921570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23874-3AD1-4756-B25E-8234DD37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94B4409-2B48-4C2E-B122-78CAC0F69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7559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dirty="0"/>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a:lstStyle/>
          <a:p>
            <a:fld id="{B2FB67F6-71E2-4CE9-9767-63F7E639F73F}" type="datetime3">
              <a:rPr lang="en-US" smtClean="0"/>
              <a:t>9 August 2022</a:t>
            </a:fld>
            <a:endParaRPr lang="en-IN" dirty="0"/>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53138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3" y="0"/>
            <a:ext cx="12192005"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71450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1E6D7102-DD97-4F84-8724-387B81A0E6ED}" type="datetime3">
              <a:rPr lang="en-US" smtClean="0"/>
              <a:t>9 August 2022</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534576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theme" Target="../theme/theme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fld id="{CD05BAC6-7084-4B5E-A926-4CA635F89C64}" type="datetime3">
              <a:rPr lang="en-US" smtClean="0"/>
              <a:t>9 August 2022</a:t>
            </a:fld>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3086100" cy="180000"/>
          </a:xfrm>
          <a:prstGeom prst="rect">
            <a:avLst/>
          </a:prstGeom>
        </p:spPr>
        <p:txBody>
          <a:bodyPr vert="horz" lIns="0" tIns="0" rIns="0" bIns="0" rtlCol="0" anchor="ctr"/>
          <a:lstStyle>
            <a:lvl1pPr marL="0" algn="l" defTabSz="914400" rtl="0" eaLnBrk="1" latinLnBrk="0" hangingPunct="1">
              <a:defRPr lang="en-IN" sz="800" kern="1200" dirty="0">
                <a:solidFill>
                  <a:schemeClr val="bg1"/>
                </a:solidFill>
                <a:latin typeface="EYInterstate" panose="02000503020000020004" pitchFamily="2" charset="0"/>
                <a:ea typeface="+mn-ea"/>
                <a:cs typeface="+mn-cs"/>
              </a:defRPr>
            </a:lvl1pPr>
          </a:lstStyle>
          <a:p>
            <a:r>
              <a:rPr lang="en-US" dirty="0"/>
              <a:t>Presentation title</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3887" r:id="rId1"/>
    <p:sldLayoutId id="2147483890" r:id="rId2"/>
    <p:sldLayoutId id="2147483825" r:id="rId3"/>
    <p:sldLayoutId id="2147483826" r:id="rId4"/>
    <p:sldLayoutId id="2147483827" r:id="rId5"/>
    <p:sldLayoutId id="2147483875" r:id="rId6"/>
    <p:sldLayoutId id="2147483873" r:id="rId7"/>
    <p:sldLayoutId id="2147483872" r:id="rId8"/>
    <p:sldLayoutId id="2147483828" r:id="rId9"/>
    <p:sldLayoutId id="2147483877" r:id="rId10"/>
    <p:sldLayoutId id="2147483876" r:id="rId11"/>
    <p:sldLayoutId id="2147483871" r:id="rId12"/>
    <p:sldLayoutId id="2147483829" r:id="rId13"/>
    <p:sldLayoutId id="2147483923" r:id="rId14"/>
    <p:sldLayoutId id="2147483921" r:id="rId15"/>
    <p:sldLayoutId id="2147483830" r:id="rId16"/>
    <p:sldLayoutId id="2147483831" r:id="rId17"/>
    <p:sldLayoutId id="2147483832" r:id="rId18"/>
    <p:sldLayoutId id="2147483833" r:id="rId19"/>
    <p:sldLayoutId id="2147483834" r:id="rId20"/>
    <p:sldLayoutId id="2147483835" r:id="rId21"/>
    <p:sldLayoutId id="2147483836" r:id="rId22"/>
    <p:sldLayoutId id="2147483837" r:id="rId23"/>
    <p:sldLayoutId id="2147483838" r:id="rId24"/>
    <p:sldLayoutId id="2147483874" r:id="rId25"/>
    <p:sldLayoutId id="2147483839" r:id="rId26"/>
    <p:sldLayoutId id="2147483925" r:id="rId27"/>
    <p:sldLayoutId id="2147483926" r:id="rId28"/>
    <p:sldLayoutId id="2147483840" r:id="rId29"/>
    <p:sldLayoutId id="2147483946" r:id="rId30"/>
    <p:sldLayoutId id="2147483947" r:id="rId31"/>
    <p:sldLayoutId id="2147483948" r:id="rId32"/>
    <p:sldLayoutId id="2147483949" r:id="rId33"/>
    <p:sldLayoutId id="2147483950" r:id="rId34"/>
    <p:sldLayoutId id="2147483951" r:id="rId35"/>
    <p:sldLayoutId id="2147483952" r:id="rId36"/>
    <p:sldLayoutId id="2147483953" r:id="rId37"/>
    <p:sldLayoutId id="2147483954" r:id="rId38"/>
    <p:sldLayoutId id="2147483955" r:id="rId39"/>
    <p:sldLayoutId id="2147483956" r:id="rId40"/>
    <p:sldLayoutId id="2147483957" r:id="rId41"/>
    <p:sldLayoutId id="2147483958" r:id="rId42"/>
    <p:sldLayoutId id="2147483959" r:id="rId43"/>
    <p:sldLayoutId id="2147483960" r:id="rId44"/>
    <p:sldLayoutId id="2147483961" r:id="rId45"/>
    <p:sldLayoutId id="2147483962" r:id="rId46"/>
    <p:sldLayoutId id="2147483963" r:id="rId47"/>
    <p:sldLayoutId id="2147483964" r:id="rId48"/>
    <p:sldLayoutId id="2147483965" r:id="rId49"/>
    <p:sldLayoutId id="2147483966" r:id="rId50"/>
    <p:sldLayoutId id="2147483967" r:id="rId51"/>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7125" y="6356350"/>
            <a:ext cx="303213"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928" y="6471244"/>
            <a:ext cx="1191258" cy="180000"/>
          </a:xfrm>
          <a:prstGeom prst="rect">
            <a:avLst/>
          </a:prstGeom>
        </p:spPr>
        <p:txBody>
          <a:bodyPr/>
          <a:lstStyle>
            <a:lvl1pPr marL="0" algn="l" defTabSz="914400" rtl="0" eaLnBrk="1" latinLnBrk="0" hangingPunct="1">
              <a:defRPr lang="en-US" sz="800" kern="1200" smtClean="0">
                <a:solidFill>
                  <a:schemeClr val="bg1"/>
                </a:solidFill>
                <a:latin typeface="EYInterstate" panose="02000503020000020004" pitchFamily="2" charset="0"/>
                <a:ea typeface="+mn-ea"/>
                <a:cs typeface="+mn-cs"/>
              </a:defRPr>
            </a:lvl1pPr>
          </a:lstStyle>
          <a:p>
            <a:fld id="{A7100257-1BC6-4873-8F55-DA97C4F73818}" type="datetime3">
              <a:rPr lang="en-US" smtClean="0"/>
              <a:t>9 August 2022</a:t>
            </a:fld>
            <a:endParaRPr lang="en-IN" dirty="0"/>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9188" y="6471244"/>
            <a:ext cx="3086100" cy="180000"/>
          </a:xfrm>
          <a:prstGeom prst="rect">
            <a:avLst/>
          </a:prstGeom>
        </p:spPr>
        <p:txBody>
          <a:bodyPr/>
          <a:lstStyle>
            <a:lvl1pPr marL="0" algn="l" defTabSz="914400" rtl="0" eaLnBrk="1" latinLnBrk="0" hangingPunct="1">
              <a:defRPr lang="en-US" sz="800" kern="1200" smtClean="0">
                <a:solidFill>
                  <a:schemeClr val="bg1"/>
                </a:solidFill>
                <a:latin typeface="EYInterstate" panose="02000503020000020004" pitchFamily="2" charset="0"/>
                <a:ea typeface="+mn-ea"/>
                <a:cs typeface="+mn-cs"/>
              </a:defRPr>
            </a:lvl1pPr>
          </a:lstStyle>
          <a:p>
            <a:r>
              <a:rPr lang="en-IN" dirty="0"/>
              <a:t>Presentation title</a:t>
            </a:r>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7221" y="6471244"/>
            <a:ext cx="663066" cy="180000"/>
          </a:xfrm>
          <a:prstGeom prst="rect">
            <a:avLst/>
          </a:prstGeom>
        </p:spPr>
        <p:txBody>
          <a:bodyPr/>
          <a:lstStyle>
            <a:lvl1pPr marL="0" algn="l" defTabSz="914400"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3" r:id="rId10"/>
    <p:sldLayoutId id="2147483919" r:id="rId11"/>
    <p:sldLayoutId id="2147483922" r:id="rId12"/>
    <p:sldLayoutId id="2147483924"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27" r:id="rId28"/>
    <p:sldLayoutId id="2147483928" r:id="rId29"/>
    <p:sldLayoutId id="2147483918" r:id="rId30"/>
    <p:sldLayoutId id="2147483920" r:id="rId31"/>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ctrTitle"/>
          </p:nvPr>
        </p:nvSpPr>
        <p:spPr/>
        <p:txBody>
          <a:bodyPr>
            <a:normAutofit fontScale="90000"/>
          </a:bodyPr>
          <a:lstStyle/>
          <a:p>
            <a:r>
              <a:rPr lang="en-US" dirty="0">
                <a:solidFill>
                  <a:srgbClr val="2E2E38"/>
                </a:solidFill>
              </a:rPr>
              <a:t>Crypto platform with MPC custodian technology</a:t>
            </a:r>
            <a:endParaRPr lang="en-GB" dirty="0">
              <a:solidFill>
                <a:srgbClr val="2E2E38"/>
              </a:solidFill>
            </a:endParaRPr>
          </a:p>
        </p:txBody>
      </p:sp>
      <p:sp>
        <p:nvSpPr>
          <p:cNvPr id="17" name="Subtitle 2"/>
          <p:cNvSpPr>
            <a:spLocks noGrp="1"/>
          </p:cNvSpPr>
          <p:nvPr>
            <p:ph type="subTitle" idx="1"/>
          </p:nvPr>
        </p:nvSpPr>
        <p:spPr/>
        <p:txBody>
          <a:bodyPr>
            <a:normAutofit/>
          </a:bodyPr>
          <a:lstStyle/>
          <a:p>
            <a:r>
              <a:rPr lang="en-GB" sz="1600" dirty="0">
                <a:solidFill>
                  <a:srgbClr val="2E2E38"/>
                </a:solidFill>
              </a:rPr>
              <a:t>Front-end design and integration</a:t>
            </a:r>
          </a:p>
          <a:p>
            <a:pPr lvl="1"/>
            <a:r>
              <a:rPr lang="en-GB" dirty="0">
                <a:solidFill>
                  <a:srgbClr val="2E2E38"/>
                </a:solidFill>
                <a:latin typeface="EYInterstate" panose="02000503020000020004" pitchFamily="2" charset="0"/>
              </a:rPr>
              <a:t>July 2022</a:t>
            </a:r>
          </a:p>
        </p:txBody>
      </p:sp>
    </p:spTree>
    <p:extLst>
      <p:ext uri="{BB962C8B-B14F-4D97-AF65-F5344CB8AC3E}">
        <p14:creationId xmlns:p14="http://schemas.microsoft.com/office/powerpoint/2010/main" val="12423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12648" y="2995507"/>
            <a:ext cx="5393208" cy="2143760"/>
          </a:xfrm>
        </p:spPr>
        <p:txBody>
          <a:bodyPr/>
          <a:lstStyle/>
          <a:p>
            <a:r>
              <a:rPr lang="en-US" b="1" dirty="0"/>
              <a:t>PyO3 framework</a:t>
            </a:r>
            <a:endParaRPr lang="en-US" sz="2000" b="1" dirty="0"/>
          </a:p>
          <a:p>
            <a:pPr lvl="1"/>
            <a:r>
              <a:rPr lang="en-US" sz="1800" dirty="0"/>
              <a:t>Create bindings between RUST/Python functions and types</a:t>
            </a:r>
            <a:r>
              <a:rPr lang="en-US" sz="1600" dirty="0"/>
              <a:t>.</a:t>
            </a:r>
          </a:p>
          <a:p>
            <a:pPr lvl="1"/>
            <a:r>
              <a:rPr lang="en-US" dirty="0"/>
              <a:t>Export RUST functions as a Python native module.</a:t>
            </a:r>
          </a:p>
          <a:p>
            <a:pPr lvl="1"/>
            <a:endParaRPr lang="en-US" sz="1600" dirty="0"/>
          </a:p>
          <a:p>
            <a:pPr lvl="1"/>
            <a:endParaRPr lang="en-GB" dirty="0"/>
          </a:p>
        </p:txBody>
      </p:sp>
      <p:sp>
        <p:nvSpPr>
          <p:cNvPr id="6" name="Content Placeholder 5"/>
          <p:cNvSpPr>
            <a:spLocks noGrp="1"/>
          </p:cNvSpPr>
          <p:nvPr>
            <p:ph sz="half" idx="2"/>
          </p:nvPr>
        </p:nvSpPr>
        <p:spPr>
          <a:xfrm>
            <a:off x="6199632" y="2995506"/>
            <a:ext cx="5393208" cy="1745827"/>
          </a:xfrm>
        </p:spPr>
        <p:txBody>
          <a:bodyPr/>
          <a:lstStyle/>
          <a:p>
            <a:r>
              <a:rPr lang="en-US" sz="2000" b="1" dirty="0"/>
              <a:t>Maturin</a:t>
            </a:r>
          </a:p>
          <a:p>
            <a:pPr lvl="1"/>
            <a:r>
              <a:rPr lang="en-US" dirty="0"/>
              <a:t>Helper to build the RUST crate and export it in the Python project runtime.</a:t>
            </a:r>
          </a:p>
          <a:p>
            <a:pPr lvl="1"/>
            <a:r>
              <a:rPr lang="en-US" dirty="0"/>
              <a:t>Manage Python package metadata and distribution.</a:t>
            </a:r>
          </a:p>
          <a:p>
            <a:pPr marL="0" indent="0">
              <a:buNone/>
            </a:pPr>
            <a:endParaRPr lang="en-GB" dirty="0"/>
          </a:p>
        </p:txBody>
      </p:sp>
      <p:sp>
        <p:nvSpPr>
          <p:cNvPr id="7" name="Text Placeholder 6"/>
          <p:cNvSpPr>
            <a:spLocks noGrp="1"/>
          </p:cNvSpPr>
          <p:nvPr>
            <p:ph type="body" sz="quarter" idx="12"/>
          </p:nvPr>
        </p:nvSpPr>
        <p:spPr>
          <a:xfrm>
            <a:off x="609918" y="2263986"/>
            <a:ext cx="5393208" cy="640800"/>
          </a:xfrm>
        </p:spPr>
        <p:txBody>
          <a:bodyPr/>
          <a:lstStyle/>
          <a:p>
            <a:r>
              <a:rPr lang="en-GB" dirty="0"/>
              <a:t>Dependencies</a:t>
            </a:r>
          </a:p>
        </p:txBody>
      </p:sp>
      <p:sp>
        <p:nvSpPr>
          <p:cNvPr id="4" name="Title 3"/>
          <p:cNvSpPr>
            <a:spLocks noGrp="1"/>
          </p:cNvSpPr>
          <p:nvPr>
            <p:ph type="title"/>
          </p:nvPr>
        </p:nvSpPr>
        <p:spPr>
          <a:xfrm>
            <a:off x="609918" y="547040"/>
            <a:ext cx="10978515" cy="590880"/>
          </a:xfrm>
        </p:spPr>
        <p:txBody>
          <a:bodyPr>
            <a:normAutofit/>
          </a:bodyPr>
          <a:lstStyle/>
          <a:p>
            <a:r>
              <a:rPr lang="en-US" dirty="0"/>
              <a:t>Integration of MPC-backend and the QAS crypto platform </a:t>
            </a:r>
            <a:endParaRPr lang="en-GB" dirty="0"/>
          </a:p>
        </p:txBody>
      </p:sp>
      <p:sp>
        <p:nvSpPr>
          <p:cNvPr id="2" name="Date Placeholder 1">
            <a:extLst>
              <a:ext uri="{FF2B5EF4-FFF2-40B4-BE49-F238E27FC236}">
                <a16:creationId xmlns:a16="http://schemas.microsoft.com/office/drawing/2014/main" id="{E6D93639-D77C-407B-BD0C-11624EB9DA6A}"/>
              </a:ext>
            </a:extLst>
          </p:cNvPr>
          <p:cNvSpPr>
            <a:spLocks noGrp="1"/>
          </p:cNvSpPr>
          <p:nvPr>
            <p:ph type="dt" sz="half" idx="14"/>
          </p:nvPr>
        </p:nvSpPr>
        <p:spPr/>
        <p:txBody>
          <a:bodyPr/>
          <a:lstStyle/>
          <a:p>
            <a:fld id="{180BC51C-E69F-4729-8AAD-1C82A6F49283}" type="datetime3">
              <a:rPr lang="en-US" smtClean="0"/>
              <a:t>9 August 2022</a:t>
            </a:fld>
            <a:endParaRPr lang="en-IN" dirty="0"/>
          </a:p>
        </p:txBody>
      </p:sp>
      <p:sp>
        <p:nvSpPr>
          <p:cNvPr id="9" name="Slide Number Placeholder 8">
            <a:extLst>
              <a:ext uri="{FF2B5EF4-FFF2-40B4-BE49-F238E27FC236}">
                <a16:creationId xmlns:a16="http://schemas.microsoft.com/office/drawing/2014/main" id="{7A05595E-991B-46E3-9225-F36B4813C13B}"/>
              </a:ext>
            </a:extLst>
          </p:cNvPr>
          <p:cNvSpPr>
            <a:spLocks noGrp="1"/>
          </p:cNvSpPr>
          <p:nvPr>
            <p:ph type="sldNum" sz="quarter" idx="16"/>
          </p:nvPr>
        </p:nvSpPr>
        <p:spPr/>
        <p:txBody>
          <a:bodyPr/>
          <a:lstStyle/>
          <a:p>
            <a:r>
              <a:rPr lang="en-GB"/>
              <a:t>Page </a:t>
            </a:r>
            <a:fld id="{F1BC30E3-FFE5-4B91-AA19-87A149EBB9EE}" type="slidenum">
              <a:rPr smtClean="0"/>
              <a:pPr/>
              <a:t>2</a:t>
            </a:fld>
            <a:endParaRPr dirty="0"/>
          </a:p>
        </p:txBody>
      </p:sp>
      <p:sp>
        <p:nvSpPr>
          <p:cNvPr id="12" name="TextBox 11">
            <a:extLst>
              <a:ext uri="{FF2B5EF4-FFF2-40B4-BE49-F238E27FC236}">
                <a16:creationId xmlns:a16="http://schemas.microsoft.com/office/drawing/2014/main" id="{A146BADB-4AFA-4A37-9D3E-7E2FE6549A31}"/>
              </a:ext>
            </a:extLst>
          </p:cNvPr>
          <p:cNvSpPr txBox="1"/>
          <p:nvPr/>
        </p:nvSpPr>
        <p:spPr>
          <a:xfrm>
            <a:off x="617221" y="1137920"/>
            <a:ext cx="10975619" cy="87100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b="1" dirty="0">
                <a:solidFill>
                  <a:schemeClr val="bg1"/>
                </a:solidFill>
              </a:rPr>
              <a:t>Integration of Python and RUST</a:t>
            </a:r>
          </a:p>
          <a:p>
            <a:pPr marL="285750" indent="-285750">
              <a:lnSpc>
                <a:spcPct val="85000"/>
              </a:lnSpc>
              <a:spcAft>
                <a:spcPts val="600"/>
              </a:spcAft>
              <a:buClr>
                <a:schemeClr val="tx2"/>
              </a:buClr>
              <a:buSzPct val="100000"/>
              <a:buFont typeface="EYInterstate Light" panose="02000506000000020004" pitchFamily="2" charset="0"/>
              <a:buChar char="•"/>
            </a:pPr>
            <a:r>
              <a:rPr lang="en-US" dirty="0">
                <a:solidFill>
                  <a:schemeClr val="bg1"/>
                </a:solidFill>
              </a:rPr>
              <a:t>Declare and export our Rust functions in a Python module callable by the Python runtime. </a:t>
            </a:r>
          </a:p>
          <a:p>
            <a:pPr>
              <a:lnSpc>
                <a:spcPct val="85000"/>
              </a:lnSpc>
              <a:spcAft>
                <a:spcPts val="600"/>
              </a:spcAft>
              <a:buClr>
                <a:schemeClr val="accent2"/>
              </a:buClr>
              <a:buSzPct val="70000"/>
            </a:pPr>
            <a:endParaRPr lang="en-US" sz="1200" dirty="0" err="1">
              <a:solidFill>
                <a:schemeClr val="bg1"/>
              </a:solidFill>
            </a:endParaRPr>
          </a:p>
        </p:txBody>
      </p:sp>
    </p:spTree>
    <p:extLst>
      <p:ext uri="{BB962C8B-B14F-4D97-AF65-F5344CB8AC3E}">
        <p14:creationId xmlns:p14="http://schemas.microsoft.com/office/powerpoint/2010/main" val="319534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8423C5-3EF8-45FF-9F69-1324337E9F3E}"/>
              </a:ext>
            </a:extLst>
          </p:cNvPr>
          <p:cNvSpPr>
            <a:spLocks noGrp="1"/>
          </p:cNvSpPr>
          <p:nvPr>
            <p:ph type="title"/>
          </p:nvPr>
        </p:nvSpPr>
        <p:spPr>
          <a:xfrm>
            <a:off x="617221" y="555412"/>
            <a:ext cx="10978515" cy="590880"/>
          </a:xfrm>
        </p:spPr>
        <p:txBody>
          <a:bodyPr/>
          <a:lstStyle/>
          <a:p>
            <a:r>
              <a:rPr lang="en-US" dirty="0"/>
              <a:t>Front-end UI design: key distribution</a:t>
            </a:r>
          </a:p>
        </p:txBody>
      </p:sp>
      <p:sp>
        <p:nvSpPr>
          <p:cNvPr id="7" name="Date Placeholder 6">
            <a:extLst>
              <a:ext uri="{FF2B5EF4-FFF2-40B4-BE49-F238E27FC236}">
                <a16:creationId xmlns:a16="http://schemas.microsoft.com/office/drawing/2014/main" id="{DA86829E-EC34-4767-9C6E-49D74A98EF3A}"/>
              </a:ext>
            </a:extLst>
          </p:cNvPr>
          <p:cNvSpPr>
            <a:spLocks noGrp="1"/>
          </p:cNvSpPr>
          <p:nvPr>
            <p:ph type="dt" sz="half" idx="14"/>
          </p:nvPr>
        </p:nvSpPr>
        <p:spPr>
          <a:xfrm>
            <a:off x="1382916" y="6471244"/>
            <a:ext cx="1191258" cy="180000"/>
          </a:xfrm>
        </p:spPr>
        <p:txBody>
          <a:bodyPr/>
          <a:lstStyle/>
          <a:p>
            <a:fld id="{029E1942-EB53-47E3-BCA7-F99D05C795EC}" type="datetime3">
              <a:rPr lang="en-US" smtClean="0"/>
              <a:t>9 August 2022</a:t>
            </a:fld>
            <a:endParaRPr lang="en-IN" dirty="0"/>
          </a:p>
        </p:txBody>
      </p:sp>
      <p:sp>
        <p:nvSpPr>
          <p:cNvPr id="9" name="Slide Number Placeholder 8">
            <a:extLst>
              <a:ext uri="{FF2B5EF4-FFF2-40B4-BE49-F238E27FC236}">
                <a16:creationId xmlns:a16="http://schemas.microsoft.com/office/drawing/2014/main" id="{2EE7D744-E375-454D-A7DA-9FF4B8503D5D}"/>
              </a:ext>
            </a:extLst>
          </p:cNvPr>
          <p:cNvSpPr>
            <a:spLocks noGrp="1"/>
          </p:cNvSpPr>
          <p:nvPr>
            <p:ph type="sldNum" sz="quarter" idx="16"/>
          </p:nvPr>
        </p:nvSpPr>
        <p:spPr/>
        <p:txBody>
          <a:bodyPr/>
          <a:lstStyle/>
          <a:p>
            <a:r>
              <a:rPr lang="en-IN"/>
              <a:t>Page </a:t>
            </a:r>
            <a:fld id="{F1BC30E3-FFE5-4B91-AA19-87A149EBB9EE}" type="slidenum">
              <a:rPr smtClean="0"/>
              <a:pPr/>
              <a:t>3</a:t>
            </a:fld>
            <a:endParaRPr dirty="0"/>
          </a:p>
        </p:txBody>
      </p:sp>
      <p:sp>
        <p:nvSpPr>
          <p:cNvPr id="10" name="Rectangle 9">
            <a:extLst>
              <a:ext uri="{FF2B5EF4-FFF2-40B4-BE49-F238E27FC236}">
                <a16:creationId xmlns:a16="http://schemas.microsoft.com/office/drawing/2014/main" id="{CE3A2FF6-AC73-4F13-A428-B5EE84531467}"/>
              </a:ext>
            </a:extLst>
          </p:cNvPr>
          <p:cNvSpPr/>
          <p:nvPr/>
        </p:nvSpPr>
        <p:spPr>
          <a:xfrm>
            <a:off x="923925" y="1146292"/>
            <a:ext cx="10350500" cy="4657725"/>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nSpc>
                <a:spcPct val="85000"/>
              </a:lnSpc>
              <a:spcAft>
                <a:spcPts val="600"/>
              </a:spcAft>
              <a:buClr>
                <a:schemeClr val="accent2"/>
              </a:buClr>
              <a:buSzPct val="70000"/>
            </a:pPr>
            <a:r>
              <a:rPr lang="en-US" sz="1200" dirty="0">
                <a:solidFill>
                  <a:schemeClr val="bg1"/>
                </a:solidFill>
              </a:rPr>
              <a:t>Please provide the information of participants below</a:t>
            </a:r>
          </a:p>
        </p:txBody>
      </p:sp>
      <p:sp>
        <p:nvSpPr>
          <p:cNvPr id="11" name="TextBox 10">
            <a:extLst>
              <a:ext uri="{FF2B5EF4-FFF2-40B4-BE49-F238E27FC236}">
                <a16:creationId xmlns:a16="http://schemas.microsoft.com/office/drawing/2014/main" id="{C0013D30-DD8F-414C-B444-1B0861B97FBB}"/>
              </a:ext>
            </a:extLst>
          </p:cNvPr>
          <p:cNvSpPr txBox="1"/>
          <p:nvPr/>
        </p:nvSpPr>
        <p:spPr>
          <a:xfrm>
            <a:off x="4984115" y="1332744"/>
            <a:ext cx="2244725" cy="246221"/>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600" b="1" dirty="0"/>
              <a:t>Private key distribution</a:t>
            </a:r>
          </a:p>
        </p:txBody>
      </p:sp>
      <p:sp>
        <p:nvSpPr>
          <p:cNvPr id="12" name="TextBox 11">
            <a:extLst>
              <a:ext uri="{FF2B5EF4-FFF2-40B4-BE49-F238E27FC236}">
                <a16:creationId xmlns:a16="http://schemas.microsoft.com/office/drawing/2014/main" id="{7D1C18D5-55FF-46C3-8074-6D0E6E8BFA6A}"/>
              </a:ext>
            </a:extLst>
          </p:cNvPr>
          <p:cNvSpPr txBox="1"/>
          <p:nvPr/>
        </p:nvSpPr>
        <p:spPr>
          <a:xfrm>
            <a:off x="1104899" y="1765417"/>
            <a:ext cx="9363075" cy="895630"/>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200" b="1" dirty="0"/>
              <a:t>Total number of participants: 			   Least number of participants for key reconstruction:</a:t>
            </a:r>
          </a:p>
          <a:p>
            <a:pPr>
              <a:lnSpc>
                <a:spcPct val="85000"/>
              </a:lnSpc>
              <a:spcAft>
                <a:spcPts val="600"/>
              </a:spcAft>
              <a:buClr>
                <a:schemeClr val="accent2"/>
              </a:buClr>
              <a:buSzPct val="70000"/>
            </a:pPr>
            <a:endParaRPr lang="en-US" sz="1200" b="1" dirty="0"/>
          </a:p>
          <a:p>
            <a:pPr>
              <a:lnSpc>
                <a:spcPct val="85000"/>
              </a:lnSpc>
              <a:spcAft>
                <a:spcPts val="600"/>
              </a:spcAft>
              <a:buClr>
                <a:schemeClr val="accent2"/>
              </a:buClr>
              <a:buSzPct val="70000"/>
            </a:pPr>
            <a:r>
              <a:rPr lang="en-US" sz="1200" b="1" dirty="0"/>
              <a:t>Please provide the email addresses of participants:</a:t>
            </a:r>
          </a:p>
          <a:p>
            <a:pPr>
              <a:lnSpc>
                <a:spcPct val="85000"/>
              </a:lnSpc>
              <a:spcAft>
                <a:spcPts val="600"/>
              </a:spcAft>
              <a:buClr>
                <a:schemeClr val="accent2"/>
              </a:buClr>
              <a:buSzPct val="70000"/>
            </a:pPr>
            <a:endParaRPr lang="en-US" sz="1200" dirty="0">
              <a:solidFill>
                <a:schemeClr val="bg1"/>
              </a:solidFill>
            </a:endParaRPr>
          </a:p>
        </p:txBody>
      </p:sp>
      <p:sp>
        <p:nvSpPr>
          <p:cNvPr id="13" name="Rectangle: Rounded Corners 12">
            <a:extLst>
              <a:ext uri="{FF2B5EF4-FFF2-40B4-BE49-F238E27FC236}">
                <a16:creationId xmlns:a16="http://schemas.microsoft.com/office/drawing/2014/main" id="{22BD0636-2FA9-43B7-8EB2-E3FD70005D53}"/>
              </a:ext>
            </a:extLst>
          </p:cNvPr>
          <p:cNvSpPr/>
          <p:nvPr/>
        </p:nvSpPr>
        <p:spPr>
          <a:xfrm>
            <a:off x="1428928" y="2889367"/>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1</a:t>
            </a:r>
          </a:p>
          <a:p>
            <a:pPr algn="ctr"/>
            <a:endParaRPr lang="en-US" sz="1200" dirty="0">
              <a:solidFill>
                <a:schemeClr val="bg1"/>
              </a:solidFill>
            </a:endParaRPr>
          </a:p>
          <a:p>
            <a:pPr algn="ctr"/>
            <a:r>
              <a:rPr lang="en-US" sz="1200" dirty="0">
                <a:solidFill>
                  <a:schemeClr val="bg1"/>
                </a:solidFill>
              </a:rPr>
              <a:t>Email: test.test@ey.com</a:t>
            </a:r>
          </a:p>
        </p:txBody>
      </p:sp>
      <p:cxnSp>
        <p:nvCxnSpPr>
          <p:cNvPr id="15" name="Straight Connector 14">
            <a:extLst>
              <a:ext uri="{FF2B5EF4-FFF2-40B4-BE49-F238E27FC236}">
                <a16:creationId xmlns:a16="http://schemas.microsoft.com/office/drawing/2014/main" id="{AA78A70F-8F84-432A-9D45-02C693711499}"/>
              </a:ext>
            </a:extLst>
          </p:cNvPr>
          <p:cNvCxnSpPr/>
          <p:nvPr/>
        </p:nvCxnSpPr>
        <p:spPr>
          <a:xfrm>
            <a:off x="1428928" y="3222742"/>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B531D4AA-EFDD-455D-944B-86F239CAB2E9}"/>
              </a:ext>
            </a:extLst>
          </p:cNvPr>
          <p:cNvSpPr/>
          <p:nvPr/>
        </p:nvSpPr>
        <p:spPr>
          <a:xfrm>
            <a:off x="4400728" y="2889087"/>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2</a:t>
            </a:r>
          </a:p>
          <a:p>
            <a:pPr algn="ctr"/>
            <a:endParaRPr lang="en-US" sz="1200" dirty="0">
              <a:solidFill>
                <a:schemeClr val="bg1"/>
              </a:solidFill>
            </a:endParaRPr>
          </a:p>
          <a:p>
            <a:pPr algn="ctr"/>
            <a:r>
              <a:rPr lang="en-US" sz="1200" dirty="0">
                <a:solidFill>
                  <a:schemeClr val="bg1"/>
                </a:solidFill>
              </a:rPr>
              <a:t>Email: test.test@ey.com</a:t>
            </a:r>
          </a:p>
        </p:txBody>
      </p:sp>
      <p:cxnSp>
        <p:nvCxnSpPr>
          <p:cNvPr id="18" name="Straight Connector 17">
            <a:extLst>
              <a:ext uri="{FF2B5EF4-FFF2-40B4-BE49-F238E27FC236}">
                <a16:creationId xmlns:a16="http://schemas.microsoft.com/office/drawing/2014/main" id="{E5177BAA-6590-4764-B0D4-AFE86AC08310}"/>
              </a:ext>
            </a:extLst>
          </p:cNvPr>
          <p:cNvCxnSpPr/>
          <p:nvPr/>
        </p:nvCxnSpPr>
        <p:spPr>
          <a:xfrm>
            <a:off x="4400728" y="3222462"/>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A58037E4-E7C8-4601-8765-39FEB1603E22}"/>
              </a:ext>
            </a:extLst>
          </p:cNvPr>
          <p:cNvSpPr/>
          <p:nvPr/>
        </p:nvSpPr>
        <p:spPr>
          <a:xfrm>
            <a:off x="7372528" y="2889087"/>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3</a:t>
            </a:r>
          </a:p>
          <a:p>
            <a:pPr algn="ctr"/>
            <a:endParaRPr lang="en-US" sz="1200" dirty="0">
              <a:solidFill>
                <a:schemeClr val="bg1"/>
              </a:solidFill>
            </a:endParaRPr>
          </a:p>
          <a:p>
            <a:pPr algn="ctr"/>
            <a:r>
              <a:rPr lang="en-US" sz="1200" dirty="0">
                <a:solidFill>
                  <a:schemeClr val="bg1"/>
                </a:solidFill>
              </a:rPr>
              <a:t>Email: test.test@ey.com</a:t>
            </a:r>
          </a:p>
        </p:txBody>
      </p:sp>
      <p:cxnSp>
        <p:nvCxnSpPr>
          <p:cNvPr id="20" name="Straight Connector 19">
            <a:extLst>
              <a:ext uri="{FF2B5EF4-FFF2-40B4-BE49-F238E27FC236}">
                <a16:creationId xmlns:a16="http://schemas.microsoft.com/office/drawing/2014/main" id="{997FC6C1-98A8-48BE-AD4B-8E8E41E98908}"/>
              </a:ext>
            </a:extLst>
          </p:cNvPr>
          <p:cNvCxnSpPr/>
          <p:nvPr/>
        </p:nvCxnSpPr>
        <p:spPr>
          <a:xfrm>
            <a:off x="7372528" y="3222462"/>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544E3524-CEE4-4237-9BA1-B3E1671AB551}"/>
              </a:ext>
            </a:extLst>
          </p:cNvPr>
          <p:cNvSpPr/>
          <p:nvPr/>
        </p:nvSpPr>
        <p:spPr>
          <a:xfrm>
            <a:off x="1428928" y="4160241"/>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4</a:t>
            </a:r>
          </a:p>
          <a:p>
            <a:pPr algn="ctr"/>
            <a:endParaRPr lang="en-US" sz="1200" dirty="0">
              <a:solidFill>
                <a:schemeClr val="bg1"/>
              </a:solidFill>
            </a:endParaRPr>
          </a:p>
          <a:p>
            <a:pPr algn="ctr"/>
            <a:r>
              <a:rPr lang="en-US" sz="1200" dirty="0">
                <a:solidFill>
                  <a:schemeClr val="bg1"/>
                </a:solidFill>
              </a:rPr>
              <a:t>Email: test.test@ey.com</a:t>
            </a:r>
          </a:p>
        </p:txBody>
      </p:sp>
      <p:cxnSp>
        <p:nvCxnSpPr>
          <p:cNvPr id="22" name="Straight Connector 21">
            <a:extLst>
              <a:ext uri="{FF2B5EF4-FFF2-40B4-BE49-F238E27FC236}">
                <a16:creationId xmlns:a16="http://schemas.microsoft.com/office/drawing/2014/main" id="{CE9E3319-75E6-48E2-B372-26E2F0AFD969}"/>
              </a:ext>
            </a:extLst>
          </p:cNvPr>
          <p:cNvCxnSpPr/>
          <p:nvPr/>
        </p:nvCxnSpPr>
        <p:spPr>
          <a:xfrm>
            <a:off x="1428928" y="4493616"/>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CE6F9FD5-D2CA-400F-9930-F8684660C976}"/>
              </a:ext>
            </a:extLst>
          </p:cNvPr>
          <p:cNvSpPr/>
          <p:nvPr/>
        </p:nvSpPr>
        <p:spPr>
          <a:xfrm>
            <a:off x="4400728" y="4160241"/>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5</a:t>
            </a:r>
          </a:p>
          <a:p>
            <a:pPr algn="ctr"/>
            <a:endParaRPr lang="en-US" sz="1200" dirty="0">
              <a:solidFill>
                <a:schemeClr val="bg1"/>
              </a:solidFill>
            </a:endParaRPr>
          </a:p>
          <a:p>
            <a:pPr algn="ctr"/>
            <a:r>
              <a:rPr lang="en-US" sz="1200" dirty="0">
                <a:solidFill>
                  <a:schemeClr val="bg1"/>
                </a:solidFill>
              </a:rPr>
              <a:t>Email: test.test@ey.com</a:t>
            </a:r>
          </a:p>
        </p:txBody>
      </p:sp>
      <p:cxnSp>
        <p:nvCxnSpPr>
          <p:cNvPr id="24" name="Straight Connector 23">
            <a:extLst>
              <a:ext uri="{FF2B5EF4-FFF2-40B4-BE49-F238E27FC236}">
                <a16:creationId xmlns:a16="http://schemas.microsoft.com/office/drawing/2014/main" id="{61134998-88AC-4A0F-9FFF-EB0EA02C8FA9}"/>
              </a:ext>
            </a:extLst>
          </p:cNvPr>
          <p:cNvCxnSpPr/>
          <p:nvPr/>
        </p:nvCxnSpPr>
        <p:spPr>
          <a:xfrm>
            <a:off x="4400728" y="4493616"/>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53C4D48C-8D69-4128-B00A-8983152090C9}"/>
              </a:ext>
            </a:extLst>
          </p:cNvPr>
          <p:cNvSpPr/>
          <p:nvPr/>
        </p:nvSpPr>
        <p:spPr>
          <a:xfrm>
            <a:off x="7372528" y="4160241"/>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6</a:t>
            </a:r>
          </a:p>
          <a:p>
            <a:pPr algn="ctr"/>
            <a:endParaRPr lang="en-US" sz="1200" dirty="0">
              <a:solidFill>
                <a:schemeClr val="bg1"/>
              </a:solidFill>
            </a:endParaRPr>
          </a:p>
          <a:p>
            <a:pPr algn="ctr"/>
            <a:r>
              <a:rPr lang="en-US" sz="1200" dirty="0">
                <a:solidFill>
                  <a:schemeClr val="bg1"/>
                </a:solidFill>
              </a:rPr>
              <a:t>Email: test.test@ey.com</a:t>
            </a:r>
          </a:p>
        </p:txBody>
      </p:sp>
      <p:cxnSp>
        <p:nvCxnSpPr>
          <p:cNvPr id="26" name="Straight Connector 25">
            <a:extLst>
              <a:ext uri="{FF2B5EF4-FFF2-40B4-BE49-F238E27FC236}">
                <a16:creationId xmlns:a16="http://schemas.microsoft.com/office/drawing/2014/main" id="{09CE1888-6149-470F-A516-C14FB9BB3AB2}"/>
              </a:ext>
            </a:extLst>
          </p:cNvPr>
          <p:cNvCxnSpPr/>
          <p:nvPr/>
        </p:nvCxnSpPr>
        <p:spPr>
          <a:xfrm>
            <a:off x="7372528" y="4493616"/>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BABC1681-4FB6-43FE-BBFB-C3B1EF74F238}"/>
              </a:ext>
            </a:extLst>
          </p:cNvPr>
          <p:cNvSpPr/>
          <p:nvPr/>
        </p:nvSpPr>
        <p:spPr>
          <a:xfrm>
            <a:off x="9582149" y="5256294"/>
            <a:ext cx="1428750" cy="347300"/>
          </a:xfrm>
          <a:prstGeom prst="round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bg1"/>
                </a:solidFill>
              </a:rPr>
              <a:t>Send Emails</a:t>
            </a:r>
          </a:p>
        </p:txBody>
      </p:sp>
    </p:spTree>
    <p:extLst>
      <p:ext uri="{BB962C8B-B14F-4D97-AF65-F5344CB8AC3E}">
        <p14:creationId xmlns:p14="http://schemas.microsoft.com/office/powerpoint/2010/main" val="169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87669-9370-4FFF-8B4C-38AF2D3DCF4F}"/>
              </a:ext>
            </a:extLst>
          </p:cNvPr>
          <p:cNvSpPr>
            <a:spLocks noGrp="1"/>
          </p:cNvSpPr>
          <p:nvPr>
            <p:ph sz="half" idx="2"/>
          </p:nvPr>
        </p:nvSpPr>
        <p:spPr/>
        <p:txBody>
          <a:bodyPr/>
          <a:lstStyle/>
          <a:p>
            <a:endParaRPr lang="en-US"/>
          </a:p>
        </p:txBody>
      </p:sp>
      <p:sp>
        <p:nvSpPr>
          <p:cNvPr id="4" name="Text Placeholder 3">
            <a:extLst>
              <a:ext uri="{FF2B5EF4-FFF2-40B4-BE49-F238E27FC236}">
                <a16:creationId xmlns:a16="http://schemas.microsoft.com/office/drawing/2014/main" id="{C6A5594C-3AF9-415D-9725-894DD42AFAD0}"/>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8F5D5DEF-D951-4871-945E-01DEC45C41E2}"/>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644A459-77F0-408B-B573-C18567EAF9AC}"/>
              </a:ext>
            </a:extLst>
          </p:cNvPr>
          <p:cNvSpPr>
            <a:spLocks noGrp="1"/>
          </p:cNvSpPr>
          <p:nvPr>
            <p:ph type="title"/>
          </p:nvPr>
        </p:nvSpPr>
        <p:spPr>
          <a:xfrm>
            <a:off x="617221" y="454500"/>
            <a:ext cx="10978515" cy="590880"/>
          </a:xfrm>
        </p:spPr>
        <p:txBody>
          <a:bodyPr/>
          <a:lstStyle/>
          <a:p>
            <a:r>
              <a:rPr lang="en-US" dirty="0"/>
              <a:t>Front-end UI design: transaction</a:t>
            </a:r>
          </a:p>
        </p:txBody>
      </p:sp>
      <p:sp>
        <p:nvSpPr>
          <p:cNvPr id="7" name="Date Placeholder 6">
            <a:extLst>
              <a:ext uri="{FF2B5EF4-FFF2-40B4-BE49-F238E27FC236}">
                <a16:creationId xmlns:a16="http://schemas.microsoft.com/office/drawing/2014/main" id="{816A0A8A-ED83-40DA-98FE-4D3EF501EDCC}"/>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9" name="Slide Number Placeholder 8">
            <a:extLst>
              <a:ext uri="{FF2B5EF4-FFF2-40B4-BE49-F238E27FC236}">
                <a16:creationId xmlns:a16="http://schemas.microsoft.com/office/drawing/2014/main" id="{4EC3F750-98DF-45EF-AFDD-0271538F3D02}"/>
              </a:ext>
            </a:extLst>
          </p:cNvPr>
          <p:cNvSpPr>
            <a:spLocks noGrp="1"/>
          </p:cNvSpPr>
          <p:nvPr>
            <p:ph type="sldNum" sz="quarter" idx="16"/>
          </p:nvPr>
        </p:nvSpPr>
        <p:spPr/>
        <p:txBody>
          <a:bodyPr/>
          <a:lstStyle/>
          <a:p>
            <a:r>
              <a:rPr lang="en-IN"/>
              <a:t>Page </a:t>
            </a:r>
            <a:fld id="{F1BC30E3-FFE5-4B91-AA19-87A149EBB9EE}" type="slidenum">
              <a:rPr smtClean="0"/>
              <a:pPr/>
              <a:t>4</a:t>
            </a:fld>
            <a:endParaRPr dirty="0"/>
          </a:p>
        </p:txBody>
      </p:sp>
      <p:pic>
        <p:nvPicPr>
          <p:cNvPr id="10" name="Picture 9">
            <a:extLst>
              <a:ext uri="{FF2B5EF4-FFF2-40B4-BE49-F238E27FC236}">
                <a16:creationId xmlns:a16="http://schemas.microsoft.com/office/drawing/2014/main" id="{0EDE875B-EF8C-4EC7-AEF8-370D3BE26D4E}"/>
              </a:ext>
            </a:extLst>
          </p:cNvPr>
          <p:cNvPicPr/>
          <p:nvPr/>
        </p:nvPicPr>
        <p:blipFill>
          <a:blip r:embed="rId3"/>
          <a:stretch>
            <a:fillRect/>
          </a:stretch>
        </p:blipFill>
        <p:spPr>
          <a:xfrm>
            <a:off x="600933" y="946675"/>
            <a:ext cx="10795572" cy="5249906"/>
          </a:xfrm>
          <a:prstGeom prst="rect">
            <a:avLst/>
          </a:prstGeom>
        </p:spPr>
      </p:pic>
    </p:spTree>
    <p:extLst>
      <p:ext uri="{BB962C8B-B14F-4D97-AF65-F5344CB8AC3E}">
        <p14:creationId xmlns:p14="http://schemas.microsoft.com/office/powerpoint/2010/main" val="41198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91E66-EB10-4EC0-B14A-795942836827}"/>
              </a:ext>
            </a:extLst>
          </p:cNvPr>
          <p:cNvSpPr>
            <a:spLocks noGrp="1"/>
          </p:cNvSpPr>
          <p:nvPr>
            <p:ph sz="half" idx="2"/>
          </p:nvPr>
        </p:nvSpPr>
        <p:spPr/>
        <p:txBody>
          <a:bodyPr/>
          <a:lstStyle/>
          <a:p>
            <a:endParaRPr lang="en-US" dirty="0"/>
          </a:p>
        </p:txBody>
      </p:sp>
      <p:sp>
        <p:nvSpPr>
          <p:cNvPr id="4" name="Text Placeholder 3">
            <a:extLst>
              <a:ext uri="{FF2B5EF4-FFF2-40B4-BE49-F238E27FC236}">
                <a16:creationId xmlns:a16="http://schemas.microsoft.com/office/drawing/2014/main" id="{02B63888-E864-4B7F-901A-5E98F7EB08AA}"/>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3BB44F6B-13AD-4751-A5E5-4EB88C86F65A}"/>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5EADD4FB-6B1F-41F3-9B33-F7551D77DF6E}"/>
              </a:ext>
            </a:extLst>
          </p:cNvPr>
          <p:cNvSpPr>
            <a:spLocks noGrp="1"/>
          </p:cNvSpPr>
          <p:nvPr>
            <p:ph type="title"/>
          </p:nvPr>
        </p:nvSpPr>
        <p:spPr>
          <a:xfrm>
            <a:off x="609918" y="514231"/>
            <a:ext cx="10978515" cy="590880"/>
          </a:xfrm>
        </p:spPr>
        <p:txBody>
          <a:bodyPr/>
          <a:lstStyle/>
          <a:p>
            <a:r>
              <a:rPr lang="en-US" dirty="0"/>
              <a:t>Key reconstruction for transaction</a:t>
            </a:r>
          </a:p>
        </p:txBody>
      </p:sp>
      <p:sp>
        <p:nvSpPr>
          <p:cNvPr id="7" name="Date Placeholder 6">
            <a:extLst>
              <a:ext uri="{FF2B5EF4-FFF2-40B4-BE49-F238E27FC236}">
                <a16:creationId xmlns:a16="http://schemas.microsoft.com/office/drawing/2014/main" id="{7F1E5CFD-F9D1-4845-8F23-4B0976B62666}"/>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9" name="Slide Number Placeholder 8">
            <a:extLst>
              <a:ext uri="{FF2B5EF4-FFF2-40B4-BE49-F238E27FC236}">
                <a16:creationId xmlns:a16="http://schemas.microsoft.com/office/drawing/2014/main" id="{7982A63B-64BB-4145-8D2D-BEB0F4BC6E6B}"/>
              </a:ext>
            </a:extLst>
          </p:cNvPr>
          <p:cNvSpPr>
            <a:spLocks noGrp="1"/>
          </p:cNvSpPr>
          <p:nvPr>
            <p:ph type="sldNum" sz="quarter" idx="16"/>
          </p:nvPr>
        </p:nvSpPr>
        <p:spPr/>
        <p:txBody>
          <a:bodyPr/>
          <a:lstStyle/>
          <a:p>
            <a:r>
              <a:rPr lang="en-IN"/>
              <a:t>Page </a:t>
            </a:r>
            <a:fld id="{F1BC30E3-FFE5-4B91-AA19-87A149EBB9EE}" type="slidenum">
              <a:rPr smtClean="0"/>
              <a:pPr/>
              <a:t>5</a:t>
            </a:fld>
            <a:endParaRPr dirty="0"/>
          </a:p>
        </p:txBody>
      </p:sp>
      <p:sp>
        <p:nvSpPr>
          <p:cNvPr id="11" name="Rectangle 10">
            <a:extLst>
              <a:ext uri="{FF2B5EF4-FFF2-40B4-BE49-F238E27FC236}">
                <a16:creationId xmlns:a16="http://schemas.microsoft.com/office/drawing/2014/main" id="{171205D0-1D71-48B7-8523-F66286F85BA8}"/>
              </a:ext>
            </a:extLst>
          </p:cNvPr>
          <p:cNvSpPr/>
          <p:nvPr/>
        </p:nvSpPr>
        <p:spPr>
          <a:xfrm>
            <a:off x="923925" y="1146292"/>
            <a:ext cx="10350500" cy="4657725"/>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nSpc>
                <a:spcPct val="85000"/>
              </a:lnSpc>
              <a:spcAft>
                <a:spcPts val="600"/>
              </a:spcAft>
              <a:buClr>
                <a:schemeClr val="accent2"/>
              </a:buClr>
              <a:buSzPct val="70000"/>
            </a:pPr>
            <a:r>
              <a:rPr lang="en-US" sz="1200" dirty="0">
                <a:solidFill>
                  <a:schemeClr val="bg1"/>
                </a:solidFill>
              </a:rPr>
              <a:t>Please provide the information of participants below</a:t>
            </a:r>
          </a:p>
        </p:txBody>
      </p:sp>
      <p:sp>
        <p:nvSpPr>
          <p:cNvPr id="13" name="TextBox 12">
            <a:extLst>
              <a:ext uri="{FF2B5EF4-FFF2-40B4-BE49-F238E27FC236}">
                <a16:creationId xmlns:a16="http://schemas.microsoft.com/office/drawing/2014/main" id="{FCB833CF-677C-45EC-99EF-93A4BA0D2A93}"/>
              </a:ext>
            </a:extLst>
          </p:cNvPr>
          <p:cNvSpPr txBox="1"/>
          <p:nvPr/>
        </p:nvSpPr>
        <p:spPr>
          <a:xfrm>
            <a:off x="1428928" y="1566547"/>
            <a:ext cx="9363075" cy="480131"/>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600" b="1" dirty="0"/>
              <a:t>Please select a subset of parties to authorize this transaction:</a:t>
            </a:r>
          </a:p>
          <a:p>
            <a:pPr>
              <a:lnSpc>
                <a:spcPct val="85000"/>
              </a:lnSpc>
              <a:spcAft>
                <a:spcPts val="600"/>
              </a:spcAft>
              <a:buClr>
                <a:schemeClr val="accent2"/>
              </a:buClr>
              <a:buSzPct val="70000"/>
            </a:pPr>
            <a:endParaRPr lang="en-US" sz="1200" dirty="0">
              <a:solidFill>
                <a:schemeClr val="bg1"/>
              </a:solidFill>
            </a:endParaRPr>
          </a:p>
        </p:txBody>
      </p:sp>
      <p:sp>
        <p:nvSpPr>
          <p:cNvPr id="14" name="Rectangle: Rounded Corners 13">
            <a:extLst>
              <a:ext uri="{FF2B5EF4-FFF2-40B4-BE49-F238E27FC236}">
                <a16:creationId xmlns:a16="http://schemas.microsoft.com/office/drawing/2014/main" id="{398B7868-7773-422F-A8C6-5C1E4BF8FE05}"/>
              </a:ext>
            </a:extLst>
          </p:cNvPr>
          <p:cNvSpPr/>
          <p:nvPr/>
        </p:nvSpPr>
        <p:spPr>
          <a:xfrm>
            <a:off x="1810438" y="2308170"/>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1</a:t>
            </a:r>
          </a:p>
          <a:p>
            <a:pPr algn="ctr"/>
            <a:endParaRPr lang="en-US" sz="1200" dirty="0">
              <a:solidFill>
                <a:schemeClr val="bg1"/>
              </a:solidFill>
            </a:endParaRPr>
          </a:p>
          <a:p>
            <a:pPr algn="ctr"/>
            <a:r>
              <a:rPr lang="en-US" sz="1200" dirty="0">
                <a:solidFill>
                  <a:schemeClr val="bg1"/>
                </a:solidFill>
              </a:rPr>
              <a:t>Email: test.test@ey.com</a:t>
            </a:r>
          </a:p>
        </p:txBody>
      </p:sp>
      <p:cxnSp>
        <p:nvCxnSpPr>
          <p:cNvPr id="15" name="Straight Connector 14">
            <a:extLst>
              <a:ext uri="{FF2B5EF4-FFF2-40B4-BE49-F238E27FC236}">
                <a16:creationId xmlns:a16="http://schemas.microsoft.com/office/drawing/2014/main" id="{8339E66F-687C-426B-8D66-7F72184D20FF}"/>
              </a:ext>
            </a:extLst>
          </p:cNvPr>
          <p:cNvCxnSpPr/>
          <p:nvPr/>
        </p:nvCxnSpPr>
        <p:spPr>
          <a:xfrm>
            <a:off x="1810438" y="2641545"/>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8E48B6E-499B-4D08-9411-9BA24144BAB5}"/>
              </a:ext>
            </a:extLst>
          </p:cNvPr>
          <p:cNvSpPr/>
          <p:nvPr/>
        </p:nvSpPr>
        <p:spPr>
          <a:xfrm>
            <a:off x="4782238" y="2307890"/>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2</a:t>
            </a:r>
          </a:p>
          <a:p>
            <a:pPr algn="ctr"/>
            <a:endParaRPr lang="en-US" sz="1200" dirty="0">
              <a:solidFill>
                <a:schemeClr val="bg1"/>
              </a:solidFill>
            </a:endParaRPr>
          </a:p>
          <a:p>
            <a:pPr algn="ctr"/>
            <a:r>
              <a:rPr lang="en-US" sz="1200" dirty="0">
                <a:solidFill>
                  <a:schemeClr val="bg1"/>
                </a:solidFill>
              </a:rPr>
              <a:t>Email: test.test@ey.com</a:t>
            </a:r>
          </a:p>
        </p:txBody>
      </p:sp>
      <p:cxnSp>
        <p:nvCxnSpPr>
          <p:cNvPr id="17" name="Straight Connector 16">
            <a:extLst>
              <a:ext uri="{FF2B5EF4-FFF2-40B4-BE49-F238E27FC236}">
                <a16:creationId xmlns:a16="http://schemas.microsoft.com/office/drawing/2014/main" id="{98684BF6-FE58-4E67-A65F-5459D870FED1}"/>
              </a:ext>
            </a:extLst>
          </p:cNvPr>
          <p:cNvCxnSpPr/>
          <p:nvPr/>
        </p:nvCxnSpPr>
        <p:spPr>
          <a:xfrm>
            <a:off x="4782238" y="2641265"/>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B606388F-6400-4285-BFEF-B2CEDF47495B}"/>
              </a:ext>
            </a:extLst>
          </p:cNvPr>
          <p:cNvSpPr/>
          <p:nvPr/>
        </p:nvSpPr>
        <p:spPr>
          <a:xfrm>
            <a:off x="7754038" y="2307890"/>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3</a:t>
            </a:r>
          </a:p>
          <a:p>
            <a:pPr algn="ctr"/>
            <a:endParaRPr lang="en-US" sz="1200" dirty="0">
              <a:solidFill>
                <a:schemeClr val="bg1"/>
              </a:solidFill>
            </a:endParaRPr>
          </a:p>
          <a:p>
            <a:pPr algn="ctr"/>
            <a:r>
              <a:rPr lang="en-US" sz="1200" dirty="0">
                <a:solidFill>
                  <a:schemeClr val="bg1"/>
                </a:solidFill>
              </a:rPr>
              <a:t>Email: test.test@ey.com</a:t>
            </a:r>
          </a:p>
        </p:txBody>
      </p:sp>
      <p:cxnSp>
        <p:nvCxnSpPr>
          <p:cNvPr id="19" name="Straight Connector 18">
            <a:extLst>
              <a:ext uri="{FF2B5EF4-FFF2-40B4-BE49-F238E27FC236}">
                <a16:creationId xmlns:a16="http://schemas.microsoft.com/office/drawing/2014/main" id="{9E98C8E8-84D4-4084-9171-EA46A7BB2E80}"/>
              </a:ext>
            </a:extLst>
          </p:cNvPr>
          <p:cNvCxnSpPr/>
          <p:nvPr/>
        </p:nvCxnSpPr>
        <p:spPr>
          <a:xfrm>
            <a:off x="7754038" y="2641265"/>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7E777788-2E42-456B-BCAF-CA8E1678B2AF}"/>
              </a:ext>
            </a:extLst>
          </p:cNvPr>
          <p:cNvSpPr/>
          <p:nvPr/>
        </p:nvSpPr>
        <p:spPr>
          <a:xfrm>
            <a:off x="1810438" y="3579044"/>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4</a:t>
            </a:r>
          </a:p>
          <a:p>
            <a:pPr algn="ctr"/>
            <a:endParaRPr lang="en-US" sz="1200" dirty="0">
              <a:solidFill>
                <a:schemeClr val="bg1"/>
              </a:solidFill>
            </a:endParaRPr>
          </a:p>
          <a:p>
            <a:pPr algn="ctr"/>
            <a:r>
              <a:rPr lang="en-US" sz="1200" dirty="0">
                <a:solidFill>
                  <a:schemeClr val="bg1"/>
                </a:solidFill>
              </a:rPr>
              <a:t>Email: test.test@ey.com</a:t>
            </a:r>
          </a:p>
        </p:txBody>
      </p:sp>
      <p:cxnSp>
        <p:nvCxnSpPr>
          <p:cNvPr id="21" name="Straight Connector 20">
            <a:extLst>
              <a:ext uri="{FF2B5EF4-FFF2-40B4-BE49-F238E27FC236}">
                <a16:creationId xmlns:a16="http://schemas.microsoft.com/office/drawing/2014/main" id="{47AC1198-3E13-4ED9-A206-C48B0DB3C953}"/>
              </a:ext>
            </a:extLst>
          </p:cNvPr>
          <p:cNvCxnSpPr/>
          <p:nvPr/>
        </p:nvCxnSpPr>
        <p:spPr>
          <a:xfrm>
            <a:off x="1810438" y="3912419"/>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6770DB13-47CF-4A03-B935-7F1499DEC1CF}"/>
              </a:ext>
            </a:extLst>
          </p:cNvPr>
          <p:cNvSpPr/>
          <p:nvPr/>
        </p:nvSpPr>
        <p:spPr>
          <a:xfrm>
            <a:off x="4782238" y="3579044"/>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5</a:t>
            </a:r>
          </a:p>
          <a:p>
            <a:pPr algn="ctr"/>
            <a:endParaRPr lang="en-US" sz="1200" dirty="0">
              <a:solidFill>
                <a:schemeClr val="bg1"/>
              </a:solidFill>
            </a:endParaRPr>
          </a:p>
          <a:p>
            <a:pPr algn="ctr"/>
            <a:r>
              <a:rPr lang="en-US" sz="1200" dirty="0">
                <a:solidFill>
                  <a:schemeClr val="bg1"/>
                </a:solidFill>
              </a:rPr>
              <a:t>Email: test.test@ey.com</a:t>
            </a:r>
          </a:p>
        </p:txBody>
      </p:sp>
      <p:cxnSp>
        <p:nvCxnSpPr>
          <p:cNvPr id="23" name="Straight Connector 22">
            <a:extLst>
              <a:ext uri="{FF2B5EF4-FFF2-40B4-BE49-F238E27FC236}">
                <a16:creationId xmlns:a16="http://schemas.microsoft.com/office/drawing/2014/main" id="{3646017B-B67E-4A0B-97B8-DBA7963A5193}"/>
              </a:ext>
            </a:extLst>
          </p:cNvPr>
          <p:cNvCxnSpPr/>
          <p:nvPr/>
        </p:nvCxnSpPr>
        <p:spPr>
          <a:xfrm>
            <a:off x="4782238" y="3912419"/>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51B41508-DD8B-4C6B-8833-4B716ABF36A5}"/>
              </a:ext>
            </a:extLst>
          </p:cNvPr>
          <p:cNvSpPr/>
          <p:nvPr/>
        </p:nvSpPr>
        <p:spPr>
          <a:xfrm>
            <a:off x="7754038" y="3579044"/>
            <a:ext cx="2400122" cy="895630"/>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200" dirty="0">
                <a:solidFill>
                  <a:schemeClr val="bg1"/>
                </a:solidFill>
              </a:rPr>
              <a:t>Party 6</a:t>
            </a:r>
          </a:p>
          <a:p>
            <a:pPr algn="ctr"/>
            <a:endParaRPr lang="en-US" sz="1200" dirty="0">
              <a:solidFill>
                <a:schemeClr val="bg1"/>
              </a:solidFill>
            </a:endParaRPr>
          </a:p>
          <a:p>
            <a:pPr algn="ctr"/>
            <a:r>
              <a:rPr lang="en-US" sz="1200" dirty="0">
                <a:solidFill>
                  <a:schemeClr val="bg1"/>
                </a:solidFill>
              </a:rPr>
              <a:t>Email: test.test@ey.com</a:t>
            </a:r>
          </a:p>
        </p:txBody>
      </p:sp>
      <p:cxnSp>
        <p:nvCxnSpPr>
          <p:cNvPr id="25" name="Straight Connector 24">
            <a:extLst>
              <a:ext uri="{FF2B5EF4-FFF2-40B4-BE49-F238E27FC236}">
                <a16:creationId xmlns:a16="http://schemas.microsoft.com/office/drawing/2014/main" id="{09AD8534-ABBD-4193-8729-FCA3F93BB32D}"/>
              </a:ext>
            </a:extLst>
          </p:cNvPr>
          <p:cNvCxnSpPr/>
          <p:nvPr/>
        </p:nvCxnSpPr>
        <p:spPr>
          <a:xfrm>
            <a:off x="7754038" y="3912419"/>
            <a:ext cx="2400122" cy="0"/>
          </a:xfrm>
          <a:prstGeom prst="line">
            <a:avLst/>
          </a:prstGeom>
          <a:ln>
            <a:solidFill>
              <a:schemeClr val="bg2"/>
            </a:solidFill>
            <a:tailEnd type="none"/>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4D6D0156-91C2-4361-BA4F-BF9B7578E7FA}"/>
              </a:ext>
            </a:extLst>
          </p:cNvPr>
          <p:cNvSpPr/>
          <p:nvPr/>
        </p:nvSpPr>
        <p:spPr>
          <a:xfrm>
            <a:off x="9363253" y="4850198"/>
            <a:ext cx="1428750" cy="347300"/>
          </a:xfrm>
          <a:prstGeom prst="round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bg1"/>
                </a:solidFill>
              </a:rPr>
              <a:t>Next</a:t>
            </a:r>
          </a:p>
        </p:txBody>
      </p:sp>
    </p:spTree>
    <p:extLst>
      <p:ext uri="{BB962C8B-B14F-4D97-AF65-F5344CB8AC3E}">
        <p14:creationId xmlns:p14="http://schemas.microsoft.com/office/powerpoint/2010/main" val="372529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53DFCE-DB10-48AE-8750-59D43978DC92}"/>
              </a:ext>
            </a:extLst>
          </p:cNvPr>
          <p:cNvSpPr>
            <a:spLocks noGrp="1"/>
          </p:cNvSpPr>
          <p:nvPr>
            <p:ph type="title"/>
          </p:nvPr>
        </p:nvSpPr>
        <p:spPr>
          <a:xfrm>
            <a:off x="609918" y="480750"/>
            <a:ext cx="10978515" cy="590880"/>
          </a:xfrm>
        </p:spPr>
        <p:txBody>
          <a:bodyPr/>
          <a:lstStyle/>
          <a:p>
            <a:r>
              <a:rPr lang="en-US" dirty="0"/>
              <a:t>Key reconstruction for transaction</a:t>
            </a:r>
          </a:p>
        </p:txBody>
      </p:sp>
      <p:sp>
        <p:nvSpPr>
          <p:cNvPr id="7" name="Date Placeholder 6">
            <a:extLst>
              <a:ext uri="{FF2B5EF4-FFF2-40B4-BE49-F238E27FC236}">
                <a16:creationId xmlns:a16="http://schemas.microsoft.com/office/drawing/2014/main" id="{D5669BD6-6984-4516-BC07-FE1E571F4B98}"/>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9" name="Slide Number Placeholder 8">
            <a:extLst>
              <a:ext uri="{FF2B5EF4-FFF2-40B4-BE49-F238E27FC236}">
                <a16:creationId xmlns:a16="http://schemas.microsoft.com/office/drawing/2014/main" id="{5A6EBAFA-F6A1-4C04-8714-A2DF09C9F1BD}"/>
              </a:ext>
            </a:extLst>
          </p:cNvPr>
          <p:cNvSpPr>
            <a:spLocks noGrp="1"/>
          </p:cNvSpPr>
          <p:nvPr>
            <p:ph type="sldNum" sz="quarter" idx="16"/>
          </p:nvPr>
        </p:nvSpPr>
        <p:spPr/>
        <p:txBody>
          <a:bodyPr/>
          <a:lstStyle/>
          <a:p>
            <a:r>
              <a:rPr lang="en-IN"/>
              <a:t>Page </a:t>
            </a:r>
            <a:fld id="{F1BC30E3-FFE5-4B91-AA19-87A149EBB9EE}" type="slidenum">
              <a:rPr smtClean="0"/>
              <a:pPr/>
              <a:t>6</a:t>
            </a:fld>
            <a:endParaRPr dirty="0"/>
          </a:p>
        </p:txBody>
      </p:sp>
      <p:sp>
        <p:nvSpPr>
          <p:cNvPr id="10" name="Rectangle 9">
            <a:extLst>
              <a:ext uri="{FF2B5EF4-FFF2-40B4-BE49-F238E27FC236}">
                <a16:creationId xmlns:a16="http://schemas.microsoft.com/office/drawing/2014/main" id="{793833A2-8189-467E-87C5-9E7871144C2C}"/>
              </a:ext>
            </a:extLst>
          </p:cNvPr>
          <p:cNvSpPr/>
          <p:nvPr/>
        </p:nvSpPr>
        <p:spPr>
          <a:xfrm>
            <a:off x="1139048" y="1322329"/>
            <a:ext cx="2962275" cy="4213342"/>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nSpc>
                <a:spcPct val="85000"/>
              </a:lnSpc>
              <a:spcAft>
                <a:spcPts val="600"/>
              </a:spcAft>
              <a:buClr>
                <a:schemeClr val="accent2"/>
              </a:buClr>
              <a:buSzPct val="70000"/>
            </a:pPr>
            <a:r>
              <a:rPr lang="en-US" sz="1200" dirty="0">
                <a:solidFill>
                  <a:schemeClr val="bg1"/>
                </a:solidFill>
              </a:rPr>
              <a:t>Please provide the information of participants below</a:t>
            </a:r>
          </a:p>
        </p:txBody>
      </p:sp>
      <p:sp>
        <p:nvSpPr>
          <p:cNvPr id="11" name="TextBox 10">
            <a:extLst>
              <a:ext uri="{FF2B5EF4-FFF2-40B4-BE49-F238E27FC236}">
                <a16:creationId xmlns:a16="http://schemas.microsoft.com/office/drawing/2014/main" id="{A542A32A-9BD7-4D6F-ABBA-00E15293F64A}"/>
              </a:ext>
            </a:extLst>
          </p:cNvPr>
          <p:cNvSpPr txBox="1"/>
          <p:nvPr/>
        </p:nvSpPr>
        <p:spPr>
          <a:xfrm>
            <a:off x="1287702" y="1655570"/>
            <a:ext cx="2451671" cy="230216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200" dirty="0"/>
              <a:t>Hi, xxx,</a:t>
            </a:r>
          </a:p>
          <a:p>
            <a:pPr>
              <a:lnSpc>
                <a:spcPct val="85000"/>
              </a:lnSpc>
              <a:spcAft>
                <a:spcPts val="600"/>
              </a:spcAft>
              <a:buClr>
                <a:schemeClr val="accent2"/>
              </a:buClr>
              <a:buSzPct val="70000"/>
            </a:pPr>
            <a:endParaRPr lang="en-US" sz="1200" dirty="0"/>
          </a:p>
          <a:p>
            <a:pPr>
              <a:lnSpc>
                <a:spcPct val="85000"/>
              </a:lnSpc>
              <a:spcAft>
                <a:spcPts val="600"/>
              </a:spcAft>
              <a:buClr>
                <a:schemeClr val="accent2"/>
              </a:buClr>
              <a:buSzPct val="70000"/>
            </a:pPr>
            <a:r>
              <a:rPr lang="en-US" sz="1200" dirty="0"/>
              <a:t>The admin account of the QAS coin is making a transaction of xxx. </a:t>
            </a:r>
          </a:p>
          <a:p>
            <a:pPr>
              <a:lnSpc>
                <a:spcPct val="85000"/>
              </a:lnSpc>
              <a:spcAft>
                <a:spcPts val="600"/>
              </a:spcAft>
              <a:buClr>
                <a:schemeClr val="accent2"/>
              </a:buClr>
              <a:buSzPct val="70000"/>
            </a:pPr>
            <a:endParaRPr lang="en-US" sz="1200" dirty="0"/>
          </a:p>
          <a:p>
            <a:pPr>
              <a:lnSpc>
                <a:spcPct val="85000"/>
              </a:lnSpc>
              <a:spcAft>
                <a:spcPts val="600"/>
              </a:spcAft>
              <a:buClr>
                <a:schemeClr val="accent2"/>
              </a:buClr>
              <a:buSzPct val="70000"/>
            </a:pPr>
            <a:endParaRPr lang="en-US" sz="1200" dirty="0"/>
          </a:p>
          <a:p>
            <a:pPr>
              <a:lnSpc>
                <a:spcPct val="85000"/>
              </a:lnSpc>
              <a:spcAft>
                <a:spcPts val="600"/>
              </a:spcAft>
              <a:buClr>
                <a:schemeClr val="accent2"/>
              </a:buClr>
              <a:buSzPct val="70000"/>
            </a:pPr>
            <a:endParaRPr lang="en-US" sz="1200" dirty="0"/>
          </a:p>
          <a:p>
            <a:pPr>
              <a:lnSpc>
                <a:spcPct val="85000"/>
              </a:lnSpc>
              <a:spcAft>
                <a:spcPts val="600"/>
              </a:spcAft>
              <a:buClr>
                <a:schemeClr val="accent2"/>
              </a:buClr>
              <a:buSzPct val="70000"/>
            </a:pPr>
            <a:endParaRPr lang="en-US" sz="1200" dirty="0"/>
          </a:p>
          <a:p>
            <a:pPr>
              <a:lnSpc>
                <a:spcPct val="85000"/>
              </a:lnSpc>
              <a:spcAft>
                <a:spcPts val="600"/>
              </a:spcAft>
              <a:buClr>
                <a:schemeClr val="accent2"/>
              </a:buClr>
              <a:buSzPct val="70000"/>
            </a:pPr>
            <a:r>
              <a:rPr lang="en-US" sz="1200" dirty="0"/>
              <a:t>If you decide to authorize this transaction, please provide your partial private key:</a:t>
            </a:r>
          </a:p>
        </p:txBody>
      </p:sp>
      <p:sp>
        <p:nvSpPr>
          <p:cNvPr id="12" name="Rectangle 11">
            <a:extLst>
              <a:ext uri="{FF2B5EF4-FFF2-40B4-BE49-F238E27FC236}">
                <a16:creationId xmlns:a16="http://schemas.microsoft.com/office/drawing/2014/main" id="{B2292DAB-75A3-42C8-BE95-EBAA85819FF4}"/>
              </a:ext>
            </a:extLst>
          </p:cNvPr>
          <p:cNvSpPr/>
          <p:nvPr/>
        </p:nvSpPr>
        <p:spPr>
          <a:xfrm>
            <a:off x="1287702" y="4066007"/>
            <a:ext cx="2518346" cy="257071"/>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1200" dirty="0">
              <a:solidFill>
                <a:schemeClr val="tx1"/>
              </a:solidFill>
            </a:endParaRPr>
          </a:p>
        </p:txBody>
      </p:sp>
      <p:sp>
        <p:nvSpPr>
          <p:cNvPr id="13" name="Rectangle: Rounded Corners 12">
            <a:extLst>
              <a:ext uri="{FF2B5EF4-FFF2-40B4-BE49-F238E27FC236}">
                <a16:creationId xmlns:a16="http://schemas.microsoft.com/office/drawing/2014/main" id="{A07C54A4-D276-4574-B498-0482A36FEE1A}"/>
              </a:ext>
            </a:extLst>
          </p:cNvPr>
          <p:cNvSpPr/>
          <p:nvPr/>
        </p:nvSpPr>
        <p:spPr>
          <a:xfrm>
            <a:off x="2959134" y="4538651"/>
            <a:ext cx="999314" cy="257071"/>
          </a:xfrm>
          <a:prstGeom prst="round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a:solidFill>
                  <a:schemeClr val="bg1"/>
                </a:solidFill>
                <a:latin typeface="+mj-lt"/>
              </a:rPr>
              <a:t>Confirm</a:t>
            </a:r>
          </a:p>
        </p:txBody>
      </p:sp>
      <p:sp>
        <p:nvSpPr>
          <p:cNvPr id="14" name="TextBox 13">
            <a:extLst>
              <a:ext uri="{FF2B5EF4-FFF2-40B4-BE49-F238E27FC236}">
                <a16:creationId xmlns:a16="http://schemas.microsoft.com/office/drawing/2014/main" id="{00D5F915-A294-4156-8439-1857CF79DD0D}"/>
              </a:ext>
            </a:extLst>
          </p:cNvPr>
          <p:cNvSpPr txBox="1"/>
          <p:nvPr/>
        </p:nvSpPr>
        <p:spPr>
          <a:xfrm>
            <a:off x="4890882" y="1352828"/>
            <a:ext cx="5267324" cy="3404009"/>
          </a:xfrm>
          <a:prstGeom prst="rect">
            <a:avLst/>
          </a:prstGeom>
          <a:noFill/>
        </p:spPr>
        <p:txBody>
          <a:bodyPr wrap="square" lIns="0" tIns="36576" rIns="0" bIns="0" rtlCol="0">
            <a:spAutoFit/>
          </a:bodyPr>
          <a:lstStyle/>
          <a:p>
            <a:pPr marL="356616" indent="-356616">
              <a:lnSpc>
                <a:spcPct val="85000"/>
              </a:lnSpc>
              <a:spcAft>
                <a:spcPts val="600"/>
              </a:spcAft>
              <a:buClr>
                <a:schemeClr val="tx2"/>
              </a:buClr>
              <a:buSzPct val="70000"/>
              <a:buFont typeface="Arial" pitchFamily="34" charset="0"/>
              <a:buChar char="►"/>
            </a:pPr>
            <a:r>
              <a:rPr lang="en-US" dirty="0">
                <a:solidFill>
                  <a:schemeClr val="bg1"/>
                </a:solidFill>
              </a:rPr>
              <a:t>When the admin </a:t>
            </a:r>
            <a:r>
              <a:rPr lang="en-US">
                <a:solidFill>
                  <a:schemeClr val="bg1"/>
                </a:solidFill>
              </a:rPr>
              <a:t>account makes </a:t>
            </a:r>
            <a:r>
              <a:rPr lang="en-US" dirty="0">
                <a:solidFill>
                  <a:schemeClr val="bg1"/>
                </a:solidFill>
              </a:rPr>
              <a:t>a transaction, it requires the shares a subset of participants..</a:t>
            </a:r>
          </a:p>
          <a:p>
            <a:pPr marL="356616" indent="-356616">
              <a:lnSpc>
                <a:spcPct val="85000"/>
              </a:lnSpc>
              <a:spcAft>
                <a:spcPts val="600"/>
              </a:spcAft>
              <a:buClr>
                <a:schemeClr val="tx2"/>
              </a:buClr>
              <a:buSzPct val="70000"/>
              <a:buFont typeface="Arial" pitchFamily="34" charset="0"/>
              <a:buChar char="►"/>
            </a:pPr>
            <a:r>
              <a:rPr lang="en-US" dirty="0">
                <a:solidFill>
                  <a:schemeClr val="bg1"/>
                </a:solidFill>
              </a:rPr>
              <a:t>The participant can either reject or authorize this transaction.</a:t>
            </a:r>
          </a:p>
          <a:p>
            <a:pPr marL="356616" indent="-356616">
              <a:lnSpc>
                <a:spcPct val="85000"/>
              </a:lnSpc>
              <a:spcAft>
                <a:spcPts val="600"/>
              </a:spcAft>
              <a:buClr>
                <a:schemeClr val="tx2"/>
              </a:buClr>
              <a:buSzPct val="70000"/>
              <a:buFont typeface="Arial" pitchFamily="34" charset="0"/>
              <a:buChar char="►"/>
            </a:pPr>
            <a:r>
              <a:rPr lang="en-US" dirty="0">
                <a:solidFill>
                  <a:schemeClr val="bg1"/>
                </a:solidFill>
              </a:rPr>
              <a:t>The partial key provided by the participant will be sent to the database in the backend of QAS crypto platform.</a:t>
            </a:r>
          </a:p>
          <a:p>
            <a:pPr marL="356616" indent="-356616">
              <a:lnSpc>
                <a:spcPct val="85000"/>
              </a:lnSpc>
              <a:spcAft>
                <a:spcPts val="600"/>
              </a:spcAft>
              <a:buClr>
                <a:schemeClr val="tx2"/>
              </a:buClr>
              <a:buSzPct val="70000"/>
              <a:buFont typeface="Arial" pitchFamily="34" charset="0"/>
              <a:buChar char="►"/>
            </a:pPr>
            <a:r>
              <a:rPr lang="en-US" dirty="0">
                <a:solidFill>
                  <a:schemeClr val="bg1"/>
                </a:solidFill>
              </a:rPr>
              <a:t>If enough shares are received, the backend will reconstruct the original private key and finish the transaction.</a:t>
            </a:r>
          </a:p>
          <a:p>
            <a:pPr marL="356616" indent="-356616">
              <a:lnSpc>
                <a:spcPct val="85000"/>
              </a:lnSpc>
              <a:spcAft>
                <a:spcPts val="600"/>
              </a:spcAft>
              <a:buClr>
                <a:schemeClr val="tx2"/>
              </a:buClr>
              <a:buSzPct val="70000"/>
              <a:buFont typeface="Arial" pitchFamily="34" charset="0"/>
              <a:buChar char="►"/>
            </a:pPr>
            <a:r>
              <a:rPr lang="en-US" dirty="0">
                <a:solidFill>
                  <a:schemeClr val="bg1"/>
                </a:solidFill>
              </a:rPr>
              <a:t>If the admin account have not received enough shares after 10 minute, the transaction will fail.</a:t>
            </a:r>
          </a:p>
          <a:p>
            <a:pPr marL="356616" indent="-356616">
              <a:lnSpc>
                <a:spcPct val="85000"/>
              </a:lnSpc>
              <a:spcAft>
                <a:spcPts val="600"/>
              </a:spcAft>
              <a:buClr>
                <a:schemeClr val="tx2"/>
              </a:buClr>
              <a:buSzPct val="70000"/>
              <a:buFont typeface="Arial" pitchFamily="34" charset="0"/>
              <a:buChar char="►"/>
            </a:pPr>
            <a:endParaRPr lang="en-US" sz="1200" dirty="0" err="1">
              <a:solidFill>
                <a:schemeClr val="bg1"/>
              </a:solidFill>
            </a:endParaRPr>
          </a:p>
        </p:txBody>
      </p:sp>
      <p:sp>
        <p:nvSpPr>
          <p:cNvPr id="15" name="Rectangle: Rounded Corners 14">
            <a:extLst>
              <a:ext uri="{FF2B5EF4-FFF2-40B4-BE49-F238E27FC236}">
                <a16:creationId xmlns:a16="http://schemas.microsoft.com/office/drawing/2014/main" id="{492A1854-7751-4C22-AF93-B1F37847E1D3}"/>
              </a:ext>
            </a:extLst>
          </p:cNvPr>
          <p:cNvSpPr/>
          <p:nvPr/>
        </p:nvSpPr>
        <p:spPr>
          <a:xfrm>
            <a:off x="2959134" y="2797762"/>
            <a:ext cx="999314" cy="257071"/>
          </a:xfrm>
          <a:prstGeom prst="round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a:solidFill>
                  <a:schemeClr val="bg1"/>
                </a:solidFill>
                <a:latin typeface="+mj-lt"/>
              </a:rPr>
              <a:t>Decline</a:t>
            </a:r>
          </a:p>
        </p:txBody>
      </p:sp>
    </p:spTree>
    <p:extLst>
      <p:ext uri="{BB962C8B-B14F-4D97-AF65-F5344CB8AC3E}">
        <p14:creationId xmlns:p14="http://schemas.microsoft.com/office/powerpoint/2010/main" val="237512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46C9CB-00E1-4161-B437-2E28F53276B4}"/>
              </a:ext>
            </a:extLst>
          </p:cNvPr>
          <p:cNvSpPr>
            <a:spLocks noGrp="1"/>
          </p:cNvSpPr>
          <p:nvPr>
            <p:ph type="body" sz="quarter" idx="12"/>
          </p:nvPr>
        </p:nvSpPr>
        <p:spPr/>
        <p:txBody>
          <a:bodyPr/>
          <a:lstStyle/>
          <a:p>
            <a:pPr>
              <a:buFont typeface="EYInterstate Light" panose="02000506000000020004" pitchFamily="2" charset="0"/>
              <a:buChar char="•"/>
            </a:pPr>
            <a:r>
              <a:rPr lang="en-US" dirty="0" err="1"/>
              <a:t>WebSockets</a:t>
            </a:r>
            <a:endParaRPr lang="en-US" dirty="0"/>
          </a:p>
        </p:txBody>
      </p:sp>
      <p:sp>
        <p:nvSpPr>
          <p:cNvPr id="6" name="Title 5">
            <a:extLst>
              <a:ext uri="{FF2B5EF4-FFF2-40B4-BE49-F238E27FC236}">
                <a16:creationId xmlns:a16="http://schemas.microsoft.com/office/drawing/2014/main" id="{2FF8F06A-0D26-4721-9E9B-BF09D14A7F85}"/>
              </a:ext>
            </a:extLst>
          </p:cNvPr>
          <p:cNvSpPr>
            <a:spLocks noGrp="1"/>
          </p:cNvSpPr>
          <p:nvPr>
            <p:ph type="title"/>
          </p:nvPr>
        </p:nvSpPr>
        <p:spPr/>
        <p:txBody>
          <a:bodyPr/>
          <a:lstStyle/>
          <a:p>
            <a:r>
              <a:rPr lang="en-US" dirty="0"/>
              <a:t>Interactions between the client and server</a:t>
            </a:r>
          </a:p>
        </p:txBody>
      </p:sp>
      <p:sp>
        <p:nvSpPr>
          <p:cNvPr id="7" name="Date Placeholder 6">
            <a:extLst>
              <a:ext uri="{FF2B5EF4-FFF2-40B4-BE49-F238E27FC236}">
                <a16:creationId xmlns:a16="http://schemas.microsoft.com/office/drawing/2014/main" id="{03B6687E-599F-4D5A-A184-3F8F2F95670F}"/>
              </a:ext>
            </a:extLst>
          </p:cNvPr>
          <p:cNvSpPr>
            <a:spLocks noGrp="1"/>
          </p:cNvSpPr>
          <p:nvPr>
            <p:ph type="dt" sz="half" idx="14"/>
          </p:nvPr>
        </p:nvSpPr>
        <p:spPr/>
        <p:txBody>
          <a:bodyPr/>
          <a:lstStyle/>
          <a:p>
            <a:fld id="{029E1942-EB53-47E3-BCA7-F99D05C795EC}" type="datetime3">
              <a:rPr lang="en-US" smtClean="0"/>
              <a:t>9 August 2022</a:t>
            </a:fld>
            <a:endParaRPr lang="en-IN" dirty="0"/>
          </a:p>
        </p:txBody>
      </p:sp>
      <p:sp>
        <p:nvSpPr>
          <p:cNvPr id="8" name="Footer Placeholder 7">
            <a:extLst>
              <a:ext uri="{FF2B5EF4-FFF2-40B4-BE49-F238E27FC236}">
                <a16:creationId xmlns:a16="http://schemas.microsoft.com/office/drawing/2014/main" id="{F4057A71-9281-4DB8-833C-D60CA4E54DE5}"/>
              </a:ext>
            </a:extLst>
          </p:cNvPr>
          <p:cNvSpPr>
            <a:spLocks noGrp="1"/>
          </p:cNvSpPr>
          <p:nvPr>
            <p:ph type="ftr" sz="quarter" idx="15"/>
          </p:nvPr>
        </p:nvSpPr>
        <p:spPr/>
        <p:txBody>
          <a:bodyPr/>
          <a:lstStyle/>
          <a:p>
            <a:r>
              <a:rPr lang="en-IN"/>
              <a:t>Presentation title</a:t>
            </a:r>
            <a:endParaRPr lang="en-IN" dirty="0"/>
          </a:p>
        </p:txBody>
      </p:sp>
      <p:sp>
        <p:nvSpPr>
          <p:cNvPr id="9" name="Slide Number Placeholder 8">
            <a:extLst>
              <a:ext uri="{FF2B5EF4-FFF2-40B4-BE49-F238E27FC236}">
                <a16:creationId xmlns:a16="http://schemas.microsoft.com/office/drawing/2014/main" id="{AF74591E-D329-4153-B385-E75BA63AD4D1}"/>
              </a:ext>
            </a:extLst>
          </p:cNvPr>
          <p:cNvSpPr>
            <a:spLocks noGrp="1"/>
          </p:cNvSpPr>
          <p:nvPr>
            <p:ph type="sldNum" sz="quarter" idx="16"/>
          </p:nvPr>
        </p:nvSpPr>
        <p:spPr/>
        <p:txBody>
          <a:bodyPr/>
          <a:lstStyle/>
          <a:p>
            <a:r>
              <a:rPr lang="en-IN"/>
              <a:t>Page </a:t>
            </a:r>
            <a:fld id="{F1BC30E3-FFE5-4B91-AA19-87A149EBB9EE}" type="slidenum">
              <a:rPr smtClean="0"/>
              <a:pPr/>
              <a:t>7</a:t>
            </a:fld>
            <a:endParaRPr dirty="0"/>
          </a:p>
        </p:txBody>
      </p:sp>
      <p:sp>
        <p:nvSpPr>
          <p:cNvPr id="10" name="TextBox 9">
            <a:extLst>
              <a:ext uri="{FF2B5EF4-FFF2-40B4-BE49-F238E27FC236}">
                <a16:creationId xmlns:a16="http://schemas.microsoft.com/office/drawing/2014/main" id="{E9E8F351-E04F-44E4-8BDF-396AF24A43EB}"/>
              </a:ext>
            </a:extLst>
          </p:cNvPr>
          <p:cNvSpPr txBox="1"/>
          <p:nvPr/>
        </p:nvSpPr>
        <p:spPr>
          <a:xfrm>
            <a:off x="617221" y="1778720"/>
            <a:ext cx="8369124" cy="637097"/>
          </a:xfrm>
          <a:prstGeom prst="rect">
            <a:avLst/>
          </a:prstGeom>
          <a:noFill/>
        </p:spPr>
        <p:txBody>
          <a:bodyPr wrap="square" lIns="0" tIns="36576" rIns="0" bIns="0" rtlCol="0">
            <a:spAutoFit/>
          </a:bodyPr>
          <a:lstStyle/>
          <a:p>
            <a:pPr marL="356616" indent="-356616">
              <a:lnSpc>
                <a:spcPct val="85000"/>
              </a:lnSpc>
              <a:spcAft>
                <a:spcPts val="600"/>
              </a:spcAft>
              <a:buClr>
                <a:schemeClr val="tx2"/>
              </a:buClr>
              <a:buSzPct val="70000"/>
              <a:buFont typeface="Arial" panose="020B0604020202020204" pitchFamily="34" charset="0"/>
              <a:buChar char="•"/>
            </a:pPr>
            <a:r>
              <a:rPr lang="en-US" sz="2000" b="0" i="0" dirty="0">
                <a:solidFill>
                  <a:srgbClr val="323839"/>
                </a:solidFill>
                <a:effectLst/>
                <a:latin typeface="+mj-lt"/>
              </a:rPr>
              <a:t>a persistent, open connection between the client and the server</a:t>
            </a:r>
          </a:p>
          <a:p>
            <a:pPr marL="356616" indent="-356616">
              <a:lnSpc>
                <a:spcPct val="85000"/>
              </a:lnSpc>
              <a:spcAft>
                <a:spcPts val="600"/>
              </a:spcAft>
              <a:buClr>
                <a:schemeClr val="tx2"/>
              </a:buClr>
              <a:buSzPct val="70000"/>
              <a:buFont typeface="Arial" panose="020B0604020202020204" pitchFamily="34" charset="0"/>
              <a:buChar char="•"/>
            </a:pPr>
            <a:r>
              <a:rPr lang="en-US" sz="2000" dirty="0">
                <a:solidFill>
                  <a:srgbClr val="323839"/>
                </a:solidFill>
                <a:latin typeface="+mj-lt"/>
              </a:rPr>
              <a:t>Clients and the server can send messages to each other any time</a:t>
            </a:r>
            <a:endParaRPr lang="en-US" sz="2000" dirty="0">
              <a:solidFill>
                <a:schemeClr val="bg1"/>
              </a:solidFill>
              <a:latin typeface="+mj-lt"/>
            </a:endParaRPr>
          </a:p>
        </p:txBody>
      </p:sp>
    </p:spTree>
    <p:extLst>
      <p:ext uri="{BB962C8B-B14F-4D97-AF65-F5344CB8AC3E}">
        <p14:creationId xmlns:p14="http://schemas.microsoft.com/office/powerpoint/2010/main" val="1740093624"/>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828</Words>
  <Application>Microsoft Office PowerPoint</Application>
  <PresentationFormat>Custom</PresentationFormat>
  <Paragraphs>116</Paragraphs>
  <Slides>7</Slides>
  <Notes>5</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EYInterstate</vt:lpstr>
      <vt:lpstr>EYInterstate Light</vt:lpstr>
      <vt:lpstr>Georgia</vt:lpstr>
      <vt:lpstr>EY dark background</vt:lpstr>
      <vt:lpstr>EY light background</vt:lpstr>
      <vt:lpstr>Crypto platform with MPC custodian technology</vt:lpstr>
      <vt:lpstr>Integration of MPC-backend and the QAS crypto platform </vt:lpstr>
      <vt:lpstr>Front-end UI design: key distribution</vt:lpstr>
      <vt:lpstr>Front-end UI design: transaction</vt:lpstr>
      <vt:lpstr>Key reconstruction for transaction</vt:lpstr>
      <vt:lpstr>Key reconstruction for transaction</vt:lpstr>
      <vt:lpstr>Interactions between the client and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2020-06-09T18:31:46Z</dcterms:created>
  <dcterms:modified xsi:type="dcterms:W3CDTF">2022-08-09T14:01:03Z</dcterms:modified>
  <cp:contentStatus/>
</cp:coreProperties>
</file>