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9266" y="1915553"/>
            <a:ext cx="15810034" cy="6455893"/>
            <a:chOff x="0" y="0"/>
            <a:chExt cx="21080045" cy="8607858"/>
          </a:xfrm>
        </p:grpSpPr>
        <p:sp>
          <p:nvSpPr>
            <p:cNvPr name="AutoShape 3" id="3"/>
            <p:cNvSpPr/>
            <p:nvPr/>
          </p:nvSpPr>
          <p:spPr>
            <a:xfrm rot="0">
              <a:off x="356697" y="5652925"/>
              <a:ext cx="20366651" cy="238125"/>
            </a:xfrm>
            <a:prstGeom prst="rect">
              <a:avLst/>
            </a:prstGeom>
            <a:solidFill>
              <a:srgbClr val="F8FBFD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456466" y="-66675"/>
              <a:ext cx="20167114" cy="725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02"/>
                </a:lnSpc>
              </a:pPr>
              <a:r>
                <a:rPr lang="en-US" sz="3287" spc="361">
                  <a:solidFill>
                    <a:srgbClr val="F8FBFD"/>
                  </a:solidFill>
                  <a:latin typeface="Montserrat Classic"/>
                </a:rPr>
                <a:t>KRATOS</a:t>
              </a:r>
              <a:r>
                <a:rPr lang="en-US" sz="3287" spc="361">
                  <a:solidFill>
                    <a:srgbClr val="F8FBFD"/>
                  </a:solidFill>
                  <a:latin typeface="Montserrat Classic"/>
                </a:rPr>
                <a:t> FOUNDATION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41223"/>
              <a:ext cx="21080045" cy="38759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5"/>
                </a:lnSpc>
              </a:pPr>
              <a:r>
                <a:rPr lang="en-US" sz="6996" spc="489">
                  <a:solidFill>
                    <a:srgbClr val="F8FBFD"/>
                  </a:solidFill>
                  <a:latin typeface="Montserrat Classic Bold"/>
                </a:rPr>
                <a:t>SOCIAL LISTENING: ANALYZING AND VISUALIZING SOCIAL  NETWORKS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16772" y="6701639"/>
              <a:ext cx="20246501" cy="1906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87"/>
                </a:lnSpc>
              </a:pPr>
              <a:r>
                <a:rPr lang="en-US" sz="2776" spc="194">
                  <a:solidFill>
                    <a:srgbClr val="F8FBFD"/>
                  </a:solidFill>
                  <a:latin typeface="Montserrat Classic"/>
                </a:rPr>
                <a:t>PROMOTING TRANSPARENCY AND FAIRNESS IN THE ELECTORAL PROCESS</a:t>
              </a:r>
            </a:p>
            <a:p>
              <a:pPr algn="ctr">
                <a:lnSpc>
                  <a:spcPts val="3887"/>
                </a:lnSpc>
              </a:pPr>
            </a:p>
            <a:p>
              <a:pPr algn="ctr">
                <a:lnSpc>
                  <a:spcPts val="3887"/>
                </a:lnSpc>
              </a:pPr>
              <a:r>
                <a:rPr lang="en-US" sz="2776" spc="194">
                  <a:solidFill>
                    <a:srgbClr val="F8FBFD"/>
                  </a:solidFill>
                  <a:latin typeface="Montserrat Classic"/>
                </a:rPr>
                <a:t>PRESENTED BY: VIVIAN KING'ASIA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42455"/>
            <a:ext cx="16280770" cy="154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7"/>
              </a:lnSpc>
            </a:pPr>
            <a:r>
              <a:rPr lang="en-US" sz="4700" spc="136">
                <a:solidFill>
                  <a:srgbClr val="F8FBFD"/>
                </a:solidFill>
                <a:latin typeface="Montserrat Classic Bold"/>
              </a:rPr>
              <a:t>THE ROLE OF IMPORTANT NODES IN SPREADING PROPAGANDA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266700" y="3276600"/>
            <a:ext cx="18821400" cy="7467600"/>
          </a:xfrm>
          <a:prstGeom prst="rect">
            <a:avLst/>
          </a:prstGeom>
          <a:solidFill>
            <a:srgbClr val="053D57">
              <a:alpha val="89804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762000" y="4267200"/>
            <a:ext cx="4948989" cy="5368089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0">
            <a:off x="762000" y="4267200"/>
            <a:ext cx="4948989" cy="674930"/>
          </a:xfrm>
          <a:prstGeom prst="rect">
            <a:avLst/>
          </a:prstGeom>
          <a:solidFill>
            <a:srgbClr val="053D57">
              <a:alpha val="19608"/>
            </a:srgbClr>
          </a:solidFill>
        </p:spPr>
      </p:sp>
      <p:sp>
        <p:nvSpPr>
          <p:cNvPr name="TextBox 6" id="6"/>
          <p:cNvSpPr txBox="true"/>
          <p:nvPr/>
        </p:nvSpPr>
        <p:spPr>
          <a:xfrm rot="0">
            <a:off x="884200" y="4391715"/>
            <a:ext cx="3575222" cy="454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5"/>
              </a:lnSpc>
            </a:pPr>
            <a:r>
              <a:rPr lang="en-US" sz="2422" spc="266">
                <a:solidFill>
                  <a:srgbClr val="053D57"/>
                </a:solidFill>
                <a:latin typeface="Montserrat Classic"/>
              </a:rPr>
              <a:t>@OLEITUMBI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6300" y="4894505"/>
            <a:ext cx="4426304" cy="49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70143" indent="-185071" lvl="1">
              <a:lnSpc>
                <a:spcPts val="2571"/>
              </a:lnSpc>
              <a:buFont typeface="Arial"/>
              <a:buChar char="•"/>
            </a:pPr>
            <a:r>
              <a:rPr lang="en-US" sz="1714" spc="17">
                <a:solidFill>
                  <a:srgbClr val="053D57"/>
                </a:solidFill>
                <a:latin typeface="Montserrat Light"/>
              </a:rPr>
              <a:t>Dennis Itumbi</a:t>
            </a:r>
          </a:p>
          <a:p>
            <a:pPr marL="370143" indent="-185071" lvl="1">
              <a:lnSpc>
                <a:spcPts val="2571"/>
              </a:lnSpc>
              <a:buFont typeface="Arial"/>
              <a:buChar char="•"/>
            </a:pPr>
            <a:r>
              <a:rPr lang="en-US" sz="1714" spc="17">
                <a:solidFill>
                  <a:srgbClr val="053D57"/>
                </a:solidFill>
                <a:latin typeface="Montserrat Light"/>
              </a:rPr>
              <a:t>Public Comms &amp; Digital Strategist and journalist.</a:t>
            </a:r>
          </a:p>
          <a:p>
            <a:pPr marL="370143" indent="-185071" lvl="1">
              <a:lnSpc>
                <a:spcPts val="2571"/>
              </a:lnSpc>
              <a:buFont typeface="Arial"/>
              <a:buChar char="•"/>
            </a:pPr>
            <a:r>
              <a:rPr lang="en-US" sz="1714" spc="17">
                <a:solidFill>
                  <a:srgbClr val="053D57"/>
                </a:solidFill>
                <a:latin typeface="Montserrat Light"/>
              </a:rPr>
              <a:t>Account verified</a:t>
            </a:r>
          </a:p>
          <a:p>
            <a:pPr marL="370143" indent="-185071" lvl="1">
              <a:lnSpc>
                <a:spcPts val="2571"/>
              </a:lnSpc>
              <a:buFont typeface="Arial"/>
              <a:buChar char="•"/>
            </a:pPr>
            <a:r>
              <a:rPr lang="en-US" sz="1714" spc="17">
                <a:solidFill>
                  <a:srgbClr val="053D57"/>
                </a:solidFill>
                <a:latin typeface="Montserrat Light"/>
              </a:rPr>
              <a:t>William Ruto Supporter</a:t>
            </a:r>
          </a:p>
          <a:p>
            <a:pPr marL="370143" indent="-185071" lvl="1">
              <a:lnSpc>
                <a:spcPts val="2571"/>
              </a:lnSpc>
              <a:buFont typeface="Arial"/>
              <a:buChar char="•"/>
            </a:pPr>
            <a:r>
              <a:rPr lang="en-US" sz="1714" spc="17">
                <a:solidFill>
                  <a:srgbClr val="053D57"/>
                </a:solidFill>
                <a:latin typeface="Montserrat Light"/>
              </a:rPr>
              <a:t>Spreading propaganda through fake news.</a:t>
            </a:r>
          </a:p>
          <a:p>
            <a:pPr marL="370143" indent="-185071" lvl="1">
              <a:lnSpc>
                <a:spcPts val="2571"/>
              </a:lnSpc>
              <a:buFont typeface="Arial"/>
              <a:buChar char="•"/>
            </a:pPr>
            <a:r>
              <a:rPr lang="en-US" sz="1714" spc="17">
                <a:solidFill>
                  <a:srgbClr val="053D57"/>
                </a:solidFill>
                <a:latin typeface="Montserrat Light"/>
              </a:rPr>
              <a:t>Served as a source for the spread of hustler ideology through the hashtag #mamamboga.</a:t>
            </a:r>
          </a:p>
          <a:p>
            <a:pPr marL="370143" indent="-185071" lvl="1">
              <a:lnSpc>
                <a:spcPts val="2571"/>
              </a:lnSpc>
              <a:buFont typeface="Arial"/>
              <a:buChar char="•"/>
            </a:pPr>
            <a:r>
              <a:rPr lang="en-US" sz="1714" spc="17">
                <a:solidFill>
                  <a:srgbClr val="053D57"/>
                </a:solidFill>
                <a:latin typeface="Montserrat Light"/>
              </a:rPr>
              <a:t>Impact average-90.55</a:t>
            </a:r>
          </a:p>
          <a:p>
            <a:pPr marL="370143" indent="-185071" lvl="1">
              <a:lnSpc>
                <a:spcPts val="2571"/>
              </a:lnSpc>
              <a:buFont typeface="Arial"/>
              <a:buChar char="•"/>
            </a:pPr>
            <a:r>
              <a:rPr lang="en-US" sz="1714" spc="17">
                <a:solidFill>
                  <a:srgbClr val="053D57"/>
                </a:solidFill>
                <a:latin typeface="Montserrat Light"/>
              </a:rPr>
              <a:t>Reach- 381,022</a:t>
            </a:r>
          </a:p>
          <a:p>
            <a:pPr marL="370143" indent="-185071" lvl="1">
              <a:lnSpc>
                <a:spcPts val="2571"/>
              </a:lnSpc>
              <a:buFont typeface="Arial"/>
              <a:buChar char="•"/>
            </a:pPr>
            <a:r>
              <a:rPr lang="en-US" sz="1714" spc="17">
                <a:solidFill>
                  <a:srgbClr val="053D57"/>
                </a:solidFill>
                <a:latin typeface="Montserrat Light Bold"/>
              </a:rPr>
              <a:t>Most influential based on node size.</a:t>
            </a:r>
            <a:r>
              <a:rPr lang="en-US" sz="1714" spc="17">
                <a:solidFill>
                  <a:srgbClr val="053D57"/>
                </a:solidFill>
                <a:latin typeface="Montserrat Light"/>
              </a:rPr>
              <a:t> </a:t>
            </a:r>
          </a:p>
          <a:p>
            <a:pPr>
              <a:lnSpc>
                <a:spcPts val="3471"/>
              </a:lnSpc>
            </a:pPr>
          </a:p>
        </p:txBody>
      </p:sp>
      <p:sp>
        <p:nvSpPr>
          <p:cNvPr name="AutoShape 8" id="8"/>
          <p:cNvSpPr/>
          <p:nvPr/>
        </p:nvSpPr>
        <p:spPr>
          <a:xfrm rot="0">
            <a:off x="7105650" y="4417595"/>
            <a:ext cx="4076700" cy="5067300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9" id="9"/>
          <p:cNvSpPr/>
          <p:nvPr/>
        </p:nvSpPr>
        <p:spPr>
          <a:xfrm rot="0">
            <a:off x="6836129" y="4076700"/>
            <a:ext cx="4346221" cy="1066800"/>
          </a:xfrm>
          <a:prstGeom prst="rect">
            <a:avLst/>
          </a:prstGeom>
          <a:solidFill>
            <a:srgbClr val="053D57">
              <a:alpha val="19608"/>
            </a:srgbClr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7181411" y="4509314"/>
            <a:ext cx="3299032" cy="43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2400" spc="264">
                <a:solidFill>
                  <a:srgbClr val="053D57"/>
                </a:solidFill>
                <a:latin typeface="Montserrat Classic"/>
              </a:rPr>
              <a:t>@NYORONDINDI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2719758" y="4191000"/>
            <a:ext cx="4076700" cy="5067300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2" id="12"/>
          <p:cNvSpPr/>
          <p:nvPr/>
        </p:nvSpPr>
        <p:spPr>
          <a:xfrm rot="0">
            <a:off x="12649200" y="4076700"/>
            <a:ext cx="4147258" cy="865429"/>
          </a:xfrm>
          <a:prstGeom prst="rect">
            <a:avLst/>
          </a:prstGeom>
          <a:solidFill>
            <a:srgbClr val="053D57">
              <a:alpha val="19608"/>
            </a:srgbClr>
          </a:solidFill>
        </p:spPr>
      </p:sp>
      <p:sp>
        <p:nvSpPr>
          <p:cNvPr name="TextBox 13" id="13"/>
          <p:cNvSpPr txBox="true"/>
          <p:nvPr/>
        </p:nvSpPr>
        <p:spPr>
          <a:xfrm rot="0">
            <a:off x="12877800" y="4392347"/>
            <a:ext cx="3690058" cy="46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sz="2500" spc="275">
                <a:solidFill>
                  <a:srgbClr val="053D57"/>
                </a:solidFill>
                <a:latin typeface="Montserrat Classic"/>
              </a:rPr>
              <a:t>@WANJIKUHSC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07278" y="5341965"/>
            <a:ext cx="3603924" cy="4067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26106" indent="-163053" lvl="1">
              <a:lnSpc>
                <a:spcPts val="2265"/>
              </a:lnSpc>
              <a:buFont typeface="Arial"/>
              <a:buChar char="•"/>
            </a:pPr>
            <a:r>
              <a:rPr lang="en-US" sz="1510" spc="15">
                <a:solidFill>
                  <a:srgbClr val="053D57"/>
                </a:solidFill>
                <a:latin typeface="Montserrat Light"/>
              </a:rPr>
              <a:t>Ndindi Nyoro</a:t>
            </a:r>
          </a:p>
          <a:p>
            <a:pPr marL="326106" indent="-163053" lvl="1">
              <a:lnSpc>
                <a:spcPts val="2265"/>
              </a:lnSpc>
              <a:buFont typeface="Arial"/>
              <a:buChar char="•"/>
            </a:pPr>
            <a:r>
              <a:rPr lang="en-US" sz="1510" spc="15">
                <a:solidFill>
                  <a:srgbClr val="053D57"/>
                </a:solidFill>
                <a:latin typeface="Montserrat Light"/>
              </a:rPr>
              <a:t>Kiharu MP and Entrepreneur. Published Author.</a:t>
            </a:r>
          </a:p>
          <a:p>
            <a:pPr marL="326106" indent="-163053" lvl="1">
              <a:lnSpc>
                <a:spcPts val="2265"/>
              </a:lnSpc>
              <a:buFont typeface="Arial"/>
              <a:buChar char="•"/>
            </a:pPr>
            <a:r>
              <a:rPr lang="en-US" sz="1510" spc="15">
                <a:solidFill>
                  <a:srgbClr val="053D57"/>
                </a:solidFill>
                <a:latin typeface="Montserrat Light"/>
              </a:rPr>
              <a:t>Account not verified</a:t>
            </a:r>
          </a:p>
          <a:p>
            <a:pPr marL="326106" indent="-163053" lvl="1">
              <a:lnSpc>
                <a:spcPts val="2265"/>
              </a:lnSpc>
              <a:buFont typeface="Arial"/>
              <a:buChar char="•"/>
            </a:pPr>
            <a:r>
              <a:rPr lang="en-US" sz="1510" spc="15">
                <a:solidFill>
                  <a:srgbClr val="053D57"/>
                </a:solidFill>
                <a:latin typeface="Montserrat Light"/>
              </a:rPr>
              <a:t>William Ruto Supporter</a:t>
            </a:r>
          </a:p>
          <a:p>
            <a:pPr marL="326106" indent="-163053" lvl="1">
              <a:lnSpc>
                <a:spcPts val="2265"/>
              </a:lnSpc>
              <a:buFont typeface="Arial"/>
              <a:buChar char="•"/>
            </a:pPr>
            <a:r>
              <a:rPr lang="en-US" sz="1510" spc="15">
                <a:solidFill>
                  <a:srgbClr val="053D57"/>
                </a:solidFill>
                <a:latin typeface="Montserrat Light"/>
              </a:rPr>
              <a:t>Spreading propaganda through fake news about the opposition leaders.</a:t>
            </a:r>
          </a:p>
          <a:p>
            <a:pPr marL="326106" indent="-163053" lvl="1">
              <a:lnSpc>
                <a:spcPts val="2265"/>
              </a:lnSpc>
              <a:buFont typeface="Arial"/>
              <a:buChar char="•"/>
            </a:pPr>
            <a:r>
              <a:rPr lang="en-US" sz="1510" spc="15">
                <a:solidFill>
                  <a:srgbClr val="053D57"/>
                </a:solidFill>
                <a:latin typeface="Montserrat Light"/>
              </a:rPr>
              <a:t>Served as a source for the spread of negative ideology through the hashtag #BabaNaMama.</a:t>
            </a:r>
          </a:p>
          <a:p>
            <a:pPr marL="326106" indent="-163053" lvl="1">
              <a:lnSpc>
                <a:spcPts val="2265"/>
              </a:lnSpc>
              <a:buFont typeface="Arial"/>
              <a:buChar char="•"/>
            </a:pPr>
            <a:r>
              <a:rPr lang="en-US" sz="1510" spc="15">
                <a:solidFill>
                  <a:srgbClr val="053D57"/>
                </a:solidFill>
                <a:latin typeface="Montserrat Light"/>
              </a:rPr>
              <a:t>Impact-97.7</a:t>
            </a:r>
          </a:p>
          <a:p>
            <a:pPr marL="326106" indent="-163053" lvl="1">
              <a:lnSpc>
                <a:spcPts val="2265"/>
              </a:lnSpc>
              <a:buFont typeface="Arial"/>
              <a:buChar char="•"/>
            </a:pPr>
            <a:r>
              <a:rPr lang="en-US" sz="1510" spc="15">
                <a:solidFill>
                  <a:srgbClr val="053D57"/>
                </a:solidFill>
                <a:latin typeface="Montserrat Light"/>
              </a:rPr>
              <a:t>Reach- 1,186,717</a:t>
            </a:r>
          </a:p>
          <a:p>
            <a:pPr>
              <a:lnSpc>
                <a:spcPts val="2993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719758" y="5212819"/>
            <a:ext cx="4076700" cy="497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2959" indent="-176480" lvl="1">
              <a:lnSpc>
                <a:spcPts val="2452"/>
              </a:lnSpc>
              <a:buFont typeface="Arial"/>
              <a:buChar char="•"/>
            </a:pPr>
            <a:r>
              <a:rPr lang="en-US" sz="1634" spc="16">
                <a:solidFill>
                  <a:srgbClr val="053D57"/>
                </a:solidFill>
                <a:latin typeface="Montserrat Light"/>
              </a:rPr>
              <a:t>Karen Wanjiku</a:t>
            </a:r>
          </a:p>
          <a:p>
            <a:pPr marL="352959" indent="-176480" lvl="1">
              <a:lnSpc>
                <a:spcPts val="2452"/>
              </a:lnSpc>
              <a:buFont typeface="Arial"/>
              <a:buChar char="•"/>
            </a:pPr>
            <a:r>
              <a:rPr lang="en-US" sz="1634" spc="16">
                <a:solidFill>
                  <a:srgbClr val="053D57"/>
                </a:solidFill>
                <a:latin typeface="Montserrat Light"/>
              </a:rPr>
              <a:t>Influencer.</a:t>
            </a:r>
          </a:p>
          <a:p>
            <a:pPr marL="352959" indent="-176480" lvl="1">
              <a:lnSpc>
                <a:spcPts val="2452"/>
              </a:lnSpc>
              <a:buFont typeface="Arial"/>
              <a:buChar char="•"/>
            </a:pPr>
            <a:r>
              <a:rPr lang="en-US" sz="1634" spc="16">
                <a:solidFill>
                  <a:srgbClr val="053D57"/>
                </a:solidFill>
                <a:latin typeface="Montserrat Light"/>
              </a:rPr>
              <a:t>Account not verified</a:t>
            </a:r>
          </a:p>
          <a:p>
            <a:pPr marL="352959" indent="-176480" lvl="1">
              <a:lnSpc>
                <a:spcPts val="2452"/>
              </a:lnSpc>
              <a:buFont typeface="Arial"/>
              <a:buChar char="•"/>
            </a:pPr>
            <a:r>
              <a:rPr lang="en-US" sz="1634" spc="16">
                <a:solidFill>
                  <a:srgbClr val="053D57"/>
                </a:solidFill>
                <a:latin typeface="Montserrat Light"/>
              </a:rPr>
              <a:t>William Ruto Supporter</a:t>
            </a:r>
          </a:p>
          <a:p>
            <a:pPr marL="352959" indent="-176480" lvl="1">
              <a:lnSpc>
                <a:spcPts val="2452"/>
              </a:lnSpc>
              <a:buFont typeface="Arial"/>
              <a:buChar char="•"/>
            </a:pPr>
            <a:r>
              <a:rPr lang="en-US" sz="1634" spc="16">
                <a:solidFill>
                  <a:srgbClr val="053D57"/>
                </a:solidFill>
                <a:latin typeface="Montserrat Light"/>
              </a:rPr>
              <a:t>Spreading propaganda through fake news about the opposition.</a:t>
            </a:r>
          </a:p>
          <a:p>
            <a:pPr marL="352959" indent="-176480" lvl="1">
              <a:lnSpc>
                <a:spcPts val="2452"/>
              </a:lnSpc>
              <a:buFont typeface="Arial"/>
              <a:buChar char="•"/>
            </a:pPr>
            <a:r>
              <a:rPr lang="en-US" sz="1634" spc="16">
                <a:solidFill>
                  <a:srgbClr val="053D57"/>
                </a:solidFill>
                <a:latin typeface="Montserrat Light"/>
              </a:rPr>
              <a:t>Served as a source for the spread of hustler ideology through the hashtag #MamaMbogaMoment</a:t>
            </a:r>
          </a:p>
          <a:p>
            <a:pPr marL="352959" indent="-176480" lvl="1">
              <a:lnSpc>
                <a:spcPts val="2452"/>
              </a:lnSpc>
              <a:buFont typeface="Arial"/>
              <a:buChar char="•"/>
            </a:pPr>
            <a:r>
              <a:rPr lang="en-US" sz="1634" spc="16">
                <a:solidFill>
                  <a:srgbClr val="053D57"/>
                </a:solidFill>
                <a:latin typeface="Montserrat Light"/>
              </a:rPr>
              <a:t>Impact-93.1</a:t>
            </a:r>
          </a:p>
          <a:p>
            <a:pPr marL="352959" indent="-176480" lvl="1">
              <a:lnSpc>
                <a:spcPts val="2452"/>
              </a:lnSpc>
              <a:buFont typeface="Arial"/>
              <a:buChar char="•"/>
            </a:pPr>
            <a:r>
              <a:rPr lang="en-US" sz="1634" spc="16">
                <a:solidFill>
                  <a:srgbClr val="053D57"/>
                </a:solidFill>
                <a:latin typeface="Montserrat Light"/>
              </a:rPr>
              <a:t>Reach- 342,394</a:t>
            </a:r>
          </a:p>
          <a:p>
            <a:pPr marL="352959" indent="-176480" lvl="1">
              <a:lnSpc>
                <a:spcPts val="2452"/>
              </a:lnSpc>
              <a:buFont typeface="Arial"/>
              <a:buChar char="•"/>
            </a:pPr>
            <a:r>
              <a:rPr lang="en-US" sz="1634" spc="16">
                <a:solidFill>
                  <a:srgbClr val="053D57"/>
                </a:solidFill>
                <a:latin typeface="Montserrat Light Bold"/>
              </a:rPr>
              <a:t>Least influential based on node size.</a:t>
            </a:r>
          </a:p>
          <a:p>
            <a:pPr>
              <a:lnSpc>
                <a:spcPts val="2452"/>
              </a:lnSpc>
            </a:pPr>
          </a:p>
          <a:p>
            <a:pPr>
              <a:lnSpc>
                <a:spcPts val="2452"/>
              </a:lnSpc>
            </a:pPr>
          </a:p>
          <a:p>
            <a:pPr>
              <a:lnSpc>
                <a:spcPts val="327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011982" y="-401130"/>
            <a:ext cx="9289170" cy="11089261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AutoShape 3" id="3"/>
          <p:cNvSpPr/>
          <p:nvPr/>
        </p:nvSpPr>
        <p:spPr>
          <a:xfrm rot="0">
            <a:off x="17259300" y="1028700"/>
            <a:ext cx="4436739" cy="17384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0">
            <a:off x="-3408039" y="9084457"/>
            <a:ext cx="4436739" cy="173843"/>
          </a:xfrm>
          <a:prstGeom prst="rect">
            <a:avLst/>
          </a:prstGeom>
          <a:solidFill>
            <a:srgbClr val="053D57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3368" t="586" r="0" b="586"/>
          <a:stretch>
            <a:fillRect/>
          </a:stretch>
        </p:blipFill>
        <p:spPr>
          <a:xfrm flipH="false" flipV="false" rot="0">
            <a:off x="0" y="0"/>
            <a:ext cx="10058400" cy="10287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1142245" y="3296402"/>
            <a:ext cx="6472435" cy="2828925"/>
            <a:chOff x="0" y="0"/>
            <a:chExt cx="8629913" cy="37719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790575"/>
              <a:ext cx="8629913" cy="2981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8FBFD"/>
                  </a:solidFill>
                  <a:latin typeface="Montserrat Light"/>
                </a:rPr>
                <a:t>Trendjackers were identified by filtering the network using impact range, reach, twitter following and the hashtag used.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95250"/>
              <a:ext cx="8577677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90"/>
                </a:lnSpc>
              </a:pPr>
              <a:r>
                <a:rPr lang="en-US" sz="3000" spc="330">
                  <a:solidFill>
                    <a:srgbClr val="F8FBFD"/>
                  </a:solidFill>
                  <a:latin typeface="Montserrat Classic"/>
                </a:rPr>
                <a:t>TRENDJACKERS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9415" y="1384935"/>
            <a:ext cx="14909170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0"/>
              </a:lnSpc>
            </a:pPr>
            <a:r>
              <a:rPr lang="en-US" sz="6000" spc="174">
                <a:solidFill>
                  <a:srgbClr val="F8FBFD"/>
                </a:solidFill>
                <a:latin typeface="Montserrat Classic Bold"/>
              </a:rPr>
              <a:t>IDENTIFYING TRENDJACKERS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354" y="5357299"/>
            <a:ext cx="5175265" cy="3315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4464" indent="-267232" lvl="1">
              <a:lnSpc>
                <a:spcPts val="3787"/>
              </a:lnSpc>
              <a:buFont typeface="Arial"/>
              <a:buChar char="•"/>
            </a:pPr>
            <a:r>
              <a:rPr lang="en-US" sz="2475" spc="272">
                <a:solidFill>
                  <a:srgbClr val="F8FBFD"/>
                </a:solidFill>
                <a:latin typeface="Montserrat Classic"/>
              </a:rPr>
              <a:t>Filtered based on a reach between 0-2500.</a:t>
            </a:r>
          </a:p>
          <a:p>
            <a:pPr marL="534464" indent="-267232" lvl="1">
              <a:lnSpc>
                <a:spcPts val="3787"/>
              </a:lnSpc>
              <a:buFont typeface="Arial"/>
              <a:buChar char="•"/>
            </a:pPr>
            <a:r>
              <a:rPr lang="en-US" sz="2475" spc="272">
                <a:solidFill>
                  <a:srgbClr val="F8FBFD"/>
                </a:solidFill>
                <a:latin typeface="Montserrat Classic"/>
              </a:rPr>
              <a:t>Filtered based on an impact of between 0-15.</a:t>
            </a:r>
          </a:p>
          <a:p>
            <a:pPr marL="534464" indent="-267232" lvl="1">
              <a:lnSpc>
                <a:spcPts val="3787"/>
              </a:lnSpc>
              <a:buFont typeface="Arial"/>
              <a:buChar char="•"/>
            </a:pPr>
            <a:r>
              <a:rPr lang="en-US" sz="2475" spc="272">
                <a:solidFill>
                  <a:srgbClr val="F8FBFD"/>
                </a:solidFill>
                <a:latin typeface="Montserrat Classic"/>
              </a:rPr>
              <a:t>Filtered based on followers between 0-7000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08494" y="5329751"/>
            <a:ext cx="5023558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spc="24">
                <a:solidFill>
                  <a:srgbClr val="F8FBFD"/>
                </a:solidFill>
                <a:latin typeface="Montserrat Light Bold"/>
              </a:rPr>
              <a:t>Some of the hashtags filtered include:</a:t>
            </a: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8FBFD"/>
                </a:solidFill>
                <a:latin typeface="Montserrat Light Bold"/>
              </a:rPr>
              <a:t>#mirema, #bwaffair, #mamambogamoment</a:t>
            </a: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8FBFD"/>
                </a:solidFill>
                <a:latin typeface="Montserrat Light Bold"/>
              </a:rPr>
              <a:t>#mamambogamoment, #masculinitysaturday</a:t>
            </a:r>
          </a:p>
          <a:p>
            <a:pPr marL="539750" indent="-269875" lvl="1">
              <a:lnSpc>
                <a:spcPts val="3750"/>
              </a:lnSpc>
              <a:buFont typeface="Arial"/>
              <a:buChar char="•"/>
            </a:pPr>
            <a:r>
              <a:rPr lang="en-US" sz="2500" spc="25">
                <a:solidFill>
                  <a:srgbClr val="F8FBFD"/>
                </a:solidFill>
                <a:latin typeface="Montserrat Light Bold"/>
              </a:rPr>
              <a:t>#healthinsurance, #mamambogamoment, #inawezekana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327431" y="5329751"/>
            <a:ext cx="5023558" cy="231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8FBFD"/>
                </a:solidFill>
                <a:latin typeface="Montserrat Light"/>
              </a:rPr>
              <a:t>@Its_____Anne</a:t>
            </a: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8FBFD"/>
                </a:solidFill>
                <a:latin typeface="Montserrat Light"/>
              </a:rPr>
              <a:t>@samie_luizy</a:t>
            </a: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8FBFD"/>
                </a:solidFill>
                <a:latin typeface="Montserrat Light"/>
              </a:rPr>
              <a:t>@IkoKaziKE_Bot</a:t>
            </a: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8FBFD"/>
                </a:solidFill>
                <a:latin typeface="Montserrat Light"/>
              </a:rPr>
              <a:t>@kimkendrickim</a:t>
            </a:r>
          </a:p>
          <a:p>
            <a:pPr marL="539750" indent="-269875" lvl="1">
              <a:lnSpc>
                <a:spcPts val="3750"/>
              </a:lnSpc>
              <a:buFont typeface="Arial"/>
              <a:buChar char="•"/>
            </a:pPr>
            <a:r>
              <a:rPr lang="en-US" sz="2500" spc="25">
                <a:solidFill>
                  <a:srgbClr val="F8FBFD"/>
                </a:solidFill>
                <a:latin typeface="Montserrat Light"/>
              </a:rPr>
              <a:t>@BCherich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378875"/>
            <a:ext cx="6695210" cy="4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9"/>
              </a:lnSpc>
            </a:pPr>
            <a:r>
              <a:rPr lang="en-US" sz="2694" spc="78">
                <a:solidFill>
                  <a:srgbClr val="F8FBFD"/>
                </a:solidFill>
                <a:latin typeface="Montserrat Classic Bold"/>
              </a:rPr>
              <a:t>IMPACT/REACH/FOLLOWERS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32221" y="4378875"/>
            <a:ext cx="6695210" cy="4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9"/>
              </a:lnSpc>
            </a:pPr>
            <a:r>
              <a:rPr lang="en-US" sz="2694" spc="78">
                <a:solidFill>
                  <a:srgbClr val="F8FBFD"/>
                </a:solidFill>
                <a:latin typeface="Montserrat Classic Bold"/>
              </a:rPr>
              <a:t>HASHTAGS FILTERED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95948" y="4411352"/>
            <a:ext cx="5251420" cy="40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7"/>
              </a:lnSpc>
            </a:pPr>
            <a:r>
              <a:rPr lang="en-US" sz="2494" spc="72">
                <a:solidFill>
                  <a:srgbClr val="F8FBFD"/>
                </a:solidFill>
                <a:latin typeface="Montserrat Classic Bold"/>
              </a:rPr>
              <a:t>EXAMPLES OF TRENDJACKERS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056851" y="-401130"/>
            <a:ext cx="11244302" cy="11089261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4524375"/>
            <a:ext cx="674127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50"/>
              </a:lnSpc>
            </a:pPr>
            <a:r>
              <a:rPr lang="en-US" sz="7500" spc="67">
                <a:solidFill>
                  <a:srgbClr val="053D57"/>
                </a:solidFill>
                <a:latin typeface="Montserrat Classic Bold"/>
              </a:rPr>
              <a:t>Conclusion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7259300" y="1028700"/>
            <a:ext cx="4436739" cy="17384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0">
            <a:off x="-3408039" y="9084457"/>
            <a:ext cx="4436739" cy="173843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369342" y="2552532"/>
            <a:ext cx="10542627" cy="4546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0803" indent="-260401" lvl="1">
              <a:lnSpc>
                <a:spcPts val="3618"/>
              </a:lnSpc>
              <a:buFont typeface="Arial"/>
              <a:buChar char="•"/>
            </a:pPr>
            <a:r>
              <a:rPr lang="en-US" sz="2412" spc="24">
                <a:solidFill>
                  <a:srgbClr val="F8FBFD"/>
                </a:solidFill>
                <a:latin typeface="Montserrat Light"/>
              </a:rPr>
              <a:t>Although the 3 largest nodes belonged to</a:t>
            </a:r>
            <a:r>
              <a:rPr lang="en-US" sz="2412" spc="24">
                <a:solidFill>
                  <a:srgbClr val="F8FBFD"/>
                </a:solidFill>
                <a:latin typeface="Montserrat Light"/>
              </a:rPr>
              <a:t> William Ruto, Raila Odinga and CitizenTV, these accounts were not the authors but rather used as mentions in tweets and retweets.</a:t>
            </a:r>
          </a:p>
          <a:p>
            <a:pPr marL="520803" indent="-260401" lvl="1">
              <a:lnSpc>
                <a:spcPts val="3618"/>
              </a:lnSpc>
              <a:buFont typeface="Arial"/>
              <a:buChar char="•"/>
            </a:pPr>
            <a:r>
              <a:rPr lang="en-US" sz="2412" spc="24">
                <a:solidFill>
                  <a:srgbClr val="F8FBFD"/>
                </a:solidFill>
                <a:latin typeface="Montserrat Light"/>
              </a:rPr>
              <a:t>Most of these tweets and retweets included the same or similar messages forwarded by different authors.</a:t>
            </a:r>
          </a:p>
          <a:p>
            <a:pPr marL="520803" indent="-260401" lvl="1">
              <a:lnSpc>
                <a:spcPts val="3618"/>
              </a:lnSpc>
              <a:buFont typeface="Arial"/>
              <a:buChar char="•"/>
            </a:pPr>
            <a:r>
              <a:rPr lang="en-US" sz="2412" spc="24">
                <a:solidFill>
                  <a:srgbClr val="F8FBFD"/>
                </a:solidFill>
                <a:latin typeface="Montserrat Light"/>
              </a:rPr>
              <a:t>Trendjackers comprised of a huge number of the tweets and retweets, inflating the number of tweets under the mamamboga hashtag.</a:t>
            </a:r>
          </a:p>
          <a:p>
            <a:pPr marL="520803" indent="-260401" lvl="1">
              <a:lnSpc>
                <a:spcPts val="3618"/>
              </a:lnSpc>
              <a:buFont typeface="Arial"/>
              <a:buChar char="•"/>
            </a:pPr>
            <a:r>
              <a:rPr lang="en-US" sz="2412" spc="24">
                <a:solidFill>
                  <a:srgbClr val="F8FBFD"/>
                </a:solidFill>
                <a:latin typeface="Montserrat Light"/>
              </a:rPr>
              <a:t>There were presence of bots, but most of them identified were in the role of trendjacking.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8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056851" y="-401130"/>
            <a:ext cx="11244302" cy="11089261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28067" y="4240129"/>
            <a:ext cx="674127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50"/>
              </a:lnSpc>
            </a:pPr>
            <a:r>
              <a:rPr lang="en-US" sz="7500" spc="67">
                <a:solidFill>
                  <a:srgbClr val="053D57"/>
                </a:solidFill>
                <a:latin typeface="Montserrat Classic"/>
              </a:rPr>
              <a:t>Links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7259300" y="1028700"/>
            <a:ext cx="4436739" cy="17384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0">
            <a:off x="-3408039" y="9084457"/>
            <a:ext cx="4436739" cy="173843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369342" y="2762082"/>
            <a:ext cx="10542627" cy="412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18"/>
              </a:lnSpc>
            </a:pPr>
            <a:r>
              <a:rPr lang="en-US" sz="2412" spc="24">
                <a:solidFill>
                  <a:srgbClr val="F8FBFD"/>
                </a:solidFill>
                <a:latin typeface="Montserrat Light Bold"/>
              </a:rPr>
              <a:t>MOST IMPORTANT NODES GRAPH</a:t>
            </a:r>
          </a:p>
          <a:p>
            <a:pPr>
              <a:lnSpc>
                <a:spcPts val="3618"/>
              </a:lnSpc>
            </a:pPr>
            <a:r>
              <a:rPr lang="en-US" sz="2412" spc="24">
                <a:solidFill>
                  <a:srgbClr val="F8FBFD"/>
                </a:solidFill>
                <a:latin typeface="Montserrat Light"/>
              </a:rPr>
              <a:t>File:///C:/Gephi%20visualization%20files/case%20study%202/Importantnodes.svg</a:t>
            </a:r>
          </a:p>
          <a:p>
            <a:pPr>
              <a:lnSpc>
                <a:spcPts val="3618"/>
              </a:lnSpc>
            </a:pPr>
          </a:p>
          <a:p>
            <a:pPr>
              <a:lnSpc>
                <a:spcPts val="3618"/>
              </a:lnSpc>
            </a:pPr>
          </a:p>
          <a:p>
            <a:pPr>
              <a:lnSpc>
                <a:spcPts val="3618"/>
              </a:lnSpc>
            </a:pPr>
            <a:r>
              <a:rPr lang="en-US" sz="2412" spc="24">
                <a:solidFill>
                  <a:srgbClr val="F8FBFD"/>
                </a:solidFill>
                <a:latin typeface="Montserrat Light Bold"/>
              </a:rPr>
              <a:t>TRENDJACKERS GRAPH</a:t>
            </a:r>
          </a:p>
          <a:p>
            <a:pPr>
              <a:lnSpc>
                <a:spcPts val="3618"/>
              </a:lnSpc>
            </a:pPr>
            <a:r>
              <a:rPr lang="en-US" sz="2412" spc="24">
                <a:solidFill>
                  <a:srgbClr val="F8FBFD"/>
                </a:solidFill>
                <a:latin typeface="Montserrat Light"/>
              </a:rPr>
              <a:t>file:///C:/Gephi%20visualization%20files/case%20study%202/trendjerkers.svg</a:t>
            </a:r>
          </a:p>
          <a:p>
            <a:pPr>
              <a:lnSpc>
                <a:spcPts val="361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053D57">
              <a:alpha val="89804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9144000" y="1953458"/>
            <a:ext cx="7043935" cy="3641307"/>
            <a:chOff x="0" y="0"/>
            <a:chExt cx="9391913" cy="485507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9391913" cy="70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11751"/>
              <a:ext cx="9391913" cy="374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8FBFD"/>
                  </a:solidFill>
                  <a:latin typeface="Montserrat Light"/>
                </a:rPr>
                <a:t>Kratos is a democracy focused NGO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8FBFD"/>
                  </a:solidFill>
                  <a:latin typeface="Montserrat Light"/>
                </a:rPr>
                <a:t>that works with different stakeholders within a country to promote fair and transparent elections.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99072" y="1953458"/>
            <a:ext cx="5826875" cy="3028808"/>
            <a:chOff x="0" y="0"/>
            <a:chExt cx="7769167" cy="403841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7769167" cy="29980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946"/>
                </a:lnSpc>
              </a:pPr>
              <a:r>
                <a:rPr lang="en-US" sz="7100" spc="63">
                  <a:solidFill>
                    <a:srgbClr val="F8FBFD"/>
                  </a:solidFill>
                  <a:latin typeface="Montserrat Classic"/>
                </a:rPr>
                <a:t>Company</a:t>
              </a:r>
            </a:p>
            <a:p>
              <a:pPr>
                <a:lnSpc>
                  <a:spcPts val="8946"/>
                </a:lnSpc>
              </a:pPr>
              <a:r>
                <a:rPr lang="en-US" sz="7100" spc="63">
                  <a:solidFill>
                    <a:srgbClr val="F8FBFD"/>
                  </a:solidFill>
                  <a:latin typeface="Montserrat Classic"/>
                </a:rPr>
                <a:t>Background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3806620"/>
              <a:ext cx="5915653" cy="231790"/>
            </a:xfrm>
            <a:prstGeom prst="rect">
              <a:avLst/>
            </a:prstGeom>
            <a:solidFill>
              <a:srgbClr val="F8FBFD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30" y="1019175"/>
            <a:ext cx="1153865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500" spc="259">
                <a:solidFill>
                  <a:srgbClr val="053D57"/>
                </a:solidFill>
                <a:latin typeface="Montserrat Classic Bold"/>
              </a:rPr>
              <a:t>Our Common Ground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-304800"/>
            <a:ext cx="2590800" cy="2971800"/>
          </a:xfrm>
          <a:prstGeom prst="rect">
            <a:avLst/>
          </a:prstGeom>
          <a:solidFill>
            <a:srgbClr val="053D57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1071" y="750347"/>
            <a:ext cx="1566059" cy="108058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5702930" y="3849757"/>
            <a:ext cx="11556370" cy="5408543"/>
            <a:chOff x="0" y="0"/>
            <a:chExt cx="15408493" cy="72113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15408493" cy="5238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860"/>
                </a:lnSpc>
              </a:pPr>
              <a:r>
                <a:rPr lang="en-US" sz="6000" spc="174">
                  <a:solidFill>
                    <a:srgbClr val="053D57"/>
                  </a:solidFill>
                  <a:latin typeface="Montserrat Classic Bold"/>
                </a:rPr>
                <a:t>THE  IGNORANCE OF ONE VOTER IN A DEMOCRACY IMPAIRS THE SECURITY OF ALL</a:t>
              </a:r>
              <a:r>
                <a:rPr lang="en-US" sz="6000" spc="174">
                  <a:solidFill>
                    <a:srgbClr val="053D57"/>
                  </a:solidFill>
                  <a:latin typeface="Montserrat Classic Bold"/>
                </a:rPr>
                <a:t>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676740"/>
              <a:ext cx="15384877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90"/>
                </a:lnSpc>
              </a:pPr>
              <a:r>
                <a:rPr lang="en-US" sz="3000" spc="330">
                  <a:solidFill>
                    <a:srgbClr val="053D57"/>
                  </a:solidFill>
                  <a:latin typeface="Montserrat Classic"/>
                </a:rPr>
                <a:t>JOHN F. KENNEDY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9492841" y="6979600"/>
              <a:ext cx="5915653" cy="231790"/>
            </a:xfrm>
            <a:prstGeom prst="rect">
              <a:avLst/>
            </a:prstGeom>
            <a:solidFill>
              <a:srgbClr val="053D57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011982" y="-401130"/>
            <a:ext cx="9708270" cy="11089261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315322" y="1028700"/>
            <a:ext cx="6943978" cy="7532610"/>
            <a:chOff x="0" y="0"/>
            <a:chExt cx="9258637" cy="1004347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9258637" cy="3540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45"/>
                </a:lnSpc>
              </a:pPr>
              <a:r>
                <a:rPr lang="en-US" sz="3538" spc="261">
                  <a:solidFill>
                    <a:srgbClr val="053D57"/>
                  </a:solidFill>
                  <a:latin typeface="Montserrat Classic Bold"/>
                </a:rPr>
                <a:t>To perform a network analysis on the MAMAMBOGA hashtag on Twitter using Gephi to determine: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949303"/>
              <a:ext cx="9258637" cy="6094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54767" indent="-327384" lvl="1">
                <a:lnSpc>
                  <a:spcPts val="4549"/>
                </a:lnSpc>
                <a:buFont typeface="Arial"/>
                <a:buChar char="•"/>
              </a:pPr>
              <a:r>
                <a:rPr lang="en-US" sz="3032" spc="30">
                  <a:solidFill>
                    <a:srgbClr val="053D57"/>
                  </a:solidFill>
                  <a:latin typeface="Montserrat Light"/>
                </a:rPr>
                <a:t>Who are the most important and influential players in this Twitter network?</a:t>
              </a:r>
            </a:p>
            <a:p>
              <a:pPr marL="654767" indent="-327384" lvl="1">
                <a:lnSpc>
                  <a:spcPts val="4549"/>
                </a:lnSpc>
                <a:buFont typeface="Arial"/>
                <a:buChar char="•"/>
              </a:pPr>
              <a:r>
                <a:rPr lang="en-US" sz="3032" spc="30">
                  <a:solidFill>
                    <a:srgbClr val="053D57"/>
                  </a:solidFill>
                  <a:latin typeface="Montserrat Light"/>
                </a:rPr>
                <a:t>What role do these key players play in spreading and sharing propaganda?</a:t>
              </a:r>
            </a:p>
            <a:p>
              <a:pPr marL="654767" indent="-327384" lvl="1">
                <a:lnSpc>
                  <a:spcPts val="4549"/>
                </a:lnSpc>
                <a:buFont typeface="Arial"/>
                <a:buChar char="•"/>
              </a:pPr>
              <a:r>
                <a:rPr lang="en-US" sz="3032" spc="30">
                  <a:solidFill>
                    <a:srgbClr val="053D57"/>
                  </a:solidFill>
                  <a:latin typeface="Montserrat Light"/>
                </a:rPr>
                <a:t>Identify trendjackers in the network.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6741275" cy="2030857"/>
            <a:chOff x="0" y="0"/>
            <a:chExt cx="8988367" cy="270780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8988367" cy="1571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450"/>
                </a:lnSpc>
              </a:pPr>
              <a:r>
                <a:rPr lang="en-US" sz="7500" spc="67">
                  <a:solidFill>
                    <a:srgbClr val="F8FBFD"/>
                  </a:solidFill>
                  <a:latin typeface="Montserrat Classic Bold"/>
                </a:rPr>
                <a:t>Objectives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2476019"/>
              <a:ext cx="5915653" cy="231790"/>
            </a:xfrm>
            <a:prstGeom prst="rect">
              <a:avLst/>
            </a:prstGeom>
            <a:solidFill>
              <a:srgbClr val="F8FBFD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1766" y="1098561"/>
            <a:ext cx="7236575" cy="7765632"/>
            <a:chOff x="0" y="0"/>
            <a:chExt cx="9648767" cy="1035417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854" y="7372851"/>
              <a:ext cx="9645913" cy="2981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8FBFD"/>
                  </a:solidFill>
                  <a:latin typeface="Montserrat Light"/>
                </a:rPr>
                <a:t>Using weighted degree ranking, that measures the most important nodes, most influential nodes were identified through size.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9648767" cy="4772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450"/>
                </a:lnSpc>
              </a:pPr>
              <a:r>
                <a:rPr lang="en-US" sz="7500" spc="67">
                  <a:solidFill>
                    <a:srgbClr val="F8FBFD"/>
                  </a:solidFill>
                  <a:latin typeface="Montserrat Classic Bold"/>
                </a:rPr>
                <a:t>Most Important Nodes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5393429"/>
              <a:ext cx="5915653" cy="231790"/>
            </a:xfrm>
            <a:prstGeom prst="rect">
              <a:avLst/>
            </a:prstGeom>
            <a:solidFill>
              <a:srgbClr val="F8FBF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1825" r="0" b="1825"/>
          <a:stretch>
            <a:fillRect/>
          </a:stretch>
        </p:blipFill>
        <p:spPr>
          <a:xfrm flipH="false" flipV="false" rot="0">
            <a:off x="7528341" y="-290377"/>
            <a:ext cx="10759659" cy="10366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56280" y="0"/>
            <a:ext cx="12255229" cy="10287000"/>
            <a:chOff x="0" y="0"/>
            <a:chExt cx="16340305" cy="137160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6340305" cy="13716000"/>
            </a:xfrm>
            <a:prstGeom prst="rect">
              <a:avLst/>
            </a:prstGeom>
            <a:solidFill>
              <a:srgbClr val="F8FBFD">
                <a:alpha val="8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30188" y="5586583"/>
              <a:ext cx="15079928" cy="7254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5"/>
                </a:lnSpc>
              </a:pPr>
              <a:r>
                <a:rPr lang="en-US" sz="2846" spc="313">
                  <a:solidFill>
                    <a:srgbClr val="053D57"/>
                  </a:solidFill>
                  <a:latin typeface="Montserrat Classic Bold"/>
                </a:rPr>
                <a:t>@williamsruto (largest node)</a:t>
              </a:r>
            </a:p>
            <a:p>
              <a:pPr algn="ctr">
                <a:lnSpc>
                  <a:spcPts val="4355"/>
                </a:lnSpc>
              </a:pPr>
              <a:r>
                <a:rPr lang="en-US" sz="2846" spc="313">
                  <a:solidFill>
                    <a:srgbClr val="053D57"/>
                  </a:solidFill>
                  <a:latin typeface="Montserrat Classic"/>
                </a:rPr>
                <a:t>@williamsruto, @railaodinga, @citizentvkenya</a:t>
              </a:r>
            </a:p>
            <a:p>
              <a:pPr algn="ctr">
                <a:lnSpc>
                  <a:spcPts val="4355"/>
                </a:lnSpc>
              </a:pPr>
              <a:r>
                <a:rPr lang="en-US" sz="2846" spc="313">
                  <a:solidFill>
                    <a:srgbClr val="053D57"/>
                  </a:solidFill>
                  <a:latin typeface="Montserrat Classic"/>
                </a:rPr>
                <a:t>@williamsruto, @railaodinga</a:t>
              </a:r>
            </a:p>
            <a:p>
              <a:pPr algn="ctr">
                <a:lnSpc>
                  <a:spcPts val="4355"/>
                </a:lnSpc>
              </a:pPr>
              <a:r>
                <a:rPr lang="en-US" sz="2846" spc="313">
                  <a:solidFill>
                    <a:srgbClr val="053D57"/>
                  </a:solidFill>
                  <a:latin typeface="Montserrat Classic"/>
                </a:rPr>
                <a:t>@OleItumbi</a:t>
              </a:r>
            </a:p>
            <a:p>
              <a:pPr algn="ctr">
                <a:lnSpc>
                  <a:spcPts val="4355"/>
                </a:lnSpc>
              </a:pPr>
              <a:r>
                <a:rPr lang="en-US" sz="2846" spc="313">
                  <a:solidFill>
                    <a:srgbClr val="053D57"/>
                  </a:solidFill>
                  <a:latin typeface="Montserrat Classic"/>
                </a:rPr>
                <a:t>@NyoroNdindi</a:t>
              </a:r>
            </a:p>
            <a:p>
              <a:pPr algn="ctr">
                <a:lnSpc>
                  <a:spcPts val="4355"/>
                </a:lnSpc>
              </a:pPr>
              <a:r>
                <a:rPr lang="en-US" sz="2846" spc="313">
                  <a:solidFill>
                    <a:srgbClr val="053D57"/>
                  </a:solidFill>
                  <a:latin typeface="Montserrat Classic"/>
                </a:rPr>
                <a:t>@WanjikuHSC</a:t>
              </a:r>
            </a:p>
            <a:p>
              <a:pPr algn="ctr">
                <a:lnSpc>
                  <a:spcPts val="4355"/>
                </a:lnSpc>
              </a:pPr>
            </a:p>
            <a:p>
              <a:pPr algn="ctr">
                <a:lnSpc>
                  <a:spcPts val="4355"/>
                </a:lnSpc>
              </a:pPr>
            </a:p>
            <a:p>
              <a:pPr algn="ctr">
                <a:lnSpc>
                  <a:spcPts val="4355"/>
                </a:lnSpc>
              </a:pPr>
            </a:p>
            <a:p>
              <a:pPr algn="ctr">
                <a:lnSpc>
                  <a:spcPts val="4355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773079" y="922160"/>
              <a:ext cx="14794148" cy="43869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3"/>
                </a:lnSpc>
              </a:pPr>
              <a:r>
                <a:rPr lang="en-US" sz="4744" spc="332">
                  <a:solidFill>
                    <a:srgbClr val="053D57"/>
                  </a:solidFill>
                  <a:latin typeface="Montserrat Classic"/>
                </a:rPr>
                <a:t>When the graph is zoomed in,(next slide), six important nodes are identified based on the size of the nodes, as key players in the network.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-3408039" y="1028700"/>
            <a:ext cx="4436739" cy="17384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7" id="7"/>
          <p:cNvSpPr/>
          <p:nvPr/>
        </p:nvSpPr>
        <p:spPr>
          <a:xfrm rot="0">
            <a:off x="17259300" y="9084457"/>
            <a:ext cx="4436739" cy="173843"/>
          </a:xfrm>
          <a:prstGeom prst="rect">
            <a:avLst/>
          </a:prstGeom>
          <a:solidFill>
            <a:srgbClr val="F8FBFD"/>
          </a:solid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226" r="1158" b="353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0125" y="2222918"/>
            <a:ext cx="16230600" cy="6165001"/>
            <a:chOff x="0" y="0"/>
            <a:chExt cx="21640800" cy="822000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1640800" cy="8220001"/>
            </a:xfrm>
            <a:prstGeom prst="rect">
              <a:avLst/>
            </a:prstGeom>
            <a:solidFill>
              <a:srgbClr val="F8FBFD">
                <a:alpha val="8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834610" y="3528513"/>
              <a:ext cx="19971580" cy="369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3"/>
                </a:lnSpc>
              </a:pPr>
              <a:r>
                <a:rPr lang="en-US" sz="2910" spc="320">
                  <a:solidFill>
                    <a:srgbClr val="053D57"/>
                  </a:solidFill>
                  <a:latin typeface="Montserrat Classic"/>
                </a:rPr>
                <a:t>PERCENTAGE OF WILLIAM RUTO TWITTER MENTIONS UNDER THE MAMAMBOGA HASHTAG.</a:t>
              </a:r>
            </a:p>
            <a:p>
              <a:pPr algn="ctr">
                <a:lnSpc>
                  <a:spcPts val="4453"/>
                </a:lnSpc>
              </a:pPr>
              <a:r>
                <a:rPr lang="en-US" sz="2910" spc="320">
                  <a:solidFill>
                    <a:srgbClr val="053D57"/>
                  </a:solidFill>
                  <a:latin typeface="Montserrat Classic"/>
                </a:rPr>
                <a:t>THE MAJORITY OF THESE TWEETS WERE DUPLICATED TWEETS IMPLYING PAID INFLUENCERS TO PUSH A NARRATIVE IN FAVOR OF RUTO.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023851" y="1117482"/>
              <a:ext cx="19593098" cy="2082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760"/>
                </a:lnSpc>
              </a:pPr>
              <a:r>
                <a:rPr lang="en-US" sz="10888" spc="762">
                  <a:solidFill>
                    <a:srgbClr val="053D57"/>
                  </a:solidFill>
                  <a:latin typeface="Montserrat Classic Bold"/>
                </a:rPr>
                <a:t>14.51</a:t>
              </a:r>
              <a:r>
                <a:rPr lang="en-US" sz="10888" spc="762">
                  <a:solidFill>
                    <a:srgbClr val="053D57"/>
                  </a:solidFill>
                  <a:latin typeface="Montserrat Classic Bold"/>
                </a:rPr>
                <a:t>%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-3408039" y="1028700"/>
            <a:ext cx="4436739" cy="17384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7" id="7"/>
          <p:cNvSpPr/>
          <p:nvPr/>
        </p:nvSpPr>
        <p:spPr>
          <a:xfrm rot="0">
            <a:off x="17259300" y="9084457"/>
            <a:ext cx="4436739" cy="173843"/>
          </a:xfrm>
          <a:prstGeom prst="rect">
            <a:avLst/>
          </a:prstGeom>
          <a:solidFill>
            <a:srgbClr val="F8FBFD"/>
          </a:solid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38225" y="1028700"/>
            <a:ext cx="16230600" cy="8229600"/>
          </a:xfrm>
          <a:prstGeom prst="rect">
            <a:avLst/>
          </a:prstGeom>
          <a:solidFill>
            <a:srgbClr val="F8FBFD">
              <a:alpha val="89804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9620250" y="2782962"/>
            <a:ext cx="6443455" cy="4721077"/>
            <a:chOff x="0" y="0"/>
            <a:chExt cx="8591273" cy="629476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8591273" cy="1571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50"/>
                </a:lnSpc>
              </a:pPr>
              <a:r>
                <a:rPr lang="en-US" sz="7500" spc="67">
                  <a:solidFill>
                    <a:srgbClr val="053D57"/>
                  </a:solidFill>
                  <a:latin typeface="Montserrat Classic Bold"/>
                </a:rPr>
                <a:t>5.5</a:t>
              </a:r>
              <a:r>
                <a:rPr lang="en-US" sz="7500" spc="67">
                  <a:solidFill>
                    <a:srgbClr val="053D57"/>
                  </a:solidFill>
                  <a:latin typeface="Montserrat Classic Bold"/>
                </a:rPr>
                <a:t>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798" y="2004695"/>
              <a:ext cx="8577677" cy="3510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60"/>
                </a:lnSpc>
              </a:pPr>
              <a:r>
                <a:rPr lang="en-US" sz="2000" spc="220">
                  <a:solidFill>
                    <a:srgbClr val="053D57"/>
                  </a:solidFill>
                  <a:latin typeface="Montserrat Classic"/>
                </a:rPr>
                <a:t>PERCENTAGE OF WILLIAM RUTO AND RAILA ODINGA MENTIONS UNDER THE MAMAMBOGA HASHTAG.</a:t>
              </a:r>
            </a:p>
            <a:p>
              <a:pPr algn="ctr">
                <a:lnSpc>
                  <a:spcPts val="3060"/>
                </a:lnSpc>
              </a:pPr>
              <a:r>
                <a:rPr lang="en-US" sz="2000" spc="220">
                  <a:solidFill>
                    <a:srgbClr val="053D57"/>
                  </a:solidFill>
                  <a:latin typeface="Montserrat Classic"/>
                </a:rPr>
                <a:t>THE MAJORITY OF THESE TWEETS WERE DUPLICATED TWEETS IMPLYING PAID INFLUENCERS TO PUSH A NARRATIVE.</a:t>
              </a:r>
            </a:p>
            <a:p>
              <a:pPr algn="ctr">
                <a:lnSpc>
                  <a:spcPts val="3060"/>
                </a:lnSpc>
              </a:pP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1337810" y="6062979"/>
              <a:ext cx="5915653" cy="231790"/>
            </a:xfrm>
            <a:prstGeom prst="rect">
              <a:avLst/>
            </a:prstGeom>
            <a:solidFill>
              <a:srgbClr val="053D5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224295" y="2782962"/>
            <a:ext cx="6443455" cy="4721077"/>
            <a:chOff x="0" y="0"/>
            <a:chExt cx="8591273" cy="629476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8591273" cy="1571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50"/>
                </a:lnSpc>
              </a:pPr>
              <a:r>
                <a:rPr lang="en-US" sz="7500" spc="67">
                  <a:solidFill>
                    <a:srgbClr val="053D57"/>
                  </a:solidFill>
                  <a:latin typeface="Montserrat Classic Bold"/>
                </a:rPr>
                <a:t>5.65</a:t>
              </a:r>
              <a:r>
                <a:rPr lang="en-US" sz="7500" spc="67">
                  <a:solidFill>
                    <a:srgbClr val="053D57"/>
                  </a:solidFill>
                  <a:latin typeface="Montserrat Classic Bold"/>
                </a:rPr>
                <a:t>%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798" y="2004695"/>
              <a:ext cx="8577677" cy="3510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60"/>
                </a:lnSpc>
              </a:pPr>
              <a:r>
                <a:rPr lang="en-US" sz="2000" spc="220">
                  <a:solidFill>
                    <a:srgbClr val="053D57"/>
                  </a:solidFill>
                  <a:latin typeface="Montserrat Classic"/>
                </a:rPr>
                <a:t>PERCENTAGE OF WILLIAM RUTO, RAILA ODINGA, AND CITIZEN TV MENTIONS UNDER THE MAMAMBOGA HASHTAG.</a:t>
              </a:r>
            </a:p>
            <a:p>
              <a:pPr algn="ctr">
                <a:lnSpc>
                  <a:spcPts val="3060"/>
                </a:lnSpc>
              </a:pPr>
              <a:r>
                <a:rPr lang="en-US" sz="2000" spc="220">
                  <a:solidFill>
                    <a:srgbClr val="053D57"/>
                  </a:solidFill>
                  <a:latin typeface="Montserrat Classic"/>
                </a:rPr>
                <a:t>THE MAJORITY OF THESE TWEETS WERE DUPLICATED TWEETS IMPLYING PAID INFLUENCERS TO PUSH A NARRATIVE.</a:t>
              </a:r>
            </a:p>
            <a:p>
              <a:pPr algn="ctr">
                <a:lnSpc>
                  <a:spcPts val="3060"/>
                </a:lnSpc>
              </a:pP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1337810" y="6062979"/>
              <a:ext cx="5915653" cy="231790"/>
            </a:xfrm>
            <a:prstGeom prst="rect">
              <a:avLst/>
            </a:prstGeom>
            <a:solidFill>
              <a:srgbClr val="053D57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DAFQmXON9K8</dc:identifier>
  <dcterms:modified xsi:type="dcterms:W3CDTF">2011-08-01T06:04:30Z</dcterms:modified>
  <cp:revision>1</cp:revision>
  <dc:title>KRATOS Foundation</dc:title>
</cp:coreProperties>
</file>