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6"/>
  </p:notesMasterIdLst>
  <p:sldIdLst>
    <p:sldId id="289" r:id="rId2"/>
    <p:sldId id="270" r:id="rId3"/>
    <p:sldId id="290" r:id="rId4"/>
    <p:sldId id="276" r:id="rId5"/>
    <p:sldId id="279" r:id="rId6"/>
    <p:sldId id="292" r:id="rId7"/>
    <p:sldId id="294" r:id="rId8"/>
    <p:sldId id="293" r:id="rId9"/>
    <p:sldId id="280" r:id="rId10"/>
    <p:sldId id="295" r:id="rId11"/>
    <p:sldId id="296" r:id="rId12"/>
    <p:sldId id="297" r:id="rId13"/>
    <p:sldId id="288" r:id="rId14"/>
    <p:sldId id="29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50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924838-EFDE-4098-A0BF-A79D1F0E233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2A4014-5B2E-4964-9AF6-B85FDEFE11D1}">
      <dgm:prSet phldrT="[Text]"/>
      <dgm:spPr>
        <a:solidFill>
          <a:schemeClr val="bg2"/>
        </a:solidFill>
      </dgm:spPr>
      <dgm:t>
        <a:bodyPr/>
        <a:lstStyle/>
        <a:p>
          <a:r>
            <a:rPr lang="en-US" b="0" i="0" dirty="0" smtClean="0"/>
            <a:t>The primary goal  is to develop a model that will predict functionality of water pumps.</a:t>
          </a:r>
          <a:endParaRPr lang="en-US" dirty="0"/>
        </a:p>
      </dgm:t>
    </dgm:pt>
    <dgm:pt modelId="{5E109C54-92DB-4166-909A-BA76BCBF862C}" type="parTrans" cxnId="{C0179DB3-021C-4710-968C-BB3D90E30806}">
      <dgm:prSet/>
      <dgm:spPr/>
      <dgm:t>
        <a:bodyPr/>
        <a:lstStyle/>
        <a:p>
          <a:endParaRPr lang="en-US"/>
        </a:p>
      </dgm:t>
    </dgm:pt>
    <dgm:pt modelId="{ADC27508-FED9-48A7-A7E6-1EC15B0FF320}" type="sibTrans" cxnId="{C0179DB3-021C-4710-968C-BB3D90E30806}">
      <dgm:prSet/>
      <dgm:spPr/>
      <dgm:t>
        <a:bodyPr/>
        <a:lstStyle/>
        <a:p>
          <a:endParaRPr lang="en-US"/>
        </a:p>
      </dgm:t>
    </dgm:pt>
    <dgm:pt modelId="{68DA2E5A-A9CE-4052-873C-70C5C328D041}">
      <dgm:prSet/>
      <dgm:spPr>
        <a:solidFill>
          <a:schemeClr val="bg2"/>
        </a:solidFill>
      </dgm:spPr>
      <dgm:t>
        <a:bodyPr/>
        <a:lstStyle/>
        <a:p>
          <a:r>
            <a:rPr lang="en-US" b="0" i="0" dirty="0" smtClean="0"/>
            <a:t>Stakeholders in this project are NGOs.</a:t>
          </a:r>
        </a:p>
        <a:p>
          <a:r>
            <a:rPr lang="en-US" dirty="0" smtClean="0"/>
            <a:t>Recall is our most important metric.</a:t>
          </a:r>
          <a:endParaRPr lang="en-US" dirty="0"/>
        </a:p>
      </dgm:t>
    </dgm:pt>
    <dgm:pt modelId="{1BC21009-13D4-4546-A229-86EB4BA923C4}" type="sibTrans" cxnId="{74161783-10F6-41B2-A500-AB3E66D1B0D7}">
      <dgm:prSet/>
      <dgm:spPr/>
      <dgm:t>
        <a:bodyPr/>
        <a:lstStyle/>
        <a:p>
          <a:endParaRPr lang="en-US"/>
        </a:p>
      </dgm:t>
    </dgm:pt>
    <dgm:pt modelId="{551F7F3F-7039-4933-BFE5-47988B0242ED}" type="parTrans" cxnId="{74161783-10F6-41B2-A500-AB3E66D1B0D7}">
      <dgm:prSet/>
      <dgm:spPr/>
      <dgm:t>
        <a:bodyPr/>
        <a:lstStyle/>
        <a:p>
          <a:endParaRPr lang="en-US"/>
        </a:p>
      </dgm:t>
    </dgm:pt>
    <dgm:pt modelId="{09479A16-24C5-4B23-BD3C-098DB4664C54}">
      <dgm:prSet/>
      <dgm:spPr>
        <a:solidFill>
          <a:schemeClr val="bg2"/>
        </a:solidFill>
      </dgm:spPr>
      <dgm:t>
        <a:bodyPr/>
        <a:lstStyle/>
        <a:p>
          <a:r>
            <a:rPr lang="en-US" b="0" i="0" dirty="0" smtClean="0"/>
            <a:t>NGOs need identify pumps that need maintenance, which need to be donated and which ones need repairs.</a:t>
          </a:r>
          <a:endParaRPr lang="en-US" dirty="0"/>
        </a:p>
      </dgm:t>
    </dgm:pt>
    <dgm:pt modelId="{7FACECE2-B8D1-461A-9F45-E411FA94E125}" type="sibTrans" cxnId="{BE073EFC-EF66-45D3-969C-F31A52F9B191}">
      <dgm:prSet/>
      <dgm:spPr/>
      <dgm:t>
        <a:bodyPr/>
        <a:lstStyle/>
        <a:p>
          <a:endParaRPr lang="en-US"/>
        </a:p>
      </dgm:t>
    </dgm:pt>
    <dgm:pt modelId="{92528057-FEA7-4777-B9A4-7BD5913E1498}" type="parTrans" cxnId="{BE073EFC-EF66-45D3-969C-F31A52F9B191}">
      <dgm:prSet/>
      <dgm:spPr/>
      <dgm:t>
        <a:bodyPr/>
        <a:lstStyle/>
        <a:p>
          <a:endParaRPr lang="en-US"/>
        </a:p>
      </dgm:t>
    </dgm:pt>
    <dgm:pt modelId="{D4DA5714-88F9-4487-91D0-FC518594A0E3}" type="pres">
      <dgm:prSet presAssocID="{B0924838-EFDE-4098-A0BF-A79D1F0E233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8F76DBF-19FB-48C9-8A07-F69AF66BF2AF}" type="pres">
      <dgm:prSet presAssocID="{B0924838-EFDE-4098-A0BF-A79D1F0E233A}" presName="Name1" presStyleCnt="0"/>
      <dgm:spPr/>
    </dgm:pt>
    <dgm:pt modelId="{2AAECD3E-14BE-457E-9CB7-E57514F1BE39}" type="pres">
      <dgm:prSet presAssocID="{B0924838-EFDE-4098-A0BF-A79D1F0E233A}" presName="cycle" presStyleCnt="0"/>
      <dgm:spPr/>
    </dgm:pt>
    <dgm:pt modelId="{235F7B15-5250-46DC-9874-579EB339EA39}" type="pres">
      <dgm:prSet presAssocID="{B0924838-EFDE-4098-A0BF-A79D1F0E233A}" presName="srcNode" presStyleLbl="node1" presStyleIdx="0" presStyleCnt="3"/>
      <dgm:spPr/>
    </dgm:pt>
    <dgm:pt modelId="{8FDFA07F-3490-4B7E-8523-E1E2AE5933EE}" type="pres">
      <dgm:prSet presAssocID="{B0924838-EFDE-4098-A0BF-A79D1F0E233A}" presName="conn" presStyleLbl="parChTrans1D2" presStyleIdx="0" presStyleCnt="1"/>
      <dgm:spPr/>
      <dgm:t>
        <a:bodyPr/>
        <a:lstStyle/>
        <a:p>
          <a:endParaRPr lang="en-US"/>
        </a:p>
      </dgm:t>
    </dgm:pt>
    <dgm:pt modelId="{D64A8C13-5DAE-43E5-8243-CEEA2522FA08}" type="pres">
      <dgm:prSet presAssocID="{B0924838-EFDE-4098-A0BF-A79D1F0E233A}" presName="extraNode" presStyleLbl="node1" presStyleIdx="0" presStyleCnt="3"/>
      <dgm:spPr/>
    </dgm:pt>
    <dgm:pt modelId="{71443E84-C00C-423B-A0AC-3DC7D32FE9E0}" type="pres">
      <dgm:prSet presAssocID="{B0924838-EFDE-4098-A0BF-A79D1F0E233A}" presName="dstNode" presStyleLbl="node1" presStyleIdx="0" presStyleCnt="3"/>
      <dgm:spPr/>
    </dgm:pt>
    <dgm:pt modelId="{B65E76DF-8111-48E1-8E94-D1A6318D7A92}" type="pres">
      <dgm:prSet presAssocID="{A82A4014-5B2E-4964-9AF6-B85FDEFE11D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4CE02B-0B02-42A7-851C-BE5460B6A7A4}" type="pres">
      <dgm:prSet presAssocID="{A82A4014-5B2E-4964-9AF6-B85FDEFE11D1}" presName="accent_1" presStyleCnt="0"/>
      <dgm:spPr/>
    </dgm:pt>
    <dgm:pt modelId="{7282562E-9055-48F4-AA5C-23FC263C8191}" type="pres">
      <dgm:prSet presAssocID="{A82A4014-5B2E-4964-9AF6-B85FDEFE11D1}" presName="accentRepeatNode" presStyleLbl="solidFgAcc1" presStyleIdx="0" presStyleCnt="3" custLinFactNeighborX="1892" custLinFactNeighborY="-9552"/>
      <dgm:spPr/>
    </dgm:pt>
    <dgm:pt modelId="{1D9EBD2F-D198-4C7A-9833-E4E289B82778}" type="pres">
      <dgm:prSet presAssocID="{68DA2E5A-A9CE-4052-873C-70C5C328D041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DD7770-EAD5-4179-B095-5382024E6E21}" type="pres">
      <dgm:prSet presAssocID="{68DA2E5A-A9CE-4052-873C-70C5C328D041}" presName="accent_2" presStyleCnt="0"/>
      <dgm:spPr/>
    </dgm:pt>
    <dgm:pt modelId="{8A3F2F09-736F-4F9A-B505-B0517C5FC46D}" type="pres">
      <dgm:prSet presAssocID="{68DA2E5A-A9CE-4052-873C-70C5C328D041}" presName="accentRepeatNode" presStyleLbl="solidFgAcc1" presStyleIdx="1" presStyleCnt="3"/>
      <dgm:spPr/>
    </dgm:pt>
    <dgm:pt modelId="{6DDA7D40-303E-4E64-8E79-4E5DB9BF7F54}" type="pres">
      <dgm:prSet presAssocID="{09479A16-24C5-4B23-BD3C-098DB4664C5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2FB71C-6220-4913-84FE-13F18FC51288}" type="pres">
      <dgm:prSet presAssocID="{09479A16-24C5-4B23-BD3C-098DB4664C54}" presName="accent_3" presStyleCnt="0"/>
      <dgm:spPr/>
    </dgm:pt>
    <dgm:pt modelId="{B796FCA4-A492-4530-B6AF-015D160EFD0B}" type="pres">
      <dgm:prSet presAssocID="{09479A16-24C5-4B23-BD3C-098DB4664C54}" presName="accentRepeatNode" presStyleLbl="solidFgAcc1" presStyleIdx="2" presStyleCnt="3" custLinFactNeighborX="-26842" custLinFactNeighborY="2990"/>
      <dgm:spPr/>
    </dgm:pt>
  </dgm:ptLst>
  <dgm:cxnLst>
    <dgm:cxn modelId="{829F40A0-7CE2-48A0-B9F8-B5F28EF9B205}" type="presOf" srcId="{A82A4014-5B2E-4964-9AF6-B85FDEFE11D1}" destId="{B65E76DF-8111-48E1-8E94-D1A6318D7A92}" srcOrd="0" destOrd="0" presId="urn:microsoft.com/office/officeart/2008/layout/VerticalCurvedList"/>
    <dgm:cxn modelId="{10078FD2-C9D3-497D-9FCC-64708BA2099F}" type="presOf" srcId="{09479A16-24C5-4B23-BD3C-098DB4664C54}" destId="{6DDA7D40-303E-4E64-8E79-4E5DB9BF7F54}" srcOrd="0" destOrd="0" presId="urn:microsoft.com/office/officeart/2008/layout/VerticalCurvedList"/>
    <dgm:cxn modelId="{74161783-10F6-41B2-A500-AB3E66D1B0D7}" srcId="{B0924838-EFDE-4098-A0BF-A79D1F0E233A}" destId="{68DA2E5A-A9CE-4052-873C-70C5C328D041}" srcOrd="1" destOrd="0" parTransId="{551F7F3F-7039-4933-BFE5-47988B0242ED}" sibTransId="{1BC21009-13D4-4546-A229-86EB4BA923C4}"/>
    <dgm:cxn modelId="{F2297E16-969C-4C65-897A-AB85D5A1D789}" type="presOf" srcId="{ADC27508-FED9-48A7-A7E6-1EC15B0FF320}" destId="{8FDFA07F-3490-4B7E-8523-E1E2AE5933EE}" srcOrd="0" destOrd="0" presId="urn:microsoft.com/office/officeart/2008/layout/VerticalCurvedList"/>
    <dgm:cxn modelId="{8EDCB47B-F143-4868-9241-E00543382541}" type="presOf" srcId="{68DA2E5A-A9CE-4052-873C-70C5C328D041}" destId="{1D9EBD2F-D198-4C7A-9833-E4E289B82778}" srcOrd="0" destOrd="0" presId="urn:microsoft.com/office/officeart/2008/layout/VerticalCurvedList"/>
    <dgm:cxn modelId="{C0179DB3-021C-4710-968C-BB3D90E30806}" srcId="{B0924838-EFDE-4098-A0BF-A79D1F0E233A}" destId="{A82A4014-5B2E-4964-9AF6-B85FDEFE11D1}" srcOrd="0" destOrd="0" parTransId="{5E109C54-92DB-4166-909A-BA76BCBF862C}" sibTransId="{ADC27508-FED9-48A7-A7E6-1EC15B0FF320}"/>
    <dgm:cxn modelId="{F2A12A04-7720-4AE1-8A2C-321064ED7F78}" type="presOf" srcId="{B0924838-EFDE-4098-A0BF-A79D1F0E233A}" destId="{D4DA5714-88F9-4487-91D0-FC518594A0E3}" srcOrd="0" destOrd="0" presId="urn:microsoft.com/office/officeart/2008/layout/VerticalCurvedList"/>
    <dgm:cxn modelId="{BE073EFC-EF66-45D3-969C-F31A52F9B191}" srcId="{B0924838-EFDE-4098-A0BF-A79D1F0E233A}" destId="{09479A16-24C5-4B23-BD3C-098DB4664C54}" srcOrd="2" destOrd="0" parTransId="{92528057-FEA7-4777-B9A4-7BD5913E1498}" sibTransId="{7FACECE2-B8D1-461A-9F45-E411FA94E125}"/>
    <dgm:cxn modelId="{F91D9590-42DD-446E-879D-F0A93B93352B}" type="presParOf" srcId="{D4DA5714-88F9-4487-91D0-FC518594A0E3}" destId="{D8F76DBF-19FB-48C9-8A07-F69AF66BF2AF}" srcOrd="0" destOrd="0" presId="urn:microsoft.com/office/officeart/2008/layout/VerticalCurvedList"/>
    <dgm:cxn modelId="{BBC6A61F-E8D1-4947-8F45-D1D4C5D22804}" type="presParOf" srcId="{D8F76DBF-19FB-48C9-8A07-F69AF66BF2AF}" destId="{2AAECD3E-14BE-457E-9CB7-E57514F1BE39}" srcOrd="0" destOrd="0" presId="urn:microsoft.com/office/officeart/2008/layout/VerticalCurvedList"/>
    <dgm:cxn modelId="{A87F652C-5231-4449-BECE-DA54024576BD}" type="presParOf" srcId="{2AAECD3E-14BE-457E-9CB7-E57514F1BE39}" destId="{235F7B15-5250-46DC-9874-579EB339EA39}" srcOrd="0" destOrd="0" presId="urn:microsoft.com/office/officeart/2008/layout/VerticalCurvedList"/>
    <dgm:cxn modelId="{3529C6DC-CE9F-4A64-9794-F4391A6105BD}" type="presParOf" srcId="{2AAECD3E-14BE-457E-9CB7-E57514F1BE39}" destId="{8FDFA07F-3490-4B7E-8523-E1E2AE5933EE}" srcOrd="1" destOrd="0" presId="urn:microsoft.com/office/officeart/2008/layout/VerticalCurvedList"/>
    <dgm:cxn modelId="{4D21C6B0-5173-4F13-8468-182700C40938}" type="presParOf" srcId="{2AAECD3E-14BE-457E-9CB7-E57514F1BE39}" destId="{D64A8C13-5DAE-43E5-8243-CEEA2522FA08}" srcOrd="2" destOrd="0" presId="urn:microsoft.com/office/officeart/2008/layout/VerticalCurvedList"/>
    <dgm:cxn modelId="{639CD899-A980-4CB8-AA23-EEEB534DEDDA}" type="presParOf" srcId="{2AAECD3E-14BE-457E-9CB7-E57514F1BE39}" destId="{71443E84-C00C-423B-A0AC-3DC7D32FE9E0}" srcOrd="3" destOrd="0" presId="urn:microsoft.com/office/officeart/2008/layout/VerticalCurvedList"/>
    <dgm:cxn modelId="{6E1B607D-004C-433D-9447-9AC197177965}" type="presParOf" srcId="{D8F76DBF-19FB-48C9-8A07-F69AF66BF2AF}" destId="{B65E76DF-8111-48E1-8E94-D1A6318D7A92}" srcOrd="1" destOrd="0" presId="urn:microsoft.com/office/officeart/2008/layout/VerticalCurvedList"/>
    <dgm:cxn modelId="{1158DDE1-2B00-4B4E-AB24-40A32FB8EB71}" type="presParOf" srcId="{D8F76DBF-19FB-48C9-8A07-F69AF66BF2AF}" destId="{794CE02B-0B02-42A7-851C-BE5460B6A7A4}" srcOrd="2" destOrd="0" presId="urn:microsoft.com/office/officeart/2008/layout/VerticalCurvedList"/>
    <dgm:cxn modelId="{9F1ED71E-85BA-44B7-9EA4-BCA4977D03DB}" type="presParOf" srcId="{794CE02B-0B02-42A7-851C-BE5460B6A7A4}" destId="{7282562E-9055-48F4-AA5C-23FC263C8191}" srcOrd="0" destOrd="0" presId="urn:microsoft.com/office/officeart/2008/layout/VerticalCurvedList"/>
    <dgm:cxn modelId="{91854124-BAC6-45BC-B892-46B53A9615C9}" type="presParOf" srcId="{D8F76DBF-19FB-48C9-8A07-F69AF66BF2AF}" destId="{1D9EBD2F-D198-4C7A-9833-E4E289B82778}" srcOrd="3" destOrd="0" presId="urn:microsoft.com/office/officeart/2008/layout/VerticalCurvedList"/>
    <dgm:cxn modelId="{5B07E4CF-0E54-4C99-AB2E-2E548E30AACA}" type="presParOf" srcId="{D8F76DBF-19FB-48C9-8A07-F69AF66BF2AF}" destId="{B8DD7770-EAD5-4179-B095-5382024E6E21}" srcOrd="4" destOrd="0" presId="urn:microsoft.com/office/officeart/2008/layout/VerticalCurvedList"/>
    <dgm:cxn modelId="{5065B15E-6B8C-4AC9-B978-E0A2ED059C7D}" type="presParOf" srcId="{B8DD7770-EAD5-4179-B095-5382024E6E21}" destId="{8A3F2F09-736F-4F9A-B505-B0517C5FC46D}" srcOrd="0" destOrd="0" presId="urn:microsoft.com/office/officeart/2008/layout/VerticalCurvedList"/>
    <dgm:cxn modelId="{0CEA0A8B-6FE4-4A4D-A28D-1F3BC5448FBD}" type="presParOf" srcId="{D8F76DBF-19FB-48C9-8A07-F69AF66BF2AF}" destId="{6DDA7D40-303E-4E64-8E79-4E5DB9BF7F54}" srcOrd="5" destOrd="0" presId="urn:microsoft.com/office/officeart/2008/layout/VerticalCurvedList"/>
    <dgm:cxn modelId="{B848DB7E-1C97-40FB-A01F-FA4EDC456310}" type="presParOf" srcId="{D8F76DBF-19FB-48C9-8A07-F69AF66BF2AF}" destId="{BD2FB71C-6220-4913-84FE-13F18FC51288}" srcOrd="6" destOrd="0" presId="urn:microsoft.com/office/officeart/2008/layout/VerticalCurvedList"/>
    <dgm:cxn modelId="{58874649-67CB-4F1D-AE4A-035769F51512}" type="presParOf" srcId="{BD2FB71C-6220-4913-84FE-13F18FC51288}" destId="{B796FCA4-A492-4530-B6AF-015D160EFD0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924838-EFDE-4098-A0BF-A79D1F0E233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2A4014-5B2E-4964-9AF6-B85FDEFE11D1}">
      <dgm:prSet phldrT="[Text]"/>
      <dgm:spPr>
        <a:solidFill>
          <a:schemeClr val="bg2"/>
        </a:solidFill>
      </dgm:spPr>
      <dgm:t>
        <a:bodyPr/>
        <a:lstStyle/>
        <a:p>
          <a:r>
            <a:rPr lang="en-US" b="0" i="0" dirty="0" smtClean="0"/>
            <a:t>To be able to predict which water pump systems are functional [class 1]</a:t>
          </a:r>
        </a:p>
        <a:p>
          <a:r>
            <a:rPr lang="en-US" dirty="0" smtClean="0"/>
            <a:t>and </a:t>
          </a:r>
          <a:r>
            <a:rPr lang="en-US" dirty="0" err="1" smtClean="0"/>
            <a:t>non_functional</a:t>
          </a:r>
          <a:r>
            <a:rPr lang="en-US" dirty="0" smtClean="0"/>
            <a:t> [class 0].</a:t>
          </a:r>
          <a:endParaRPr lang="en-US" dirty="0"/>
        </a:p>
      </dgm:t>
    </dgm:pt>
    <dgm:pt modelId="{5E109C54-92DB-4166-909A-BA76BCBF862C}" type="parTrans" cxnId="{C0179DB3-021C-4710-968C-BB3D90E30806}">
      <dgm:prSet/>
      <dgm:spPr/>
      <dgm:t>
        <a:bodyPr/>
        <a:lstStyle/>
        <a:p>
          <a:endParaRPr lang="en-US"/>
        </a:p>
      </dgm:t>
    </dgm:pt>
    <dgm:pt modelId="{ADC27508-FED9-48A7-A7E6-1EC15B0FF320}" type="sibTrans" cxnId="{C0179DB3-021C-4710-968C-BB3D90E30806}">
      <dgm:prSet/>
      <dgm:spPr/>
      <dgm:t>
        <a:bodyPr/>
        <a:lstStyle/>
        <a:p>
          <a:endParaRPr lang="en-US"/>
        </a:p>
      </dgm:t>
    </dgm:pt>
    <dgm:pt modelId="{1370396A-A445-4195-B8A6-C6184B5D31DB}">
      <dgm:prSet phldrT="[Text]"/>
      <dgm:spPr>
        <a:solidFill>
          <a:schemeClr val="bg2"/>
        </a:solidFill>
      </dgm:spPr>
      <dgm:t>
        <a:bodyPr/>
        <a:lstStyle/>
        <a:p>
          <a:r>
            <a:rPr lang="en-US" b="0" i="0" dirty="0" smtClean="0"/>
            <a:t>To determine what features can be improved to ensure high functionality or better conditions of water pumps.</a:t>
          </a:r>
          <a:endParaRPr lang="en-US" dirty="0"/>
        </a:p>
      </dgm:t>
    </dgm:pt>
    <dgm:pt modelId="{11835E54-4072-4C33-A65D-EFBDD2382363}" type="sibTrans" cxnId="{E1A05957-CB7D-4145-9A80-B2669E792A45}">
      <dgm:prSet/>
      <dgm:spPr/>
      <dgm:t>
        <a:bodyPr/>
        <a:lstStyle/>
        <a:p>
          <a:endParaRPr lang="en-US"/>
        </a:p>
      </dgm:t>
    </dgm:pt>
    <dgm:pt modelId="{417C8372-6E51-409F-82B9-FCB490B405C2}" type="parTrans" cxnId="{E1A05957-CB7D-4145-9A80-B2669E792A45}">
      <dgm:prSet/>
      <dgm:spPr/>
      <dgm:t>
        <a:bodyPr/>
        <a:lstStyle/>
        <a:p>
          <a:endParaRPr lang="en-US"/>
        </a:p>
      </dgm:t>
    </dgm:pt>
    <dgm:pt modelId="{D4DA5714-88F9-4487-91D0-FC518594A0E3}" type="pres">
      <dgm:prSet presAssocID="{B0924838-EFDE-4098-A0BF-A79D1F0E233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8F76DBF-19FB-48C9-8A07-F69AF66BF2AF}" type="pres">
      <dgm:prSet presAssocID="{B0924838-EFDE-4098-A0BF-A79D1F0E233A}" presName="Name1" presStyleCnt="0"/>
      <dgm:spPr/>
    </dgm:pt>
    <dgm:pt modelId="{2AAECD3E-14BE-457E-9CB7-E57514F1BE39}" type="pres">
      <dgm:prSet presAssocID="{B0924838-EFDE-4098-A0BF-A79D1F0E233A}" presName="cycle" presStyleCnt="0"/>
      <dgm:spPr/>
    </dgm:pt>
    <dgm:pt modelId="{235F7B15-5250-46DC-9874-579EB339EA39}" type="pres">
      <dgm:prSet presAssocID="{B0924838-EFDE-4098-A0BF-A79D1F0E233A}" presName="srcNode" presStyleLbl="node1" presStyleIdx="0" presStyleCnt="2"/>
      <dgm:spPr/>
    </dgm:pt>
    <dgm:pt modelId="{8FDFA07F-3490-4B7E-8523-E1E2AE5933EE}" type="pres">
      <dgm:prSet presAssocID="{B0924838-EFDE-4098-A0BF-A79D1F0E233A}" presName="conn" presStyleLbl="parChTrans1D2" presStyleIdx="0" presStyleCnt="1"/>
      <dgm:spPr/>
      <dgm:t>
        <a:bodyPr/>
        <a:lstStyle/>
        <a:p>
          <a:endParaRPr lang="en-US"/>
        </a:p>
      </dgm:t>
    </dgm:pt>
    <dgm:pt modelId="{D64A8C13-5DAE-43E5-8243-CEEA2522FA08}" type="pres">
      <dgm:prSet presAssocID="{B0924838-EFDE-4098-A0BF-A79D1F0E233A}" presName="extraNode" presStyleLbl="node1" presStyleIdx="0" presStyleCnt="2"/>
      <dgm:spPr/>
    </dgm:pt>
    <dgm:pt modelId="{71443E84-C00C-423B-A0AC-3DC7D32FE9E0}" type="pres">
      <dgm:prSet presAssocID="{B0924838-EFDE-4098-A0BF-A79D1F0E233A}" presName="dstNode" presStyleLbl="node1" presStyleIdx="0" presStyleCnt="2"/>
      <dgm:spPr/>
    </dgm:pt>
    <dgm:pt modelId="{B65E76DF-8111-48E1-8E94-D1A6318D7A92}" type="pres">
      <dgm:prSet presAssocID="{A82A4014-5B2E-4964-9AF6-B85FDEFE11D1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4CE02B-0B02-42A7-851C-BE5460B6A7A4}" type="pres">
      <dgm:prSet presAssocID="{A82A4014-5B2E-4964-9AF6-B85FDEFE11D1}" presName="accent_1" presStyleCnt="0"/>
      <dgm:spPr/>
    </dgm:pt>
    <dgm:pt modelId="{7282562E-9055-48F4-AA5C-23FC263C8191}" type="pres">
      <dgm:prSet presAssocID="{A82A4014-5B2E-4964-9AF6-B85FDEFE11D1}" presName="accentRepeatNode" presStyleLbl="solidFgAcc1" presStyleIdx="0" presStyleCnt="2" custLinFactNeighborX="1892" custLinFactNeighborY="-9552"/>
      <dgm:spPr/>
    </dgm:pt>
    <dgm:pt modelId="{D0C16CBA-496D-4278-9ED3-095A797A107B}" type="pres">
      <dgm:prSet presAssocID="{1370396A-A445-4195-B8A6-C6184B5D31DB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FB250-E164-4C74-B397-AD5C2CBE85E8}" type="pres">
      <dgm:prSet presAssocID="{1370396A-A445-4195-B8A6-C6184B5D31DB}" presName="accent_2" presStyleCnt="0"/>
      <dgm:spPr/>
    </dgm:pt>
    <dgm:pt modelId="{B7DACFA4-B46F-4E9E-B69B-852C3687642F}" type="pres">
      <dgm:prSet presAssocID="{1370396A-A445-4195-B8A6-C6184B5D31DB}" presName="accentRepeatNode" presStyleLbl="solidFgAcc1" presStyleIdx="1" presStyleCnt="2"/>
      <dgm:spPr/>
    </dgm:pt>
  </dgm:ptLst>
  <dgm:cxnLst>
    <dgm:cxn modelId="{8374D4EB-86A4-41E1-9E74-D03D8B90174F}" type="presOf" srcId="{A82A4014-5B2E-4964-9AF6-B85FDEFE11D1}" destId="{B65E76DF-8111-48E1-8E94-D1A6318D7A92}" srcOrd="0" destOrd="0" presId="urn:microsoft.com/office/officeart/2008/layout/VerticalCurvedList"/>
    <dgm:cxn modelId="{81556F59-3F8C-453C-8DBA-9458A9D5CB9C}" type="presOf" srcId="{1370396A-A445-4195-B8A6-C6184B5D31DB}" destId="{D0C16CBA-496D-4278-9ED3-095A797A107B}" srcOrd="0" destOrd="0" presId="urn:microsoft.com/office/officeart/2008/layout/VerticalCurvedList"/>
    <dgm:cxn modelId="{E1A05957-CB7D-4145-9A80-B2669E792A45}" srcId="{B0924838-EFDE-4098-A0BF-A79D1F0E233A}" destId="{1370396A-A445-4195-B8A6-C6184B5D31DB}" srcOrd="1" destOrd="0" parTransId="{417C8372-6E51-409F-82B9-FCB490B405C2}" sibTransId="{11835E54-4072-4C33-A65D-EFBDD2382363}"/>
    <dgm:cxn modelId="{C0179DB3-021C-4710-968C-BB3D90E30806}" srcId="{B0924838-EFDE-4098-A0BF-A79D1F0E233A}" destId="{A82A4014-5B2E-4964-9AF6-B85FDEFE11D1}" srcOrd="0" destOrd="0" parTransId="{5E109C54-92DB-4166-909A-BA76BCBF862C}" sibTransId="{ADC27508-FED9-48A7-A7E6-1EC15B0FF320}"/>
    <dgm:cxn modelId="{6832EE89-88BE-4B02-A0DF-B4066A946202}" type="presOf" srcId="{ADC27508-FED9-48A7-A7E6-1EC15B0FF320}" destId="{8FDFA07F-3490-4B7E-8523-E1E2AE5933EE}" srcOrd="0" destOrd="0" presId="urn:microsoft.com/office/officeart/2008/layout/VerticalCurvedList"/>
    <dgm:cxn modelId="{2955BFAE-9440-402B-9C82-03B55FE50EF2}" type="presOf" srcId="{B0924838-EFDE-4098-A0BF-A79D1F0E233A}" destId="{D4DA5714-88F9-4487-91D0-FC518594A0E3}" srcOrd="0" destOrd="0" presId="urn:microsoft.com/office/officeart/2008/layout/VerticalCurvedList"/>
    <dgm:cxn modelId="{EE784AD9-96A5-4756-BA09-7166422FB3ED}" type="presParOf" srcId="{D4DA5714-88F9-4487-91D0-FC518594A0E3}" destId="{D8F76DBF-19FB-48C9-8A07-F69AF66BF2AF}" srcOrd="0" destOrd="0" presId="urn:microsoft.com/office/officeart/2008/layout/VerticalCurvedList"/>
    <dgm:cxn modelId="{F97BAAD4-7380-467E-BEB9-864F54BCA65B}" type="presParOf" srcId="{D8F76DBF-19FB-48C9-8A07-F69AF66BF2AF}" destId="{2AAECD3E-14BE-457E-9CB7-E57514F1BE39}" srcOrd="0" destOrd="0" presId="urn:microsoft.com/office/officeart/2008/layout/VerticalCurvedList"/>
    <dgm:cxn modelId="{40380F01-CFBD-489B-93AC-14D1A9D4D6B2}" type="presParOf" srcId="{2AAECD3E-14BE-457E-9CB7-E57514F1BE39}" destId="{235F7B15-5250-46DC-9874-579EB339EA39}" srcOrd="0" destOrd="0" presId="urn:microsoft.com/office/officeart/2008/layout/VerticalCurvedList"/>
    <dgm:cxn modelId="{9E51FDDC-254E-4B8A-8F77-94F723BDC346}" type="presParOf" srcId="{2AAECD3E-14BE-457E-9CB7-E57514F1BE39}" destId="{8FDFA07F-3490-4B7E-8523-E1E2AE5933EE}" srcOrd="1" destOrd="0" presId="urn:microsoft.com/office/officeart/2008/layout/VerticalCurvedList"/>
    <dgm:cxn modelId="{D835D8D2-5369-4F97-BD3D-F5EDE0D893DE}" type="presParOf" srcId="{2AAECD3E-14BE-457E-9CB7-E57514F1BE39}" destId="{D64A8C13-5DAE-43E5-8243-CEEA2522FA08}" srcOrd="2" destOrd="0" presId="urn:microsoft.com/office/officeart/2008/layout/VerticalCurvedList"/>
    <dgm:cxn modelId="{FDD0B107-C4C8-4427-B7EA-9BD9A8C2C8AE}" type="presParOf" srcId="{2AAECD3E-14BE-457E-9CB7-E57514F1BE39}" destId="{71443E84-C00C-423B-A0AC-3DC7D32FE9E0}" srcOrd="3" destOrd="0" presId="urn:microsoft.com/office/officeart/2008/layout/VerticalCurvedList"/>
    <dgm:cxn modelId="{74E26E53-6F34-4948-B3F3-285AF1705B49}" type="presParOf" srcId="{D8F76DBF-19FB-48C9-8A07-F69AF66BF2AF}" destId="{B65E76DF-8111-48E1-8E94-D1A6318D7A92}" srcOrd="1" destOrd="0" presId="urn:microsoft.com/office/officeart/2008/layout/VerticalCurvedList"/>
    <dgm:cxn modelId="{46594C43-8B2B-4B5C-B5F4-848EFCD08B56}" type="presParOf" srcId="{D8F76DBF-19FB-48C9-8A07-F69AF66BF2AF}" destId="{794CE02B-0B02-42A7-851C-BE5460B6A7A4}" srcOrd="2" destOrd="0" presId="urn:microsoft.com/office/officeart/2008/layout/VerticalCurvedList"/>
    <dgm:cxn modelId="{E2FF809E-11EB-4C11-A968-F061FAA7ECC2}" type="presParOf" srcId="{794CE02B-0B02-42A7-851C-BE5460B6A7A4}" destId="{7282562E-9055-48F4-AA5C-23FC263C8191}" srcOrd="0" destOrd="0" presId="urn:microsoft.com/office/officeart/2008/layout/VerticalCurvedList"/>
    <dgm:cxn modelId="{AF081AFE-F8C0-4092-A2B9-47D0CD272707}" type="presParOf" srcId="{D8F76DBF-19FB-48C9-8A07-F69AF66BF2AF}" destId="{D0C16CBA-496D-4278-9ED3-095A797A107B}" srcOrd="3" destOrd="0" presId="urn:microsoft.com/office/officeart/2008/layout/VerticalCurvedList"/>
    <dgm:cxn modelId="{1B7CB3A0-FAA9-4200-BD24-E2DA18C22D7F}" type="presParOf" srcId="{D8F76DBF-19FB-48C9-8A07-F69AF66BF2AF}" destId="{766FB250-E164-4C74-B397-AD5C2CBE85E8}" srcOrd="4" destOrd="0" presId="urn:microsoft.com/office/officeart/2008/layout/VerticalCurvedList"/>
    <dgm:cxn modelId="{B1A5C618-DA8A-4AD3-A85C-FC5E101058BB}" type="presParOf" srcId="{766FB250-E164-4C74-B397-AD5C2CBE85E8}" destId="{B7DACFA4-B46F-4E9E-B69B-852C368764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F31D4A-E760-4D88-8D85-2838E4090D4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316D6A-6BC1-416B-B646-E240E8829F47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400" b="0" i="0" dirty="0" smtClean="0"/>
            <a:t>The accuracy of 73% tells us that our model will assign the correct label; functional as 1 or non functional as 0 73% of the time. </a:t>
          </a:r>
          <a:endParaRPr lang="en-US" sz="1400" dirty="0"/>
        </a:p>
      </dgm:t>
    </dgm:pt>
    <dgm:pt modelId="{65FA7469-535F-49AE-AAB1-732373EB0136}" type="parTrans" cxnId="{3BEBA883-BD76-48A0-B125-B81B7D694259}">
      <dgm:prSet/>
      <dgm:spPr/>
      <dgm:t>
        <a:bodyPr/>
        <a:lstStyle/>
        <a:p>
          <a:endParaRPr lang="en-US"/>
        </a:p>
      </dgm:t>
    </dgm:pt>
    <dgm:pt modelId="{E2475FBA-EABE-4BA7-B41F-878C34DCFF53}" type="sibTrans" cxnId="{3BEBA883-BD76-48A0-B125-B81B7D694259}">
      <dgm:prSet/>
      <dgm:spPr/>
      <dgm:t>
        <a:bodyPr/>
        <a:lstStyle/>
        <a:p>
          <a:endParaRPr lang="en-US"/>
        </a:p>
      </dgm:t>
    </dgm:pt>
    <dgm:pt modelId="{FD991D48-9FA2-4C26-A146-118609F4EB23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400" b="0" i="0" dirty="0" smtClean="0"/>
            <a:t>Our recall of 89% means that our model is able to identify 89% of the true positives 73% of the time. </a:t>
          </a:r>
          <a:endParaRPr lang="en-US" sz="1400" dirty="0"/>
        </a:p>
      </dgm:t>
    </dgm:pt>
    <dgm:pt modelId="{9BD8DA8A-59DA-42AF-8514-36324E19814E}" type="parTrans" cxnId="{C46DE854-37B9-4EE5-A16E-F3B22CA78504}">
      <dgm:prSet/>
      <dgm:spPr/>
      <dgm:t>
        <a:bodyPr/>
        <a:lstStyle/>
        <a:p>
          <a:endParaRPr lang="en-US"/>
        </a:p>
      </dgm:t>
    </dgm:pt>
    <dgm:pt modelId="{8DBBF422-1FE2-49AC-BC85-4F75B29E20A8}" type="sibTrans" cxnId="{C46DE854-37B9-4EE5-A16E-F3B22CA78504}">
      <dgm:prSet/>
      <dgm:spPr/>
      <dgm:t>
        <a:bodyPr/>
        <a:lstStyle/>
        <a:p>
          <a:endParaRPr lang="en-US"/>
        </a:p>
      </dgm:t>
    </dgm:pt>
    <dgm:pt modelId="{126DD0AE-ACBF-4BFD-BE4D-BB22A6496402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400" dirty="0" smtClean="0"/>
            <a:t>Results </a:t>
          </a:r>
          <a:r>
            <a:rPr lang="en-US" sz="1400" b="0" i="0" dirty="0" smtClean="0"/>
            <a:t>showed that type of </a:t>
          </a:r>
          <a:r>
            <a:rPr lang="en-US" sz="1400" b="0" i="0" dirty="0" err="1" smtClean="0"/>
            <a:t>waterpoint</a:t>
          </a:r>
          <a:r>
            <a:rPr lang="en-US" sz="1400" b="0" i="0" dirty="0" smtClean="0"/>
            <a:t> technology, type of extraction and amount paid for water affects the failure rates of these </a:t>
          </a:r>
          <a:r>
            <a:rPr lang="en-US" sz="1400" b="0" i="0" dirty="0" err="1" smtClean="0"/>
            <a:t>waterpoint</a:t>
          </a:r>
          <a:r>
            <a:rPr lang="en-US" sz="1400" b="0" i="0" dirty="0" smtClean="0"/>
            <a:t> types.</a:t>
          </a:r>
          <a:endParaRPr lang="en-US" sz="1400" dirty="0"/>
        </a:p>
      </dgm:t>
    </dgm:pt>
    <dgm:pt modelId="{FF0C2325-0A16-4E6E-9B16-46EA509506D9}" type="parTrans" cxnId="{70059965-1645-4EB1-A508-E1B967B5CE43}">
      <dgm:prSet/>
      <dgm:spPr/>
      <dgm:t>
        <a:bodyPr/>
        <a:lstStyle/>
        <a:p>
          <a:endParaRPr lang="en-US"/>
        </a:p>
      </dgm:t>
    </dgm:pt>
    <dgm:pt modelId="{EC90B582-0067-4A0A-B3D3-7DE367228620}" type="sibTrans" cxnId="{70059965-1645-4EB1-A508-E1B967B5CE43}">
      <dgm:prSet/>
      <dgm:spPr/>
      <dgm:t>
        <a:bodyPr/>
        <a:lstStyle/>
        <a:p>
          <a:endParaRPr lang="en-US"/>
        </a:p>
      </dgm:t>
    </dgm:pt>
    <dgm:pt modelId="{BFE23F5D-2AD8-49CC-B3F2-BA42DAF5505E}" type="pres">
      <dgm:prSet presAssocID="{7AF31D4A-E760-4D88-8D85-2838E4090D4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F874AD6-91B7-4BD9-AA96-D9F3A262C2FA}" type="pres">
      <dgm:prSet presAssocID="{7AF31D4A-E760-4D88-8D85-2838E4090D4E}" presName="Name1" presStyleCnt="0"/>
      <dgm:spPr/>
    </dgm:pt>
    <dgm:pt modelId="{0FFF870C-48DD-47E0-9935-994E999EDCFA}" type="pres">
      <dgm:prSet presAssocID="{7AF31D4A-E760-4D88-8D85-2838E4090D4E}" presName="cycle" presStyleCnt="0"/>
      <dgm:spPr/>
    </dgm:pt>
    <dgm:pt modelId="{68963161-121F-473B-8B09-6D081A5A47E7}" type="pres">
      <dgm:prSet presAssocID="{7AF31D4A-E760-4D88-8D85-2838E4090D4E}" presName="srcNode" presStyleLbl="node1" presStyleIdx="0" presStyleCnt="3"/>
      <dgm:spPr/>
    </dgm:pt>
    <dgm:pt modelId="{AD48EBF8-B3B6-4085-8CF3-3FC020AB0AE5}" type="pres">
      <dgm:prSet presAssocID="{7AF31D4A-E760-4D88-8D85-2838E4090D4E}" presName="conn" presStyleLbl="parChTrans1D2" presStyleIdx="0" presStyleCnt="1"/>
      <dgm:spPr/>
      <dgm:t>
        <a:bodyPr/>
        <a:lstStyle/>
        <a:p>
          <a:endParaRPr lang="en-US"/>
        </a:p>
      </dgm:t>
    </dgm:pt>
    <dgm:pt modelId="{81E16A56-FD47-49BD-95F9-619F97E03FC7}" type="pres">
      <dgm:prSet presAssocID="{7AF31D4A-E760-4D88-8D85-2838E4090D4E}" presName="extraNode" presStyleLbl="node1" presStyleIdx="0" presStyleCnt="3"/>
      <dgm:spPr/>
    </dgm:pt>
    <dgm:pt modelId="{DD011A57-C940-4B98-BED8-6218C6FE1A96}" type="pres">
      <dgm:prSet presAssocID="{7AF31D4A-E760-4D88-8D85-2838E4090D4E}" presName="dstNode" presStyleLbl="node1" presStyleIdx="0" presStyleCnt="3"/>
      <dgm:spPr/>
    </dgm:pt>
    <dgm:pt modelId="{76C28A70-BE6B-4A67-B2F5-074D2B4AA546}" type="pres">
      <dgm:prSet presAssocID="{26316D6A-6BC1-416B-B646-E240E8829F47}" presName="text_1" presStyleLbl="node1" presStyleIdx="0" presStyleCnt="3" custScaleY="1593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A1800-7C09-4227-9529-8D74FDC9D137}" type="pres">
      <dgm:prSet presAssocID="{26316D6A-6BC1-416B-B646-E240E8829F47}" presName="accent_1" presStyleCnt="0"/>
      <dgm:spPr/>
    </dgm:pt>
    <dgm:pt modelId="{18D14392-48C5-43D3-AAEB-CC33A5C6D487}" type="pres">
      <dgm:prSet presAssocID="{26316D6A-6BC1-416B-B646-E240E8829F47}" presName="accentRepeatNode" presStyleLbl="solidFgAcc1" presStyleIdx="0" presStyleCnt="3"/>
      <dgm:spPr/>
    </dgm:pt>
    <dgm:pt modelId="{1CADA015-5257-4FA8-9D68-F9019E309DED}" type="pres">
      <dgm:prSet presAssocID="{FD991D48-9FA2-4C26-A146-118609F4EB23}" presName="text_2" presStyleLbl="node1" presStyleIdx="1" presStyleCnt="3" custScaleY="164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320CF-9C9C-4439-916D-5B24849701BA}" type="pres">
      <dgm:prSet presAssocID="{FD991D48-9FA2-4C26-A146-118609F4EB23}" presName="accent_2" presStyleCnt="0"/>
      <dgm:spPr/>
    </dgm:pt>
    <dgm:pt modelId="{48D31560-D1DF-4BBE-B6E5-C06CA34C00B4}" type="pres">
      <dgm:prSet presAssocID="{FD991D48-9FA2-4C26-A146-118609F4EB23}" presName="accentRepeatNode" presStyleLbl="solidFgAcc1" presStyleIdx="1" presStyleCnt="3"/>
      <dgm:spPr/>
    </dgm:pt>
    <dgm:pt modelId="{30F3A706-F0E8-424E-B6C1-8D8A0886656B}" type="pres">
      <dgm:prSet presAssocID="{126DD0AE-ACBF-4BFD-BE4D-BB22A6496402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46D668-152D-46D9-951D-7178E02EE8B3}" type="pres">
      <dgm:prSet presAssocID="{126DD0AE-ACBF-4BFD-BE4D-BB22A6496402}" presName="accent_3" presStyleCnt="0"/>
      <dgm:spPr/>
    </dgm:pt>
    <dgm:pt modelId="{044E712D-28F3-4C3A-80D4-DE681B27A2D4}" type="pres">
      <dgm:prSet presAssocID="{126DD0AE-ACBF-4BFD-BE4D-BB22A6496402}" presName="accentRepeatNode" presStyleLbl="solidFgAcc1" presStyleIdx="2" presStyleCnt="3"/>
      <dgm:spPr/>
    </dgm:pt>
  </dgm:ptLst>
  <dgm:cxnLst>
    <dgm:cxn modelId="{3BEBA883-BD76-48A0-B125-B81B7D694259}" srcId="{7AF31D4A-E760-4D88-8D85-2838E4090D4E}" destId="{26316D6A-6BC1-416B-B646-E240E8829F47}" srcOrd="0" destOrd="0" parTransId="{65FA7469-535F-49AE-AAB1-732373EB0136}" sibTransId="{E2475FBA-EABE-4BA7-B41F-878C34DCFF53}"/>
    <dgm:cxn modelId="{8F45B4CA-5EC0-4A1F-B5F8-C53DBEA81F13}" type="presOf" srcId="{126DD0AE-ACBF-4BFD-BE4D-BB22A6496402}" destId="{30F3A706-F0E8-424E-B6C1-8D8A0886656B}" srcOrd="0" destOrd="0" presId="urn:microsoft.com/office/officeart/2008/layout/VerticalCurvedList"/>
    <dgm:cxn modelId="{EC4A34CA-8027-43C9-9634-61BBDBE60A5D}" type="presOf" srcId="{E2475FBA-EABE-4BA7-B41F-878C34DCFF53}" destId="{AD48EBF8-B3B6-4085-8CF3-3FC020AB0AE5}" srcOrd="0" destOrd="0" presId="urn:microsoft.com/office/officeart/2008/layout/VerticalCurvedList"/>
    <dgm:cxn modelId="{B2B9D55C-F241-4B01-BD3C-D2ED3261D751}" type="presOf" srcId="{7AF31D4A-E760-4D88-8D85-2838E4090D4E}" destId="{BFE23F5D-2AD8-49CC-B3F2-BA42DAF5505E}" srcOrd="0" destOrd="0" presId="urn:microsoft.com/office/officeart/2008/layout/VerticalCurvedList"/>
    <dgm:cxn modelId="{9BC9B2FD-194B-47AF-A5C1-BF302729AE46}" type="presOf" srcId="{26316D6A-6BC1-416B-B646-E240E8829F47}" destId="{76C28A70-BE6B-4A67-B2F5-074D2B4AA546}" srcOrd="0" destOrd="0" presId="urn:microsoft.com/office/officeart/2008/layout/VerticalCurvedList"/>
    <dgm:cxn modelId="{31857251-1EB8-4B36-BCC0-BBF2E3FD48C3}" type="presOf" srcId="{FD991D48-9FA2-4C26-A146-118609F4EB23}" destId="{1CADA015-5257-4FA8-9D68-F9019E309DED}" srcOrd="0" destOrd="0" presId="urn:microsoft.com/office/officeart/2008/layout/VerticalCurvedList"/>
    <dgm:cxn modelId="{C46DE854-37B9-4EE5-A16E-F3B22CA78504}" srcId="{7AF31D4A-E760-4D88-8D85-2838E4090D4E}" destId="{FD991D48-9FA2-4C26-A146-118609F4EB23}" srcOrd="1" destOrd="0" parTransId="{9BD8DA8A-59DA-42AF-8514-36324E19814E}" sibTransId="{8DBBF422-1FE2-49AC-BC85-4F75B29E20A8}"/>
    <dgm:cxn modelId="{70059965-1645-4EB1-A508-E1B967B5CE43}" srcId="{7AF31D4A-E760-4D88-8D85-2838E4090D4E}" destId="{126DD0AE-ACBF-4BFD-BE4D-BB22A6496402}" srcOrd="2" destOrd="0" parTransId="{FF0C2325-0A16-4E6E-9B16-46EA509506D9}" sibTransId="{EC90B582-0067-4A0A-B3D3-7DE367228620}"/>
    <dgm:cxn modelId="{1660C0AC-8088-4098-9A7F-E0D885B058B5}" type="presParOf" srcId="{BFE23F5D-2AD8-49CC-B3F2-BA42DAF5505E}" destId="{2F874AD6-91B7-4BD9-AA96-D9F3A262C2FA}" srcOrd="0" destOrd="0" presId="urn:microsoft.com/office/officeart/2008/layout/VerticalCurvedList"/>
    <dgm:cxn modelId="{8C17B717-063B-4C44-9217-FFCFC1524099}" type="presParOf" srcId="{2F874AD6-91B7-4BD9-AA96-D9F3A262C2FA}" destId="{0FFF870C-48DD-47E0-9935-994E999EDCFA}" srcOrd="0" destOrd="0" presId="urn:microsoft.com/office/officeart/2008/layout/VerticalCurvedList"/>
    <dgm:cxn modelId="{47A2A260-B338-4C47-ABFD-32F42C864183}" type="presParOf" srcId="{0FFF870C-48DD-47E0-9935-994E999EDCFA}" destId="{68963161-121F-473B-8B09-6D081A5A47E7}" srcOrd="0" destOrd="0" presId="urn:microsoft.com/office/officeart/2008/layout/VerticalCurvedList"/>
    <dgm:cxn modelId="{582B0B41-373A-4C39-A7FF-42572F95AF55}" type="presParOf" srcId="{0FFF870C-48DD-47E0-9935-994E999EDCFA}" destId="{AD48EBF8-B3B6-4085-8CF3-3FC020AB0AE5}" srcOrd="1" destOrd="0" presId="urn:microsoft.com/office/officeart/2008/layout/VerticalCurvedList"/>
    <dgm:cxn modelId="{8CC72715-B5F9-454F-8C31-08115F043667}" type="presParOf" srcId="{0FFF870C-48DD-47E0-9935-994E999EDCFA}" destId="{81E16A56-FD47-49BD-95F9-619F97E03FC7}" srcOrd="2" destOrd="0" presId="urn:microsoft.com/office/officeart/2008/layout/VerticalCurvedList"/>
    <dgm:cxn modelId="{BC8F2EB2-25B0-4BC2-99A2-06088452A29F}" type="presParOf" srcId="{0FFF870C-48DD-47E0-9935-994E999EDCFA}" destId="{DD011A57-C940-4B98-BED8-6218C6FE1A96}" srcOrd="3" destOrd="0" presId="urn:microsoft.com/office/officeart/2008/layout/VerticalCurvedList"/>
    <dgm:cxn modelId="{42DBE2BE-3BFB-475E-983C-AA4424E839A6}" type="presParOf" srcId="{2F874AD6-91B7-4BD9-AA96-D9F3A262C2FA}" destId="{76C28A70-BE6B-4A67-B2F5-074D2B4AA546}" srcOrd="1" destOrd="0" presId="urn:microsoft.com/office/officeart/2008/layout/VerticalCurvedList"/>
    <dgm:cxn modelId="{8CB9D515-408E-4901-A9D3-1F0C02723D05}" type="presParOf" srcId="{2F874AD6-91B7-4BD9-AA96-D9F3A262C2FA}" destId="{F71A1800-7C09-4227-9529-8D74FDC9D137}" srcOrd="2" destOrd="0" presId="urn:microsoft.com/office/officeart/2008/layout/VerticalCurvedList"/>
    <dgm:cxn modelId="{89D82E59-1FBE-4633-8286-996AE90D9A8E}" type="presParOf" srcId="{F71A1800-7C09-4227-9529-8D74FDC9D137}" destId="{18D14392-48C5-43D3-AAEB-CC33A5C6D487}" srcOrd="0" destOrd="0" presId="urn:microsoft.com/office/officeart/2008/layout/VerticalCurvedList"/>
    <dgm:cxn modelId="{54EC24CB-6AB4-4286-8A6A-D31A47EA1C90}" type="presParOf" srcId="{2F874AD6-91B7-4BD9-AA96-D9F3A262C2FA}" destId="{1CADA015-5257-4FA8-9D68-F9019E309DED}" srcOrd="3" destOrd="0" presId="urn:microsoft.com/office/officeart/2008/layout/VerticalCurvedList"/>
    <dgm:cxn modelId="{ED6FD49E-5B51-46AA-9BD9-2B9BAE6AFA23}" type="presParOf" srcId="{2F874AD6-91B7-4BD9-AA96-D9F3A262C2FA}" destId="{EC0320CF-9C9C-4439-916D-5B24849701BA}" srcOrd="4" destOrd="0" presId="urn:microsoft.com/office/officeart/2008/layout/VerticalCurvedList"/>
    <dgm:cxn modelId="{9F65CCB2-E88B-4312-A396-C24F012FD6B3}" type="presParOf" srcId="{EC0320CF-9C9C-4439-916D-5B24849701BA}" destId="{48D31560-D1DF-4BBE-B6E5-C06CA34C00B4}" srcOrd="0" destOrd="0" presId="urn:microsoft.com/office/officeart/2008/layout/VerticalCurvedList"/>
    <dgm:cxn modelId="{2409070A-47A2-4CF5-BBE4-E1C544A1D16D}" type="presParOf" srcId="{2F874AD6-91B7-4BD9-AA96-D9F3A262C2FA}" destId="{30F3A706-F0E8-424E-B6C1-8D8A0886656B}" srcOrd="5" destOrd="0" presId="urn:microsoft.com/office/officeart/2008/layout/VerticalCurvedList"/>
    <dgm:cxn modelId="{E862DE6C-00FB-411F-94BA-6303FA6891AF}" type="presParOf" srcId="{2F874AD6-91B7-4BD9-AA96-D9F3A262C2FA}" destId="{EC46D668-152D-46D9-951D-7178E02EE8B3}" srcOrd="6" destOrd="0" presId="urn:microsoft.com/office/officeart/2008/layout/VerticalCurvedList"/>
    <dgm:cxn modelId="{6B4B781E-3E2E-4C22-B03D-68D42347B120}" type="presParOf" srcId="{EC46D668-152D-46D9-951D-7178E02EE8B3}" destId="{044E712D-28F3-4C3A-80D4-DE681B27A2D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F31D4A-E760-4D88-8D85-2838E4090D4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316D6A-6BC1-416B-B646-E240E8829F47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600" b="0" i="0" dirty="0" smtClean="0"/>
            <a:t>NGOs should invest in better water pump technologies such as communal </a:t>
          </a:r>
          <a:r>
            <a:rPr lang="en-US" sz="1600" b="0" i="0" dirty="0" err="1" smtClean="0"/>
            <a:t>waterpoints</a:t>
          </a:r>
          <a:r>
            <a:rPr lang="en-US" sz="1600" b="0" i="0" dirty="0" smtClean="0"/>
            <a:t> and </a:t>
          </a:r>
          <a:r>
            <a:rPr lang="en-US" sz="1600" b="0" i="0" dirty="0" err="1" smtClean="0"/>
            <a:t>handpumps</a:t>
          </a:r>
          <a:r>
            <a:rPr lang="en-US" sz="1600" b="0" i="0" dirty="0" smtClean="0"/>
            <a:t>.</a:t>
          </a:r>
          <a:endParaRPr lang="en-US" sz="1600" dirty="0"/>
        </a:p>
      </dgm:t>
    </dgm:pt>
    <dgm:pt modelId="{65FA7469-535F-49AE-AAB1-732373EB0136}" type="parTrans" cxnId="{3BEBA883-BD76-48A0-B125-B81B7D694259}">
      <dgm:prSet/>
      <dgm:spPr/>
      <dgm:t>
        <a:bodyPr/>
        <a:lstStyle/>
        <a:p>
          <a:endParaRPr lang="en-US"/>
        </a:p>
      </dgm:t>
    </dgm:pt>
    <dgm:pt modelId="{E2475FBA-EABE-4BA7-B41F-878C34DCFF53}" type="sibTrans" cxnId="{3BEBA883-BD76-48A0-B125-B81B7D694259}">
      <dgm:prSet/>
      <dgm:spPr/>
      <dgm:t>
        <a:bodyPr/>
        <a:lstStyle/>
        <a:p>
          <a:endParaRPr lang="en-US"/>
        </a:p>
      </dgm:t>
    </dgm:pt>
    <dgm:pt modelId="{FD991D48-9FA2-4C26-A146-118609F4EB23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600" b="0" i="0" dirty="0" smtClean="0"/>
            <a:t>Areas which are drier lead to nonfunctional pumps perhaps due to low usage</a:t>
          </a:r>
          <a:endParaRPr lang="en-US" sz="1600" dirty="0" smtClean="0"/>
        </a:p>
      </dgm:t>
    </dgm:pt>
    <dgm:pt modelId="{9BD8DA8A-59DA-42AF-8514-36324E19814E}" type="parTrans" cxnId="{C46DE854-37B9-4EE5-A16E-F3B22CA78504}">
      <dgm:prSet/>
      <dgm:spPr/>
      <dgm:t>
        <a:bodyPr/>
        <a:lstStyle/>
        <a:p>
          <a:endParaRPr lang="en-US"/>
        </a:p>
      </dgm:t>
    </dgm:pt>
    <dgm:pt modelId="{8DBBF422-1FE2-49AC-BC85-4F75B29E20A8}" type="sibTrans" cxnId="{C46DE854-37B9-4EE5-A16E-F3B22CA78504}">
      <dgm:prSet/>
      <dgm:spPr/>
      <dgm:t>
        <a:bodyPr/>
        <a:lstStyle/>
        <a:p>
          <a:endParaRPr lang="en-US"/>
        </a:p>
      </dgm:t>
    </dgm:pt>
    <dgm:pt modelId="{126DD0AE-ACBF-4BFD-BE4D-BB22A6496402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600" b="0" i="0" dirty="0" smtClean="0"/>
            <a:t>This analysis was converted to a binary classification and hence there is a level of predictive error when it comes to distinguishing between pumps that are functional but need repair and those that are completely </a:t>
          </a:r>
          <a:r>
            <a:rPr lang="en-US" sz="1600" b="0" i="0" dirty="0" err="1" smtClean="0"/>
            <a:t>non_functional</a:t>
          </a:r>
          <a:r>
            <a:rPr lang="en-US" sz="1600" b="0" i="0" dirty="0" smtClean="0"/>
            <a:t>.</a:t>
          </a:r>
          <a:endParaRPr lang="en-US" sz="1500" dirty="0"/>
        </a:p>
      </dgm:t>
    </dgm:pt>
    <dgm:pt modelId="{FF0C2325-0A16-4E6E-9B16-46EA509506D9}" type="parTrans" cxnId="{70059965-1645-4EB1-A508-E1B967B5CE43}">
      <dgm:prSet/>
      <dgm:spPr/>
      <dgm:t>
        <a:bodyPr/>
        <a:lstStyle/>
        <a:p>
          <a:endParaRPr lang="en-US"/>
        </a:p>
      </dgm:t>
    </dgm:pt>
    <dgm:pt modelId="{EC90B582-0067-4A0A-B3D3-7DE367228620}" type="sibTrans" cxnId="{70059965-1645-4EB1-A508-E1B967B5CE43}">
      <dgm:prSet/>
      <dgm:spPr/>
      <dgm:t>
        <a:bodyPr/>
        <a:lstStyle/>
        <a:p>
          <a:endParaRPr lang="en-US"/>
        </a:p>
      </dgm:t>
    </dgm:pt>
    <dgm:pt modelId="{BFE23F5D-2AD8-49CC-B3F2-BA42DAF5505E}" type="pres">
      <dgm:prSet presAssocID="{7AF31D4A-E760-4D88-8D85-2838E4090D4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F874AD6-91B7-4BD9-AA96-D9F3A262C2FA}" type="pres">
      <dgm:prSet presAssocID="{7AF31D4A-E760-4D88-8D85-2838E4090D4E}" presName="Name1" presStyleCnt="0"/>
      <dgm:spPr/>
    </dgm:pt>
    <dgm:pt modelId="{0FFF870C-48DD-47E0-9935-994E999EDCFA}" type="pres">
      <dgm:prSet presAssocID="{7AF31D4A-E760-4D88-8D85-2838E4090D4E}" presName="cycle" presStyleCnt="0"/>
      <dgm:spPr/>
    </dgm:pt>
    <dgm:pt modelId="{68963161-121F-473B-8B09-6D081A5A47E7}" type="pres">
      <dgm:prSet presAssocID="{7AF31D4A-E760-4D88-8D85-2838E4090D4E}" presName="srcNode" presStyleLbl="node1" presStyleIdx="0" presStyleCnt="3"/>
      <dgm:spPr/>
    </dgm:pt>
    <dgm:pt modelId="{AD48EBF8-B3B6-4085-8CF3-3FC020AB0AE5}" type="pres">
      <dgm:prSet presAssocID="{7AF31D4A-E760-4D88-8D85-2838E4090D4E}" presName="conn" presStyleLbl="parChTrans1D2" presStyleIdx="0" presStyleCnt="1"/>
      <dgm:spPr/>
      <dgm:t>
        <a:bodyPr/>
        <a:lstStyle/>
        <a:p>
          <a:endParaRPr lang="en-US"/>
        </a:p>
      </dgm:t>
    </dgm:pt>
    <dgm:pt modelId="{81E16A56-FD47-49BD-95F9-619F97E03FC7}" type="pres">
      <dgm:prSet presAssocID="{7AF31D4A-E760-4D88-8D85-2838E4090D4E}" presName="extraNode" presStyleLbl="node1" presStyleIdx="0" presStyleCnt="3"/>
      <dgm:spPr/>
    </dgm:pt>
    <dgm:pt modelId="{DD011A57-C940-4B98-BED8-6218C6FE1A96}" type="pres">
      <dgm:prSet presAssocID="{7AF31D4A-E760-4D88-8D85-2838E4090D4E}" presName="dstNode" presStyleLbl="node1" presStyleIdx="0" presStyleCnt="3"/>
      <dgm:spPr/>
    </dgm:pt>
    <dgm:pt modelId="{76C28A70-BE6B-4A67-B2F5-074D2B4AA546}" type="pres">
      <dgm:prSet presAssocID="{26316D6A-6BC1-416B-B646-E240E8829F47}" presName="text_1" presStyleLbl="node1" presStyleIdx="0" presStyleCnt="3" custScaleY="1123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A1800-7C09-4227-9529-8D74FDC9D137}" type="pres">
      <dgm:prSet presAssocID="{26316D6A-6BC1-416B-B646-E240E8829F47}" presName="accent_1" presStyleCnt="0"/>
      <dgm:spPr/>
    </dgm:pt>
    <dgm:pt modelId="{18D14392-48C5-43D3-AAEB-CC33A5C6D487}" type="pres">
      <dgm:prSet presAssocID="{26316D6A-6BC1-416B-B646-E240E8829F47}" presName="accentRepeatNode" presStyleLbl="solidFgAcc1" presStyleIdx="0" presStyleCnt="3"/>
      <dgm:spPr/>
    </dgm:pt>
    <dgm:pt modelId="{1CADA015-5257-4FA8-9D68-F9019E309DED}" type="pres">
      <dgm:prSet presAssocID="{FD991D48-9FA2-4C26-A146-118609F4EB2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320CF-9C9C-4439-916D-5B24849701BA}" type="pres">
      <dgm:prSet presAssocID="{FD991D48-9FA2-4C26-A146-118609F4EB23}" presName="accent_2" presStyleCnt="0"/>
      <dgm:spPr/>
    </dgm:pt>
    <dgm:pt modelId="{48D31560-D1DF-4BBE-B6E5-C06CA34C00B4}" type="pres">
      <dgm:prSet presAssocID="{FD991D48-9FA2-4C26-A146-118609F4EB23}" presName="accentRepeatNode" presStyleLbl="solidFgAcc1" presStyleIdx="1" presStyleCnt="3"/>
      <dgm:spPr/>
    </dgm:pt>
    <dgm:pt modelId="{30F3A706-F0E8-424E-B6C1-8D8A0886656B}" type="pres">
      <dgm:prSet presAssocID="{126DD0AE-ACBF-4BFD-BE4D-BB22A6496402}" presName="text_3" presStyleLbl="node1" presStyleIdx="2" presStyleCnt="3" custScaleY="1875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46D668-152D-46D9-951D-7178E02EE8B3}" type="pres">
      <dgm:prSet presAssocID="{126DD0AE-ACBF-4BFD-BE4D-BB22A6496402}" presName="accent_3" presStyleCnt="0"/>
      <dgm:spPr/>
    </dgm:pt>
    <dgm:pt modelId="{044E712D-28F3-4C3A-80D4-DE681B27A2D4}" type="pres">
      <dgm:prSet presAssocID="{126DD0AE-ACBF-4BFD-BE4D-BB22A6496402}" presName="accentRepeatNode" presStyleLbl="solidFgAcc1" presStyleIdx="2" presStyleCnt="3"/>
      <dgm:spPr/>
    </dgm:pt>
  </dgm:ptLst>
  <dgm:cxnLst>
    <dgm:cxn modelId="{24D14A78-C1C8-4EBD-880A-05AA8E9438D7}" type="presOf" srcId="{126DD0AE-ACBF-4BFD-BE4D-BB22A6496402}" destId="{30F3A706-F0E8-424E-B6C1-8D8A0886656B}" srcOrd="0" destOrd="0" presId="urn:microsoft.com/office/officeart/2008/layout/VerticalCurvedList"/>
    <dgm:cxn modelId="{3BEBA883-BD76-48A0-B125-B81B7D694259}" srcId="{7AF31D4A-E760-4D88-8D85-2838E4090D4E}" destId="{26316D6A-6BC1-416B-B646-E240E8829F47}" srcOrd="0" destOrd="0" parTransId="{65FA7469-535F-49AE-AAB1-732373EB0136}" sibTransId="{E2475FBA-EABE-4BA7-B41F-878C34DCFF53}"/>
    <dgm:cxn modelId="{B1107058-6DFA-4E05-AB00-CBD04BC71823}" type="presOf" srcId="{E2475FBA-EABE-4BA7-B41F-878C34DCFF53}" destId="{AD48EBF8-B3B6-4085-8CF3-3FC020AB0AE5}" srcOrd="0" destOrd="0" presId="urn:microsoft.com/office/officeart/2008/layout/VerticalCurvedList"/>
    <dgm:cxn modelId="{271683FF-EA16-4737-8759-F2B40D2342AF}" type="presOf" srcId="{7AF31D4A-E760-4D88-8D85-2838E4090D4E}" destId="{BFE23F5D-2AD8-49CC-B3F2-BA42DAF5505E}" srcOrd="0" destOrd="0" presId="urn:microsoft.com/office/officeart/2008/layout/VerticalCurvedList"/>
    <dgm:cxn modelId="{C46DE854-37B9-4EE5-A16E-F3B22CA78504}" srcId="{7AF31D4A-E760-4D88-8D85-2838E4090D4E}" destId="{FD991D48-9FA2-4C26-A146-118609F4EB23}" srcOrd="1" destOrd="0" parTransId="{9BD8DA8A-59DA-42AF-8514-36324E19814E}" sibTransId="{8DBBF422-1FE2-49AC-BC85-4F75B29E20A8}"/>
    <dgm:cxn modelId="{EC0294BF-CD3F-437E-BD41-C7DAFB418CAD}" type="presOf" srcId="{FD991D48-9FA2-4C26-A146-118609F4EB23}" destId="{1CADA015-5257-4FA8-9D68-F9019E309DED}" srcOrd="0" destOrd="0" presId="urn:microsoft.com/office/officeart/2008/layout/VerticalCurvedList"/>
    <dgm:cxn modelId="{2811DBA8-9534-47AA-84A7-4678F8598C4A}" type="presOf" srcId="{26316D6A-6BC1-416B-B646-E240E8829F47}" destId="{76C28A70-BE6B-4A67-B2F5-074D2B4AA546}" srcOrd="0" destOrd="0" presId="urn:microsoft.com/office/officeart/2008/layout/VerticalCurvedList"/>
    <dgm:cxn modelId="{70059965-1645-4EB1-A508-E1B967B5CE43}" srcId="{7AF31D4A-E760-4D88-8D85-2838E4090D4E}" destId="{126DD0AE-ACBF-4BFD-BE4D-BB22A6496402}" srcOrd="2" destOrd="0" parTransId="{FF0C2325-0A16-4E6E-9B16-46EA509506D9}" sibTransId="{EC90B582-0067-4A0A-B3D3-7DE367228620}"/>
    <dgm:cxn modelId="{92193111-1216-4018-BAA5-373FE1D31780}" type="presParOf" srcId="{BFE23F5D-2AD8-49CC-B3F2-BA42DAF5505E}" destId="{2F874AD6-91B7-4BD9-AA96-D9F3A262C2FA}" srcOrd="0" destOrd="0" presId="urn:microsoft.com/office/officeart/2008/layout/VerticalCurvedList"/>
    <dgm:cxn modelId="{63B05154-6C2C-4D84-9717-97D7FEF354BA}" type="presParOf" srcId="{2F874AD6-91B7-4BD9-AA96-D9F3A262C2FA}" destId="{0FFF870C-48DD-47E0-9935-994E999EDCFA}" srcOrd="0" destOrd="0" presId="urn:microsoft.com/office/officeart/2008/layout/VerticalCurvedList"/>
    <dgm:cxn modelId="{4A112FDF-F3D8-48F7-A03A-46A8573BA570}" type="presParOf" srcId="{0FFF870C-48DD-47E0-9935-994E999EDCFA}" destId="{68963161-121F-473B-8B09-6D081A5A47E7}" srcOrd="0" destOrd="0" presId="urn:microsoft.com/office/officeart/2008/layout/VerticalCurvedList"/>
    <dgm:cxn modelId="{69B9EFB2-D57C-4BA2-B953-0F6216DDE791}" type="presParOf" srcId="{0FFF870C-48DD-47E0-9935-994E999EDCFA}" destId="{AD48EBF8-B3B6-4085-8CF3-3FC020AB0AE5}" srcOrd="1" destOrd="0" presId="urn:microsoft.com/office/officeart/2008/layout/VerticalCurvedList"/>
    <dgm:cxn modelId="{640DCA15-86E5-47BB-83A5-14A38B5D5564}" type="presParOf" srcId="{0FFF870C-48DD-47E0-9935-994E999EDCFA}" destId="{81E16A56-FD47-49BD-95F9-619F97E03FC7}" srcOrd="2" destOrd="0" presId="urn:microsoft.com/office/officeart/2008/layout/VerticalCurvedList"/>
    <dgm:cxn modelId="{E5E26E14-D9C7-4EE1-997C-3312CF31108A}" type="presParOf" srcId="{0FFF870C-48DD-47E0-9935-994E999EDCFA}" destId="{DD011A57-C940-4B98-BED8-6218C6FE1A96}" srcOrd="3" destOrd="0" presId="urn:microsoft.com/office/officeart/2008/layout/VerticalCurvedList"/>
    <dgm:cxn modelId="{D137B772-68A5-4676-AE5D-1727A08D34BD}" type="presParOf" srcId="{2F874AD6-91B7-4BD9-AA96-D9F3A262C2FA}" destId="{76C28A70-BE6B-4A67-B2F5-074D2B4AA546}" srcOrd="1" destOrd="0" presId="urn:microsoft.com/office/officeart/2008/layout/VerticalCurvedList"/>
    <dgm:cxn modelId="{8CDFA70E-0A76-42AC-A34E-2E94F1EBDD3A}" type="presParOf" srcId="{2F874AD6-91B7-4BD9-AA96-D9F3A262C2FA}" destId="{F71A1800-7C09-4227-9529-8D74FDC9D137}" srcOrd="2" destOrd="0" presId="urn:microsoft.com/office/officeart/2008/layout/VerticalCurvedList"/>
    <dgm:cxn modelId="{8B16BD42-FC14-41A8-9592-06CDD428B2B4}" type="presParOf" srcId="{F71A1800-7C09-4227-9529-8D74FDC9D137}" destId="{18D14392-48C5-43D3-AAEB-CC33A5C6D487}" srcOrd="0" destOrd="0" presId="urn:microsoft.com/office/officeart/2008/layout/VerticalCurvedList"/>
    <dgm:cxn modelId="{60E43647-9C49-40A9-9800-56BFC6663271}" type="presParOf" srcId="{2F874AD6-91B7-4BD9-AA96-D9F3A262C2FA}" destId="{1CADA015-5257-4FA8-9D68-F9019E309DED}" srcOrd="3" destOrd="0" presId="urn:microsoft.com/office/officeart/2008/layout/VerticalCurvedList"/>
    <dgm:cxn modelId="{2F3FDADA-DC06-4AAE-9314-7DF728255833}" type="presParOf" srcId="{2F874AD6-91B7-4BD9-AA96-D9F3A262C2FA}" destId="{EC0320CF-9C9C-4439-916D-5B24849701BA}" srcOrd="4" destOrd="0" presId="urn:microsoft.com/office/officeart/2008/layout/VerticalCurvedList"/>
    <dgm:cxn modelId="{1F44D437-9BE2-4E52-A114-9520F64429CB}" type="presParOf" srcId="{EC0320CF-9C9C-4439-916D-5B24849701BA}" destId="{48D31560-D1DF-4BBE-B6E5-C06CA34C00B4}" srcOrd="0" destOrd="0" presId="urn:microsoft.com/office/officeart/2008/layout/VerticalCurvedList"/>
    <dgm:cxn modelId="{DDDB69BE-7F9A-48D9-9B68-83747C3302F8}" type="presParOf" srcId="{2F874AD6-91B7-4BD9-AA96-D9F3A262C2FA}" destId="{30F3A706-F0E8-424E-B6C1-8D8A0886656B}" srcOrd="5" destOrd="0" presId="urn:microsoft.com/office/officeart/2008/layout/VerticalCurvedList"/>
    <dgm:cxn modelId="{03BD02B6-CC3D-42D8-843A-57E838478EC7}" type="presParOf" srcId="{2F874AD6-91B7-4BD9-AA96-D9F3A262C2FA}" destId="{EC46D668-152D-46D9-951D-7178E02EE8B3}" srcOrd="6" destOrd="0" presId="urn:microsoft.com/office/officeart/2008/layout/VerticalCurvedList"/>
    <dgm:cxn modelId="{F0279361-BD33-4690-83B3-E567CC77C1C4}" type="presParOf" srcId="{EC46D668-152D-46D9-951D-7178E02EE8B3}" destId="{044E712D-28F3-4C3A-80D4-DE681B27A2D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FA07F-3490-4B7E-8523-E1E2AE5933EE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E76DF-8111-48E1-8E94-D1A6318D7A92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The primary goal  is to develop a model that will predict functionality of water pumps.</a:t>
          </a:r>
          <a:endParaRPr lang="en-US" sz="1700" kern="1200" dirty="0"/>
        </a:p>
      </dsp:txBody>
      <dsp:txXfrm>
        <a:off x="564979" y="406400"/>
        <a:ext cx="5475833" cy="812800"/>
      </dsp:txXfrm>
    </dsp:sp>
    <dsp:sp modelId="{7282562E-9055-48F4-AA5C-23FC263C8191}">
      <dsp:nvSpPr>
        <dsp:cNvPr id="0" name=""/>
        <dsp:cNvSpPr/>
      </dsp:nvSpPr>
      <dsp:spPr>
        <a:xfrm>
          <a:off x="76202" y="207751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EBD2F-D198-4C7A-9833-E4E289B82778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Stakeholders in this project are NGOs.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Recall is our most important metric.</a:t>
          </a:r>
          <a:endParaRPr lang="en-US" sz="1700" kern="1200" dirty="0"/>
        </a:p>
      </dsp:txBody>
      <dsp:txXfrm>
        <a:off x="860432" y="1625599"/>
        <a:ext cx="5180380" cy="812800"/>
      </dsp:txXfrm>
    </dsp:sp>
    <dsp:sp modelId="{8A3F2F09-736F-4F9A-B505-B0517C5FC46D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A7D40-303E-4E64-8E79-4E5DB9BF7F54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NGOs need identify pumps that need maintenance, which need to be donated and which ones need repairs.</a:t>
          </a:r>
          <a:endParaRPr lang="en-US" sz="1700" kern="1200" dirty="0"/>
        </a:p>
      </dsp:txBody>
      <dsp:txXfrm>
        <a:off x="564979" y="2844800"/>
        <a:ext cx="5475833" cy="812800"/>
      </dsp:txXfrm>
    </dsp:sp>
    <dsp:sp modelId="{B796FCA4-A492-4530-B6AF-015D160EFD0B}">
      <dsp:nvSpPr>
        <dsp:cNvPr id="0" name=""/>
        <dsp:cNvSpPr/>
      </dsp:nvSpPr>
      <dsp:spPr>
        <a:xfrm>
          <a:off x="0" y="2773578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FA07F-3490-4B7E-8523-E1E2AE5933EE}">
      <dsp:nvSpPr>
        <dsp:cNvPr id="0" name=""/>
        <dsp:cNvSpPr/>
      </dsp:nvSpPr>
      <dsp:spPr>
        <a:xfrm>
          <a:off x="-4560586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E76DF-8111-48E1-8E94-D1A6318D7A92}">
      <dsp:nvSpPr>
        <dsp:cNvPr id="0" name=""/>
        <dsp:cNvSpPr/>
      </dsp:nvSpPr>
      <dsp:spPr>
        <a:xfrm>
          <a:off x="747064" y="580583"/>
          <a:ext cx="5327497" cy="1161003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547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To be able to predict which water pump systems are functional [class 1]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and </a:t>
          </a:r>
          <a:r>
            <a:rPr lang="en-US" sz="1900" kern="1200" dirty="0" err="1" smtClean="0"/>
            <a:t>non_functional</a:t>
          </a:r>
          <a:r>
            <a:rPr lang="en-US" sz="1900" kern="1200" dirty="0" smtClean="0"/>
            <a:t> [class 0].</a:t>
          </a:r>
          <a:endParaRPr lang="en-US" sz="1900" kern="1200" dirty="0"/>
        </a:p>
      </dsp:txBody>
      <dsp:txXfrm>
        <a:off x="747064" y="580583"/>
        <a:ext cx="5327497" cy="1161003"/>
      </dsp:txXfrm>
    </dsp:sp>
    <dsp:sp modelId="{7282562E-9055-48F4-AA5C-23FC263C8191}">
      <dsp:nvSpPr>
        <dsp:cNvPr id="0" name=""/>
        <dsp:cNvSpPr/>
      </dsp:nvSpPr>
      <dsp:spPr>
        <a:xfrm>
          <a:off x="48895" y="296833"/>
          <a:ext cx="1451254" cy="14512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C16CBA-496D-4278-9ED3-095A797A107B}">
      <dsp:nvSpPr>
        <dsp:cNvPr id="0" name=""/>
        <dsp:cNvSpPr/>
      </dsp:nvSpPr>
      <dsp:spPr>
        <a:xfrm>
          <a:off x="747064" y="2322413"/>
          <a:ext cx="5327497" cy="1161003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547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To determine what features can be improved to ensure high functionality or better conditions of water pumps.</a:t>
          </a:r>
          <a:endParaRPr lang="en-US" sz="1900" kern="1200" dirty="0"/>
        </a:p>
      </dsp:txBody>
      <dsp:txXfrm>
        <a:off x="747064" y="2322413"/>
        <a:ext cx="5327497" cy="1161003"/>
      </dsp:txXfrm>
    </dsp:sp>
    <dsp:sp modelId="{B7DACFA4-B46F-4E9E-B69B-852C3687642F}">
      <dsp:nvSpPr>
        <dsp:cNvPr id="0" name=""/>
        <dsp:cNvSpPr/>
      </dsp:nvSpPr>
      <dsp:spPr>
        <a:xfrm>
          <a:off x="21437" y="2177288"/>
          <a:ext cx="1451254" cy="14512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8EBF8-B3B6-4085-8CF3-3FC020AB0AE5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28A70-BE6B-4A67-B2F5-074D2B4AA546}">
      <dsp:nvSpPr>
        <dsp:cNvPr id="0" name=""/>
        <dsp:cNvSpPr/>
      </dsp:nvSpPr>
      <dsp:spPr>
        <a:xfrm>
          <a:off x="564979" y="165319"/>
          <a:ext cx="5475833" cy="1294961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The accuracy of 73% tells us that our model will assign the correct label; functional as 1 or non functional as 0 73% of the time. </a:t>
          </a:r>
          <a:endParaRPr lang="en-US" sz="1400" kern="1200" dirty="0"/>
        </a:p>
      </dsp:txBody>
      <dsp:txXfrm>
        <a:off x="564979" y="165319"/>
        <a:ext cx="5475833" cy="1294961"/>
      </dsp:txXfrm>
    </dsp:sp>
    <dsp:sp modelId="{18D14392-48C5-43D3-AAEB-CC33A5C6D487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DA015-5257-4FA8-9D68-F9019E309DED}">
      <dsp:nvSpPr>
        <dsp:cNvPr id="0" name=""/>
        <dsp:cNvSpPr/>
      </dsp:nvSpPr>
      <dsp:spPr>
        <a:xfrm>
          <a:off x="860432" y="1361866"/>
          <a:ext cx="5180380" cy="1340266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Our recall of 89% means that our model is able to identify 89% of the true positives 73% of the time. </a:t>
          </a:r>
          <a:endParaRPr lang="en-US" sz="1400" kern="1200" dirty="0"/>
        </a:p>
      </dsp:txBody>
      <dsp:txXfrm>
        <a:off x="860432" y="1361866"/>
        <a:ext cx="5180380" cy="1340266"/>
      </dsp:txXfrm>
    </dsp:sp>
    <dsp:sp modelId="{48D31560-D1DF-4BBE-B6E5-C06CA34C00B4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3A706-F0E8-424E-B6C1-8D8A0886656B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Results </a:t>
          </a:r>
          <a:r>
            <a:rPr lang="en-US" sz="1400" b="0" i="0" kern="1200" dirty="0" smtClean="0"/>
            <a:t>showed that type of </a:t>
          </a:r>
          <a:r>
            <a:rPr lang="en-US" sz="1400" b="0" i="0" kern="1200" dirty="0" err="1" smtClean="0"/>
            <a:t>waterpoint</a:t>
          </a:r>
          <a:r>
            <a:rPr lang="en-US" sz="1400" b="0" i="0" kern="1200" dirty="0" smtClean="0"/>
            <a:t> technology, type of extraction and amount paid for water affects the failure rates of these </a:t>
          </a:r>
          <a:r>
            <a:rPr lang="en-US" sz="1400" b="0" i="0" kern="1200" dirty="0" err="1" smtClean="0"/>
            <a:t>waterpoint</a:t>
          </a:r>
          <a:r>
            <a:rPr lang="en-US" sz="1400" b="0" i="0" kern="1200" dirty="0" smtClean="0"/>
            <a:t> types.</a:t>
          </a:r>
          <a:endParaRPr lang="en-US" sz="1400" kern="1200" dirty="0"/>
        </a:p>
      </dsp:txBody>
      <dsp:txXfrm>
        <a:off x="564979" y="2844800"/>
        <a:ext cx="5475833" cy="812800"/>
      </dsp:txXfrm>
    </dsp:sp>
    <dsp:sp modelId="{044E712D-28F3-4C3A-80D4-DE681B27A2D4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8EBF8-B3B6-4085-8CF3-3FC020AB0AE5}">
      <dsp:nvSpPr>
        <dsp:cNvPr id="0" name=""/>
        <dsp:cNvSpPr/>
      </dsp:nvSpPr>
      <dsp:spPr>
        <a:xfrm>
          <a:off x="-4594335" y="-720450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28A70-BE6B-4A67-B2F5-074D2B4AA546}">
      <dsp:nvSpPr>
        <dsp:cNvPr id="0" name=""/>
        <dsp:cNvSpPr/>
      </dsp:nvSpPr>
      <dsp:spPr>
        <a:xfrm>
          <a:off x="564979" y="340158"/>
          <a:ext cx="5475833" cy="913197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NGOs should invest in better water pump technologies such as communal </a:t>
          </a:r>
          <a:r>
            <a:rPr lang="en-US" sz="1600" b="0" i="0" kern="1200" dirty="0" err="1" smtClean="0"/>
            <a:t>waterpoints</a:t>
          </a:r>
          <a:r>
            <a:rPr lang="en-US" sz="1600" b="0" i="0" kern="1200" dirty="0" smtClean="0"/>
            <a:t> and </a:t>
          </a:r>
          <a:r>
            <a:rPr lang="en-US" sz="1600" b="0" i="0" kern="1200" dirty="0" err="1" smtClean="0"/>
            <a:t>handpumps</a:t>
          </a:r>
          <a:r>
            <a:rPr lang="en-US" sz="1600" b="0" i="0" kern="1200" dirty="0" smtClean="0"/>
            <a:t>.</a:t>
          </a:r>
          <a:endParaRPr lang="en-US" sz="1600" kern="1200" dirty="0"/>
        </a:p>
      </dsp:txBody>
      <dsp:txXfrm>
        <a:off x="564979" y="340158"/>
        <a:ext cx="5475833" cy="913197"/>
      </dsp:txXfrm>
    </dsp:sp>
    <dsp:sp modelId="{18D14392-48C5-43D3-AAEB-CC33A5C6D487}">
      <dsp:nvSpPr>
        <dsp:cNvPr id="0" name=""/>
        <dsp:cNvSpPr/>
      </dsp:nvSpPr>
      <dsp:spPr>
        <a:xfrm>
          <a:off x="56979" y="288757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DA015-5257-4FA8-9D68-F9019E309DED}">
      <dsp:nvSpPr>
        <dsp:cNvPr id="0" name=""/>
        <dsp:cNvSpPr/>
      </dsp:nvSpPr>
      <dsp:spPr>
        <a:xfrm>
          <a:off x="860432" y="1609557"/>
          <a:ext cx="5180380" cy="812800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Areas which are drier lead to nonfunctional pumps perhaps due to low usage</a:t>
          </a:r>
          <a:endParaRPr lang="en-US" sz="1600" kern="1200" dirty="0" smtClean="0"/>
        </a:p>
      </dsp:txBody>
      <dsp:txXfrm>
        <a:off x="860432" y="1609557"/>
        <a:ext cx="5180380" cy="812800"/>
      </dsp:txXfrm>
    </dsp:sp>
    <dsp:sp modelId="{48D31560-D1DF-4BBE-B6E5-C06CA34C00B4}">
      <dsp:nvSpPr>
        <dsp:cNvPr id="0" name=""/>
        <dsp:cNvSpPr/>
      </dsp:nvSpPr>
      <dsp:spPr>
        <a:xfrm>
          <a:off x="352432" y="1507957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3A706-F0E8-424E-B6C1-8D8A0886656B}">
      <dsp:nvSpPr>
        <dsp:cNvPr id="0" name=""/>
        <dsp:cNvSpPr/>
      </dsp:nvSpPr>
      <dsp:spPr>
        <a:xfrm>
          <a:off x="564979" y="2473157"/>
          <a:ext cx="5475833" cy="1524000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This analysis was converted to a binary classification and hence there is a level of predictive error when it comes to distinguishing between pumps that are functional but need repair and those that are completely </a:t>
          </a:r>
          <a:r>
            <a:rPr lang="en-US" sz="1600" b="0" i="0" kern="1200" dirty="0" err="1" smtClean="0"/>
            <a:t>non_functional</a:t>
          </a:r>
          <a:r>
            <a:rPr lang="en-US" sz="1600" b="0" i="0" kern="1200" dirty="0" smtClean="0"/>
            <a:t>.</a:t>
          </a:r>
          <a:endParaRPr lang="en-US" sz="1500" kern="1200" dirty="0"/>
        </a:p>
      </dsp:txBody>
      <dsp:txXfrm>
        <a:off x="564979" y="2473157"/>
        <a:ext cx="5475833" cy="1524000"/>
      </dsp:txXfrm>
    </dsp:sp>
    <dsp:sp modelId="{044E712D-28F3-4C3A-80D4-DE681B27A2D4}">
      <dsp:nvSpPr>
        <dsp:cNvPr id="0" name=""/>
        <dsp:cNvSpPr/>
      </dsp:nvSpPr>
      <dsp:spPr>
        <a:xfrm>
          <a:off x="56979" y="2727157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4135A-0079-46A8-8DD1-D85EBF362374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0C190-7DBA-4E7A-B7A8-9C1472B8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5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98C3-053A-48D1-B32C-28E1DEE98BD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46EE-0A37-4BB3-B97B-F1023A74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8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98C3-053A-48D1-B32C-28E1DEE98BD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46EE-0A37-4BB3-B97B-F1023A74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98C3-053A-48D1-B32C-28E1DEE98BD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46EE-0A37-4BB3-B97B-F1023A74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4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98C3-053A-48D1-B32C-28E1DEE98BD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46EE-0A37-4BB3-B97B-F1023A74DB0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474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98C3-053A-48D1-B32C-28E1DEE98BD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46EE-0A37-4BB3-B97B-F1023A74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6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98C3-053A-48D1-B32C-28E1DEE98BD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46EE-0A37-4BB3-B97B-F1023A74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0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98C3-053A-48D1-B32C-28E1DEE98BD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46EE-0A37-4BB3-B97B-F1023A74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8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98C3-053A-48D1-B32C-28E1DEE98BD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46EE-0A37-4BB3-B97B-F1023A74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7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98C3-053A-48D1-B32C-28E1DEE98BD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46EE-0A37-4BB3-B97B-F1023A74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4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98C3-053A-48D1-B32C-28E1DEE98BD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46EE-0A37-4BB3-B97B-F1023A74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2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98C3-053A-48D1-B32C-28E1DEE98BD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46EE-0A37-4BB3-B97B-F1023A74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98C3-053A-48D1-B32C-28E1DEE98BD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46EE-0A37-4BB3-B97B-F1023A74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98C3-053A-48D1-B32C-28E1DEE98BD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46EE-0A37-4BB3-B97B-F1023A74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98C3-053A-48D1-B32C-28E1DEE98BD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46EE-0A37-4BB3-B97B-F1023A74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6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98C3-053A-48D1-B32C-28E1DEE98BD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46EE-0A37-4BB3-B97B-F1023A74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3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98C3-053A-48D1-B32C-28E1DEE98BD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46EE-0A37-4BB3-B97B-F1023A74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98C3-053A-48D1-B32C-28E1DEE98BD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46EE-0A37-4BB3-B97B-F1023A74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6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2898C3-053A-48D1-B32C-28E1DEE98BD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146EE-0A37-4BB3-B97B-F1023A74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90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610578" y="762000"/>
            <a:ext cx="59436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Tanzania </a:t>
            </a:r>
            <a:r>
              <a:rPr lang="en-US" sz="2800" b="1" dirty="0"/>
              <a:t>Water Wells Project Prediction Analysis</a:t>
            </a:r>
          </a:p>
          <a:p>
            <a:endParaRPr lang="en-US" sz="2800" b="1" dirty="0"/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Presented by: Vivian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King’asia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Last updated: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31st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July, 2022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7618"/>
            <a:ext cx="9144000" cy="401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7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24"/>
            <a:ext cx="7055380" cy="831376"/>
          </a:xfrm>
          <a:solidFill>
            <a:schemeClr val="bg2"/>
          </a:solidFill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Functionality of Water Pumps Across Payment Schemes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38200"/>
            <a:ext cx="8686800" cy="5715000"/>
          </a:xfrm>
        </p:spPr>
      </p:pic>
    </p:spTree>
    <p:extLst>
      <p:ext uri="{BB962C8B-B14F-4D97-AF65-F5344CB8AC3E}">
        <p14:creationId xmlns:p14="http://schemas.microsoft.com/office/powerpoint/2010/main" val="230339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24"/>
            <a:ext cx="7055380" cy="831376"/>
          </a:xfrm>
          <a:solidFill>
            <a:schemeClr val="bg2"/>
          </a:solidFill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Functionality of Water Pumps Across Water Quality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990600"/>
            <a:ext cx="9067800" cy="5715000"/>
          </a:xfrm>
        </p:spPr>
      </p:pic>
    </p:spTree>
    <p:extLst>
      <p:ext uri="{BB962C8B-B14F-4D97-AF65-F5344CB8AC3E}">
        <p14:creationId xmlns:p14="http://schemas.microsoft.com/office/powerpoint/2010/main" val="113726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24"/>
            <a:ext cx="7055380" cy="831376"/>
          </a:xfrm>
          <a:solidFill>
            <a:schemeClr val="bg2"/>
          </a:solidFill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Functionality of Water Pumps Across Water Quantity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8200"/>
            <a:ext cx="8382000" cy="5715000"/>
          </a:xfrm>
        </p:spPr>
      </p:pic>
    </p:spTree>
    <p:extLst>
      <p:ext uri="{BB962C8B-B14F-4D97-AF65-F5344CB8AC3E}">
        <p14:creationId xmlns:p14="http://schemas.microsoft.com/office/powerpoint/2010/main" val="399465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055380" cy="614082"/>
          </a:xfrm>
          <a:solidFill>
            <a:schemeClr val="bg2"/>
          </a:solidFill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8209747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694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14082"/>
          </a:xfrm>
          <a:solidFill>
            <a:schemeClr val="bg2"/>
          </a:solidFill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Recommendations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3767244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840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1467" y="533400"/>
            <a:ext cx="6620968" cy="1066800"/>
          </a:xfrm>
          <a:solidFill>
            <a:schemeClr val="bg2"/>
          </a:solidFill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Project Scope</a:t>
            </a:r>
            <a:endParaRPr lang="en-US" sz="3200" dirty="0">
              <a:solidFill>
                <a:schemeClr val="tx1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99472079"/>
              </p:ext>
            </p:extLst>
          </p:nvPr>
        </p:nvGraphicFramePr>
        <p:xfrm>
          <a:off x="543951" y="1600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50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0969" y="533400"/>
            <a:ext cx="6620968" cy="1066800"/>
          </a:xfrm>
          <a:solidFill>
            <a:schemeClr val="bg2"/>
          </a:solidFill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49344896"/>
              </p:ext>
            </p:extLst>
          </p:nvPr>
        </p:nvGraphicFramePr>
        <p:xfrm>
          <a:off x="543951" y="1600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289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304800"/>
            <a:ext cx="7055380" cy="1143000"/>
          </a:xfrm>
          <a:solidFill>
            <a:schemeClr val="bg2"/>
          </a:solidFill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Findings</a:t>
            </a:r>
            <a:b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Ten Important Features[Descending Order]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2209800" y="1586553"/>
            <a:ext cx="1830032" cy="51816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b="1" dirty="0" smtClean="0"/>
              <a:t>Level of Importance                     </a:t>
            </a:r>
          </a:p>
          <a:p>
            <a:pPr algn="ctr"/>
            <a:r>
              <a:rPr lang="en-US" b="1" dirty="0" smtClean="0"/>
              <a:t>                                            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343400" y="1600201"/>
            <a:ext cx="3195954" cy="46482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bg1"/>
                </a:solidFill>
              </a:rPr>
              <a:t>Waterpoint</a:t>
            </a:r>
            <a:r>
              <a:rPr lang="en-US" b="1" dirty="0" smtClean="0">
                <a:solidFill>
                  <a:schemeClr val="bg1"/>
                </a:solidFill>
              </a:rPr>
              <a:t> type(other)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Quantity(dry)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bg1"/>
                </a:solidFill>
              </a:rPr>
              <a:t>Extraction_type</a:t>
            </a:r>
            <a:r>
              <a:rPr lang="en-US" b="1" dirty="0" smtClean="0">
                <a:solidFill>
                  <a:schemeClr val="bg1"/>
                </a:solidFill>
              </a:rPr>
              <a:t>(other)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bg1"/>
                </a:solidFill>
              </a:rPr>
              <a:t>Waterpoint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type(communal  standpipe multiple)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Quantity (enough)</a:t>
            </a:r>
            <a:endParaRPr lang="en-US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Amount </a:t>
            </a:r>
            <a:r>
              <a:rPr lang="en-US" b="1" dirty="0" err="1" smtClean="0">
                <a:solidFill>
                  <a:schemeClr val="bg1"/>
                </a:solidFill>
              </a:rPr>
              <a:t>tsh</a:t>
            </a:r>
            <a:endParaRPr lang="en-US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Management </a:t>
            </a:r>
            <a:r>
              <a:rPr lang="en-US" b="1" dirty="0" err="1" smtClean="0">
                <a:solidFill>
                  <a:schemeClr val="bg1"/>
                </a:solidFill>
              </a:rPr>
              <a:t>vwc</a:t>
            </a:r>
            <a:endParaRPr lang="en-US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Source-spring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Quality(milky)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Public Meeting</a:t>
            </a:r>
          </a:p>
          <a:p>
            <a:pPr marL="0" indent="0">
              <a:buNone/>
            </a:pPr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299882"/>
          </a:xfrm>
          <a:solidFill>
            <a:schemeClr val="bg2"/>
          </a:solidFill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Findings</a:t>
            </a:r>
            <a:b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Ten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Important Features</a:t>
            </a:r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52600"/>
            <a:ext cx="8763000" cy="4495800"/>
          </a:xfrm>
        </p:spPr>
      </p:pic>
    </p:spTree>
    <p:extLst>
      <p:ext uri="{BB962C8B-B14F-4D97-AF65-F5344CB8AC3E}">
        <p14:creationId xmlns:p14="http://schemas.microsoft.com/office/powerpoint/2010/main" val="342801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52282"/>
          </a:xfrm>
          <a:solidFill>
            <a:schemeClr val="bg2"/>
          </a:solidFill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Findings</a:t>
            </a:r>
            <a:b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5 Funders and Installers of Water Pumps</a:t>
            </a:r>
            <a:b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(From the Largest to Smallest)</a:t>
            </a: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713348"/>
              </p:ext>
            </p:extLst>
          </p:nvPr>
        </p:nvGraphicFramePr>
        <p:xfrm>
          <a:off x="827088" y="2052638"/>
          <a:ext cx="6711950" cy="3967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1950"/>
              </a:tblGrid>
              <a:tr h="661194">
                <a:tc>
                  <a:txBody>
                    <a:bodyPr/>
                    <a:lstStyle/>
                    <a:p>
                      <a:r>
                        <a:rPr lang="en-US" dirty="0" smtClean="0"/>
                        <a:t> TOP FUNDERS</a:t>
                      </a:r>
                      <a:endParaRPr lang="en-US" dirty="0"/>
                    </a:p>
                  </a:txBody>
                  <a:tcPr/>
                </a:tc>
              </a:tr>
              <a:tr h="661194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Government</a:t>
                      </a:r>
                      <a:r>
                        <a:rPr lang="en-US" baseline="0" dirty="0" smtClean="0"/>
                        <a:t> of Tanzania</a:t>
                      </a:r>
                      <a:endParaRPr lang="en-US" dirty="0"/>
                    </a:p>
                  </a:txBody>
                  <a:tcPr/>
                </a:tc>
              </a:tr>
              <a:tr h="661194">
                <a:tc>
                  <a:txBody>
                    <a:bodyPr/>
                    <a:lstStyle/>
                    <a:p>
                      <a:r>
                        <a:rPr lang="en-US" dirty="0" smtClean="0"/>
                        <a:t>2. Unknown Funders(Missing</a:t>
                      </a:r>
                      <a:r>
                        <a:rPr lang="en-US" baseline="0" dirty="0" smtClean="0"/>
                        <a:t> Information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661194">
                <a:tc>
                  <a:txBody>
                    <a:bodyPr/>
                    <a:lstStyle/>
                    <a:p>
                      <a:r>
                        <a:rPr lang="en-US" dirty="0" smtClean="0"/>
                        <a:t>3. </a:t>
                      </a:r>
                      <a:r>
                        <a:rPr lang="en-US" dirty="0" err="1" smtClean="0"/>
                        <a:t>Danida</a:t>
                      </a:r>
                      <a:endParaRPr lang="en-US" dirty="0"/>
                    </a:p>
                  </a:txBody>
                  <a:tcPr/>
                </a:tc>
              </a:tr>
              <a:tr h="661194">
                <a:tc>
                  <a:txBody>
                    <a:bodyPr/>
                    <a:lstStyle/>
                    <a:p>
                      <a:r>
                        <a:rPr lang="en-US" dirty="0" smtClean="0"/>
                        <a:t>4. </a:t>
                      </a:r>
                      <a:r>
                        <a:rPr lang="en-US" dirty="0" err="1" smtClean="0"/>
                        <a:t>Hesawa</a:t>
                      </a:r>
                      <a:endParaRPr lang="en-US" dirty="0"/>
                    </a:p>
                  </a:txBody>
                  <a:tcPr/>
                </a:tc>
              </a:tr>
              <a:tr h="661194">
                <a:tc>
                  <a:txBody>
                    <a:bodyPr/>
                    <a:lstStyle/>
                    <a:p>
                      <a:r>
                        <a:rPr lang="en-US" dirty="0" smtClean="0"/>
                        <a:t>5.RWssp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68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24"/>
            <a:ext cx="7055380" cy="1440976"/>
          </a:xfrm>
          <a:solidFill>
            <a:schemeClr val="bg2"/>
          </a:solidFill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Findings</a:t>
            </a:r>
            <a:b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Functionality of Water Pumps Across </a:t>
            </a:r>
            <a:r>
              <a:rPr lang="en-US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Water_point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Types</a:t>
            </a:r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8937885" cy="5715000"/>
          </a:xfrm>
        </p:spPr>
      </p:pic>
    </p:spTree>
    <p:extLst>
      <p:ext uri="{BB962C8B-B14F-4D97-AF65-F5344CB8AC3E}">
        <p14:creationId xmlns:p14="http://schemas.microsoft.com/office/powerpoint/2010/main" val="180869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52282"/>
          </a:xfrm>
          <a:solidFill>
            <a:schemeClr val="bg2"/>
          </a:solidFill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Findings</a:t>
            </a:r>
            <a:b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49223"/>
              </p:ext>
            </p:extLst>
          </p:nvPr>
        </p:nvGraphicFramePr>
        <p:xfrm>
          <a:off x="827088" y="2052638"/>
          <a:ext cx="6711950" cy="324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3912"/>
                <a:gridCol w="3348038"/>
              </a:tblGrid>
              <a:tr h="648494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Non-Functional</a:t>
                      </a:r>
                      <a:endParaRPr lang="en-US" dirty="0"/>
                    </a:p>
                  </a:txBody>
                  <a:tcPr/>
                </a:tc>
              </a:tr>
              <a:tr h="648494">
                <a:tc>
                  <a:txBody>
                    <a:bodyPr/>
                    <a:lstStyle/>
                    <a:p>
                      <a:r>
                        <a:rPr lang="en-US" dirty="0" smtClean="0"/>
                        <a:t>Communal</a:t>
                      </a:r>
                      <a:r>
                        <a:rPr lang="en-US" baseline="0" dirty="0" smtClean="0"/>
                        <a:t> Standpipes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Communal Standpipe(multiple)</a:t>
                      </a:r>
                      <a:endParaRPr lang="en-US" dirty="0"/>
                    </a:p>
                  </a:txBody>
                  <a:tcPr/>
                </a:tc>
              </a:tr>
              <a:tr h="64849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Handpipes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Waterpoint</a:t>
                      </a:r>
                      <a:r>
                        <a:rPr lang="en-US" dirty="0" smtClean="0"/>
                        <a:t>(other)</a:t>
                      </a:r>
                      <a:endParaRPr lang="en-US" dirty="0"/>
                    </a:p>
                  </a:txBody>
                  <a:tcPr/>
                </a:tc>
              </a:tr>
              <a:tr h="648494">
                <a:tc>
                  <a:txBody>
                    <a:bodyPr/>
                    <a:lstStyle/>
                    <a:p>
                      <a:r>
                        <a:rPr lang="en-US" dirty="0" smtClean="0"/>
                        <a:t>Improved Spring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8494">
                <a:tc>
                  <a:txBody>
                    <a:bodyPr/>
                    <a:lstStyle/>
                    <a:p>
                      <a:r>
                        <a:rPr lang="en-US" dirty="0" smtClean="0"/>
                        <a:t>Cattle Trough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24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24"/>
            <a:ext cx="7055380" cy="831376"/>
          </a:xfrm>
          <a:solidFill>
            <a:schemeClr val="bg2"/>
          </a:solidFill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Functionality of Water Pumps Across Extraction Types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305800" cy="5333999"/>
          </a:xfrm>
        </p:spPr>
      </p:pic>
    </p:spTree>
    <p:extLst>
      <p:ext uri="{BB962C8B-B14F-4D97-AF65-F5344CB8AC3E}">
        <p14:creationId xmlns:p14="http://schemas.microsoft.com/office/powerpoint/2010/main" val="355401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3538</TotalTime>
  <Words>328</Words>
  <Application>Microsoft Office PowerPoint</Application>
  <PresentationFormat>On-screen Show (4:3)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PowerPoint Presentation</vt:lpstr>
      <vt:lpstr>Project Scope</vt:lpstr>
      <vt:lpstr>Objectives</vt:lpstr>
      <vt:lpstr>Key Findings Top Ten Important Features[Descending Order] </vt:lpstr>
      <vt:lpstr>Key Findings Top Ten Most Important Features </vt:lpstr>
      <vt:lpstr>Key Findings Top 5 Funders and Installers of Water Pumps (From the Largest to Smallest)</vt:lpstr>
      <vt:lpstr>Key Findings Functionality of Water Pumps Across Water_point Types </vt:lpstr>
      <vt:lpstr>Key Findings </vt:lpstr>
      <vt:lpstr> Functionality of Water Pumps Across Extraction Types </vt:lpstr>
      <vt:lpstr> Functionality of Water Pumps Across Payment Schemes </vt:lpstr>
      <vt:lpstr> Functionality of Water Pumps Across Water Quality </vt:lpstr>
      <vt:lpstr> Functionality of Water Pumps Across Water Quantity </vt:lpstr>
      <vt:lpstr>Conclusion</vt:lpstr>
      <vt:lpstr>Recommendations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SOCIAL RESPONSIBILITY</dc:title>
  <dc:creator>S.N.E.K</dc:creator>
  <cp:lastModifiedBy>Microsoft account</cp:lastModifiedBy>
  <cp:revision>137</cp:revision>
  <dcterms:created xsi:type="dcterms:W3CDTF">2018-06-03T02:35:04Z</dcterms:created>
  <dcterms:modified xsi:type="dcterms:W3CDTF">2022-07-31T11:12:46Z</dcterms:modified>
</cp:coreProperties>
</file>