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B4AA"/>
    <a:srgbClr val="62BEB5"/>
    <a:srgbClr val="7AC8C1"/>
    <a:srgbClr val="CCEAE7"/>
    <a:srgbClr val="3D958D"/>
    <a:srgbClr val="85CD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3370B0-E692-42CB-9C60-CC48BEBD8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D5BEBE1-1011-46A0-928E-E6FAE6C8D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GB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2EB7A9-F9FC-497E-A6FD-FDDA22E0A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5622-F1C3-4414-8CD6-8510C3C5AF1C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7A8AF5-28C9-480D-9441-4FAAFBF44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6B795E-0B36-4797-B189-529FCE69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6070-5E32-4DD5-B364-1B9A4559E4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50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363EB5-D840-4415-B3B2-43D808F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C58A18A-054F-4120-B7AB-31C078B6D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06CBB4-9C03-4C0D-B68C-8118C4C1F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5622-F1C3-4414-8CD6-8510C3C5AF1C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F98380-F086-44F4-96CD-5A7E3F222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E486D1-166B-4679-9714-10D88B373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6070-5E32-4DD5-B364-1B9A4559E4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29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D85A76A-1B38-41C3-B17E-9DB701C57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EF21E05-1C71-4FA2-B84D-75F30B67D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E6D284-1D7F-4020-AB86-74EAB7D93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5622-F1C3-4414-8CD6-8510C3C5AF1C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A07FF5-DDBA-41A6-BA25-00679CE5A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CE8E45-52E1-4160-B0BC-69D1064E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6070-5E32-4DD5-B364-1B9A4559E4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25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C5054D-5680-4B77-BDDB-A8E6CEF4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FEC83E-4A4E-4EE8-A89A-79EE7F7F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F1CABE-6393-4E20-8080-3E9FA633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5622-F1C3-4414-8CD6-8510C3C5AF1C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6DFA05-EEC7-4A62-A0C0-06E5899BB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8B7A20-6D13-4EE0-AF57-38644ACD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6070-5E32-4DD5-B364-1B9A4559E4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49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D04851-BC70-4663-92AA-DE312F10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3291F1-828B-43CF-9CE5-BD851D819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FF2FE3-D0F7-4C57-82D9-6C120DBD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5622-F1C3-4414-8CD6-8510C3C5AF1C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4202C4-4F51-4360-AC9C-DDE1C9078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EC0D9D-D5FA-461F-B964-7C406B97A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6070-5E32-4DD5-B364-1B9A4559E4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43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07B070-6A1D-41B2-8A5B-413AB364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7ADC94-8E4C-4CE2-B744-1921C93B1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BCEABF-68BE-443A-A9C3-389CD64AE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B80FD6-D75A-4AF6-90A4-67ECA1F5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5622-F1C3-4414-8CD6-8510C3C5AF1C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D45F5C-73C1-4F82-A440-97FCA523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7D79FBA-7113-4F34-A16A-DF164091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6070-5E32-4DD5-B364-1B9A4559E4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54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A5AEA-2D1C-4DA5-8796-CAE59E9DF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6C7ADC-8982-4D01-9562-ACEF4B93B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28F3FFB-6B7E-45C5-8158-A8E6C2C1C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01EB577-8E12-4876-B1C8-C0BD3AABC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75736CE-B74A-4396-946C-ACBE05656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86CB91A-81C6-43D5-890B-8A60280D1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5622-F1C3-4414-8CD6-8510C3C5AF1C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635D55A-5453-4B1E-9A09-0B3C1B57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C3F9FC7-C987-4677-BD23-371DA7D6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6070-5E32-4DD5-B364-1B9A4559E4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79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B1644E-BF3E-4E26-8CCF-9C1DCA1FA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91E916B-228C-4B29-93FB-E8EAED556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5622-F1C3-4414-8CD6-8510C3C5AF1C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C3086CD-3F6D-46B9-981F-EADBB1336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C8AE09D-367B-4E7F-AC5A-A16F60EA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6070-5E32-4DD5-B364-1B9A4559E4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20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A87D5AB-1045-46A9-9C1F-3BE5CF7E0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5622-F1C3-4414-8CD6-8510C3C5AF1C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BE38794-5528-4AC3-A15B-C3CF55FCE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A440DE-70CC-4E5E-AEC4-250CAF08D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6070-5E32-4DD5-B364-1B9A4559E4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29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F91E5E-3E81-4A3F-A72F-F3224BC88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4B85EC-6953-4277-8966-5FA8FC6E1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2318D21-0D7B-4062-A307-6FE2C94C6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ECF1E1-8E55-449F-AE7B-D407DF175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5622-F1C3-4414-8CD6-8510C3C5AF1C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7B6D12-6601-4563-9C5D-38DE1698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A8EC04-39B8-4153-8523-E62946AA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6070-5E32-4DD5-B364-1B9A4559E4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31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00925A-4DEE-4574-9624-FA860AED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34F124E-113B-4D5B-8A98-C24714B2F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BA01304-8C40-4404-8713-DEB31BCB8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CC7A52-B946-4D61-B261-C5785F5A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5622-F1C3-4414-8CD6-8510C3C5AF1C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788A928-EDA6-429B-828B-D27B1D631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85A886-098E-4A8E-A7F4-EA375974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6070-5E32-4DD5-B364-1B9A4559E4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25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3C697FD-0B45-4C5D-8E02-6A5421461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65DF94-2E9B-4AED-A1AC-1C6F91988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BD57E6-908F-4CE7-BE8D-609DE01EB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95622-F1C3-4414-8CD6-8510C3C5AF1C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2BB981-788F-497A-8B71-72EB30584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199BA3-4208-4722-9258-5E38F8EDE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A6070-5E32-4DD5-B364-1B9A4559E4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76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ondoncouncils.gov.uk/node/3322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openweathermap.org/api/air-pollu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YBuJvv1sHc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YBuJvv1sHc?feature=oembed" TargetMode="Externa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ketchfab.com/3d-models/london-uk-a920af7809ef4f38a510fe0b79639c36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nnected-environments.org/portfolio/vilo-platform/" TargetMode="Externa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699C6345-45BF-4F1C-9F5E-70912C76E44C}"/>
              </a:ext>
            </a:extLst>
          </p:cNvPr>
          <p:cNvSpPr/>
          <p:nvPr/>
        </p:nvSpPr>
        <p:spPr>
          <a:xfrm>
            <a:off x="-125506" y="-98612"/>
            <a:ext cx="12469906" cy="7144871"/>
          </a:xfrm>
          <a:prstGeom prst="rect">
            <a:avLst/>
          </a:prstGeom>
          <a:solidFill>
            <a:srgbClr val="CCEA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6C309E0-D803-4309-82D4-F56626408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4391025" cy="1514475"/>
          </a:xfrm>
        </p:spPr>
        <p:txBody>
          <a:bodyPr>
            <a:normAutofit/>
          </a:bodyPr>
          <a:lstStyle/>
          <a:p>
            <a:r>
              <a:rPr lang="en-US" sz="6600" b="1" dirty="0"/>
              <a:t>LondonAQ</a:t>
            </a:r>
            <a:endParaRPr lang="en-GB" sz="66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D9D627-709A-4852-95BB-A114AE706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5629274"/>
            <a:ext cx="1971675" cy="447675"/>
          </a:xfrm>
        </p:spPr>
        <p:txBody>
          <a:bodyPr>
            <a:normAutofit/>
          </a:bodyPr>
          <a:lstStyle/>
          <a:p>
            <a:r>
              <a:rPr lang="en-US" dirty="0"/>
              <a:t>Group: Rookie</a:t>
            </a:r>
            <a:endParaRPr lang="en-GB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460849D-0C92-4004-9E71-95EA6655A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425" y="-266701"/>
            <a:ext cx="26955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56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8D899-26CA-4173-A1F1-9C4CF8F39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+mn-lt"/>
              </a:rPr>
              <a:t>Next Step</a:t>
            </a:r>
            <a:endParaRPr lang="en-GB" sz="6600" b="1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3FA99C-62F1-415C-A284-5A2B40437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260443"/>
            <a:ext cx="1788459" cy="496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4AB4AA"/>
                </a:solidFill>
              </a:rPr>
              <a:t>LondonAQ</a:t>
            </a:r>
            <a:endParaRPr lang="en-GB" sz="1800" b="1" dirty="0">
              <a:solidFill>
                <a:srgbClr val="4AB4AA"/>
              </a:solidFill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610C824-94C4-43F5-8334-6E388859155D}"/>
              </a:ext>
            </a:extLst>
          </p:cNvPr>
          <p:cNvSpPr txBox="1">
            <a:spLocks/>
          </p:cNvSpPr>
          <p:nvPr/>
        </p:nvSpPr>
        <p:spPr>
          <a:xfrm>
            <a:off x="1834181" y="2026489"/>
            <a:ext cx="9849819" cy="233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Print out the physical device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Design a stand for the device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Build AR interaction functions in Unity (Switch scenes, button, particle system)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Modify and refine the 3D-model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Use API to display air quality data on our AR map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Use API to manipulate physical device and digital device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ABB924DF-2DC2-4021-BF83-4613F49D9255}"/>
              </a:ext>
            </a:extLst>
          </p:cNvPr>
          <p:cNvSpPr txBox="1">
            <a:spLocks/>
          </p:cNvSpPr>
          <p:nvPr/>
        </p:nvSpPr>
        <p:spPr>
          <a:xfrm>
            <a:off x="253253" y="5601867"/>
            <a:ext cx="1169894" cy="1138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7200" b="1" dirty="0">
                <a:solidFill>
                  <a:srgbClr val="4AB4AA"/>
                </a:solidFill>
              </a:rPr>
              <a:t>09</a:t>
            </a:r>
            <a:endParaRPr lang="en-GB" sz="3600" b="1" dirty="0">
              <a:solidFill>
                <a:srgbClr val="4AB4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2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8D899-26CA-4173-A1F1-9C4CF8F39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+mn-lt"/>
              </a:rPr>
              <a:t>Challenges </a:t>
            </a:r>
            <a:endParaRPr lang="en-GB" sz="6600" b="1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3FA99C-62F1-415C-A284-5A2B40437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260443"/>
            <a:ext cx="1788459" cy="496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4AB4AA"/>
                </a:solidFill>
              </a:rPr>
              <a:t>LondonAQ</a:t>
            </a:r>
            <a:endParaRPr lang="en-GB" sz="1800" b="1" dirty="0">
              <a:solidFill>
                <a:srgbClr val="4AB4AA"/>
              </a:solidFill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610C824-94C4-43F5-8334-6E388859155D}"/>
              </a:ext>
            </a:extLst>
          </p:cNvPr>
          <p:cNvSpPr txBox="1">
            <a:spLocks/>
          </p:cNvSpPr>
          <p:nvPr/>
        </p:nvSpPr>
        <p:spPr>
          <a:xfrm>
            <a:off x="1752901" y="5364480"/>
            <a:ext cx="9849819" cy="1233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2000" dirty="0"/>
              <a:t>Not sure how to achieve a AR button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2000" dirty="0"/>
              <a:t>We need 4 servo motors that can turn over 180 degrees and 1 that can turn 180 degrees (May we borrow some?)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ABB924DF-2DC2-4021-BF83-4613F49D9255}"/>
              </a:ext>
            </a:extLst>
          </p:cNvPr>
          <p:cNvSpPr txBox="1">
            <a:spLocks/>
          </p:cNvSpPr>
          <p:nvPr/>
        </p:nvSpPr>
        <p:spPr>
          <a:xfrm>
            <a:off x="253253" y="5601867"/>
            <a:ext cx="1169894" cy="1138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7200" b="1" dirty="0">
                <a:solidFill>
                  <a:srgbClr val="4AB4AA"/>
                </a:solidFill>
              </a:rPr>
              <a:t>10</a:t>
            </a:r>
            <a:endParaRPr lang="en-GB" sz="3600" b="1" dirty="0">
              <a:solidFill>
                <a:srgbClr val="4AB4AA"/>
              </a:solidFill>
            </a:endParaRP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6E7734B8-B862-4180-93AE-9DD749C03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42833"/>
            <a:ext cx="10533993" cy="357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15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8D899-26CA-4173-A1F1-9C4CF8F39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+mn-lt"/>
              </a:rPr>
              <a:t>Seeing Real-time Air Quality</a:t>
            </a:r>
            <a:endParaRPr lang="en-GB" sz="6600" b="1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3FA99C-62F1-415C-A284-5A2B40437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260443"/>
            <a:ext cx="1788459" cy="496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4AB4AA"/>
                </a:solidFill>
              </a:rPr>
              <a:t>LondonAQ</a:t>
            </a:r>
            <a:endParaRPr lang="en-GB" sz="1800" b="1" dirty="0">
              <a:solidFill>
                <a:srgbClr val="4AB4AA"/>
              </a:solidFill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610C824-94C4-43F5-8334-6E388859155D}"/>
              </a:ext>
            </a:extLst>
          </p:cNvPr>
          <p:cNvSpPr txBox="1">
            <a:spLocks/>
          </p:cNvSpPr>
          <p:nvPr/>
        </p:nvSpPr>
        <p:spPr>
          <a:xfrm>
            <a:off x="635301" y="2463369"/>
            <a:ext cx="4881281" cy="233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Rationale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>
              <a:solidFill>
                <a:srgbClr val="62BEB5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2000" dirty="0"/>
              <a:t>In London, 9,400 premature deaths are attributed to poor air quality and a cost of between £1.4 and £3.7 billion a year to the health service. – London Councils</a:t>
            </a:r>
            <a:endParaRPr lang="en-GB" b="1" dirty="0">
              <a:solidFill>
                <a:srgbClr val="62BEB5"/>
              </a:solidFill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C1C346F-51B6-43A4-B4E5-8EC0B5DE4198}"/>
              </a:ext>
            </a:extLst>
          </p:cNvPr>
          <p:cNvSpPr txBox="1">
            <a:spLocks/>
          </p:cNvSpPr>
          <p:nvPr/>
        </p:nvSpPr>
        <p:spPr>
          <a:xfrm>
            <a:off x="6409169" y="2463369"/>
            <a:ext cx="4881281" cy="233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b="1" dirty="0"/>
              <a:t>Issue revealing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800" b="1" dirty="0">
              <a:solidFill>
                <a:srgbClr val="62BEB5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GB" sz="2400" b="1" dirty="0"/>
              <a:t>Environmental education</a:t>
            </a:r>
            <a:endParaRPr lang="en-US" sz="3600" b="1" dirty="0">
              <a:solidFill>
                <a:srgbClr val="62BEB5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600" b="1" dirty="0">
              <a:solidFill>
                <a:srgbClr val="62BEB5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GB" sz="2400" b="1" dirty="0"/>
              <a:t>User engagement</a:t>
            </a:r>
            <a:endParaRPr lang="en-GB" sz="3600" b="1" dirty="0">
              <a:solidFill>
                <a:srgbClr val="62BEB5"/>
              </a:solidFill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ABB924DF-2DC2-4021-BF83-4613F49D9255}"/>
              </a:ext>
            </a:extLst>
          </p:cNvPr>
          <p:cNvSpPr txBox="1">
            <a:spLocks/>
          </p:cNvSpPr>
          <p:nvPr/>
        </p:nvSpPr>
        <p:spPr>
          <a:xfrm>
            <a:off x="253253" y="5601867"/>
            <a:ext cx="1169894" cy="1138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7200" b="1" dirty="0">
                <a:solidFill>
                  <a:srgbClr val="4AB4AA"/>
                </a:solidFill>
              </a:rPr>
              <a:t>01</a:t>
            </a:r>
            <a:endParaRPr lang="en-GB" sz="3600" b="1" dirty="0">
              <a:solidFill>
                <a:srgbClr val="4AB4AA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79C3656-4566-4036-86CB-628202325509}"/>
              </a:ext>
            </a:extLst>
          </p:cNvPr>
          <p:cNvSpPr txBox="1"/>
          <p:nvPr/>
        </p:nvSpPr>
        <p:spPr>
          <a:xfrm>
            <a:off x="7485530" y="6492875"/>
            <a:ext cx="47781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https://www.londoncouncils.gov.uk/node/33227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162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8D899-26CA-4173-A1F1-9C4CF8F39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+mn-lt"/>
              </a:rPr>
              <a:t>Data</a:t>
            </a:r>
            <a:endParaRPr lang="en-GB" sz="6600" b="1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3FA99C-62F1-415C-A284-5A2B40437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260443"/>
            <a:ext cx="1788459" cy="496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4AB4AA"/>
                </a:solidFill>
              </a:rPr>
              <a:t>LondonAQ</a:t>
            </a:r>
            <a:endParaRPr lang="en-GB" sz="1800" b="1" dirty="0">
              <a:solidFill>
                <a:srgbClr val="4AB4AA"/>
              </a:solidFill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610C824-94C4-43F5-8334-6E388859155D}"/>
              </a:ext>
            </a:extLst>
          </p:cNvPr>
          <p:cNvSpPr txBox="1">
            <a:spLocks/>
          </p:cNvSpPr>
          <p:nvPr/>
        </p:nvSpPr>
        <p:spPr>
          <a:xfrm>
            <a:off x="624840" y="1965529"/>
            <a:ext cx="6039819" cy="3138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What it shows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100" b="1" dirty="0">
              <a:solidFill>
                <a:srgbClr val="62BEB5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2000" dirty="0"/>
              <a:t>Display: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000" dirty="0"/>
              <a:t>Nitrogen dioxide (NO2)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000" dirty="0"/>
              <a:t>Inhalable particles (PM10)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000" dirty="0"/>
              <a:t>Fine inhalable particles (PM2.5)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000" dirty="0"/>
              <a:t>Ozone (O3)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000" dirty="0"/>
              <a:t>Air Quality Index (AQI)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2000" dirty="0"/>
              <a:t>Data Source: Open Weather Map Air Pollution API</a:t>
            </a:r>
            <a:endParaRPr lang="en-GB" b="1" dirty="0">
              <a:solidFill>
                <a:srgbClr val="62BEB5"/>
              </a:solidFill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C1C346F-51B6-43A4-B4E5-8EC0B5DE4198}"/>
              </a:ext>
            </a:extLst>
          </p:cNvPr>
          <p:cNvSpPr txBox="1">
            <a:spLocks/>
          </p:cNvSpPr>
          <p:nvPr/>
        </p:nvSpPr>
        <p:spPr>
          <a:xfrm>
            <a:off x="6409169" y="4540454"/>
            <a:ext cx="4944631" cy="47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A description of Air Quality Index levels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ABB924DF-2DC2-4021-BF83-4613F49D9255}"/>
              </a:ext>
            </a:extLst>
          </p:cNvPr>
          <p:cNvSpPr txBox="1">
            <a:spLocks/>
          </p:cNvSpPr>
          <p:nvPr/>
        </p:nvSpPr>
        <p:spPr>
          <a:xfrm>
            <a:off x="253253" y="5601867"/>
            <a:ext cx="1169894" cy="1138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7200" b="1" dirty="0">
                <a:solidFill>
                  <a:srgbClr val="4AB4AA"/>
                </a:solidFill>
              </a:rPr>
              <a:t>02</a:t>
            </a:r>
            <a:endParaRPr lang="en-GB" sz="3600" b="1" dirty="0">
              <a:solidFill>
                <a:srgbClr val="4AB4AA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79C3656-4566-4036-86CB-628202325509}"/>
              </a:ext>
            </a:extLst>
          </p:cNvPr>
          <p:cNvSpPr txBox="1"/>
          <p:nvPr/>
        </p:nvSpPr>
        <p:spPr>
          <a:xfrm>
            <a:off x="7637930" y="6492875"/>
            <a:ext cx="4778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https://openweathermap.org/api/air-pollution</a:t>
            </a:r>
            <a:endParaRPr lang="en-GB" dirty="0"/>
          </a:p>
        </p:txBody>
      </p:sp>
      <p:pic>
        <p:nvPicPr>
          <p:cNvPr id="8" name="圖片 7" descr="一張含有 桌 的圖片&#10;&#10;自動產生的描述">
            <a:extLst>
              <a:ext uri="{FF2B5EF4-FFF2-40B4-BE49-F238E27FC236}">
                <a16:creationId xmlns:a16="http://schemas.microsoft.com/office/drawing/2014/main" id="{500AAE2F-0A0E-4919-B0B6-62E8A1DDDB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169" y="1945339"/>
            <a:ext cx="5251159" cy="257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86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8D899-26CA-4173-A1F1-9C4CF8F39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+mn-lt"/>
              </a:rPr>
              <a:t>Air quality display</a:t>
            </a:r>
            <a:endParaRPr lang="en-GB" sz="6600" b="1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3FA99C-62F1-415C-A284-5A2B40437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260443"/>
            <a:ext cx="1788459" cy="496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4AB4AA"/>
                </a:solidFill>
              </a:rPr>
              <a:t>LondonAQ</a:t>
            </a:r>
            <a:endParaRPr lang="en-GB" sz="1800" b="1" dirty="0">
              <a:solidFill>
                <a:srgbClr val="4AB4AA"/>
              </a:solidFill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610C824-94C4-43F5-8334-6E388859155D}"/>
              </a:ext>
            </a:extLst>
          </p:cNvPr>
          <p:cNvSpPr txBox="1">
            <a:spLocks/>
          </p:cNvSpPr>
          <p:nvPr/>
        </p:nvSpPr>
        <p:spPr>
          <a:xfrm>
            <a:off x="624840" y="1830819"/>
            <a:ext cx="6039819" cy="486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How it works</a:t>
            </a:r>
            <a:endParaRPr lang="en-US" sz="1200" b="1" dirty="0">
              <a:solidFill>
                <a:srgbClr val="62BEB5"/>
              </a:solidFill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C1C346F-51B6-43A4-B4E5-8EC0B5DE4198}"/>
              </a:ext>
            </a:extLst>
          </p:cNvPr>
          <p:cNvSpPr txBox="1">
            <a:spLocks/>
          </p:cNvSpPr>
          <p:nvPr/>
        </p:nvSpPr>
        <p:spPr>
          <a:xfrm>
            <a:off x="93383" y="4917711"/>
            <a:ext cx="4944631" cy="47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/>
              <a:t>Color code: Description of AQI level</a:t>
            </a:r>
            <a:endParaRPr lang="en-GB" sz="3200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ABB924DF-2DC2-4021-BF83-4613F49D9255}"/>
              </a:ext>
            </a:extLst>
          </p:cNvPr>
          <p:cNvSpPr txBox="1">
            <a:spLocks/>
          </p:cNvSpPr>
          <p:nvPr/>
        </p:nvSpPr>
        <p:spPr>
          <a:xfrm>
            <a:off x="253253" y="5601867"/>
            <a:ext cx="1169894" cy="1138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7200" b="1" dirty="0">
                <a:solidFill>
                  <a:srgbClr val="4AB4AA"/>
                </a:solidFill>
              </a:rPr>
              <a:t>03</a:t>
            </a:r>
            <a:endParaRPr lang="en-GB" sz="3600" b="1" dirty="0">
              <a:solidFill>
                <a:srgbClr val="4AB4AA"/>
              </a:solidFill>
            </a:endParaRPr>
          </a:p>
        </p:txBody>
      </p:sp>
      <p:pic>
        <p:nvPicPr>
          <p:cNvPr id="8" name="圖片 7" descr="一張含有 桌 的圖片&#10;&#10;自動產生的描述">
            <a:extLst>
              <a:ext uri="{FF2B5EF4-FFF2-40B4-BE49-F238E27FC236}">
                <a16:creationId xmlns:a16="http://schemas.microsoft.com/office/drawing/2014/main" id="{500AAE2F-0A0E-4919-B0B6-62E8A1DDD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841" y="4283075"/>
            <a:ext cx="5251159" cy="257492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6983943-F81C-4AC4-A106-011E343B6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850" y="46264"/>
            <a:ext cx="4375150" cy="425248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90FF0FE-2755-4649-AB33-BADA58A407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7" t="4997"/>
          <a:stretch/>
        </p:blipFill>
        <p:spPr>
          <a:xfrm>
            <a:off x="172720" y="2317546"/>
            <a:ext cx="6768121" cy="239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7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8D899-26CA-4173-A1F1-9C4CF8F39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5"/>
            <a:ext cx="2108200" cy="2134235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+mn-lt"/>
              </a:rPr>
              <a:t>Blue Print</a:t>
            </a:r>
            <a:endParaRPr lang="en-GB" sz="6600" b="1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3FA99C-62F1-415C-A284-5A2B40437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260443"/>
            <a:ext cx="1788459" cy="496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4AB4AA"/>
                </a:solidFill>
              </a:rPr>
              <a:t>LondonAQ</a:t>
            </a:r>
            <a:endParaRPr lang="en-GB" sz="1800" b="1" dirty="0">
              <a:solidFill>
                <a:srgbClr val="4AB4AA"/>
              </a:solidFill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ABB924DF-2DC2-4021-BF83-4613F49D9255}"/>
              </a:ext>
            </a:extLst>
          </p:cNvPr>
          <p:cNvSpPr txBox="1">
            <a:spLocks/>
          </p:cNvSpPr>
          <p:nvPr/>
        </p:nvSpPr>
        <p:spPr>
          <a:xfrm>
            <a:off x="253253" y="5601867"/>
            <a:ext cx="1169894" cy="1138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7200" b="1" dirty="0">
                <a:solidFill>
                  <a:srgbClr val="4AB4AA"/>
                </a:solidFill>
              </a:rPr>
              <a:t>04</a:t>
            </a:r>
            <a:endParaRPr lang="en-GB" sz="3600" b="1" dirty="0">
              <a:solidFill>
                <a:srgbClr val="4AB4AA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EB5AE1C-30C6-4191-9B5A-EA80C64B32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8"/>
          <a:stretch/>
        </p:blipFill>
        <p:spPr>
          <a:xfrm>
            <a:off x="2733040" y="0"/>
            <a:ext cx="9458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78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8D899-26CA-4173-A1F1-9C4CF8F39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9283120" y="2803526"/>
            <a:ext cx="4302760" cy="1016635"/>
          </a:xfrm>
        </p:spPr>
        <p:txBody>
          <a:bodyPr>
            <a:normAutofit fontScale="90000"/>
          </a:bodyPr>
          <a:lstStyle/>
          <a:p>
            <a:r>
              <a:rPr lang="en-US" sz="6600" b="1" dirty="0">
                <a:latin typeface="+mn-lt"/>
              </a:rPr>
              <a:t>Disassemble</a:t>
            </a:r>
            <a:endParaRPr lang="en-GB" sz="6600" b="1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3FA99C-62F1-415C-A284-5A2B40437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2819" y="203200"/>
            <a:ext cx="1788459" cy="496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4AB4AA"/>
                </a:solidFill>
              </a:rPr>
              <a:t>LondonAQ</a:t>
            </a:r>
            <a:endParaRPr lang="en-GB" sz="1800" b="1" dirty="0">
              <a:solidFill>
                <a:srgbClr val="4AB4AA"/>
              </a:solidFill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ABB924DF-2DC2-4021-BF83-4613F49D9255}"/>
              </a:ext>
            </a:extLst>
          </p:cNvPr>
          <p:cNvSpPr txBox="1">
            <a:spLocks/>
          </p:cNvSpPr>
          <p:nvPr/>
        </p:nvSpPr>
        <p:spPr>
          <a:xfrm>
            <a:off x="10926183" y="5622187"/>
            <a:ext cx="1169894" cy="1138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7200" b="1" dirty="0">
                <a:solidFill>
                  <a:srgbClr val="4AB4AA"/>
                </a:solidFill>
              </a:rPr>
              <a:t>05</a:t>
            </a:r>
            <a:endParaRPr lang="en-GB" sz="3600" b="1" dirty="0">
              <a:solidFill>
                <a:srgbClr val="4AB4AA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AD74279-1335-4E4A-8108-26C6268A80D9}"/>
              </a:ext>
            </a:extLst>
          </p:cNvPr>
          <p:cNvSpPr txBox="1"/>
          <p:nvPr/>
        </p:nvSpPr>
        <p:spPr>
          <a:xfrm rot="5400000">
            <a:off x="6143506" y="3010654"/>
            <a:ext cx="6390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https://www.youtube.com/watch?v=rYBuJvv1sHc</a:t>
            </a:r>
            <a:r>
              <a:rPr lang="en-GB" dirty="0"/>
              <a:t> </a:t>
            </a:r>
          </a:p>
        </p:txBody>
      </p:sp>
      <p:pic>
        <p:nvPicPr>
          <p:cNvPr id="5" name="線上媒體 4" title="Data Device Disassemble">
            <a:hlinkClick r:id="" action="ppaction://media"/>
            <a:extLst>
              <a:ext uri="{FF2B5EF4-FFF2-40B4-BE49-F238E27FC236}">
                <a16:creationId xmlns:a16="http://schemas.microsoft.com/office/drawing/2014/main" id="{0722118E-027A-4E64-A799-97D9EC7A008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-5080" y="0"/>
            <a:ext cx="9159240" cy="686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5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8D899-26CA-4173-A1F1-9C4CF8F39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9368" y="554301"/>
            <a:ext cx="5562632" cy="1697002"/>
          </a:xfrm>
        </p:spPr>
        <p:txBody>
          <a:bodyPr>
            <a:normAutofit fontScale="90000"/>
          </a:bodyPr>
          <a:lstStyle/>
          <a:p>
            <a:r>
              <a:rPr lang="en-US" sz="6600" b="1" dirty="0">
                <a:latin typeface="+mn-lt"/>
              </a:rPr>
              <a:t>Digital Environment</a:t>
            </a:r>
            <a:endParaRPr lang="en-GB" sz="6600" b="1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3FA99C-62F1-415C-A284-5A2B40437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240" y="260443"/>
            <a:ext cx="5191760" cy="496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4AB4AA"/>
                </a:solidFill>
              </a:rPr>
              <a:t>LondonAQ</a:t>
            </a:r>
            <a:endParaRPr lang="en-GB" sz="1800" b="1" dirty="0">
              <a:solidFill>
                <a:srgbClr val="4AB4AA"/>
              </a:solidFill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610C824-94C4-43F5-8334-6E388859155D}"/>
              </a:ext>
            </a:extLst>
          </p:cNvPr>
          <p:cNvSpPr txBox="1">
            <a:spLocks/>
          </p:cNvSpPr>
          <p:nvPr/>
        </p:nvSpPr>
        <p:spPr>
          <a:xfrm>
            <a:off x="6629368" y="2251303"/>
            <a:ext cx="4810760" cy="3138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-We found a model of the whole London and we will introduce some UI to give the user an insight of the air quality conditions in the area.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-At the same time we will also place digital devices next to the scene, which can show different values, when it on different locations.</a:t>
            </a:r>
            <a:endParaRPr lang="en-GB" sz="2400" dirty="0">
              <a:solidFill>
                <a:srgbClr val="62BEB5"/>
              </a:solidFill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ABB924DF-2DC2-4021-BF83-4613F49D9255}"/>
              </a:ext>
            </a:extLst>
          </p:cNvPr>
          <p:cNvSpPr txBox="1">
            <a:spLocks/>
          </p:cNvSpPr>
          <p:nvPr/>
        </p:nvSpPr>
        <p:spPr>
          <a:xfrm>
            <a:off x="10941573" y="5539490"/>
            <a:ext cx="1169894" cy="1138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7200" b="1" dirty="0">
                <a:solidFill>
                  <a:srgbClr val="4AB4AA"/>
                </a:solidFill>
              </a:rPr>
              <a:t>06</a:t>
            </a:r>
            <a:endParaRPr lang="en-GB" sz="3600" b="1" dirty="0">
              <a:solidFill>
                <a:srgbClr val="4AB4AA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79C3656-4566-4036-86CB-628202325509}"/>
              </a:ext>
            </a:extLst>
          </p:cNvPr>
          <p:cNvSpPr txBox="1"/>
          <p:nvPr/>
        </p:nvSpPr>
        <p:spPr>
          <a:xfrm>
            <a:off x="4267200" y="6492875"/>
            <a:ext cx="8148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https://sketchfab.com/3d-models/london-uk-a920af7809ef4f38a510fe0b79639c36</a:t>
            </a:r>
            <a:endParaRPr lang="en-GB" dirty="0"/>
          </a:p>
        </p:txBody>
      </p:sp>
      <p:pic>
        <p:nvPicPr>
          <p:cNvPr id="10" name="圖片 9" descr="一張含有 雪, 室外 的圖片&#10;&#10;自動產生的描述">
            <a:extLst>
              <a:ext uri="{FF2B5EF4-FFF2-40B4-BE49-F238E27FC236}">
                <a16:creationId xmlns:a16="http://schemas.microsoft.com/office/drawing/2014/main" id="{B68AB7AA-B786-4697-AB7A-4A8A504F0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516" y="640079"/>
            <a:ext cx="6580756" cy="466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855C2249-C199-410A-920A-01E7C2F07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48" y="1375518"/>
            <a:ext cx="6199805" cy="387487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768D899-26CA-4173-A1F1-9C4CF8F39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+mn-lt"/>
              </a:rPr>
              <a:t>Scene in AR</a:t>
            </a:r>
            <a:endParaRPr lang="en-GB" sz="6600" b="1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3FA99C-62F1-415C-A284-5A2B40437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260443"/>
            <a:ext cx="1788459" cy="496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4AB4AA"/>
                </a:solidFill>
              </a:rPr>
              <a:t>LondonAQ</a:t>
            </a:r>
            <a:endParaRPr lang="en-GB" sz="1800" b="1" dirty="0">
              <a:solidFill>
                <a:srgbClr val="4AB4AA"/>
              </a:solidFill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C1C346F-51B6-43A4-B4E5-8EC0B5DE4198}"/>
              </a:ext>
            </a:extLst>
          </p:cNvPr>
          <p:cNvSpPr txBox="1">
            <a:spLocks/>
          </p:cNvSpPr>
          <p:nvPr/>
        </p:nvSpPr>
        <p:spPr>
          <a:xfrm>
            <a:off x="9161498" y="3121374"/>
            <a:ext cx="3119120" cy="12697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GB" sz="1800" b="1" dirty="0"/>
              <a:t>3D model of London City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GB" sz="1800" dirty="0"/>
              <a:t>- Buttons on the right hand side are for choosing different locations in London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ABB924DF-2DC2-4021-BF83-4613F49D9255}"/>
              </a:ext>
            </a:extLst>
          </p:cNvPr>
          <p:cNvSpPr txBox="1">
            <a:spLocks/>
          </p:cNvSpPr>
          <p:nvPr/>
        </p:nvSpPr>
        <p:spPr>
          <a:xfrm>
            <a:off x="253253" y="5601867"/>
            <a:ext cx="1169894" cy="1138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7200" b="1" dirty="0">
                <a:solidFill>
                  <a:srgbClr val="4AB4AA"/>
                </a:solidFill>
              </a:rPr>
              <a:t>07</a:t>
            </a:r>
            <a:endParaRPr lang="en-GB" sz="3600" b="1" dirty="0">
              <a:solidFill>
                <a:srgbClr val="4AB4AA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6983943-F81C-4AC4-A106-011E343B6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385" y="4215969"/>
            <a:ext cx="2342586" cy="2276906"/>
          </a:xfrm>
          <a:prstGeom prst="rect">
            <a:avLst/>
          </a:prstGeom>
        </p:spPr>
      </p:pic>
      <p:pic>
        <p:nvPicPr>
          <p:cNvPr id="13" name="圖片 12" descr="一張含有 文字 的圖片&#10;&#10;自動產生的描述">
            <a:extLst>
              <a:ext uri="{FF2B5EF4-FFF2-40B4-BE49-F238E27FC236}">
                <a16:creationId xmlns:a16="http://schemas.microsoft.com/office/drawing/2014/main" id="{CE04741C-4F81-46A0-9C44-FE642BE341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44" y="1375518"/>
            <a:ext cx="5090297" cy="1726244"/>
          </a:xfrm>
          <a:prstGeom prst="rect">
            <a:avLst/>
          </a:prstGeom>
        </p:spPr>
      </p:pic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D627DD3B-0B85-46C7-86D6-4D08F4FE720E}"/>
              </a:ext>
            </a:extLst>
          </p:cNvPr>
          <p:cNvSpPr txBox="1">
            <a:spLocks/>
          </p:cNvSpPr>
          <p:nvPr/>
        </p:nvSpPr>
        <p:spPr>
          <a:xfrm>
            <a:off x="9232836" y="5223145"/>
            <a:ext cx="2646116" cy="1269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GB" sz="1800" b="1" dirty="0"/>
              <a:t>Virtual Device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GB" sz="1800" dirty="0"/>
              <a:t>- Data feed changes based on the location selected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27798DF-E271-48F9-BD99-CF01B9FBAB8C}"/>
              </a:ext>
            </a:extLst>
          </p:cNvPr>
          <p:cNvSpPr txBox="1"/>
          <p:nvPr/>
        </p:nvSpPr>
        <p:spPr>
          <a:xfrm>
            <a:off x="4069080" y="6488668"/>
            <a:ext cx="8968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Reference: </a:t>
            </a:r>
            <a:r>
              <a:rPr lang="en-GB" dirty="0" err="1"/>
              <a:t>ViLO</a:t>
            </a:r>
            <a:r>
              <a:rPr lang="en-GB" dirty="0"/>
              <a:t> (</a:t>
            </a:r>
            <a:r>
              <a:rPr lang="en-GB" dirty="0" err="1">
                <a:hlinkClick r:id="rId5"/>
              </a:rPr>
              <a:t>ViLO</a:t>
            </a:r>
            <a:r>
              <a:rPr lang="en-GB" dirty="0">
                <a:hlinkClick r:id="rId5"/>
              </a:rPr>
              <a:t> – UCL Connected Environments (connected-environments.org)</a:t>
            </a:r>
            <a:r>
              <a:rPr lang="en-GB" dirty="0"/>
              <a:t>)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1045BBFC-47D1-4F3A-9692-F28727A0BBC8}"/>
              </a:ext>
            </a:extLst>
          </p:cNvPr>
          <p:cNvCxnSpPr/>
          <p:nvPr/>
        </p:nvCxnSpPr>
        <p:spPr>
          <a:xfrm>
            <a:off x="5110480" y="3931920"/>
            <a:ext cx="1971040" cy="14225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AECE91C1-83D0-42EF-80E1-3AB1779E59EA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367357" y="2238640"/>
            <a:ext cx="1457287" cy="46244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869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8D899-26CA-4173-A1F1-9C4CF8F39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+mn-lt"/>
              </a:rPr>
              <a:t>Effect in AR</a:t>
            </a:r>
            <a:endParaRPr lang="en-GB" sz="6600" b="1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3FA99C-62F1-415C-A284-5A2B40437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260443"/>
            <a:ext cx="1788459" cy="496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4AB4AA"/>
                </a:solidFill>
              </a:rPr>
              <a:t>LondonAQ</a:t>
            </a:r>
            <a:endParaRPr lang="en-GB" sz="1800" b="1" dirty="0">
              <a:solidFill>
                <a:srgbClr val="4AB4AA"/>
              </a:solidFill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C1C346F-51B6-43A4-B4E5-8EC0B5DE4198}"/>
              </a:ext>
            </a:extLst>
          </p:cNvPr>
          <p:cNvSpPr txBox="1">
            <a:spLocks/>
          </p:cNvSpPr>
          <p:nvPr/>
        </p:nvSpPr>
        <p:spPr>
          <a:xfrm>
            <a:off x="1818640" y="5689257"/>
            <a:ext cx="4985738" cy="1138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b="1" dirty="0"/>
              <a:t>Particle system</a:t>
            </a:r>
            <a:endParaRPr lang="en-GB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/>
              <a:t>- Particle will be shown on the top of the area selected.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/>
              <a:t>- The size and colour of particle will be changed depend on the Air Quality Index.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ABB924DF-2DC2-4021-BF83-4613F49D9255}"/>
              </a:ext>
            </a:extLst>
          </p:cNvPr>
          <p:cNvSpPr txBox="1">
            <a:spLocks/>
          </p:cNvSpPr>
          <p:nvPr/>
        </p:nvSpPr>
        <p:spPr>
          <a:xfrm>
            <a:off x="253253" y="5601867"/>
            <a:ext cx="1169894" cy="1138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7200" b="1" dirty="0">
                <a:solidFill>
                  <a:srgbClr val="4AB4AA"/>
                </a:solidFill>
              </a:rPr>
              <a:t>08</a:t>
            </a:r>
            <a:endParaRPr lang="en-GB" sz="3600" b="1" dirty="0">
              <a:solidFill>
                <a:srgbClr val="4AB4AA"/>
              </a:solidFill>
            </a:endParaRPr>
          </a:p>
        </p:txBody>
      </p:sp>
      <p:pic>
        <p:nvPicPr>
          <p:cNvPr id="13" name="圖片 12" descr="一張含有 文字 的圖片&#10;&#10;自動產生的描述">
            <a:extLst>
              <a:ext uri="{FF2B5EF4-FFF2-40B4-BE49-F238E27FC236}">
                <a16:creationId xmlns:a16="http://schemas.microsoft.com/office/drawing/2014/main" id="{CE04741C-4F81-46A0-9C44-FE642BE34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42833"/>
            <a:ext cx="10533993" cy="3572334"/>
          </a:xfrm>
          <a:prstGeom prst="rect">
            <a:avLst/>
          </a:prstGeom>
        </p:spPr>
      </p:pic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D627DD3B-0B85-46C7-86D6-4D08F4FE720E}"/>
              </a:ext>
            </a:extLst>
          </p:cNvPr>
          <p:cNvSpPr txBox="1">
            <a:spLocks/>
          </p:cNvSpPr>
          <p:nvPr/>
        </p:nvSpPr>
        <p:spPr>
          <a:xfrm>
            <a:off x="9193635" y="5733545"/>
            <a:ext cx="2745112" cy="1138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600" b="1" dirty="0"/>
              <a:t>Button </a:t>
            </a:r>
            <a:r>
              <a:rPr lang="en-GB" sz="1600" b="1" dirty="0" err="1"/>
              <a:t>onClick</a:t>
            </a:r>
            <a:r>
              <a:rPr lang="en-GB" sz="1600" b="1" dirty="0"/>
              <a:t> function</a:t>
            </a:r>
            <a:endParaRPr lang="en-GB" sz="1600" dirty="0"/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/>
              <a:t>- Specific virtual device and particle will be shown based on the location selected.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1045BBFC-47D1-4F3A-9692-F28727A0BBC8}"/>
              </a:ext>
            </a:extLst>
          </p:cNvPr>
          <p:cNvCxnSpPr>
            <a:cxnSpLocks/>
          </p:cNvCxnSpPr>
          <p:nvPr/>
        </p:nvCxnSpPr>
        <p:spPr>
          <a:xfrm>
            <a:off x="10871200" y="4968240"/>
            <a:ext cx="0" cy="7653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 descr="一張含有 文字, 天空 的圖片&#10;&#10;自動產生的描述">
            <a:extLst>
              <a:ext uri="{FF2B5EF4-FFF2-40B4-BE49-F238E27FC236}">
                <a16:creationId xmlns:a16="http://schemas.microsoft.com/office/drawing/2014/main" id="{20E9DBC0-8AA1-4CD5-AB89-FEF814F2F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47" y="1827628"/>
            <a:ext cx="1879600" cy="1519307"/>
          </a:xfrm>
          <a:prstGeom prst="rect">
            <a:avLst/>
          </a:prstGeom>
        </p:spPr>
      </p:pic>
      <p:pic>
        <p:nvPicPr>
          <p:cNvPr id="11" name="圖片 10" descr="一張含有 文字, 天空 的圖片&#10;&#10;自動產生的描述">
            <a:extLst>
              <a:ext uri="{FF2B5EF4-FFF2-40B4-BE49-F238E27FC236}">
                <a16:creationId xmlns:a16="http://schemas.microsoft.com/office/drawing/2014/main" id="{234924C2-BC68-4B6B-87A1-A1A858EC0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480" y="3429000"/>
            <a:ext cx="1879600" cy="1519307"/>
          </a:xfrm>
          <a:prstGeom prst="rect">
            <a:avLst/>
          </a:prstGeom>
        </p:spPr>
      </p:pic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AECE91C1-83D0-42EF-80E1-3AB1779E59EA}"/>
              </a:ext>
            </a:extLst>
          </p:cNvPr>
          <p:cNvCxnSpPr>
            <a:cxnSpLocks/>
          </p:cNvCxnSpPr>
          <p:nvPr/>
        </p:nvCxnSpPr>
        <p:spPr>
          <a:xfrm>
            <a:off x="4485957" y="4968240"/>
            <a:ext cx="0" cy="9009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123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422</Words>
  <Application>Microsoft Office PowerPoint</Application>
  <PresentationFormat>寬螢幕</PresentationFormat>
  <Paragraphs>76</Paragraphs>
  <Slides>11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佈景主題</vt:lpstr>
      <vt:lpstr>LondonAQ</vt:lpstr>
      <vt:lpstr>Seeing Real-time Air Quality</vt:lpstr>
      <vt:lpstr>Data</vt:lpstr>
      <vt:lpstr>Air quality display</vt:lpstr>
      <vt:lpstr>Blue Print</vt:lpstr>
      <vt:lpstr>Disassemble</vt:lpstr>
      <vt:lpstr>Digital Environment</vt:lpstr>
      <vt:lpstr>Scene in AR</vt:lpstr>
      <vt:lpstr>Effect in AR</vt:lpstr>
      <vt:lpstr>Next Step</vt:lpstr>
      <vt:lpstr>Challenges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Sin Man Choi</dc:creator>
  <cp:lastModifiedBy>Sin Man Choi</cp:lastModifiedBy>
  <cp:revision>4</cp:revision>
  <dcterms:created xsi:type="dcterms:W3CDTF">2022-01-06T02:13:32Z</dcterms:created>
  <dcterms:modified xsi:type="dcterms:W3CDTF">2022-01-06T02:52:53Z</dcterms:modified>
</cp:coreProperties>
</file>