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23" r:id="rId2"/>
    <p:sldId id="272" r:id="rId3"/>
    <p:sldId id="329" r:id="rId4"/>
    <p:sldId id="328" r:id="rId5"/>
    <p:sldId id="348" r:id="rId6"/>
    <p:sldId id="346" r:id="rId7"/>
    <p:sldId id="352" r:id="rId8"/>
    <p:sldId id="353" r:id="rId9"/>
    <p:sldId id="354" r:id="rId10"/>
    <p:sldId id="347" r:id="rId11"/>
    <p:sldId id="355" r:id="rId12"/>
    <p:sldId id="356" r:id="rId13"/>
    <p:sldId id="357" r:id="rId14"/>
    <p:sldId id="334" r:id="rId15"/>
    <p:sldId id="330" r:id="rId16"/>
    <p:sldId id="351" r:id="rId17"/>
    <p:sldId id="333" r:id="rId18"/>
    <p:sldId id="341" r:id="rId19"/>
    <p:sldId id="342" r:id="rId20"/>
    <p:sldId id="343" r:id="rId21"/>
    <p:sldId id="339" r:id="rId22"/>
    <p:sldId id="335" r:id="rId23"/>
    <p:sldId id="336" r:id="rId24"/>
    <p:sldId id="337" r:id="rId25"/>
    <p:sldId id="338" r:id="rId26"/>
    <p:sldId id="349" r:id="rId2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9658" autoAdjust="0"/>
  </p:normalViewPr>
  <p:slideViewPr>
    <p:cSldViewPr snapToGrid="0" snapToObjects="1">
      <p:cViewPr varScale="1">
        <p:scale>
          <a:sx n="152" d="100"/>
          <a:sy n="152" d="100"/>
        </p:scale>
        <p:origin x="462" y="13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2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10/02/2019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10/02/2019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a:t>
            </a:fld>
            <a:endParaRPr lang="es-ES"/>
          </a:p>
        </p:txBody>
      </p:sp>
    </p:spTree>
    <p:extLst>
      <p:ext uri="{BB962C8B-B14F-4D97-AF65-F5344CB8AC3E}">
        <p14:creationId xmlns:p14="http://schemas.microsoft.com/office/powerpoint/2010/main" val="123909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11</a:t>
            </a:fld>
            <a:endParaRPr lang="es-ES"/>
          </a:p>
        </p:txBody>
      </p:sp>
    </p:spTree>
    <p:extLst>
      <p:ext uri="{BB962C8B-B14F-4D97-AF65-F5344CB8AC3E}">
        <p14:creationId xmlns:p14="http://schemas.microsoft.com/office/powerpoint/2010/main" val="3728391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12</a:t>
            </a:fld>
            <a:endParaRPr lang="es-ES"/>
          </a:p>
        </p:txBody>
      </p:sp>
    </p:spTree>
    <p:extLst>
      <p:ext uri="{BB962C8B-B14F-4D97-AF65-F5344CB8AC3E}">
        <p14:creationId xmlns:p14="http://schemas.microsoft.com/office/powerpoint/2010/main" val="150983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13</a:t>
            </a:fld>
            <a:endParaRPr lang="es-ES"/>
          </a:p>
        </p:txBody>
      </p:sp>
    </p:spTree>
    <p:extLst>
      <p:ext uri="{BB962C8B-B14F-4D97-AF65-F5344CB8AC3E}">
        <p14:creationId xmlns:p14="http://schemas.microsoft.com/office/powerpoint/2010/main" val="212038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14</a:t>
            </a:fld>
            <a:endParaRPr lang="es-ES"/>
          </a:p>
        </p:txBody>
      </p:sp>
    </p:spTree>
    <p:extLst>
      <p:ext uri="{BB962C8B-B14F-4D97-AF65-F5344CB8AC3E}">
        <p14:creationId xmlns:p14="http://schemas.microsoft.com/office/powerpoint/2010/main" val="3572197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15</a:t>
            </a:fld>
            <a:endParaRPr lang="es-ES"/>
          </a:p>
        </p:txBody>
      </p:sp>
    </p:spTree>
    <p:extLst>
      <p:ext uri="{BB962C8B-B14F-4D97-AF65-F5344CB8AC3E}">
        <p14:creationId xmlns:p14="http://schemas.microsoft.com/office/powerpoint/2010/main" val="3245184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16</a:t>
            </a:fld>
            <a:endParaRPr lang="es-ES"/>
          </a:p>
        </p:txBody>
      </p:sp>
    </p:spTree>
    <p:extLst>
      <p:ext uri="{BB962C8B-B14F-4D97-AF65-F5344CB8AC3E}">
        <p14:creationId xmlns:p14="http://schemas.microsoft.com/office/powerpoint/2010/main" val="1397959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17</a:t>
            </a:fld>
            <a:endParaRPr lang="es-ES"/>
          </a:p>
        </p:txBody>
      </p:sp>
    </p:spTree>
    <p:extLst>
      <p:ext uri="{BB962C8B-B14F-4D97-AF65-F5344CB8AC3E}">
        <p14:creationId xmlns:p14="http://schemas.microsoft.com/office/powerpoint/2010/main" val="3384693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18</a:t>
            </a:fld>
            <a:endParaRPr lang="es-ES"/>
          </a:p>
        </p:txBody>
      </p:sp>
    </p:spTree>
    <p:extLst>
      <p:ext uri="{BB962C8B-B14F-4D97-AF65-F5344CB8AC3E}">
        <p14:creationId xmlns:p14="http://schemas.microsoft.com/office/powerpoint/2010/main" val="2665079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19</a:t>
            </a:fld>
            <a:endParaRPr lang="es-ES"/>
          </a:p>
        </p:txBody>
      </p:sp>
    </p:spTree>
    <p:extLst>
      <p:ext uri="{BB962C8B-B14F-4D97-AF65-F5344CB8AC3E}">
        <p14:creationId xmlns:p14="http://schemas.microsoft.com/office/powerpoint/2010/main" val="4170877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20</a:t>
            </a:fld>
            <a:endParaRPr lang="es-ES"/>
          </a:p>
        </p:txBody>
      </p:sp>
    </p:spTree>
    <p:extLst>
      <p:ext uri="{BB962C8B-B14F-4D97-AF65-F5344CB8AC3E}">
        <p14:creationId xmlns:p14="http://schemas.microsoft.com/office/powerpoint/2010/main" val="283899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3</a:t>
            </a:fld>
            <a:endParaRPr lang="es-ES"/>
          </a:p>
        </p:txBody>
      </p:sp>
    </p:spTree>
    <p:extLst>
      <p:ext uri="{BB962C8B-B14F-4D97-AF65-F5344CB8AC3E}">
        <p14:creationId xmlns:p14="http://schemas.microsoft.com/office/powerpoint/2010/main" val="98804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21</a:t>
            </a:fld>
            <a:endParaRPr lang="es-ES"/>
          </a:p>
        </p:txBody>
      </p:sp>
    </p:spTree>
    <p:extLst>
      <p:ext uri="{BB962C8B-B14F-4D97-AF65-F5344CB8AC3E}">
        <p14:creationId xmlns:p14="http://schemas.microsoft.com/office/powerpoint/2010/main" val="110091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22</a:t>
            </a:fld>
            <a:endParaRPr lang="es-ES"/>
          </a:p>
        </p:txBody>
      </p:sp>
    </p:spTree>
    <p:extLst>
      <p:ext uri="{BB962C8B-B14F-4D97-AF65-F5344CB8AC3E}">
        <p14:creationId xmlns:p14="http://schemas.microsoft.com/office/powerpoint/2010/main" val="368736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23</a:t>
            </a:fld>
            <a:endParaRPr lang="es-ES"/>
          </a:p>
        </p:txBody>
      </p:sp>
    </p:spTree>
    <p:extLst>
      <p:ext uri="{BB962C8B-B14F-4D97-AF65-F5344CB8AC3E}">
        <p14:creationId xmlns:p14="http://schemas.microsoft.com/office/powerpoint/2010/main" val="276914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24</a:t>
            </a:fld>
            <a:endParaRPr lang="es-ES"/>
          </a:p>
        </p:txBody>
      </p:sp>
    </p:spTree>
    <p:extLst>
      <p:ext uri="{BB962C8B-B14F-4D97-AF65-F5344CB8AC3E}">
        <p14:creationId xmlns:p14="http://schemas.microsoft.com/office/powerpoint/2010/main" val="357685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25</a:t>
            </a:fld>
            <a:endParaRPr lang="es-ES"/>
          </a:p>
        </p:txBody>
      </p:sp>
    </p:spTree>
    <p:extLst>
      <p:ext uri="{BB962C8B-B14F-4D97-AF65-F5344CB8AC3E}">
        <p14:creationId xmlns:p14="http://schemas.microsoft.com/office/powerpoint/2010/main" val="51208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4</a:t>
            </a:fld>
            <a:endParaRPr lang="es-ES"/>
          </a:p>
        </p:txBody>
      </p:sp>
    </p:spTree>
    <p:extLst>
      <p:ext uri="{BB962C8B-B14F-4D97-AF65-F5344CB8AC3E}">
        <p14:creationId xmlns:p14="http://schemas.microsoft.com/office/powerpoint/2010/main" val="51896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5</a:t>
            </a:fld>
            <a:endParaRPr lang="es-ES"/>
          </a:p>
        </p:txBody>
      </p:sp>
    </p:spTree>
    <p:extLst>
      <p:ext uri="{BB962C8B-B14F-4D97-AF65-F5344CB8AC3E}">
        <p14:creationId xmlns:p14="http://schemas.microsoft.com/office/powerpoint/2010/main" val="423414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6</a:t>
            </a:fld>
            <a:endParaRPr lang="es-ES"/>
          </a:p>
        </p:txBody>
      </p:sp>
    </p:spTree>
    <p:extLst>
      <p:ext uri="{BB962C8B-B14F-4D97-AF65-F5344CB8AC3E}">
        <p14:creationId xmlns:p14="http://schemas.microsoft.com/office/powerpoint/2010/main" val="419520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7</a:t>
            </a:fld>
            <a:endParaRPr lang="es-ES"/>
          </a:p>
        </p:txBody>
      </p:sp>
    </p:spTree>
    <p:extLst>
      <p:ext uri="{BB962C8B-B14F-4D97-AF65-F5344CB8AC3E}">
        <p14:creationId xmlns:p14="http://schemas.microsoft.com/office/powerpoint/2010/main" val="87583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8</a:t>
            </a:fld>
            <a:endParaRPr lang="es-ES"/>
          </a:p>
        </p:txBody>
      </p:sp>
    </p:spTree>
    <p:extLst>
      <p:ext uri="{BB962C8B-B14F-4D97-AF65-F5344CB8AC3E}">
        <p14:creationId xmlns:p14="http://schemas.microsoft.com/office/powerpoint/2010/main" val="3282760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9</a:t>
            </a:fld>
            <a:endParaRPr lang="es-ES"/>
          </a:p>
        </p:txBody>
      </p:sp>
    </p:spTree>
    <p:extLst>
      <p:ext uri="{BB962C8B-B14F-4D97-AF65-F5344CB8AC3E}">
        <p14:creationId xmlns:p14="http://schemas.microsoft.com/office/powerpoint/2010/main" val="146457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4C6DA7-DA40-DC4C-AC5F-D47F3BE5E5F1}" type="slidenum">
              <a:rPr lang="es-ES" smtClean="0"/>
              <a:t>10</a:t>
            </a:fld>
            <a:endParaRPr lang="es-ES"/>
          </a:p>
        </p:txBody>
      </p:sp>
    </p:spTree>
    <p:extLst>
      <p:ext uri="{BB962C8B-B14F-4D97-AF65-F5344CB8AC3E}">
        <p14:creationId xmlns:p14="http://schemas.microsoft.com/office/powerpoint/2010/main" val="2159960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33054" y="901017"/>
            <a:ext cx="4432422" cy="523220"/>
          </a:xfrm>
          <a:prstGeom prst="rect">
            <a:avLst/>
          </a:prstGeom>
          <a:noFill/>
        </p:spPr>
        <p:txBody>
          <a:bodyPr wrap="square" rtlCol="0">
            <a:spAutoFit/>
          </a:bodyPr>
          <a:lstStyle/>
          <a:p>
            <a:r>
              <a:rPr lang="es-ES" sz="2800" b="1" dirty="0">
                <a:solidFill>
                  <a:schemeClr val="bg1"/>
                </a:solidFill>
                <a:latin typeface="Calibri"/>
                <a:cs typeface="Calibri"/>
              </a:rPr>
              <a:t>DIVERPARK L.T.D.A.</a:t>
            </a:r>
          </a:p>
        </p:txBody>
      </p:sp>
      <p:sp>
        <p:nvSpPr>
          <p:cNvPr id="5" name="CuadroTexto 4"/>
          <p:cNvSpPr txBox="1"/>
          <p:nvPr/>
        </p:nvSpPr>
        <p:spPr>
          <a:xfrm>
            <a:off x="733054" y="1448239"/>
            <a:ext cx="3707890" cy="646331"/>
          </a:xfrm>
          <a:prstGeom prst="rect">
            <a:avLst/>
          </a:prstGeom>
          <a:noFill/>
        </p:spPr>
        <p:txBody>
          <a:bodyPr wrap="square" rtlCol="0">
            <a:spAutoFit/>
          </a:bodyPr>
          <a:lstStyle/>
          <a:p>
            <a:r>
              <a:rPr lang="es-CO" b="1" dirty="0">
                <a:solidFill>
                  <a:srgbClr val="ACC42D"/>
                </a:solidFill>
                <a:latin typeface="Calibri"/>
                <a:cs typeface="Calibri"/>
              </a:rPr>
              <a:t>Caso de estudio implementación tienda virtual</a:t>
            </a:r>
            <a:endParaRPr lang="es-ES" b="1" dirty="0">
              <a:solidFill>
                <a:srgbClr val="ACC42D"/>
              </a:solidFill>
              <a:latin typeface="Calibri"/>
              <a:cs typeface="Calibri"/>
            </a:endParaRPr>
          </a:p>
        </p:txBody>
      </p:sp>
      <p:sp>
        <p:nvSpPr>
          <p:cNvPr id="2" name="CuadroTexto 1"/>
          <p:cNvSpPr txBox="1"/>
          <p:nvPr/>
        </p:nvSpPr>
        <p:spPr>
          <a:xfrm>
            <a:off x="733054" y="2343150"/>
            <a:ext cx="3022600" cy="1238250"/>
          </a:xfrm>
          <a:prstGeom prst="rect">
            <a:avLst/>
          </a:prstGeom>
        </p:spPr>
        <p:txBody>
          <a:bodyPr vert="horz" wrap="none" lIns="91440" tIns="45720" rIns="91440" bIns="45720" rtlCol="0" anchor="ctr">
            <a:noAutofit/>
          </a:bodyPr>
          <a:lstStyle/>
          <a:p>
            <a:r>
              <a:rPr lang="es-CO" b="1" dirty="0">
                <a:solidFill>
                  <a:srgbClr val="ACC42D"/>
                </a:solidFill>
                <a:latin typeface="Calibri"/>
                <a:cs typeface="Calibri"/>
              </a:rPr>
              <a:t>Elaborado por:</a:t>
            </a:r>
          </a:p>
          <a:p>
            <a:r>
              <a:rPr lang="es-CO" b="1" dirty="0">
                <a:solidFill>
                  <a:srgbClr val="ACC42D"/>
                </a:solidFill>
                <a:latin typeface="Calibri"/>
                <a:cs typeface="Calibri"/>
              </a:rPr>
              <a:t>Viviana Bedoya.</a:t>
            </a:r>
          </a:p>
          <a:p>
            <a:r>
              <a:rPr lang="es-CO" b="1" dirty="0">
                <a:solidFill>
                  <a:srgbClr val="ACC42D"/>
                </a:solidFill>
                <a:latin typeface="Calibri"/>
                <a:cs typeface="Calibri"/>
              </a:rPr>
              <a:t>German Galindo Bermúdez.</a:t>
            </a:r>
          </a:p>
          <a:p>
            <a:r>
              <a:rPr lang="es-CO" b="1" dirty="0">
                <a:solidFill>
                  <a:srgbClr val="ACC42D"/>
                </a:solidFill>
                <a:latin typeface="Calibri"/>
                <a:cs typeface="Calibri"/>
              </a:rPr>
              <a:t>Juan Carlos Sánchez.</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Encuesta para los usuarios.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14" name="Imagen 13" descr="E:\adsi viviana\proyecto\cli.JPG">
            <a:extLst>
              <a:ext uri="{FF2B5EF4-FFF2-40B4-BE49-F238E27FC236}">
                <a16:creationId xmlns:a16="http://schemas.microsoft.com/office/drawing/2014/main" id="{4CBDFB56-114E-459A-A65A-AA2197349C70}"/>
              </a:ext>
            </a:extLst>
          </p:cNvPr>
          <p:cNvPicPr/>
          <p:nvPr/>
        </p:nvPicPr>
        <p:blipFill rotWithShape="1">
          <a:blip r:embed="rId4">
            <a:extLst>
              <a:ext uri="{28A0092B-C50C-407E-A947-70E740481C1C}">
                <a14:useLocalDpi xmlns:a14="http://schemas.microsoft.com/office/drawing/2010/main" val="0"/>
              </a:ext>
            </a:extLst>
          </a:blip>
          <a:srcRect t="7621" r="16238"/>
          <a:stretch/>
        </p:blipFill>
        <p:spPr bwMode="auto">
          <a:xfrm>
            <a:off x="3580422" y="-7923"/>
            <a:ext cx="5507055" cy="1991780"/>
          </a:xfrm>
          <a:prstGeom prst="rect">
            <a:avLst/>
          </a:prstGeom>
          <a:noFill/>
          <a:ln>
            <a:noFill/>
          </a:ln>
        </p:spPr>
      </p:pic>
      <p:pic>
        <p:nvPicPr>
          <p:cNvPr id="16" name="Imagen 15" descr="E:\adsi viviana\proyecto\clien.JPG">
            <a:extLst>
              <a:ext uri="{FF2B5EF4-FFF2-40B4-BE49-F238E27FC236}">
                <a16:creationId xmlns:a16="http://schemas.microsoft.com/office/drawing/2014/main" id="{693F802A-87FC-4938-9F86-4CC177A9CBC5}"/>
              </a:ext>
            </a:extLst>
          </p:cNvPr>
          <p:cNvPicPr/>
          <p:nvPr/>
        </p:nvPicPr>
        <p:blipFill rotWithShape="1">
          <a:blip r:embed="rId5">
            <a:extLst>
              <a:ext uri="{28A0092B-C50C-407E-A947-70E740481C1C}">
                <a14:useLocalDpi xmlns:a14="http://schemas.microsoft.com/office/drawing/2010/main" val="0"/>
              </a:ext>
            </a:extLst>
          </a:blip>
          <a:srcRect l="3846" r="3841"/>
          <a:stretch/>
        </p:blipFill>
        <p:spPr bwMode="auto">
          <a:xfrm>
            <a:off x="3580422" y="2012401"/>
            <a:ext cx="5507055" cy="31254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802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smtClean="0">
                <a:solidFill>
                  <a:schemeClr val="bg1"/>
                </a:solidFill>
                <a:latin typeface="Calibri"/>
                <a:cs typeface="Calibri"/>
              </a:rPr>
              <a:t>Respuestas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14" name="Imagen 13"/>
          <p:cNvPicPr>
            <a:picLocks noChangeAspect="1"/>
          </p:cNvPicPr>
          <p:nvPr/>
        </p:nvPicPr>
        <p:blipFill>
          <a:blip r:embed="rId4"/>
          <a:stretch>
            <a:fillRect/>
          </a:stretch>
        </p:blipFill>
        <p:spPr>
          <a:xfrm>
            <a:off x="3580422" y="-7620"/>
            <a:ext cx="5512777" cy="1290320"/>
          </a:xfrm>
          <a:prstGeom prst="rect">
            <a:avLst/>
          </a:prstGeom>
        </p:spPr>
      </p:pic>
      <p:pic>
        <p:nvPicPr>
          <p:cNvPr id="15" name="Imagen 14"/>
          <p:cNvPicPr>
            <a:picLocks noChangeAspect="1"/>
          </p:cNvPicPr>
          <p:nvPr/>
        </p:nvPicPr>
        <p:blipFill>
          <a:blip r:embed="rId5"/>
          <a:stretch>
            <a:fillRect/>
          </a:stretch>
        </p:blipFill>
        <p:spPr>
          <a:xfrm>
            <a:off x="3585844" y="1282701"/>
            <a:ext cx="5507355" cy="1270308"/>
          </a:xfrm>
          <a:prstGeom prst="rect">
            <a:avLst/>
          </a:prstGeom>
        </p:spPr>
      </p:pic>
      <p:pic>
        <p:nvPicPr>
          <p:cNvPr id="17" name="Imagen 16"/>
          <p:cNvPicPr>
            <a:picLocks noChangeAspect="1"/>
          </p:cNvPicPr>
          <p:nvPr/>
        </p:nvPicPr>
        <p:blipFill>
          <a:blip r:embed="rId6"/>
          <a:stretch>
            <a:fillRect/>
          </a:stretch>
        </p:blipFill>
        <p:spPr>
          <a:xfrm>
            <a:off x="3585844" y="2510448"/>
            <a:ext cx="5512777" cy="1219958"/>
          </a:xfrm>
          <a:prstGeom prst="rect">
            <a:avLst/>
          </a:prstGeom>
        </p:spPr>
      </p:pic>
      <p:pic>
        <p:nvPicPr>
          <p:cNvPr id="18" name="Imagen 17"/>
          <p:cNvPicPr>
            <a:picLocks noChangeAspect="1"/>
          </p:cNvPicPr>
          <p:nvPr/>
        </p:nvPicPr>
        <p:blipFill>
          <a:blip r:embed="rId7"/>
          <a:stretch>
            <a:fillRect/>
          </a:stretch>
        </p:blipFill>
        <p:spPr>
          <a:xfrm>
            <a:off x="3580421" y="3736778"/>
            <a:ext cx="5518199" cy="1386145"/>
          </a:xfrm>
          <a:prstGeom prst="rect">
            <a:avLst/>
          </a:prstGeom>
        </p:spPr>
      </p:pic>
    </p:spTree>
    <p:extLst>
      <p:ext uri="{BB962C8B-B14F-4D97-AF65-F5344CB8AC3E}">
        <p14:creationId xmlns:p14="http://schemas.microsoft.com/office/powerpoint/2010/main" val="327347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smtClean="0">
                <a:solidFill>
                  <a:schemeClr val="bg1"/>
                </a:solidFill>
                <a:latin typeface="Calibri"/>
                <a:cs typeface="Calibri"/>
              </a:rPr>
              <a:t>Respuestas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2" name="Imagen 1"/>
          <p:cNvPicPr>
            <a:picLocks noChangeAspect="1"/>
          </p:cNvPicPr>
          <p:nvPr/>
        </p:nvPicPr>
        <p:blipFill>
          <a:blip r:embed="rId4"/>
          <a:stretch>
            <a:fillRect/>
          </a:stretch>
        </p:blipFill>
        <p:spPr>
          <a:xfrm>
            <a:off x="3580422" y="13825"/>
            <a:ext cx="5506427" cy="1474538"/>
          </a:xfrm>
          <a:prstGeom prst="rect">
            <a:avLst/>
          </a:prstGeom>
        </p:spPr>
      </p:pic>
      <p:pic>
        <p:nvPicPr>
          <p:cNvPr id="5" name="Imagen 4"/>
          <p:cNvPicPr>
            <a:picLocks noChangeAspect="1"/>
          </p:cNvPicPr>
          <p:nvPr/>
        </p:nvPicPr>
        <p:blipFill>
          <a:blip r:embed="rId5"/>
          <a:stretch>
            <a:fillRect/>
          </a:stretch>
        </p:blipFill>
        <p:spPr>
          <a:xfrm>
            <a:off x="3589916" y="1663895"/>
            <a:ext cx="5506427" cy="1278377"/>
          </a:xfrm>
          <a:prstGeom prst="rect">
            <a:avLst/>
          </a:prstGeom>
        </p:spPr>
      </p:pic>
      <p:pic>
        <p:nvPicPr>
          <p:cNvPr id="13" name="Imagen 12"/>
          <p:cNvPicPr>
            <a:picLocks noChangeAspect="1"/>
          </p:cNvPicPr>
          <p:nvPr/>
        </p:nvPicPr>
        <p:blipFill>
          <a:blip r:embed="rId6"/>
          <a:stretch>
            <a:fillRect/>
          </a:stretch>
        </p:blipFill>
        <p:spPr>
          <a:xfrm>
            <a:off x="3589916" y="3032216"/>
            <a:ext cx="5496933" cy="1928051"/>
          </a:xfrm>
          <a:prstGeom prst="rect">
            <a:avLst/>
          </a:prstGeom>
        </p:spPr>
      </p:pic>
    </p:spTree>
    <p:extLst>
      <p:ext uri="{BB962C8B-B14F-4D97-AF65-F5344CB8AC3E}">
        <p14:creationId xmlns:p14="http://schemas.microsoft.com/office/powerpoint/2010/main" val="322449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smtClean="0">
                <a:solidFill>
                  <a:schemeClr val="bg1"/>
                </a:solidFill>
                <a:latin typeface="Calibri"/>
                <a:cs typeface="Calibri"/>
              </a:rPr>
              <a:t>Respuestas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14" name="Imagen 13"/>
          <p:cNvPicPr>
            <a:picLocks noChangeAspect="1"/>
          </p:cNvPicPr>
          <p:nvPr/>
        </p:nvPicPr>
        <p:blipFill>
          <a:blip r:embed="rId4"/>
          <a:stretch>
            <a:fillRect/>
          </a:stretch>
        </p:blipFill>
        <p:spPr>
          <a:xfrm>
            <a:off x="3591886" y="233275"/>
            <a:ext cx="5240964" cy="2266950"/>
          </a:xfrm>
          <a:prstGeom prst="rect">
            <a:avLst/>
          </a:prstGeom>
        </p:spPr>
      </p:pic>
      <p:pic>
        <p:nvPicPr>
          <p:cNvPr id="16" name="Imagen 15"/>
          <p:cNvPicPr>
            <a:picLocks noChangeAspect="1"/>
          </p:cNvPicPr>
          <p:nvPr/>
        </p:nvPicPr>
        <p:blipFill>
          <a:blip r:embed="rId5"/>
          <a:stretch>
            <a:fillRect/>
          </a:stretch>
        </p:blipFill>
        <p:spPr>
          <a:xfrm>
            <a:off x="3580422" y="2863385"/>
            <a:ext cx="5252427" cy="2000250"/>
          </a:xfrm>
          <a:prstGeom prst="rect">
            <a:avLst/>
          </a:prstGeom>
        </p:spPr>
      </p:pic>
    </p:spTree>
    <p:extLst>
      <p:ext uri="{BB962C8B-B14F-4D97-AF65-F5344CB8AC3E}">
        <p14:creationId xmlns:p14="http://schemas.microsoft.com/office/powerpoint/2010/main" val="99719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a:solidFill>
                  <a:schemeClr val="bg1"/>
                </a:solidFill>
                <a:latin typeface="Calibri"/>
                <a:cs typeface="Calibri"/>
              </a:rPr>
              <a:t>BPMN del proyecto.</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endParaRPr lang="es-CO" b="1" dirty="0">
              <a:solidFill>
                <a:srgbClr val="5E5C5D"/>
              </a:solidFill>
              <a:latin typeface="Calibri"/>
              <a:cs typeface="Calibri"/>
            </a:endParaRP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2" name="CuadroTexto 1">
            <a:extLst>
              <a:ext uri="{FF2B5EF4-FFF2-40B4-BE49-F238E27FC236}">
                <a16:creationId xmlns:a16="http://schemas.microsoft.com/office/drawing/2014/main" id="{761A1540-8DEE-47C2-8D3C-C7462882BAC2}"/>
              </a:ext>
            </a:extLst>
          </p:cNvPr>
          <p:cNvSpPr txBox="1"/>
          <p:nvPr/>
        </p:nvSpPr>
        <p:spPr>
          <a:xfrm>
            <a:off x="4266382" y="50618"/>
            <a:ext cx="3964034" cy="538467"/>
          </a:xfrm>
          <a:prstGeom prst="rect">
            <a:avLst/>
          </a:prstGeom>
        </p:spPr>
        <p:txBody>
          <a:bodyPr vert="horz" wrap="none" lIns="91440" tIns="45720" rIns="91440" bIns="45720" rtlCol="0" anchor="ctr">
            <a:noAutofit/>
          </a:bodyPr>
          <a:lstStyle/>
          <a:p>
            <a:pPr algn="l"/>
            <a:r>
              <a:rPr lang="es-EC" b="1" dirty="0">
                <a:solidFill>
                  <a:srgbClr val="5E5C5D"/>
                </a:solidFill>
                <a:latin typeface="Calibri"/>
              </a:rPr>
              <a:t>Funcionamiento actual de la plataforma	</a:t>
            </a:r>
          </a:p>
        </p:txBody>
      </p:sp>
      <p:pic>
        <p:nvPicPr>
          <p:cNvPr id="15" name="Imagen 14">
            <a:extLst>
              <a:ext uri="{FF2B5EF4-FFF2-40B4-BE49-F238E27FC236}">
                <a16:creationId xmlns:a16="http://schemas.microsoft.com/office/drawing/2014/main" id="{BE1FC7C7-5AD4-40B7-9AEB-3445B227978E}"/>
              </a:ext>
            </a:extLst>
          </p:cNvPr>
          <p:cNvPicPr/>
          <p:nvPr/>
        </p:nvPicPr>
        <p:blipFill>
          <a:blip r:embed="rId4"/>
          <a:stretch>
            <a:fillRect/>
          </a:stretch>
        </p:blipFill>
        <p:spPr>
          <a:xfrm>
            <a:off x="3601616" y="422353"/>
            <a:ext cx="5507055" cy="2229807"/>
          </a:xfrm>
          <a:prstGeom prst="rect">
            <a:avLst/>
          </a:prstGeom>
        </p:spPr>
      </p:pic>
      <p:sp>
        <p:nvSpPr>
          <p:cNvPr id="6" name="CuadroTexto 5">
            <a:extLst>
              <a:ext uri="{FF2B5EF4-FFF2-40B4-BE49-F238E27FC236}">
                <a16:creationId xmlns:a16="http://schemas.microsoft.com/office/drawing/2014/main" id="{C8A390E3-7AFF-4927-AA95-2A3C850C1812}"/>
              </a:ext>
            </a:extLst>
          </p:cNvPr>
          <p:cNvSpPr txBox="1"/>
          <p:nvPr/>
        </p:nvSpPr>
        <p:spPr>
          <a:xfrm>
            <a:off x="4326812" y="2516947"/>
            <a:ext cx="4156190" cy="419840"/>
          </a:xfrm>
          <a:prstGeom prst="rect">
            <a:avLst/>
          </a:prstGeom>
        </p:spPr>
        <p:txBody>
          <a:bodyPr vert="horz" wrap="none" lIns="91440" tIns="45720" rIns="91440" bIns="45720" rtlCol="0" anchor="ctr">
            <a:noAutofit/>
          </a:bodyPr>
          <a:lstStyle/>
          <a:p>
            <a:pPr algn="l"/>
            <a:r>
              <a:rPr lang="es-EC" b="1" dirty="0">
                <a:solidFill>
                  <a:srgbClr val="5E5C5D"/>
                </a:solidFill>
                <a:latin typeface="Calibri"/>
              </a:rPr>
              <a:t>Como quedara funcionando la plataforma</a:t>
            </a:r>
          </a:p>
        </p:txBody>
      </p:sp>
      <p:pic>
        <p:nvPicPr>
          <p:cNvPr id="16" name="Imagen 15">
            <a:extLst>
              <a:ext uri="{FF2B5EF4-FFF2-40B4-BE49-F238E27FC236}">
                <a16:creationId xmlns:a16="http://schemas.microsoft.com/office/drawing/2014/main" id="{858D196D-096D-4909-B511-6AEA97471432}"/>
              </a:ext>
            </a:extLst>
          </p:cNvPr>
          <p:cNvPicPr/>
          <p:nvPr/>
        </p:nvPicPr>
        <p:blipFill>
          <a:blip r:embed="rId5"/>
          <a:stretch>
            <a:fillRect/>
          </a:stretch>
        </p:blipFill>
        <p:spPr>
          <a:xfrm>
            <a:off x="3601615" y="2844738"/>
            <a:ext cx="5507055" cy="2298763"/>
          </a:xfrm>
          <a:prstGeom prst="rect">
            <a:avLst/>
          </a:prstGeom>
        </p:spPr>
      </p:pic>
    </p:spTree>
    <p:extLst>
      <p:ext uri="{BB962C8B-B14F-4D97-AF65-F5344CB8AC3E}">
        <p14:creationId xmlns:p14="http://schemas.microsoft.com/office/powerpoint/2010/main" val="397418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Requerimientos funcionales.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endParaRPr lang="es-CO" b="1" dirty="0">
              <a:solidFill>
                <a:srgbClr val="5E5C5D"/>
              </a:solidFill>
              <a:latin typeface="Calibri"/>
              <a:cs typeface="Calibri"/>
            </a:endParaRPr>
          </a:p>
          <a:p>
            <a:endParaRPr lang="es-ES" b="1" dirty="0">
              <a:solidFill>
                <a:srgbClr val="92D050"/>
              </a:solidFill>
            </a:endParaRPr>
          </a:p>
        </p:txBody>
      </p:sp>
      <p:sp>
        <p:nvSpPr>
          <p:cNvPr id="9" name="CuadroTexto 8"/>
          <p:cNvSpPr txBox="1"/>
          <p:nvPr/>
        </p:nvSpPr>
        <p:spPr>
          <a:xfrm>
            <a:off x="4211217" y="2191524"/>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graphicFrame>
        <p:nvGraphicFramePr>
          <p:cNvPr id="13" name="Tabla 12"/>
          <p:cNvGraphicFramePr>
            <a:graphicFrameLocks noGrp="1"/>
          </p:cNvGraphicFramePr>
          <p:nvPr>
            <p:extLst>
              <p:ext uri="{D42A27DB-BD31-4B8C-83A1-F6EECF244321}">
                <p14:modId xmlns:p14="http://schemas.microsoft.com/office/powerpoint/2010/main" val="1245257874"/>
              </p:ext>
            </p:extLst>
          </p:nvPr>
        </p:nvGraphicFramePr>
        <p:xfrm>
          <a:off x="3601616" y="268863"/>
          <a:ext cx="5512426" cy="1793748"/>
        </p:xfrm>
        <a:graphic>
          <a:graphicData uri="http://schemas.openxmlformats.org/drawingml/2006/table">
            <a:tbl>
              <a:tblPr firstRow="1" firstCol="1" bandRow="1"/>
              <a:tblGrid>
                <a:gridCol w="1262264">
                  <a:extLst>
                    <a:ext uri="{9D8B030D-6E8A-4147-A177-3AD203B41FA5}">
                      <a16:colId xmlns:a16="http://schemas.microsoft.com/office/drawing/2014/main" val="20000"/>
                    </a:ext>
                  </a:extLst>
                </a:gridCol>
                <a:gridCol w="4250162">
                  <a:extLst>
                    <a:ext uri="{9D8B030D-6E8A-4147-A177-3AD203B41FA5}">
                      <a16:colId xmlns:a16="http://schemas.microsoft.com/office/drawing/2014/main" val="20001"/>
                    </a:ext>
                  </a:extLst>
                </a:gridCol>
              </a:tblGrid>
              <a:tr h="289888">
                <a:tc>
                  <a:txBody>
                    <a:bodyPr/>
                    <a:lstStyle/>
                    <a:p>
                      <a:pPr>
                        <a:lnSpc>
                          <a:spcPct val="107000"/>
                        </a:lnSpc>
                        <a:spcAft>
                          <a:spcPts val="0"/>
                        </a:spcAft>
                      </a:pPr>
                      <a:r>
                        <a:rPr lang="es-ES_tradnl" sz="1000" b="1" kern="1200" dirty="0">
                          <a:effectLst/>
                          <a:latin typeface="Arial" panose="020B0604020202020204" pitchFamily="34" charset="0"/>
                          <a:ea typeface="Calibri" panose="020F0502020204030204" pitchFamily="34" charset="0"/>
                          <a:cs typeface="Times New Roman" panose="02020603050405020304" pitchFamily="18" charset="0"/>
                        </a:rPr>
                        <a:t>Identificación del requerimiento: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RF01</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6444">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Nombre del Requerimiento: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Registro de usuario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5927">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Características: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El usuario validara el registro en el sistema, el cual se valida con el correo electrónico.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6317">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Descripción del requerimiento: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El sistema enviara un correo el cual confirma el registro del cliente.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459">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Requerimiento NO funcional: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2258">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s-ES_tradnl" sz="1000" b="1" dirty="0">
                          <a:effectLst/>
                          <a:latin typeface="Arial" panose="020B0604020202020204" pitchFamily="34" charset="0"/>
                          <a:ea typeface="Calibri" panose="020F0502020204030204" pitchFamily="34" charset="0"/>
                          <a:cs typeface="Times New Roman" panose="02020603050405020304" pitchFamily="18" charset="0"/>
                        </a:rPr>
                        <a:t>Prioridad del </a:t>
                      </a:r>
                      <a:r>
                        <a:rPr lang="es-ES_tradnl" sz="1000" b="1" dirty="0" smtClean="0">
                          <a:effectLst/>
                          <a:latin typeface="Arial" panose="020B0604020202020204" pitchFamily="34" charset="0"/>
                          <a:ea typeface="Calibri" panose="020F0502020204030204" pitchFamily="34" charset="0"/>
                          <a:cs typeface="Times New Roman" panose="02020603050405020304" pitchFamily="18" charset="0"/>
                        </a:rPr>
                        <a:t>requerimiento: Alta</a:t>
                      </a:r>
                      <a:endParaRPr lang="es-ES" sz="11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10005"/>
                  </a:ext>
                </a:extLst>
              </a:tr>
            </a:tbl>
          </a:graphicData>
        </a:graphic>
      </p:graphicFrame>
      <p:sp>
        <p:nvSpPr>
          <p:cNvPr id="14" name="Rectangle 3"/>
          <p:cNvSpPr>
            <a:spLocks noChangeArrowheads="1"/>
          </p:cNvSpPr>
          <p:nvPr/>
        </p:nvSpPr>
        <p:spPr bwMode="auto">
          <a:xfrm>
            <a:off x="3455988" y="120455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6" name="Tabla 15">
            <a:extLst>
              <a:ext uri="{FF2B5EF4-FFF2-40B4-BE49-F238E27FC236}">
                <a16:creationId xmlns:a16="http://schemas.microsoft.com/office/drawing/2014/main" id="{1E32CC4C-8DE4-44A7-842A-A58D338CE2FA}"/>
              </a:ext>
            </a:extLst>
          </p:cNvPr>
          <p:cNvGraphicFramePr>
            <a:graphicFrameLocks noGrp="1"/>
          </p:cNvGraphicFramePr>
          <p:nvPr>
            <p:extLst>
              <p:ext uri="{D42A27DB-BD31-4B8C-83A1-F6EECF244321}">
                <p14:modId xmlns:p14="http://schemas.microsoft.com/office/powerpoint/2010/main" val="3320365968"/>
              </p:ext>
            </p:extLst>
          </p:nvPr>
        </p:nvGraphicFramePr>
        <p:xfrm>
          <a:off x="3597763" y="2722942"/>
          <a:ext cx="5512426" cy="1793748"/>
        </p:xfrm>
        <a:graphic>
          <a:graphicData uri="http://schemas.openxmlformats.org/drawingml/2006/table">
            <a:tbl>
              <a:tblPr firstRow="1" firstCol="1" bandRow="1"/>
              <a:tblGrid>
                <a:gridCol w="1620840">
                  <a:extLst>
                    <a:ext uri="{9D8B030D-6E8A-4147-A177-3AD203B41FA5}">
                      <a16:colId xmlns:a16="http://schemas.microsoft.com/office/drawing/2014/main" val="1371937864"/>
                    </a:ext>
                  </a:extLst>
                </a:gridCol>
                <a:gridCol w="3891586">
                  <a:extLst>
                    <a:ext uri="{9D8B030D-6E8A-4147-A177-3AD203B41FA5}">
                      <a16:colId xmlns:a16="http://schemas.microsoft.com/office/drawing/2014/main" val="2718702945"/>
                    </a:ext>
                  </a:extLst>
                </a:gridCol>
              </a:tblGrid>
              <a:tr h="292100">
                <a:tc>
                  <a:txBody>
                    <a:bodyPr/>
                    <a:lstStyle/>
                    <a:p>
                      <a:pPr>
                        <a:lnSpc>
                          <a:spcPct val="107000"/>
                        </a:lnSpc>
                        <a:spcAft>
                          <a:spcPts val="0"/>
                        </a:spcAft>
                      </a:pPr>
                      <a:r>
                        <a:rPr lang="es-ES_tradnl" sz="1000" b="1" kern="1200" dirty="0">
                          <a:effectLst/>
                          <a:latin typeface="Arial" panose="020B0604020202020204" pitchFamily="34" charset="0"/>
                          <a:ea typeface="Calibri" panose="020F0502020204030204" pitchFamily="34" charset="0"/>
                          <a:cs typeface="Times New Roman" panose="02020603050405020304" pitchFamily="18" charset="0"/>
                        </a:rPr>
                        <a:t>Identificación del requerimiento: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RF04</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0828"/>
                  </a:ext>
                </a:extLst>
              </a:tr>
              <a:tr h="283464">
                <a:tc>
                  <a:txBody>
                    <a:bodyPr/>
                    <a:lstStyle/>
                    <a:p>
                      <a:pPr>
                        <a:lnSpc>
                          <a:spcPct val="107000"/>
                        </a:lnSpc>
                        <a:spcAft>
                          <a:spcPts val="0"/>
                        </a:spcAft>
                      </a:pPr>
                      <a:r>
                        <a:rPr lang="es-ES_tradnl" sz="1000" b="1" kern="1200" dirty="0">
                          <a:effectLst/>
                          <a:latin typeface="Arial" panose="020B0604020202020204" pitchFamily="34" charset="0"/>
                          <a:ea typeface="Calibri" panose="020F0502020204030204" pitchFamily="34" charset="0"/>
                          <a:cs typeface="Times New Roman" panose="02020603050405020304" pitchFamily="18" charset="0"/>
                        </a:rPr>
                        <a:t>Nombre del Requerimiento: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Confirmación de compra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536671"/>
                  </a:ext>
                </a:extLst>
              </a:tr>
              <a:tr h="196416">
                <a:tc>
                  <a:txBody>
                    <a:bodyPr/>
                    <a:lstStyle/>
                    <a:p>
                      <a:pPr>
                        <a:lnSpc>
                          <a:spcPct val="107000"/>
                        </a:lnSpc>
                        <a:spcAft>
                          <a:spcPts val="0"/>
                        </a:spcAft>
                      </a:pPr>
                      <a:r>
                        <a:rPr lang="es-ES_tradnl" sz="1000" b="1" kern="1200" dirty="0">
                          <a:effectLst/>
                          <a:latin typeface="Arial" panose="020B0604020202020204" pitchFamily="34" charset="0"/>
                          <a:ea typeface="Calibri" panose="020F0502020204030204" pitchFamily="34" charset="0"/>
                          <a:cs typeface="Times New Roman" panose="02020603050405020304" pitchFamily="18" charset="0"/>
                        </a:rPr>
                        <a:t>Características: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El sistema validara la compra del producto o servicio el cual adquirió el cliente.</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897923"/>
                  </a:ext>
                </a:extLst>
              </a:tr>
              <a:tr h="304292">
                <a:tc>
                  <a:txBody>
                    <a:bodyPr/>
                    <a:lstStyle/>
                    <a:p>
                      <a:pPr>
                        <a:lnSpc>
                          <a:spcPct val="107000"/>
                        </a:lnSpc>
                        <a:spcAft>
                          <a:spcPts val="0"/>
                        </a:spcAft>
                      </a:pPr>
                      <a:r>
                        <a:rPr lang="es-ES_tradnl" sz="1000" b="1" kern="1200" dirty="0">
                          <a:effectLst/>
                          <a:latin typeface="Arial" panose="020B0604020202020204" pitchFamily="34" charset="0"/>
                          <a:ea typeface="Calibri" panose="020F0502020204030204" pitchFamily="34" charset="0"/>
                          <a:cs typeface="Times New Roman" panose="02020603050405020304" pitchFamily="18" charset="0"/>
                        </a:rPr>
                        <a:t>Descripción del requerimiento: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Se confirmara la compra del producto/servicio con los datos de cliente los cuales se confirman con la base de datos del sistema.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033941"/>
                  </a:ext>
                </a:extLst>
              </a:tr>
              <a:tr h="314071">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Requerimiento NO funcional:</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 </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243292"/>
                  </a:ext>
                </a:extLst>
              </a:tr>
              <a:tr h="147942">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s-ES_tradnl" sz="1000" b="1" dirty="0">
                          <a:effectLst/>
                          <a:latin typeface="Arial" panose="020B0604020202020204" pitchFamily="34" charset="0"/>
                          <a:ea typeface="Calibri" panose="020F0502020204030204" pitchFamily="34" charset="0"/>
                          <a:cs typeface="Times New Roman" panose="02020603050405020304" pitchFamily="18" charset="0"/>
                        </a:rPr>
                        <a:t>Prioridad del </a:t>
                      </a:r>
                      <a:r>
                        <a:rPr lang="es-ES_tradnl" sz="1000" b="1" dirty="0" smtClean="0">
                          <a:effectLst/>
                          <a:latin typeface="Arial" panose="020B0604020202020204" pitchFamily="34" charset="0"/>
                          <a:ea typeface="Calibri" panose="020F0502020204030204" pitchFamily="34" charset="0"/>
                          <a:cs typeface="Times New Roman" panose="02020603050405020304" pitchFamily="18" charset="0"/>
                        </a:rPr>
                        <a:t>requerimiento: Alta</a:t>
                      </a:r>
                      <a:endParaRPr lang="es-EC"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2408430921"/>
                  </a:ext>
                </a:extLst>
              </a:tr>
            </a:tbl>
          </a:graphicData>
        </a:graphic>
      </p:graphicFrame>
    </p:spTree>
    <p:extLst>
      <p:ext uri="{BB962C8B-B14F-4D97-AF65-F5344CB8AC3E}">
        <p14:creationId xmlns:p14="http://schemas.microsoft.com/office/powerpoint/2010/main" val="3868870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Requerimientos funcionales.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endParaRPr lang="es-CO" b="1" dirty="0">
              <a:solidFill>
                <a:srgbClr val="5E5C5D"/>
              </a:solidFill>
              <a:latin typeface="Calibri"/>
              <a:cs typeface="Calibri"/>
            </a:endParaRPr>
          </a:p>
          <a:p>
            <a:endParaRPr lang="es-ES" b="1" dirty="0">
              <a:solidFill>
                <a:srgbClr val="92D050"/>
              </a:solidFill>
            </a:endParaRPr>
          </a:p>
        </p:txBody>
      </p:sp>
      <p:sp>
        <p:nvSpPr>
          <p:cNvPr id="9" name="CuadroTexto 8"/>
          <p:cNvSpPr txBox="1"/>
          <p:nvPr/>
        </p:nvSpPr>
        <p:spPr>
          <a:xfrm>
            <a:off x="4211217" y="2191524"/>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14" name="Rectangle 3"/>
          <p:cNvSpPr>
            <a:spLocks noChangeArrowheads="1"/>
          </p:cNvSpPr>
          <p:nvPr/>
        </p:nvSpPr>
        <p:spPr bwMode="auto">
          <a:xfrm>
            <a:off x="3455988" y="120455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2"/>
          <p:cNvSpPr>
            <a:spLocks noChangeArrowheads="1"/>
          </p:cNvSpPr>
          <p:nvPr/>
        </p:nvSpPr>
        <p:spPr bwMode="auto">
          <a:xfrm>
            <a:off x="3586806" y="1769402"/>
            <a:ext cx="918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5" name="Rectangle 1"/>
          <p:cNvSpPr>
            <a:spLocks noChangeArrowheads="1"/>
          </p:cNvSpPr>
          <p:nvPr/>
        </p:nvSpPr>
        <p:spPr bwMode="auto">
          <a:xfrm>
            <a:off x="1827213" y="20224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6" name="Tabla 15"/>
          <p:cNvGraphicFramePr>
            <a:graphicFrameLocks noGrp="1"/>
          </p:cNvGraphicFramePr>
          <p:nvPr>
            <p:extLst>
              <p:ext uri="{D42A27DB-BD31-4B8C-83A1-F6EECF244321}">
                <p14:modId xmlns:p14="http://schemas.microsoft.com/office/powerpoint/2010/main" val="3907239057"/>
              </p:ext>
            </p:extLst>
          </p:nvPr>
        </p:nvGraphicFramePr>
        <p:xfrm>
          <a:off x="3586806" y="1407805"/>
          <a:ext cx="5488940" cy="1810068"/>
        </p:xfrm>
        <a:graphic>
          <a:graphicData uri="http://schemas.openxmlformats.org/drawingml/2006/table">
            <a:tbl>
              <a:tblPr firstRow="1" firstCol="1" bandRow="1"/>
              <a:tblGrid>
                <a:gridCol w="1238885">
                  <a:extLst>
                    <a:ext uri="{9D8B030D-6E8A-4147-A177-3AD203B41FA5}">
                      <a16:colId xmlns:a16="http://schemas.microsoft.com/office/drawing/2014/main" val="20000"/>
                    </a:ext>
                  </a:extLst>
                </a:gridCol>
                <a:gridCol w="4250055">
                  <a:extLst>
                    <a:ext uri="{9D8B030D-6E8A-4147-A177-3AD203B41FA5}">
                      <a16:colId xmlns:a16="http://schemas.microsoft.com/office/drawing/2014/main" val="20001"/>
                    </a:ext>
                  </a:extLst>
                </a:gridCol>
              </a:tblGrid>
              <a:tr h="0">
                <a:tc>
                  <a:txBody>
                    <a:bodyPr/>
                    <a:lstStyle/>
                    <a:p>
                      <a:pPr>
                        <a:lnSpc>
                          <a:spcPct val="107000"/>
                        </a:lnSpc>
                        <a:spcAft>
                          <a:spcPts val="0"/>
                        </a:spcAft>
                      </a:pPr>
                      <a:r>
                        <a:rPr lang="es-ES_tradnl" sz="1000" b="1" kern="1200" dirty="0">
                          <a:effectLst/>
                          <a:latin typeface="Arial" panose="020B0604020202020204" pitchFamily="34" charset="0"/>
                          <a:ea typeface="Calibri" panose="020F0502020204030204" pitchFamily="34" charset="0"/>
                          <a:cs typeface="Times New Roman" panose="02020603050405020304" pitchFamily="18" charset="0"/>
                        </a:rPr>
                        <a:t>Identificación del requerimiento: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RF08</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Nombre del Requerimiento: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Facturación de producto/servicio.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Características: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Factura electrónica o factura ordinaria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Descripción del requerimiento: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Al momento de verificar la forma de pago el usuario podrá validar si desea una factura electrónica o en dado caso si recoge el producto se hará de forma presencial.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07000"/>
                        </a:lnSpc>
                        <a:spcAft>
                          <a:spcPts val="0"/>
                        </a:spcAft>
                      </a:pPr>
                      <a:r>
                        <a:rPr lang="es-ES_tradnl" sz="1000" b="1" kern="1200" dirty="0" smtClean="0">
                          <a:effectLst/>
                          <a:latin typeface="Arial" panose="020B0604020202020204" pitchFamily="34" charset="0"/>
                          <a:ea typeface="Calibri" panose="020F0502020204030204" pitchFamily="34" charset="0"/>
                          <a:cs typeface="Times New Roman" panose="02020603050405020304" pitchFamily="18" charset="0"/>
                        </a:rPr>
                        <a:t>Requerimiento NO funcional:</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s-ES_tradnl" sz="1000" b="1" dirty="0" smtClean="0">
                          <a:effectLst/>
                          <a:latin typeface="Arial" panose="020B0604020202020204" pitchFamily="34" charset="0"/>
                          <a:ea typeface="Calibri" panose="020F0502020204030204" pitchFamily="34" charset="0"/>
                          <a:cs typeface="Times New Roman" panose="02020603050405020304" pitchFamily="18" charset="0"/>
                        </a:rPr>
                        <a:t>Prioridad del requerimiento: Media</a:t>
                      </a:r>
                      <a:r>
                        <a:rPr lang="es-ES_tradnl" sz="1100" dirty="0" smtClean="0">
                          <a:effectLst/>
                          <a:latin typeface="Arial" panose="020B0604020202020204" pitchFamily="34" charset="0"/>
                          <a:ea typeface="Times New Roman" panose="02020603050405020304" pitchFamily="18" charset="0"/>
                          <a:cs typeface="Arial" panose="020B0604020202020204" pitchFamily="34" charset="0"/>
                        </a:rPr>
                        <a:t> </a:t>
                      </a:r>
                      <a:endParaRPr lang="es-ES" sz="11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34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Requerimientos no funcionales.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endParaRPr lang="es-CO" b="1" dirty="0">
              <a:solidFill>
                <a:srgbClr val="5E5C5D"/>
              </a:solidFill>
              <a:latin typeface="Calibri"/>
              <a:cs typeface="Calibri"/>
            </a:endParaRP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graphicFrame>
        <p:nvGraphicFramePr>
          <p:cNvPr id="5" name="Tabla 4">
            <a:extLst>
              <a:ext uri="{FF2B5EF4-FFF2-40B4-BE49-F238E27FC236}">
                <a16:creationId xmlns:a16="http://schemas.microsoft.com/office/drawing/2014/main" id="{621C0EF8-3665-422A-A876-989ED06158B2}"/>
              </a:ext>
            </a:extLst>
          </p:cNvPr>
          <p:cNvGraphicFramePr>
            <a:graphicFrameLocks noGrp="1"/>
          </p:cNvGraphicFramePr>
          <p:nvPr>
            <p:extLst>
              <p:ext uri="{D42A27DB-BD31-4B8C-83A1-F6EECF244321}">
                <p14:modId xmlns:p14="http://schemas.microsoft.com/office/powerpoint/2010/main" val="383022061"/>
              </p:ext>
            </p:extLst>
          </p:nvPr>
        </p:nvGraphicFramePr>
        <p:xfrm>
          <a:off x="3601617" y="12914"/>
          <a:ext cx="5393689" cy="1483932"/>
        </p:xfrm>
        <a:graphic>
          <a:graphicData uri="http://schemas.openxmlformats.org/drawingml/2006/table">
            <a:tbl>
              <a:tblPr firstRow="1" firstCol="1" bandRow="1"/>
              <a:tblGrid>
                <a:gridCol w="1235075">
                  <a:extLst>
                    <a:ext uri="{9D8B030D-6E8A-4147-A177-3AD203B41FA5}">
                      <a16:colId xmlns:a16="http://schemas.microsoft.com/office/drawing/2014/main" val="983785270"/>
                    </a:ext>
                  </a:extLst>
                </a:gridCol>
                <a:gridCol w="4158614">
                  <a:extLst>
                    <a:ext uri="{9D8B030D-6E8A-4147-A177-3AD203B41FA5}">
                      <a16:colId xmlns:a16="http://schemas.microsoft.com/office/drawing/2014/main" val="2159724651"/>
                    </a:ext>
                  </a:extLst>
                </a:gridCol>
              </a:tblGrid>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Identificación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RNF01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290360"/>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Nombre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Seguridad en la base de datos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023209"/>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Características: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Información incompleta de usuario registrado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331957"/>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Descripción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El usuario no completo los requerimientos necesarios para completar la base de datos y finalización de compra de productos/servicios.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315297"/>
                  </a:ext>
                </a:extLst>
              </a:tr>
              <a:tr h="0">
                <a:tc gridSpan="2">
                  <a:txBody>
                    <a:bodyPr/>
                    <a:lstStyle/>
                    <a:p>
                      <a:pPr>
                        <a:lnSpc>
                          <a:spcPct val="107000"/>
                        </a:lnSpc>
                        <a:spcAft>
                          <a:spcPts val="0"/>
                        </a:spcAft>
                      </a:pPr>
                      <a:r>
                        <a:rPr lang="es-ES_tradnl" sz="1000" b="1" dirty="0">
                          <a:effectLst/>
                          <a:latin typeface="Arial" panose="020B0604020202020204" pitchFamily="34" charset="0"/>
                          <a:ea typeface="Calibri" panose="020F0502020204030204" pitchFamily="34" charset="0"/>
                          <a:cs typeface="Times New Roman" panose="02020603050405020304" pitchFamily="18" charset="0"/>
                        </a:rPr>
                        <a:t>Prioridad del requerimiento: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100" dirty="0">
                          <a:effectLst/>
                          <a:latin typeface="Calibri" panose="020F0502020204030204" pitchFamily="34" charset="0"/>
                          <a:ea typeface="Calibri" panose="020F0502020204030204" pitchFamily="34" charset="0"/>
                          <a:cs typeface="Arial" panose="020B0604020202020204" pitchFamily="34" charset="0"/>
                        </a:rPr>
                        <a:t>Alta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2275997570"/>
                  </a:ext>
                </a:extLst>
              </a:tr>
            </a:tbl>
          </a:graphicData>
        </a:graphic>
      </p:graphicFrame>
      <p:graphicFrame>
        <p:nvGraphicFramePr>
          <p:cNvPr id="10" name="Tabla 9">
            <a:extLst>
              <a:ext uri="{FF2B5EF4-FFF2-40B4-BE49-F238E27FC236}">
                <a16:creationId xmlns:a16="http://schemas.microsoft.com/office/drawing/2014/main" id="{A7AC6E4F-38BF-4960-862B-972016511D18}"/>
              </a:ext>
            </a:extLst>
          </p:cNvPr>
          <p:cNvGraphicFramePr>
            <a:graphicFrameLocks noGrp="1"/>
          </p:cNvGraphicFramePr>
          <p:nvPr>
            <p:extLst>
              <p:ext uri="{D42A27DB-BD31-4B8C-83A1-F6EECF244321}">
                <p14:modId xmlns:p14="http://schemas.microsoft.com/office/powerpoint/2010/main" val="1140980712"/>
              </p:ext>
            </p:extLst>
          </p:nvPr>
        </p:nvGraphicFramePr>
        <p:xfrm>
          <a:off x="3601616" y="1504991"/>
          <a:ext cx="5393690" cy="1483932"/>
        </p:xfrm>
        <a:graphic>
          <a:graphicData uri="http://schemas.openxmlformats.org/drawingml/2006/table">
            <a:tbl>
              <a:tblPr firstRow="1" firstCol="1" bandRow="1"/>
              <a:tblGrid>
                <a:gridCol w="1235075">
                  <a:extLst>
                    <a:ext uri="{9D8B030D-6E8A-4147-A177-3AD203B41FA5}">
                      <a16:colId xmlns:a16="http://schemas.microsoft.com/office/drawing/2014/main" val="3057470300"/>
                    </a:ext>
                  </a:extLst>
                </a:gridCol>
                <a:gridCol w="4158615">
                  <a:extLst>
                    <a:ext uri="{9D8B030D-6E8A-4147-A177-3AD203B41FA5}">
                      <a16:colId xmlns:a16="http://schemas.microsoft.com/office/drawing/2014/main" val="973258769"/>
                    </a:ext>
                  </a:extLst>
                </a:gridCol>
              </a:tblGrid>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Identificación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RNF02</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597605"/>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Nombre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Navegador</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4839443"/>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Características: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Visualización producto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2629847"/>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Descripción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Compatibilidad del navegador con las opciones o visualización de producto/servicio.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032118"/>
                  </a:ext>
                </a:extLst>
              </a:tr>
              <a:tr h="0">
                <a:tc gridSpan="2">
                  <a:txBody>
                    <a:bodyPr/>
                    <a:lstStyle/>
                    <a:p>
                      <a:pPr>
                        <a:lnSpc>
                          <a:spcPct val="107000"/>
                        </a:lnSpc>
                        <a:spcAft>
                          <a:spcPts val="0"/>
                        </a:spcAft>
                      </a:pPr>
                      <a:r>
                        <a:rPr lang="es-ES_tradnl" sz="1000" b="1" dirty="0">
                          <a:effectLst/>
                          <a:latin typeface="Arial" panose="020B0604020202020204" pitchFamily="34" charset="0"/>
                          <a:ea typeface="Calibri" panose="020F0502020204030204" pitchFamily="34" charset="0"/>
                          <a:cs typeface="Times New Roman" panose="02020603050405020304" pitchFamily="18" charset="0"/>
                        </a:rPr>
                        <a:t>Prioridad del requerimiento: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100" dirty="0">
                          <a:effectLst/>
                          <a:latin typeface="Calibri" panose="020F0502020204030204" pitchFamily="34" charset="0"/>
                          <a:ea typeface="Calibri" panose="020F0502020204030204" pitchFamily="34" charset="0"/>
                          <a:cs typeface="Arial" panose="020B0604020202020204" pitchFamily="34" charset="0"/>
                        </a:rPr>
                        <a:t>Media </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2411825426"/>
                  </a:ext>
                </a:extLst>
              </a:tr>
            </a:tbl>
          </a:graphicData>
        </a:graphic>
      </p:graphicFrame>
      <p:graphicFrame>
        <p:nvGraphicFramePr>
          <p:cNvPr id="13" name="Tabla 12">
            <a:extLst>
              <a:ext uri="{FF2B5EF4-FFF2-40B4-BE49-F238E27FC236}">
                <a16:creationId xmlns:a16="http://schemas.microsoft.com/office/drawing/2014/main" id="{0DD66347-5AE3-4DF9-9D29-B827CDCD1A16}"/>
              </a:ext>
            </a:extLst>
          </p:cNvPr>
          <p:cNvGraphicFramePr>
            <a:graphicFrameLocks noGrp="1"/>
          </p:cNvGraphicFramePr>
          <p:nvPr>
            <p:extLst>
              <p:ext uri="{D42A27DB-BD31-4B8C-83A1-F6EECF244321}">
                <p14:modId xmlns:p14="http://schemas.microsoft.com/office/powerpoint/2010/main" val="2282046876"/>
              </p:ext>
            </p:extLst>
          </p:nvPr>
        </p:nvGraphicFramePr>
        <p:xfrm>
          <a:off x="3601617" y="2978472"/>
          <a:ext cx="5393690" cy="1810068"/>
        </p:xfrm>
        <a:graphic>
          <a:graphicData uri="http://schemas.openxmlformats.org/drawingml/2006/table">
            <a:tbl>
              <a:tblPr firstRow="1" firstCol="1" bandRow="1"/>
              <a:tblGrid>
                <a:gridCol w="1234440">
                  <a:extLst>
                    <a:ext uri="{9D8B030D-6E8A-4147-A177-3AD203B41FA5}">
                      <a16:colId xmlns:a16="http://schemas.microsoft.com/office/drawing/2014/main" val="446763111"/>
                    </a:ext>
                  </a:extLst>
                </a:gridCol>
                <a:gridCol w="4159250">
                  <a:extLst>
                    <a:ext uri="{9D8B030D-6E8A-4147-A177-3AD203B41FA5}">
                      <a16:colId xmlns:a16="http://schemas.microsoft.com/office/drawing/2014/main" val="3848317212"/>
                    </a:ext>
                  </a:extLst>
                </a:gridCol>
              </a:tblGrid>
              <a:tr h="0">
                <a:tc>
                  <a:txBody>
                    <a:bodyPr/>
                    <a:lstStyle/>
                    <a:p>
                      <a:pPr>
                        <a:lnSpc>
                          <a:spcPct val="107000"/>
                        </a:lnSpc>
                        <a:spcAft>
                          <a:spcPts val="0"/>
                        </a:spcAft>
                      </a:pPr>
                      <a:r>
                        <a:rPr lang="es-ES_tradnl" sz="1000" b="1" kern="1200" dirty="0">
                          <a:effectLst/>
                          <a:latin typeface="Arial" panose="020B0604020202020204" pitchFamily="34" charset="0"/>
                          <a:ea typeface="Calibri" panose="020F0502020204030204" pitchFamily="34" charset="0"/>
                          <a:cs typeface="Times New Roman" panose="02020603050405020304" pitchFamily="18" charset="0"/>
                        </a:rPr>
                        <a:t>Identificación del requerimiento: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dirty="0">
                          <a:effectLst/>
                          <a:latin typeface="Arial" panose="020B0604020202020204" pitchFamily="34" charset="0"/>
                          <a:ea typeface="Calibri" panose="020F0502020204030204" pitchFamily="34" charset="0"/>
                          <a:cs typeface="Times New Roman" panose="02020603050405020304" pitchFamily="18" charset="0"/>
                        </a:rPr>
                        <a:t>RNF03</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0935380"/>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Nombre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Cierre de sesión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242656"/>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Características: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000">
                          <a:effectLst/>
                          <a:latin typeface="Arial" panose="020B0604020202020204" pitchFamily="34" charset="0"/>
                          <a:ea typeface="Calibri" panose="020F0502020204030204" pitchFamily="34" charset="0"/>
                          <a:cs typeface="Times New Roman" panose="02020603050405020304" pitchFamily="18" charset="0"/>
                        </a:rPr>
                        <a:t>Navegabilidad y visualización del producto/servicio.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344075"/>
                  </a:ext>
                </a:extLst>
              </a:tr>
              <a:tr h="0">
                <a:tc>
                  <a:txBody>
                    <a:bodyPr/>
                    <a:lstStyle/>
                    <a:p>
                      <a:pPr>
                        <a:lnSpc>
                          <a:spcPct val="107000"/>
                        </a:lnSpc>
                        <a:spcAft>
                          <a:spcPts val="0"/>
                        </a:spcAft>
                      </a:pPr>
                      <a:r>
                        <a:rPr lang="es-ES_tradnl" sz="1000" b="1" kern="1200">
                          <a:effectLst/>
                          <a:latin typeface="Arial" panose="020B0604020202020204" pitchFamily="34" charset="0"/>
                          <a:ea typeface="Calibri" panose="020F0502020204030204" pitchFamily="34" charset="0"/>
                          <a:cs typeface="Times New Roman" panose="02020603050405020304" pitchFamily="18" charset="0"/>
                        </a:rPr>
                        <a:t>Descripción del requerimiento: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00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Corresponde al tiempo total en que un usuario usa el sistema puede ser usado en un período determinado. También puede definirse el grado en que un sistema está en un estado operable definido cada vez que se necesite.</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186242"/>
                  </a:ext>
                </a:extLst>
              </a:tr>
              <a:tr h="0">
                <a:tc gridSpan="2">
                  <a:txBody>
                    <a:bodyPr/>
                    <a:lstStyle/>
                    <a:p>
                      <a:pPr>
                        <a:lnSpc>
                          <a:spcPct val="107000"/>
                        </a:lnSpc>
                        <a:spcAft>
                          <a:spcPts val="0"/>
                        </a:spcAft>
                      </a:pPr>
                      <a:r>
                        <a:rPr lang="es-ES_tradnl" sz="1000" b="1" dirty="0">
                          <a:effectLst/>
                          <a:latin typeface="Arial" panose="020B0604020202020204" pitchFamily="34" charset="0"/>
                          <a:ea typeface="Calibri" panose="020F0502020204030204" pitchFamily="34" charset="0"/>
                          <a:cs typeface="Times New Roman" panose="02020603050405020304" pitchFamily="18" charset="0"/>
                        </a:rPr>
                        <a:t>Prioridad del requerimiento: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100" dirty="0">
                          <a:effectLst/>
                          <a:latin typeface="Calibri" panose="020F0502020204030204" pitchFamily="34" charset="0"/>
                          <a:ea typeface="Calibri" panose="020F0502020204030204" pitchFamily="34" charset="0"/>
                          <a:cs typeface="Arial" panose="020B0604020202020204" pitchFamily="34" charset="0"/>
                        </a:rPr>
                        <a:t>Media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3623798101"/>
                  </a:ext>
                </a:extLst>
              </a:tr>
            </a:tbl>
          </a:graphicData>
        </a:graphic>
      </p:graphicFrame>
    </p:spTree>
    <p:extLst>
      <p:ext uri="{BB962C8B-B14F-4D97-AF65-F5344CB8AC3E}">
        <p14:creationId xmlns:p14="http://schemas.microsoft.com/office/powerpoint/2010/main" val="2629516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a:solidFill>
                  <a:schemeClr val="bg1"/>
                </a:solidFill>
                <a:latin typeface="Calibri"/>
                <a:cs typeface="Calibri"/>
              </a:rPr>
              <a:t>Cuadro de usos.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graphicFrame>
        <p:nvGraphicFramePr>
          <p:cNvPr id="6" name="Tabla 5">
            <a:extLst>
              <a:ext uri="{FF2B5EF4-FFF2-40B4-BE49-F238E27FC236}">
                <a16:creationId xmlns:a16="http://schemas.microsoft.com/office/drawing/2014/main" id="{21585878-5A48-4519-B451-889805146430}"/>
              </a:ext>
            </a:extLst>
          </p:cNvPr>
          <p:cNvGraphicFramePr>
            <a:graphicFrameLocks noGrp="1"/>
          </p:cNvGraphicFramePr>
          <p:nvPr>
            <p:extLst>
              <p:ext uri="{D42A27DB-BD31-4B8C-83A1-F6EECF244321}">
                <p14:modId xmlns:p14="http://schemas.microsoft.com/office/powerpoint/2010/main" val="3572090807"/>
              </p:ext>
            </p:extLst>
          </p:nvPr>
        </p:nvGraphicFramePr>
        <p:xfrm>
          <a:off x="3585117" y="1151712"/>
          <a:ext cx="5507055" cy="2494728"/>
        </p:xfrm>
        <a:graphic>
          <a:graphicData uri="http://schemas.openxmlformats.org/drawingml/2006/table">
            <a:tbl>
              <a:tblPr firstRow="1" firstCol="1" bandRow="1"/>
              <a:tblGrid>
                <a:gridCol w="2773439">
                  <a:extLst>
                    <a:ext uri="{9D8B030D-6E8A-4147-A177-3AD203B41FA5}">
                      <a16:colId xmlns:a16="http://schemas.microsoft.com/office/drawing/2014/main" val="130539159"/>
                    </a:ext>
                  </a:extLst>
                </a:gridCol>
                <a:gridCol w="1366808">
                  <a:extLst>
                    <a:ext uri="{9D8B030D-6E8A-4147-A177-3AD203B41FA5}">
                      <a16:colId xmlns:a16="http://schemas.microsoft.com/office/drawing/2014/main" val="1742405574"/>
                    </a:ext>
                  </a:extLst>
                </a:gridCol>
                <a:gridCol w="1366808">
                  <a:extLst>
                    <a:ext uri="{9D8B030D-6E8A-4147-A177-3AD203B41FA5}">
                      <a16:colId xmlns:a16="http://schemas.microsoft.com/office/drawing/2014/main" val="3349088352"/>
                    </a:ext>
                  </a:extLst>
                </a:gridCol>
              </a:tblGrid>
              <a:tr h="132603">
                <a:tc>
                  <a:txBody>
                    <a:bodyPr/>
                    <a:lstStyle/>
                    <a:p>
                      <a:pPr algn="just">
                        <a:lnSpc>
                          <a:spcPct val="107000"/>
                        </a:lnSpc>
                        <a:spcAft>
                          <a:spcPts val="0"/>
                        </a:spcAft>
                      </a:pPr>
                      <a:r>
                        <a:rPr lang="es-ES" sz="900" dirty="0">
                          <a:effectLst/>
                          <a:latin typeface="Calibri" panose="020F0502020204030204" pitchFamily="34" charset="0"/>
                          <a:ea typeface="Calibri" panose="020F0502020204030204" pitchFamily="34" charset="0"/>
                          <a:cs typeface="Times New Roman" panose="02020603050405020304" pitchFamily="18" charset="0"/>
                        </a:rPr>
                        <a:t>NOMBRE CASO DE USO </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REGISTRO DE USUARIO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3537296274"/>
                  </a:ext>
                </a:extLst>
              </a:tr>
              <a:tr h="271328">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DESCRIPCION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EL SISTEMA ENVIARA UN CORREO EL CUAL CONFIRMA EL REGISTRO DEL CLIENTE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3423228604"/>
                  </a:ext>
                </a:extLst>
              </a:tr>
              <a:tr h="132603">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DEPENDENCIA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AUTENTIFICACION DEL USUARIO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747300708"/>
                  </a:ext>
                </a:extLst>
              </a:tr>
              <a:tr h="132603">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ACTORES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USUARIO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2873543095"/>
                  </a:ext>
                </a:extLst>
              </a:tr>
              <a:tr h="132603">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PRECONDICIONES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273702194"/>
                  </a:ext>
                </a:extLst>
              </a:tr>
              <a:tr h="132603">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POSTCONDICIONES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1492121643"/>
                  </a:ext>
                </a:extLst>
              </a:tr>
              <a:tr h="132603">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USUARIO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SISTEMA</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668141"/>
                  </a:ext>
                </a:extLst>
              </a:tr>
              <a:tr h="271328">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ESENARIO PRINCIPAL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INGRESO DATOS PERSONALES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CONFIRMACION Y VALIDACION DE DATOS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315284"/>
                  </a:ext>
                </a:extLst>
              </a:tr>
              <a:tr h="548779">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ALTERNATIVAS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dirty="0">
                          <a:effectLst/>
                          <a:latin typeface="Calibri" panose="020F0502020204030204" pitchFamily="34" charset="0"/>
                          <a:ea typeface="Calibri" panose="020F0502020204030204" pitchFamily="34" charset="0"/>
                          <a:cs typeface="Times New Roman" panose="02020603050405020304" pitchFamily="18" charset="0"/>
                        </a:rPr>
                        <a:t>EL USUARIO PODRA SOLICITAR UNA NUEVA CLAVE SI EN DADO CASO LA OLVIDA, LA PODRA CONFIRMAR NUEVAMENTE MEDIANTE CORREO ELECTRONICO REGISTRADO EN EL PORTAL.</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893593085"/>
                  </a:ext>
                </a:extLst>
              </a:tr>
              <a:tr h="271328">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OBSERVACIONES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dirty="0">
                          <a:effectLst/>
                          <a:latin typeface="Calibri" panose="020F0502020204030204" pitchFamily="34" charset="0"/>
                          <a:ea typeface="Calibri" panose="020F0502020204030204" pitchFamily="34" charset="0"/>
                          <a:cs typeface="Times New Roman" panose="02020603050405020304" pitchFamily="18" charset="0"/>
                        </a:rPr>
                        <a:t>SE VERIFICARAN DATOS DE USUARIO ANTES DE ASIGNAR O GENERAR NUEVA CLAVE</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4017052387"/>
                  </a:ext>
                </a:extLst>
              </a:tr>
              <a:tr h="132603">
                <a:tc>
                  <a:txBody>
                    <a:bodyPr/>
                    <a:lstStyle/>
                    <a:p>
                      <a:pPr algn="just">
                        <a:lnSpc>
                          <a:spcPct val="107000"/>
                        </a:lnSpc>
                        <a:spcAft>
                          <a:spcPts val="0"/>
                        </a:spcAft>
                      </a:pPr>
                      <a:r>
                        <a:rPr lang="es-ES" sz="900">
                          <a:effectLst/>
                          <a:latin typeface="Calibri" panose="020F0502020204030204" pitchFamily="34" charset="0"/>
                          <a:ea typeface="Calibri" panose="020F0502020204030204" pitchFamily="34" charset="0"/>
                          <a:cs typeface="Times New Roman" panose="02020603050405020304" pitchFamily="18" charset="0"/>
                        </a:rPr>
                        <a:t>REQUISITOS NO FUNCIONALES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900" dirty="0">
                          <a:effectLst/>
                          <a:latin typeface="Calibri" panose="020F0502020204030204" pitchFamily="34" charset="0"/>
                          <a:ea typeface="Calibri" panose="020F0502020204030204" pitchFamily="34" charset="0"/>
                          <a:cs typeface="Times New Roman" panose="02020603050405020304" pitchFamily="18" charset="0"/>
                        </a:rPr>
                        <a:t>N/A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4110610792"/>
                  </a:ext>
                </a:extLst>
              </a:tr>
            </a:tbl>
          </a:graphicData>
        </a:graphic>
      </p:graphicFrame>
    </p:spTree>
    <p:extLst>
      <p:ext uri="{BB962C8B-B14F-4D97-AF65-F5344CB8AC3E}">
        <p14:creationId xmlns:p14="http://schemas.microsoft.com/office/powerpoint/2010/main" val="1197047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a:solidFill>
                  <a:schemeClr val="bg1"/>
                </a:solidFill>
                <a:latin typeface="Calibri"/>
                <a:cs typeface="Calibri"/>
              </a:rPr>
              <a:t>Cuadro de usos.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graphicFrame>
        <p:nvGraphicFramePr>
          <p:cNvPr id="14" name="Tabla 13">
            <a:extLst>
              <a:ext uri="{FF2B5EF4-FFF2-40B4-BE49-F238E27FC236}">
                <a16:creationId xmlns:a16="http://schemas.microsoft.com/office/drawing/2014/main" id="{72B20C76-3F75-4DE0-8EB8-2CFA3C064655}"/>
              </a:ext>
            </a:extLst>
          </p:cNvPr>
          <p:cNvGraphicFramePr>
            <a:graphicFrameLocks noGrp="1"/>
          </p:cNvGraphicFramePr>
          <p:nvPr>
            <p:extLst>
              <p:ext uri="{D42A27DB-BD31-4B8C-83A1-F6EECF244321}">
                <p14:modId xmlns:p14="http://schemas.microsoft.com/office/powerpoint/2010/main" val="2559925723"/>
              </p:ext>
            </p:extLst>
          </p:nvPr>
        </p:nvGraphicFramePr>
        <p:xfrm>
          <a:off x="3585117" y="871982"/>
          <a:ext cx="5530746" cy="2742502"/>
        </p:xfrm>
        <a:graphic>
          <a:graphicData uri="http://schemas.openxmlformats.org/drawingml/2006/table">
            <a:tbl>
              <a:tblPr firstRow="1" firstCol="1" bandRow="1"/>
              <a:tblGrid>
                <a:gridCol w="2785331">
                  <a:extLst>
                    <a:ext uri="{9D8B030D-6E8A-4147-A177-3AD203B41FA5}">
                      <a16:colId xmlns:a16="http://schemas.microsoft.com/office/drawing/2014/main" val="2045613113"/>
                    </a:ext>
                  </a:extLst>
                </a:gridCol>
                <a:gridCol w="1342263">
                  <a:extLst>
                    <a:ext uri="{9D8B030D-6E8A-4147-A177-3AD203B41FA5}">
                      <a16:colId xmlns:a16="http://schemas.microsoft.com/office/drawing/2014/main" val="2279914969"/>
                    </a:ext>
                  </a:extLst>
                </a:gridCol>
                <a:gridCol w="1403152">
                  <a:extLst>
                    <a:ext uri="{9D8B030D-6E8A-4147-A177-3AD203B41FA5}">
                      <a16:colId xmlns:a16="http://schemas.microsoft.com/office/drawing/2014/main" val="3511640516"/>
                    </a:ext>
                  </a:extLst>
                </a:gridCol>
              </a:tblGrid>
              <a:tr h="133922">
                <a:tc>
                  <a:txBody>
                    <a:bodyPr/>
                    <a:lstStyle/>
                    <a:p>
                      <a:pPr algn="just">
                        <a:lnSpc>
                          <a:spcPct val="107000"/>
                        </a:lnSpc>
                        <a:spcAft>
                          <a:spcPts val="0"/>
                        </a:spcAft>
                      </a:pPr>
                      <a:r>
                        <a:rPr lang="es-ES" sz="800" dirty="0">
                          <a:effectLst/>
                          <a:latin typeface="Calibri" panose="020F0502020204030204" pitchFamily="34" charset="0"/>
                          <a:ea typeface="Calibri" panose="020F0502020204030204" pitchFamily="34" charset="0"/>
                          <a:cs typeface="Times New Roman" panose="02020603050405020304" pitchFamily="18" charset="0"/>
                        </a:rPr>
                        <a:t>NOMBRE CASO DE USO </a:t>
                      </a: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dirty="0">
                          <a:effectLst/>
                          <a:latin typeface="Calibri" panose="020F0502020204030204" pitchFamily="34" charset="0"/>
                          <a:ea typeface="Calibri" panose="020F0502020204030204" pitchFamily="34" charset="0"/>
                          <a:cs typeface="Times New Roman" panose="02020603050405020304" pitchFamily="18" charset="0"/>
                        </a:rPr>
                        <a:t>CONFIRMACION DE COMPRA</a:t>
                      </a: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501436842"/>
                  </a:ext>
                </a:extLst>
              </a:tr>
              <a:tr h="383885">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DESCRIPCION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SE CONFIRMARA LA COMPRA DEL PRODUCTO/SERVICIO CON LOS DATOS DE CLIENTE LOS CUALES SE CONFIRMAN CON LA BASE DE DATOS DEL SISTEMA.</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3984182803"/>
                  </a:ext>
                </a:extLst>
              </a:tr>
              <a:tr h="127962">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DEPENDENCIA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COMPRA</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1738101302"/>
                  </a:ext>
                </a:extLst>
              </a:tr>
              <a:tr h="127962">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ACTORES</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USUARIO</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98707067"/>
                  </a:ext>
                </a:extLst>
              </a:tr>
              <a:tr h="127962">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PRECONDICIONES</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1800364790"/>
                  </a:ext>
                </a:extLst>
              </a:tr>
              <a:tr h="127962">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POSTCONDICIONES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3102390284"/>
                  </a:ext>
                </a:extLst>
              </a:tr>
              <a:tr h="127962">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USUARIO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SISTEMA</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76463"/>
                  </a:ext>
                </a:extLst>
              </a:tr>
              <a:tr h="639808">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ESENARIO PRINCIPAL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PODRA VALIDAR QUE LOS DATOS SUMINISTRADOS SEAN LOS CORRECTOS PARA ADQUIRIR EL PRODUCTO/SERVICIO.</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BUSCRA Y TRERA LA INFORMACION SUMINISTRADA POR EL USURIO PARA CONFRIMACION DE ESTE MISMO.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842162"/>
                  </a:ext>
                </a:extLst>
              </a:tr>
              <a:tr h="511846">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ALTERNATIVAS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EL USUARIO PODRA VALIDAR DICHA INFORMACION SUMINSTRADA Y MODIFICAR SI EN DADO CASO ENCUENTRA INFORMACION O DATOS ERRONEOS CON LOS REGISTRADOS POR ESTE.</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1016229013"/>
                  </a:ext>
                </a:extLst>
              </a:tr>
              <a:tr h="255923">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OBSERVACIONES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LA INFORMACION SUMINISTRADA DE VALIDARA CON EL USUARIO PARA HACERLA VERIDICA.</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3862451403"/>
                  </a:ext>
                </a:extLst>
              </a:tr>
              <a:tr h="127962">
                <a:tc>
                  <a:txBody>
                    <a:bodyPr/>
                    <a:lstStyle/>
                    <a:p>
                      <a:pPr algn="just">
                        <a:lnSpc>
                          <a:spcPct val="107000"/>
                        </a:lnSpc>
                        <a:spcAft>
                          <a:spcPts val="0"/>
                        </a:spcAft>
                      </a:pPr>
                      <a:r>
                        <a:rPr lang="es-ES" sz="800" dirty="0">
                          <a:effectLst/>
                          <a:latin typeface="Calibri" panose="020F0502020204030204" pitchFamily="34" charset="0"/>
                          <a:ea typeface="Calibri" panose="020F0502020204030204" pitchFamily="34" charset="0"/>
                          <a:cs typeface="Times New Roman" panose="02020603050405020304" pitchFamily="18" charset="0"/>
                        </a:rPr>
                        <a:t>REQUISITOS NO FUNCIONALES</a:t>
                      </a: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dirty="0">
                          <a:effectLst/>
                          <a:latin typeface="Calibri" panose="020F0502020204030204" pitchFamily="34" charset="0"/>
                          <a:ea typeface="Calibri" panose="020F0502020204030204" pitchFamily="34" charset="0"/>
                          <a:cs typeface="Times New Roman" panose="02020603050405020304" pitchFamily="18" charset="0"/>
                        </a:rPr>
                        <a:t>N/A</a:t>
                      </a: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407" marR="64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1416034835"/>
                  </a:ext>
                </a:extLst>
              </a:tr>
            </a:tbl>
          </a:graphicData>
        </a:graphic>
      </p:graphicFrame>
    </p:spTree>
    <p:extLst>
      <p:ext uri="{BB962C8B-B14F-4D97-AF65-F5344CB8AC3E}">
        <p14:creationId xmlns:p14="http://schemas.microsoft.com/office/powerpoint/2010/main" val="3312377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Objetivo general y específicos.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5" name="CuadroTexto 4"/>
          <p:cNvSpPr txBox="1"/>
          <p:nvPr/>
        </p:nvSpPr>
        <p:spPr>
          <a:xfrm>
            <a:off x="4916770" y="287020"/>
            <a:ext cx="2591262" cy="369332"/>
          </a:xfrm>
          <a:prstGeom prst="rect">
            <a:avLst/>
          </a:prstGeom>
          <a:noFill/>
        </p:spPr>
        <p:txBody>
          <a:bodyPr wrap="square" rtlCol="0">
            <a:spAutoFit/>
          </a:bodyPr>
          <a:lstStyle/>
          <a:p>
            <a:pPr algn="ctr"/>
            <a:r>
              <a:rPr lang="es-CO" b="1" dirty="0">
                <a:solidFill>
                  <a:srgbClr val="5E5C5D"/>
                </a:solidFill>
                <a:latin typeface="Calibri"/>
                <a:cs typeface="Calibri"/>
              </a:rPr>
              <a:t>Objetivo general</a:t>
            </a:r>
            <a:endParaRPr lang="es-ES" b="1" dirty="0">
              <a:solidFill>
                <a:srgbClr val="5E5C5D"/>
              </a:solidFill>
              <a:latin typeface="Calibri"/>
              <a:cs typeface="Calibri"/>
            </a:endParaRPr>
          </a:p>
        </p:txBody>
      </p:sp>
      <p:sp>
        <p:nvSpPr>
          <p:cNvPr id="6" name="CuadroTexto 5"/>
          <p:cNvSpPr txBox="1"/>
          <p:nvPr/>
        </p:nvSpPr>
        <p:spPr>
          <a:xfrm>
            <a:off x="3651380" y="656352"/>
            <a:ext cx="5237583" cy="738664"/>
          </a:xfrm>
          <a:prstGeom prst="rect">
            <a:avLst/>
          </a:prstGeom>
          <a:noFill/>
        </p:spPr>
        <p:txBody>
          <a:bodyPr wrap="square" rtlCol="0">
            <a:spAutoFit/>
          </a:bodyPr>
          <a:lstStyle/>
          <a:p>
            <a:r>
              <a:rPr lang="es-419" sz="1400" dirty="0">
                <a:solidFill>
                  <a:srgbClr val="5E5C5D"/>
                </a:solidFill>
                <a:cs typeface="Calibri"/>
              </a:rPr>
              <a:t>Crear una pagina web con tienda </a:t>
            </a:r>
            <a:r>
              <a:rPr lang="es-419" sz="1400" dirty="0" smtClean="0">
                <a:solidFill>
                  <a:srgbClr val="5E5C5D"/>
                </a:solidFill>
                <a:cs typeface="Calibri"/>
              </a:rPr>
              <a:t>virtual, la </a:t>
            </a:r>
            <a:r>
              <a:rPr lang="es-419" sz="1400" dirty="0">
                <a:solidFill>
                  <a:srgbClr val="5E5C5D"/>
                </a:solidFill>
                <a:cs typeface="Calibri"/>
              </a:rPr>
              <a:t>cual cuente con un diseño amigable y se ajuste a las necesidades de las ventas en parques infantiles y biosaludables del mercado.</a:t>
            </a:r>
            <a:endParaRPr lang="es-ES" sz="1400" dirty="0">
              <a:solidFill>
                <a:srgbClr val="5E5C5D"/>
              </a:solidFill>
              <a:latin typeface="Calibri"/>
              <a:cs typeface="Calibri"/>
            </a:endParaRPr>
          </a:p>
        </p:txBody>
      </p:sp>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200261" y="1446745"/>
            <a:ext cx="2139820" cy="348343"/>
          </a:xfrm>
          <a:prstGeom prst="rect">
            <a:avLst/>
          </a:prstGeom>
        </p:spPr>
        <p:txBody>
          <a:bodyPr vert="horz" wrap="none" lIns="91440" tIns="45720" rIns="91440" bIns="45720" rtlCol="0" anchor="ctr">
            <a:noAutofit/>
          </a:bodyPr>
          <a:lstStyle/>
          <a:p>
            <a:pPr algn="l"/>
            <a:endParaRPr lang="es-CO" b="1" dirty="0">
              <a:solidFill>
                <a:srgbClr val="92D050"/>
              </a:solidFill>
            </a:endParaRPr>
          </a:p>
          <a:p>
            <a:pPr algn="l"/>
            <a:r>
              <a:rPr lang="es-CO" b="1" dirty="0">
                <a:solidFill>
                  <a:srgbClr val="5E5C5D"/>
                </a:solidFill>
                <a:latin typeface="Calibri"/>
                <a:cs typeface="Calibri"/>
              </a:rPr>
              <a:t>Objetivos</a:t>
            </a:r>
            <a:r>
              <a:rPr lang="es-CO" b="1" dirty="0">
                <a:solidFill>
                  <a:srgbClr val="92D050"/>
                </a:solidFill>
              </a:rPr>
              <a:t> </a:t>
            </a:r>
            <a:r>
              <a:rPr lang="es-CO" b="1" dirty="0">
                <a:solidFill>
                  <a:srgbClr val="5E5C5D"/>
                </a:solidFill>
                <a:latin typeface="Calibri"/>
                <a:cs typeface="Calibri"/>
              </a:rPr>
              <a:t>específicos</a:t>
            </a:r>
          </a:p>
          <a:p>
            <a:endParaRPr lang="es-ES" b="1" dirty="0">
              <a:solidFill>
                <a:srgbClr val="92D050"/>
              </a:solidFill>
            </a:endParaRPr>
          </a:p>
        </p:txBody>
      </p:sp>
      <p:sp>
        <p:nvSpPr>
          <p:cNvPr id="9" name="CuadroTexto 8"/>
          <p:cNvSpPr txBox="1"/>
          <p:nvPr/>
        </p:nvSpPr>
        <p:spPr>
          <a:xfrm>
            <a:off x="4211217" y="2191524"/>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0" name="CuadroTexto 9"/>
          <p:cNvSpPr txBox="1"/>
          <p:nvPr/>
        </p:nvSpPr>
        <p:spPr>
          <a:xfrm>
            <a:off x="4260979" y="1928326"/>
            <a:ext cx="4627983" cy="1250303"/>
          </a:xfrm>
          <a:prstGeom prst="rect">
            <a:avLst/>
          </a:prstGeom>
        </p:spPr>
        <p:txBody>
          <a:bodyPr vert="horz" wrap="none" lIns="91440" tIns="45720" rIns="91440" bIns="45720" rtlCol="0" anchor="ctr">
            <a:noAutofit/>
          </a:bodyPr>
          <a:lstStyle/>
          <a:p>
            <a:pPr algn="l"/>
            <a:endParaRPr lang="es-ES" sz="1400"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593401" y="1760550"/>
            <a:ext cx="5507056" cy="3382950"/>
          </a:xfrm>
          <a:prstGeom prst="rect">
            <a:avLst/>
          </a:prstGeom>
        </p:spPr>
        <p:txBody>
          <a:bodyPr vert="horz" wrap="none" lIns="91440" tIns="45720" rIns="91440" bIns="45720" rtlCol="0" anchor="ctr">
            <a:noAutofit/>
          </a:bodyPr>
          <a:lstStyle/>
          <a:p>
            <a:pPr marL="285750" indent="-285750">
              <a:buFont typeface="Arial" panose="020B0604020202020204" pitchFamily="34" charset="0"/>
              <a:buChar char="•"/>
            </a:pPr>
            <a:r>
              <a:rPr lang="es-419" sz="1400" dirty="0">
                <a:solidFill>
                  <a:srgbClr val="5E5C5D"/>
                </a:solidFill>
                <a:cs typeface="Calibri"/>
              </a:rPr>
              <a:t>Brindar el aspecto tecnológico y los conocimientos para el desarrollo </a:t>
            </a:r>
            <a:endParaRPr lang="es-419" sz="1400" dirty="0" smtClean="0">
              <a:solidFill>
                <a:srgbClr val="5E5C5D"/>
              </a:solidFill>
              <a:cs typeface="Calibri"/>
            </a:endParaRPr>
          </a:p>
          <a:p>
            <a:r>
              <a:rPr lang="es-419" sz="1400" dirty="0" smtClean="0">
                <a:solidFill>
                  <a:srgbClr val="5E5C5D"/>
                </a:solidFill>
                <a:cs typeface="Calibri"/>
              </a:rPr>
              <a:t>de </a:t>
            </a:r>
            <a:r>
              <a:rPr lang="es-419" sz="1400" dirty="0">
                <a:solidFill>
                  <a:srgbClr val="5E5C5D"/>
                </a:solidFill>
                <a:cs typeface="Calibri"/>
              </a:rPr>
              <a:t>un software, que permite a la empresa ser reconocida a nivel nacional </a:t>
            </a:r>
            <a:endParaRPr lang="es-419" sz="1400" dirty="0" smtClean="0">
              <a:solidFill>
                <a:srgbClr val="5E5C5D"/>
              </a:solidFill>
              <a:cs typeface="Calibri"/>
            </a:endParaRPr>
          </a:p>
          <a:p>
            <a:r>
              <a:rPr lang="es-419" sz="1400" dirty="0" smtClean="0">
                <a:solidFill>
                  <a:srgbClr val="5E5C5D"/>
                </a:solidFill>
                <a:cs typeface="Calibri"/>
              </a:rPr>
              <a:t>por </a:t>
            </a:r>
            <a:r>
              <a:rPr lang="es-419" sz="1400" dirty="0">
                <a:solidFill>
                  <a:srgbClr val="5E5C5D"/>
                </a:solidFill>
                <a:cs typeface="Calibri"/>
              </a:rPr>
              <a:t>su obra labor desempeñada en la industria metalúrgica en parques </a:t>
            </a:r>
            <a:endParaRPr lang="es-419" sz="1400" dirty="0" smtClean="0">
              <a:solidFill>
                <a:srgbClr val="5E5C5D"/>
              </a:solidFill>
              <a:cs typeface="Calibri"/>
            </a:endParaRPr>
          </a:p>
          <a:p>
            <a:r>
              <a:rPr lang="es-419" sz="1400" dirty="0" smtClean="0">
                <a:solidFill>
                  <a:srgbClr val="5E5C5D"/>
                </a:solidFill>
                <a:cs typeface="Calibri"/>
              </a:rPr>
              <a:t>infantiles. </a:t>
            </a:r>
          </a:p>
          <a:p>
            <a:pPr marL="285750" indent="-285750">
              <a:buFont typeface="Arial" panose="020B0604020202020204" pitchFamily="34" charset="0"/>
              <a:buChar char="•"/>
            </a:pPr>
            <a:r>
              <a:rPr lang="es-419" sz="1400" dirty="0" smtClean="0">
                <a:solidFill>
                  <a:srgbClr val="5E5C5D"/>
                </a:solidFill>
                <a:cs typeface="Calibri"/>
              </a:rPr>
              <a:t>Dar </a:t>
            </a:r>
            <a:r>
              <a:rPr lang="es-419" sz="1400" dirty="0">
                <a:solidFill>
                  <a:srgbClr val="5E5C5D"/>
                </a:solidFill>
                <a:cs typeface="Calibri"/>
              </a:rPr>
              <a:t>a conocer la misión y visión de la empresa.</a:t>
            </a:r>
          </a:p>
          <a:p>
            <a:pPr marL="285750" indent="-285750">
              <a:buFont typeface="Arial" panose="020B0604020202020204" pitchFamily="34" charset="0"/>
              <a:buChar char="•"/>
            </a:pPr>
            <a:r>
              <a:rPr lang="es-419" sz="1400" dirty="0">
                <a:solidFill>
                  <a:srgbClr val="5E5C5D"/>
                </a:solidFill>
                <a:cs typeface="Calibri"/>
              </a:rPr>
              <a:t>Dar a conocer sus productos de parques infantiles y biosaludables.</a:t>
            </a:r>
          </a:p>
          <a:p>
            <a:pPr marL="285750" indent="-285750">
              <a:buFont typeface="Arial" panose="020B0604020202020204" pitchFamily="34" charset="0"/>
              <a:buChar char="•"/>
            </a:pPr>
            <a:r>
              <a:rPr lang="es-419" sz="1400" dirty="0">
                <a:solidFill>
                  <a:srgbClr val="5E5C5D"/>
                </a:solidFill>
                <a:cs typeface="Calibri"/>
              </a:rPr>
              <a:t>Comprender la idea de negocio y potenciarla.</a:t>
            </a:r>
          </a:p>
          <a:p>
            <a:pPr marL="285750" indent="-285750">
              <a:buFont typeface="Arial" panose="020B0604020202020204" pitchFamily="34" charset="0"/>
              <a:buChar char="•"/>
            </a:pPr>
            <a:r>
              <a:rPr lang="es-419" sz="1400" dirty="0">
                <a:solidFill>
                  <a:srgbClr val="5E5C5D"/>
                </a:solidFill>
                <a:cs typeface="Calibri"/>
              </a:rPr>
              <a:t>Realizar cotizaciones de productos a la medida si la empresa ofrece</a:t>
            </a:r>
          </a:p>
          <a:p>
            <a:r>
              <a:rPr lang="es-419" sz="1400" dirty="0">
                <a:solidFill>
                  <a:srgbClr val="5E5C5D"/>
                </a:solidFill>
                <a:cs typeface="Calibri"/>
              </a:rPr>
              <a:t> este servicio.</a:t>
            </a:r>
          </a:p>
          <a:p>
            <a:pPr marL="285750" indent="-285750">
              <a:buFont typeface="Arial" panose="020B0604020202020204" pitchFamily="34" charset="0"/>
              <a:buChar char="•"/>
            </a:pPr>
            <a:r>
              <a:rPr lang="es-419" sz="1400" dirty="0">
                <a:solidFill>
                  <a:srgbClr val="5E5C5D"/>
                </a:solidFill>
                <a:cs typeface="Calibri"/>
              </a:rPr>
              <a:t>Crear un formulario de quejas o sugerencias.</a:t>
            </a:r>
          </a:p>
          <a:p>
            <a:pPr marL="285750" indent="-285750">
              <a:buFont typeface="Arial" panose="020B0604020202020204" pitchFamily="34" charset="0"/>
              <a:buChar char="•"/>
            </a:pPr>
            <a:r>
              <a:rPr lang="es-419" sz="1400" dirty="0">
                <a:solidFill>
                  <a:srgbClr val="5E5C5D"/>
                </a:solidFill>
                <a:cs typeface="Calibri"/>
              </a:rPr>
              <a:t>Mostrar los clientes destacados que tiene la empresa.</a:t>
            </a:r>
          </a:p>
          <a:p>
            <a:pPr marL="285750" indent="-285750">
              <a:buFont typeface="Arial" panose="020B0604020202020204" pitchFamily="34" charset="0"/>
              <a:buChar char="•"/>
            </a:pPr>
            <a:r>
              <a:rPr lang="es-419" sz="1400" dirty="0">
                <a:solidFill>
                  <a:srgbClr val="5E5C5D"/>
                </a:solidFill>
                <a:cs typeface="Calibri"/>
              </a:rPr>
              <a:t>Permitir el registro de productos.</a:t>
            </a:r>
          </a:p>
          <a:p>
            <a:pPr marL="285750" indent="-285750">
              <a:buFont typeface="Arial" panose="020B0604020202020204" pitchFamily="34" charset="0"/>
              <a:buChar char="•"/>
            </a:pPr>
            <a:r>
              <a:rPr lang="es-419" sz="1400" dirty="0">
                <a:solidFill>
                  <a:srgbClr val="5E5C5D"/>
                </a:solidFill>
                <a:cs typeface="Calibri"/>
              </a:rPr>
              <a:t>Poder categorizar los productos.</a:t>
            </a:r>
          </a:p>
          <a:p>
            <a:pPr marL="285750" indent="-285750">
              <a:buFont typeface="Arial" panose="020B0604020202020204" pitchFamily="34" charset="0"/>
              <a:buChar char="•"/>
            </a:pPr>
            <a:r>
              <a:rPr lang="es-419" sz="1400" dirty="0">
                <a:solidFill>
                  <a:srgbClr val="5E5C5D"/>
                </a:solidFill>
                <a:cs typeface="Calibri"/>
              </a:rPr>
              <a:t>Tener un filtro de búsqueda en la tienda virtual.</a:t>
            </a:r>
          </a:p>
        </p:txBody>
      </p:sp>
    </p:spTree>
    <p:extLst>
      <p:ext uri="{BB962C8B-B14F-4D97-AF65-F5344CB8AC3E}">
        <p14:creationId xmlns:p14="http://schemas.microsoft.com/office/powerpoint/2010/main" val="1288738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a:solidFill>
                  <a:schemeClr val="bg1"/>
                </a:solidFill>
                <a:latin typeface="Calibri"/>
                <a:cs typeface="Calibri"/>
              </a:rPr>
              <a:t>Cuadro de usos.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graphicFrame>
        <p:nvGraphicFramePr>
          <p:cNvPr id="13" name="Tabla 12">
            <a:extLst>
              <a:ext uri="{FF2B5EF4-FFF2-40B4-BE49-F238E27FC236}">
                <a16:creationId xmlns:a16="http://schemas.microsoft.com/office/drawing/2014/main" id="{0F76BE75-C193-460C-963D-160E3EDE3BB5}"/>
              </a:ext>
            </a:extLst>
          </p:cNvPr>
          <p:cNvGraphicFramePr>
            <a:graphicFrameLocks noGrp="1"/>
          </p:cNvGraphicFramePr>
          <p:nvPr>
            <p:extLst>
              <p:ext uri="{D42A27DB-BD31-4B8C-83A1-F6EECF244321}">
                <p14:modId xmlns:p14="http://schemas.microsoft.com/office/powerpoint/2010/main" val="188806047"/>
              </p:ext>
            </p:extLst>
          </p:nvPr>
        </p:nvGraphicFramePr>
        <p:xfrm>
          <a:off x="3580422" y="808514"/>
          <a:ext cx="5512777" cy="2869438"/>
        </p:xfrm>
        <a:graphic>
          <a:graphicData uri="http://schemas.openxmlformats.org/drawingml/2006/table">
            <a:tbl>
              <a:tblPr firstRow="1" firstCol="1" bandRow="1"/>
              <a:tblGrid>
                <a:gridCol w="2776281">
                  <a:extLst>
                    <a:ext uri="{9D8B030D-6E8A-4147-A177-3AD203B41FA5}">
                      <a16:colId xmlns:a16="http://schemas.microsoft.com/office/drawing/2014/main" val="1034907735"/>
                    </a:ext>
                  </a:extLst>
                </a:gridCol>
                <a:gridCol w="1337903">
                  <a:extLst>
                    <a:ext uri="{9D8B030D-6E8A-4147-A177-3AD203B41FA5}">
                      <a16:colId xmlns:a16="http://schemas.microsoft.com/office/drawing/2014/main" val="1741866832"/>
                    </a:ext>
                  </a:extLst>
                </a:gridCol>
                <a:gridCol w="1398593">
                  <a:extLst>
                    <a:ext uri="{9D8B030D-6E8A-4147-A177-3AD203B41FA5}">
                      <a16:colId xmlns:a16="http://schemas.microsoft.com/office/drawing/2014/main" val="4214874787"/>
                    </a:ext>
                  </a:extLst>
                </a:gridCol>
              </a:tblGrid>
              <a:tr h="121344">
                <a:tc>
                  <a:txBody>
                    <a:bodyPr/>
                    <a:lstStyle/>
                    <a:p>
                      <a:pPr algn="just">
                        <a:lnSpc>
                          <a:spcPct val="107000"/>
                        </a:lnSpc>
                        <a:spcAft>
                          <a:spcPts val="0"/>
                        </a:spcAft>
                      </a:pPr>
                      <a:r>
                        <a:rPr lang="es-ES" sz="800" dirty="0">
                          <a:effectLst/>
                          <a:latin typeface="Calibri" panose="020F0502020204030204" pitchFamily="34" charset="0"/>
                          <a:ea typeface="Calibri" panose="020F0502020204030204" pitchFamily="34" charset="0"/>
                          <a:cs typeface="Times New Roman" panose="02020603050405020304" pitchFamily="18" charset="0"/>
                        </a:rPr>
                        <a:t>NOMBRE CASO DE USO </a:t>
                      </a: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FACTURACION DE PRODUCTO/SERVICIO</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1045916237"/>
                  </a:ext>
                </a:extLst>
              </a:tr>
              <a:tr h="502057">
                <a:tc>
                  <a:txBody>
                    <a:bodyPr/>
                    <a:lstStyle/>
                    <a:p>
                      <a:pPr algn="just">
                        <a:lnSpc>
                          <a:spcPct val="107000"/>
                        </a:lnSpc>
                        <a:spcAft>
                          <a:spcPts val="0"/>
                        </a:spcAft>
                      </a:pPr>
                      <a:r>
                        <a:rPr lang="es-ES" sz="800" dirty="0">
                          <a:effectLst/>
                          <a:latin typeface="Calibri" panose="020F0502020204030204" pitchFamily="34" charset="0"/>
                          <a:ea typeface="Calibri" panose="020F0502020204030204" pitchFamily="34" charset="0"/>
                          <a:cs typeface="Times New Roman" panose="02020603050405020304" pitchFamily="18" charset="0"/>
                        </a:rPr>
                        <a:t>DESCRIPCION </a:t>
                      </a: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AL MOMENTO DE VERIFICAR LA FORMA DE PAGO EL USUARIO PODRÁ VALIDAR SI DESEA UNA FACTURA ELECTRÓNICA O EN DADO CASO SI RECOGE EL PRODUCTO SE HARÁ DE FORMA PRESENCIAL.</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623643763"/>
                  </a:ext>
                </a:extLst>
              </a:tr>
              <a:tr h="121344">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DEPENDENCIA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FACTURACION</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430779403"/>
                  </a:ext>
                </a:extLst>
              </a:tr>
              <a:tr h="121344">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ACTORES</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EMPRESA Y USUARIO</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671235035"/>
                  </a:ext>
                </a:extLst>
              </a:tr>
              <a:tr h="121344">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PRECONDICIONES</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2032438695"/>
                  </a:ext>
                </a:extLst>
              </a:tr>
              <a:tr h="121344">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POSTCONDICIONES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909761242"/>
                  </a:ext>
                </a:extLst>
              </a:tr>
              <a:tr h="121344">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USUARIO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SISTEMA</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719499"/>
                  </a:ext>
                </a:extLst>
              </a:tr>
              <a:tr h="628961">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ESENARIO PRINCIPAL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PODRA SOLICITAR FACTURA ELECTRONICA DE COMPRA DE PRODUCTO O RECIBIR ESTA EN EL MOMENTO DE LA ENTREGA</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TOMARA LA FORMA DE FACTURACION SOLICITADA POR EL CLINTE GENERANDO VALOR TOTAL Y DATOS DE ESTE YA SUMINISTRADOS.</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294431"/>
                  </a:ext>
                </a:extLst>
              </a:tr>
              <a:tr h="375153">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ALTERNATIVAS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SI EL CLIENTE LO DESEA PODRA SOLICITAR UNA FACTURA VIRTUAL Y UNA FACTURA EN FISICO EN EL MOMENTO DE LA ENTREGA DE SU PRODUCTO.</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2000829649"/>
                  </a:ext>
                </a:extLst>
              </a:tr>
              <a:tr h="375153">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OBSERVACIONES </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POR SOLICITUD DEL CLIENTE PODRA SOLICITAR LA DOBLE FACTURA SOLO EN COMUNICACIUON CON LA EMPRESA PERO NO POR MEDIO DE LA TIENDA VIRTUAL.</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974640751"/>
                  </a:ext>
                </a:extLst>
              </a:tr>
              <a:tr h="121344">
                <a:tc>
                  <a:txBody>
                    <a:bodyPr/>
                    <a:lstStyle/>
                    <a:p>
                      <a:pPr algn="just">
                        <a:lnSpc>
                          <a:spcPct val="107000"/>
                        </a:lnSpc>
                        <a:spcAft>
                          <a:spcPts val="0"/>
                        </a:spcAft>
                      </a:pPr>
                      <a:r>
                        <a:rPr lang="es-ES" sz="800">
                          <a:effectLst/>
                          <a:latin typeface="Calibri" panose="020F0502020204030204" pitchFamily="34" charset="0"/>
                          <a:ea typeface="Calibri" panose="020F0502020204030204" pitchFamily="34" charset="0"/>
                          <a:cs typeface="Times New Roman" panose="02020603050405020304" pitchFamily="18" charset="0"/>
                        </a:rPr>
                        <a:t>REQUISITOS NO FUNCIONALES</a:t>
                      </a:r>
                      <a:endParaRPr lang="es-EC" sz="100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es-ES" sz="800" dirty="0">
                          <a:effectLst/>
                          <a:latin typeface="Calibri" panose="020F0502020204030204" pitchFamily="34" charset="0"/>
                          <a:ea typeface="Calibri" panose="020F0502020204030204" pitchFamily="34" charset="0"/>
                          <a:cs typeface="Times New Roman" panose="02020603050405020304" pitchFamily="18" charset="0"/>
                        </a:rPr>
                        <a:t>N/A</a:t>
                      </a: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293" marR="60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extLst>
                  <a:ext uri="{0D108BD9-81ED-4DB2-BD59-A6C34878D82A}">
                    <a16:rowId xmlns:a16="http://schemas.microsoft.com/office/drawing/2014/main" val="1755005839"/>
                  </a:ext>
                </a:extLst>
              </a:tr>
            </a:tbl>
          </a:graphicData>
        </a:graphic>
      </p:graphicFrame>
    </p:spTree>
    <p:extLst>
      <p:ext uri="{BB962C8B-B14F-4D97-AF65-F5344CB8AC3E}">
        <p14:creationId xmlns:p14="http://schemas.microsoft.com/office/powerpoint/2010/main" val="1306151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Diagrama caso de uso.</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3827868" y="799711"/>
            <a:ext cx="5196314" cy="4232642"/>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2" name="CuadroTexto 1">
            <a:extLst>
              <a:ext uri="{FF2B5EF4-FFF2-40B4-BE49-F238E27FC236}">
                <a16:creationId xmlns:a16="http://schemas.microsoft.com/office/drawing/2014/main" id="{761A1540-8DEE-47C2-8D3C-C7462882BAC2}"/>
              </a:ext>
            </a:extLst>
          </p:cNvPr>
          <p:cNvSpPr txBox="1"/>
          <p:nvPr/>
        </p:nvSpPr>
        <p:spPr>
          <a:xfrm>
            <a:off x="3990885" y="261244"/>
            <a:ext cx="4768553" cy="538467"/>
          </a:xfrm>
          <a:prstGeom prst="rect">
            <a:avLst/>
          </a:prstGeom>
        </p:spPr>
        <p:txBody>
          <a:bodyPr vert="horz" wrap="none" lIns="91440" tIns="45720" rIns="91440" bIns="45720" rtlCol="0" anchor="ctr">
            <a:noAutofit/>
          </a:bodyPr>
          <a:lstStyle/>
          <a:p>
            <a:pPr algn="ctr"/>
            <a:r>
              <a:rPr lang="es-EC" b="1" dirty="0">
                <a:solidFill>
                  <a:srgbClr val="5E5C5D"/>
                </a:solidFill>
              </a:rPr>
              <a:t>Función del </a:t>
            </a:r>
            <a:r>
              <a:rPr lang="es-EC" b="1" dirty="0" smtClean="0">
                <a:solidFill>
                  <a:srgbClr val="5E5C5D"/>
                </a:solidFill>
              </a:rPr>
              <a:t>empleado y usuario.</a:t>
            </a:r>
            <a:r>
              <a:rPr lang="es-EC" b="1" dirty="0">
                <a:solidFill>
                  <a:srgbClr val="5E5C5D"/>
                </a:solidFill>
              </a:rPr>
              <a:t>	</a:t>
            </a:r>
            <a:endParaRPr lang="es-EC" b="1" dirty="0">
              <a:solidFill>
                <a:srgbClr val="5E5C5D"/>
              </a:solidFill>
              <a:latin typeface="Calibri"/>
            </a:endParaRPr>
          </a:p>
        </p:txBody>
      </p:sp>
      <p:pic>
        <p:nvPicPr>
          <p:cNvPr id="5" name="Imagen 4"/>
          <p:cNvPicPr>
            <a:picLocks noChangeAspect="1"/>
          </p:cNvPicPr>
          <p:nvPr/>
        </p:nvPicPr>
        <p:blipFill>
          <a:blip r:embed="rId4"/>
          <a:stretch>
            <a:fillRect/>
          </a:stretch>
        </p:blipFill>
        <p:spPr>
          <a:xfrm>
            <a:off x="3601617" y="963977"/>
            <a:ext cx="5485626" cy="3809821"/>
          </a:xfrm>
          <a:prstGeom prst="rect">
            <a:avLst/>
          </a:prstGeom>
        </p:spPr>
      </p:pic>
    </p:spTree>
    <p:extLst>
      <p:ext uri="{BB962C8B-B14F-4D97-AF65-F5344CB8AC3E}">
        <p14:creationId xmlns:p14="http://schemas.microsoft.com/office/powerpoint/2010/main" val="1352670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Modelo entidad relación.</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endParaRPr lang="es-CO" b="1" dirty="0">
              <a:solidFill>
                <a:srgbClr val="5E5C5D"/>
              </a:solidFill>
              <a:latin typeface="Calibri"/>
              <a:cs typeface="Calibri"/>
            </a:endParaRP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2" name="CuadroTexto 1">
            <a:extLst>
              <a:ext uri="{FF2B5EF4-FFF2-40B4-BE49-F238E27FC236}">
                <a16:creationId xmlns:a16="http://schemas.microsoft.com/office/drawing/2014/main" id="{761A1540-8DEE-47C2-8D3C-C7462882BAC2}"/>
              </a:ext>
            </a:extLst>
          </p:cNvPr>
          <p:cNvSpPr txBox="1"/>
          <p:nvPr/>
        </p:nvSpPr>
        <p:spPr>
          <a:xfrm>
            <a:off x="4266382" y="261244"/>
            <a:ext cx="3964034" cy="538467"/>
          </a:xfrm>
          <a:prstGeom prst="rect">
            <a:avLst/>
          </a:prstGeom>
        </p:spPr>
        <p:txBody>
          <a:bodyPr vert="horz" wrap="none" lIns="91440" tIns="45720" rIns="91440" bIns="45720" rtlCol="0" anchor="ctr">
            <a:noAutofit/>
          </a:bodyPr>
          <a:lstStyle/>
          <a:p>
            <a:pPr algn="ctr"/>
            <a:r>
              <a:rPr lang="es-EC" b="1" dirty="0">
                <a:solidFill>
                  <a:srgbClr val="5E5C5D"/>
                </a:solidFill>
                <a:latin typeface="Calibri"/>
              </a:rPr>
              <a:t>Modelo entidad relación.	</a:t>
            </a:r>
          </a:p>
        </p:txBody>
      </p:sp>
      <p:pic>
        <p:nvPicPr>
          <p:cNvPr id="13" name="Imagen 12">
            <a:extLst>
              <a:ext uri="{FF2B5EF4-FFF2-40B4-BE49-F238E27FC236}">
                <a16:creationId xmlns:a16="http://schemas.microsoft.com/office/drawing/2014/main" id="{3243083B-EF82-465D-B47E-CB5FE4CB5649}"/>
              </a:ext>
            </a:extLst>
          </p:cNvPr>
          <p:cNvPicPr/>
          <p:nvPr/>
        </p:nvPicPr>
        <p:blipFill>
          <a:blip r:embed="rId4"/>
          <a:stretch>
            <a:fillRect/>
          </a:stretch>
        </p:blipFill>
        <p:spPr>
          <a:xfrm>
            <a:off x="3601617" y="1016591"/>
            <a:ext cx="5507056" cy="3164837"/>
          </a:xfrm>
          <a:prstGeom prst="rect">
            <a:avLst/>
          </a:prstGeom>
        </p:spPr>
      </p:pic>
    </p:spTree>
    <p:extLst>
      <p:ext uri="{BB962C8B-B14F-4D97-AF65-F5344CB8AC3E}">
        <p14:creationId xmlns:p14="http://schemas.microsoft.com/office/powerpoint/2010/main" val="1182305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Diccionario de datos.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endParaRPr lang="es-CO" b="1" dirty="0">
              <a:solidFill>
                <a:srgbClr val="5E5C5D"/>
              </a:solidFill>
              <a:latin typeface="Calibri"/>
              <a:cs typeface="Calibri"/>
            </a:endParaRP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2" name="CuadroTexto 1">
            <a:extLst>
              <a:ext uri="{FF2B5EF4-FFF2-40B4-BE49-F238E27FC236}">
                <a16:creationId xmlns:a16="http://schemas.microsoft.com/office/drawing/2014/main" id="{761A1540-8DEE-47C2-8D3C-C7462882BAC2}"/>
              </a:ext>
            </a:extLst>
          </p:cNvPr>
          <p:cNvSpPr txBox="1"/>
          <p:nvPr/>
        </p:nvSpPr>
        <p:spPr>
          <a:xfrm>
            <a:off x="4266382" y="261244"/>
            <a:ext cx="3964034" cy="538467"/>
          </a:xfrm>
          <a:prstGeom prst="rect">
            <a:avLst/>
          </a:prstGeom>
        </p:spPr>
        <p:txBody>
          <a:bodyPr vert="horz" wrap="none" lIns="91440" tIns="45720" rIns="91440" bIns="45720" rtlCol="0" anchor="ctr">
            <a:noAutofit/>
          </a:bodyPr>
          <a:lstStyle/>
          <a:p>
            <a:pPr algn="ctr"/>
            <a:r>
              <a:rPr lang="es-EC" b="1" dirty="0">
                <a:solidFill>
                  <a:srgbClr val="5E5C5D"/>
                </a:solidFill>
                <a:latin typeface="Calibri"/>
              </a:rPr>
              <a:t>Primera tabla del diccionario de datos.	</a:t>
            </a:r>
          </a:p>
        </p:txBody>
      </p:sp>
      <p:pic>
        <p:nvPicPr>
          <p:cNvPr id="14" name="Imagen 13">
            <a:extLst>
              <a:ext uri="{FF2B5EF4-FFF2-40B4-BE49-F238E27FC236}">
                <a16:creationId xmlns:a16="http://schemas.microsoft.com/office/drawing/2014/main" id="{BF4175D2-DC2C-4F18-9672-80425F6DDC94}"/>
              </a:ext>
            </a:extLst>
          </p:cNvPr>
          <p:cNvPicPr/>
          <p:nvPr/>
        </p:nvPicPr>
        <p:blipFill>
          <a:blip r:embed="rId4"/>
          <a:stretch>
            <a:fillRect/>
          </a:stretch>
        </p:blipFill>
        <p:spPr>
          <a:xfrm>
            <a:off x="3601617" y="1059242"/>
            <a:ext cx="5507056" cy="3025016"/>
          </a:xfrm>
          <a:prstGeom prst="rect">
            <a:avLst/>
          </a:prstGeom>
        </p:spPr>
      </p:pic>
    </p:spTree>
    <p:extLst>
      <p:ext uri="{BB962C8B-B14F-4D97-AF65-F5344CB8AC3E}">
        <p14:creationId xmlns:p14="http://schemas.microsoft.com/office/powerpoint/2010/main" val="1502597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Diccionario de datos.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endParaRPr lang="es-CO" b="1" dirty="0">
              <a:solidFill>
                <a:srgbClr val="5E5C5D"/>
              </a:solidFill>
              <a:latin typeface="Calibri"/>
              <a:cs typeface="Calibri"/>
            </a:endParaRP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2" name="CuadroTexto 1">
            <a:extLst>
              <a:ext uri="{FF2B5EF4-FFF2-40B4-BE49-F238E27FC236}">
                <a16:creationId xmlns:a16="http://schemas.microsoft.com/office/drawing/2014/main" id="{761A1540-8DEE-47C2-8D3C-C7462882BAC2}"/>
              </a:ext>
            </a:extLst>
          </p:cNvPr>
          <p:cNvSpPr txBox="1"/>
          <p:nvPr/>
        </p:nvSpPr>
        <p:spPr>
          <a:xfrm>
            <a:off x="3990885" y="261244"/>
            <a:ext cx="4768553" cy="538467"/>
          </a:xfrm>
          <a:prstGeom prst="rect">
            <a:avLst/>
          </a:prstGeom>
        </p:spPr>
        <p:txBody>
          <a:bodyPr vert="horz" wrap="none" lIns="91440" tIns="45720" rIns="91440" bIns="45720" rtlCol="0" anchor="ctr">
            <a:noAutofit/>
          </a:bodyPr>
          <a:lstStyle/>
          <a:p>
            <a:pPr algn="ctr"/>
            <a:r>
              <a:rPr lang="es-EC" b="1" dirty="0">
                <a:solidFill>
                  <a:srgbClr val="5E5C5D"/>
                </a:solidFill>
              </a:rPr>
              <a:t>Tabla de diccionario de datos descuentos, factura,</a:t>
            </a:r>
          </a:p>
          <a:p>
            <a:pPr algn="ctr"/>
            <a:r>
              <a:rPr lang="es-EC" b="1" dirty="0">
                <a:solidFill>
                  <a:srgbClr val="5E5C5D"/>
                </a:solidFill>
              </a:rPr>
              <a:t> fecha de entrega y precios.	</a:t>
            </a:r>
            <a:endParaRPr lang="es-EC" b="1" dirty="0">
              <a:solidFill>
                <a:srgbClr val="5E5C5D"/>
              </a:solidFill>
              <a:latin typeface="Calibri"/>
            </a:endParaRPr>
          </a:p>
        </p:txBody>
      </p:sp>
      <p:pic>
        <p:nvPicPr>
          <p:cNvPr id="15" name="Imagen 14">
            <a:extLst>
              <a:ext uri="{FF2B5EF4-FFF2-40B4-BE49-F238E27FC236}">
                <a16:creationId xmlns:a16="http://schemas.microsoft.com/office/drawing/2014/main" id="{8CFAEE64-6FA4-406C-A1C0-9B5CB2772B96}"/>
              </a:ext>
            </a:extLst>
          </p:cNvPr>
          <p:cNvPicPr/>
          <p:nvPr/>
        </p:nvPicPr>
        <p:blipFill>
          <a:blip r:embed="rId4"/>
          <a:stretch>
            <a:fillRect/>
          </a:stretch>
        </p:blipFill>
        <p:spPr>
          <a:xfrm>
            <a:off x="3601617" y="946513"/>
            <a:ext cx="5507056" cy="3240926"/>
          </a:xfrm>
          <a:prstGeom prst="rect">
            <a:avLst/>
          </a:prstGeom>
        </p:spPr>
      </p:pic>
    </p:spTree>
    <p:extLst>
      <p:ext uri="{BB962C8B-B14F-4D97-AF65-F5344CB8AC3E}">
        <p14:creationId xmlns:p14="http://schemas.microsoft.com/office/powerpoint/2010/main" val="2297761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Diccionario de datos.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2" name="CuadroTexto 1">
            <a:extLst>
              <a:ext uri="{FF2B5EF4-FFF2-40B4-BE49-F238E27FC236}">
                <a16:creationId xmlns:a16="http://schemas.microsoft.com/office/drawing/2014/main" id="{761A1540-8DEE-47C2-8D3C-C7462882BAC2}"/>
              </a:ext>
            </a:extLst>
          </p:cNvPr>
          <p:cNvSpPr txBox="1"/>
          <p:nvPr/>
        </p:nvSpPr>
        <p:spPr>
          <a:xfrm>
            <a:off x="3990885" y="261244"/>
            <a:ext cx="4768553" cy="538467"/>
          </a:xfrm>
          <a:prstGeom prst="rect">
            <a:avLst/>
          </a:prstGeom>
        </p:spPr>
        <p:txBody>
          <a:bodyPr vert="horz" wrap="none" lIns="91440" tIns="45720" rIns="91440" bIns="45720" rtlCol="0" anchor="ctr">
            <a:noAutofit/>
          </a:bodyPr>
          <a:lstStyle/>
          <a:p>
            <a:pPr algn="ctr"/>
            <a:r>
              <a:rPr lang="es-EC" b="1" dirty="0">
                <a:solidFill>
                  <a:srgbClr val="5E5C5D"/>
                </a:solidFill>
              </a:rPr>
              <a:t>Tabla de diccionario de datos de productos, </a:t>
            </a:r>
          </a:p>
          <a:p>
            <a:pPr algn="ctr"/>
            <a:r>
              <a:rPr lang="es-EC" b="1" dirty="0">
                <a:solidFill>
                  <a:srgbClr val="5E5C5D"/>
                </a:solidFill>
              </a:rPr>
              <a:t>promociones y tipo de producto.	</a:t>
            </a:r>
            <a:endParaRPr lang="es-EC" b="1" dirty="0">
              <a:solidFill>
                <a:srgbClr val="5E5C5D"/>
              </a:solidFill>
              <a:latin typeface="Calibri"/>
            </a:endParaRPr>
          </a:p>
        </p:txBody>
      </p:sp>
      <p:pic>
        <p:nvPicPr>
          <p:cNvPr id="13" name="Imagen 12">
            <a:extLst>
              <a:ext uri="{FF2B5EF4-FFF2-40B4-BE49-F238E27FC236}">
                <a16:creationId xmlns:a16="http://schemas.microsoft.com/office/drawing/2014/main" id="{689F8BDA-2DBF-480D-9A3D-7D1C05BFACC6}"/>
              </a:ext>
            </a:extLst>
          </p:cNvPr>
          <p:cNvPicPr/>
          <p:nvPr/>
        </p:nvPicPr>
        <p:blipFill>
          <a:blip r:embed="rId4"/>
          <a:stretch>
            <a:fillRect/>
          </a:stretch>
        </p:blipFill>
        <p:spPr>
          <a:xfrm>
            <a:off x="3601617" y="998901"/>
            <a:ext cx="5507056" cy="3026642"/>
          </a:xfrm>
          <a:prstGeom prst="rect">
            <a:avLst/>
          </a:prstGeom>
        </p:spPr>
      </p:pic>
    </p:spTree>
    <p:extLst>
      <p:ext uri="{BB962C8B-B14F-4D97-AF65-F5344CB8AC3E}">
        <p14:creationId xmlns:p14="http://schemas.microsoft.com/office/powerpoint/2010/main" val="3785740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3D42CC9-601F-4CDE-BCFA-8C4F2897D73F}"/>
              </a:ext>
            </a:extLst>
          </p:cNvPr>
          <p:cNvSpPr txBox="1"/>
          <p:nvPr/>
        </p:nvSpPr>
        <p:spPr>
          <a:xfrm>
            <a:off x="1723292" y="2195735"/>
            <a:ext cx="5591908" cy="752030"/>
          </a:xfrm>
          <a:prstGeom prst="rect">
            <a:avLst/>
          </a:prstGeom>
        </p:spPr>
        <p:txBody>
          <a:bodyPr vert="horz" wrap="none" lIns="91440" tIns="45720" rIns="91440" bIns="45720" rtlCol="0" anchor="ctr">
            <a:noAutofit/>
          </a:bodyPr>
          <a:lstStyle/>
          <a:p>
            <a:pPr algn="ctr"/>
            <a:r>
              <a:rPr lang="es-EC" sz="5400" b="1" dirty="0">
                <a:solidFill>
                  <a:schemeClr val="bg1"/>
                </a:solidFill>
                <a:latin typeface="Calibri"/>
              </a:rPr>
              <a:t>Muchas gracias.</a:t>
            </a:r>
          </a:p>
        </p:txBody>
      </p:sp>
    </p:spTree>
    <p:extLst>
      <p:ext uri="{BB962C8B-B14F-4D97-AF65-F5344CB8AC3E}">
        <p14:creationId xmlns:p14="http://schemas.microsoft.com/office/powerpoint/2010/main" val="234293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Justificación e idea del proyecto.</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5" name="CuadroTexto 4"/>
          <p:cNvSpPr txBox="1"/>
          <p:nvPr/>
        </p:nvSpPr>
        <p:spPr>
          <a:xfrm>
            <a:off x="4356100" y="287020"/>
            <a:ext cx="3784600" cy="369332"/>
          </a:xfrm>
          <a:prstGeom prst="rect">
            <a:avLst/>
          </a:prstGeom>
          <a:noFill/>
        </p:spPr>
        <p:txBody>
          <a:bodyPr wrap="square" rtlCol="0">
            <a:spAutoFit/>
          </a:bodyPr>
          <a:lstStyle/>
          <a:p>
            <a:pPr algn="ctr"/>
            <a:r>
              <a:rPr lang="es-CO" b="1" dirty="0">
                <a:solidFill>
                  <a:srgbClr val="5E5C5D"/>
                </a:solidFill>
                <a:latin typeface="Calibri"/>
                <a:cs typeface="Calibri"/>
              </a:rPr>
              <a:t>	Justificación del proyecto.</a:t>
            </a:r>
            <a:endParaRPr lang="es-ES" b="1" dirty="0">
              <a:solidFill>
                <a:srgbClr val="5E5C5D"/>
              </a:solidFill>
              <a:latin typeface="Calibri"/>
              <a:cs typeface="Calibri"/>
            </a:endParaRPr>
          </a:p>
        </p:txBody>
      </p:sp>
      <p:sp>
        <p:nvSpPr>
          <p:cNvPr id="6" name="CuadroTexto 5"/>
          <p:cNvSpPr txBox="1"/>
          <p:nvPr/>
        </p:nvSpPr>
        <p:spPr>
          <a:xfrm>
            <a:off x="3651379" y="656352"/>
            <a:ext cx="5237583" cy="1384995"/>
          </a:xfrm>
          <a:prstGeom prst="rect">
            <a:avLst/>
          </a:prstGeom>
          <a:noFill/>
        </p:spPr>
        <p:txBody>
          <a:bodyPr wrap="square" rtlCol="0">
            <a:spAutoFit/>
          </a:bodyPr>
          <a:lstStyle/>
          <a:p>
            <a:r>
              <a:rPr lang="es-419" sz="1400" dirty="0">
                <a:solidFill>
                  <a:srgbClr val="5E5C5D"/>
                </a:solidFill>
                <a:cs typeface="Calibri"/>
              </a:rPr>
              <a:t>El proyecto lo estamos laborando para ofrecerle una solución a la empresa Diverpark, el motivo de nuestra elaboración de una tienda virtual es porque queremos ofrecerle una solución pronta y eficaz, ya que ellos no cuentan con una tienda virtual donde sus clientes puedan observar sus productos en la web obteniendo una pronta solución para su necesidad.</a:t>
            </a:r>
            <a:endParaRPr lang="es-ES" sz="1400" dirty="0">
              <a:solidFill>
                <a:srgbClr val="5E5C5D"/>
              </a:solidFill>
              <a:latin typeface="Calibri"/>
              <a:cs typeface="Calibri"/>
            </a:endParaRPr>
          </a:p>
        </p:txBody>
      </p:sp>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223146" y="2804346"/>
            <a:ext cx="2272133" cy="348343"/>
          </a:xfrm>
          <a:prstGeom prst="rect">
            <a:avLst/>
          </a:prstGeom>
        </p:spPr>
        <p:txBody>
          <a:bodyPr vert="horz" wrap="none" lIns="91440" tIns="45720" rIns="91440" bIns="45720" rtlCol="0" anchor="ctr">
            <a:noAutofit/>
          </a:bodyPr>
          <a:lstStyle/>
          <a:p>
            <a:pPr algn="l"/>
            <a:endParaRPr lang="es-CO" b="1" dirty="0">
              <a:solidFill>
                <a:srgbClr val="92D050"/>
              </a:solidFill>
            </a:endParaRPr>
          </a:p>
          <a:p>
            <a:pPr algn="l"/>
            <a:r>
              <a:rPr lang="es-CO" b="1" dirty="0">
                <a:solidFill>
                  <a:srgbClr val="5E5C5D"/>
                </a:solidFill>
                <a:latin typeface="Calibri"/>
                <a:cs typeface="Calibri"/>
              </a:rPr>
              <a:t>Idea del proyecto</a:t>
            </a:r>
          </a:p>
          <a:p>
            <a:endParaRPr lang="es-ES" b="1" dirty="0">
              <a:solidFill>
                <a:srgbClr val="92D050"/>
              </a:solidFill>
            </a:endParaRPr>
          </a:p>
        </p:txBody>
      </p:sp>
      <p:sp>
        <p:nvSpPr>
          <p:cNvPr id="9" name="CuadroTexto 8"/>
          <p:cNvSpPr txBox="1"/>
          <p:nvPr/>
        </p:nvSpPr>
        <p:spPr>
          <a:xfrm>
            <a:off x="4422710" y="2756963"/>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0" name="CuadroTexto 9"/>
          <p:cNvSpPr txBox="1"/>
          <p:nvPr/>
        </p:nvSpPr>
        <p:spPr>
          <a:xfrm>
            <a:off x="4260979" y="1928326"/>
            <a:ext cx="4627983" cy="1250303"/>
          </a:xfrm>
          <a:prstGeom prst="rect">
            <a:avLst/>
          </a:prstGeom>
        </p:spPr>
        <p:txBody>
          <a:bodyPr vert="horz" wrap="none" lIns="91440" tIns="45720" rIns="91440" bIns="45720" rtlCol="0" anchor="ctr">
            <a:noAutofit/>
          </a:bodyPr>
          <a:lstStyle/>
          <a:p>
            <a:pPr algn="l"/>
            <a:endParaRPr lang="es-ES" sz="1400"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08163" y="3205398"/>
            <a:ext cx="5507056" cy="1072353"/>
          </a:xfrm>
          <a:prstGeom prst="rect">
            <a:avLst/>
          </a:prstGeom>
        </p:spPr>
        <p:txBody>
          <a:bodyPr vert="horz" wrap="none" lIns="91440" tIns="45720" rIns="91440" bIns="45720" rtlCol="0" anchor="ctr">
            <a:noAutofit/>
          </a:bodyPr>
          <a:lstStyle/>
          <a:p>
            <a:r>
              <a:rPr lang="es-EC" sz="1400" dirty="0">
                <a:solidFill>
                  <a:srgbClr val="5E5C5D"/>
                </a:solidFill>
                <a:cs typeface="Calibri"/>
              </a:rPr>
              <a:t>Crear una página web con su respetiva tienda virtual dando a conocer los</a:t>
            </a:r>
          </a:p>
          <a:p>
            <a:r>
              <a:rPr lang="es-EC" sz="1400" dirty="0">
                <a:solidFill>
                  <a:srgbClr val="5E5C5D"/>
                </a:solidFill>
                <a:cs typeface="Calibri"/>
              </a:rPr>
              <a:t>productos como lo son parques infantiles metalizados, en madera, </a:t>
            </a:r>
          </a:p>
          <a:p>
            <a:r>
              <a:rPr lang="es-EC" sz="1400" dirty="0">
                <a:solidFill>
                  <a:srgbClr val="5E5C5D"/>
                </a:solidFill>
                <a:cs typeface="Calibri"/>
              </a:rPr>
              <a:t>biosaludables y demás productos fabricados por Diverpark.</a:t>
            </a:r>
            <a:endParaRPr lang="es-419" sz="1400" dirty="0">
              <a:solidFill>
                <a:srgbClr val="5E5C5D"/>
              </a:solidFill>
              <a:cs typeface="Calibri"/>
            </a:endParaRPr>
          </a:p>
        </p:txBody>
      </p:sp>
    </p:spTree>
    <p:extLst>
      <p:ext uri="{BB962C8B-B14F-4D97-AF65-F5344CB8AC3E}">
        <p14:creationId xmlns:p14="http://schemas.microsoft.com/office/powerpoint/2010/main" val="1091610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1569660"/>
          </a:xfrm>
          <a:prstGeom prst="rect">
            <a:avLst/>
          </a:prstGeom>
          <a:noFill/>
        </p:spPr>
        <p:txBody>
          <a:bodyPr wrap="square" rtlCol="0">
            <a:spAutoFit/>
          </a:bodyPr>
          <a:lstStyle/>
          <a:p>
            <a:r>
              <a:rPr lang="es-CO" sz="2400" b="1" dirty="0">
                <a:solidFill>
                  <a:schemeClr val="bg1"/>
                </a:solidFill>
                <a:latin typeface="Calibri"/>
                <a:cs typeface="Calibri"/>
              </a:rPr>
              <a:t>Planteamiento del problema, alcance y limitaciones del proyecto.</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5" name="CuadroTexto 4"/>
          <p:cNvSpPr txBox="1"/>
          <p:nvPr/>
        </p:nvSpPr>
        <p:spPr>
          <a:xfrm>
            <a:off x="4356100" y="287020"/>
            <a:ext cx="3784600" cy="369332"/>
          </a:xfrm>
          <a:prstGeom prst="rect">
            <a:avLst/>
          </a:prstGeom>
          <a:noFill/>
        </p:spPr>
        <p:txBody>
          <a:bodyPr wrap="square" rtlCol="0">
            <a:spAutoFit/>
          </a:bodyPr>
          <a:lstStyle/>
          <a:p>
            <a:pPr algn="ctr"/>
            <a:r>
              <a:rPr lang="es-CO" b="1" dirty="0">
                <a:solidFill>
                  <a:srgbClr val="5E5C5D"/>
                </a:solidFill>
                <a:latin typeface="Calibri"/>
                <a:cs typeface="Calibri"/>
              </a:rPr>
              <a:t>	Planteamiento del problema</a:t>
            </a:r>
            <a:endParaRPr lang="es-ES" b="1" dirty="0">
              <a:solidFill>
                <a:srgbClr val="5E5C5D"/>
              </a:solidFill>
              <a:latin typeface="Calibri"/>
              <a:cs typeface="Calibri"/>
            </a:endParaRPr>
          </a:p>
        </p:txBody>
      </p:sp>
      <p:sp>
        <p:nvSpPr>
          <p:cNvPr id="6" name="CuadroTexto 5"/>
          <p:cNvSpPr txBox="1"/>
          <p:nvPr/>
        </p:nvSpPr>
        <p:spPr>
          <a:xfrm>
            <a:off x="3651379" y="656352"/>
            <a:ext cx="5237583" cy="954107"/>
          </a:xfrm>
          <a:prstGeom prst="rect">
            <a:avLst/>
          </a:prstGeom>
          <a:noFill/>
        </p:spPr>
        <p:txBody>
          <a:bodyPr wrap="square" rtlCol="0">
            <a:spAutoFit/>
          </a:bodyPr>
          <a:lstStyle/>
          <a:p>
            <a:r>
              <a:rPr lang="es-419" sz="1400" dirty="0">
                <a:solidFill>
                  <a:srgbClr val="5E5C5D"/>
                </a:solidFill>
                <a:cs typeface="Calibri"/>
              </a:rPr>
              <a:t>Algunas empresas se quedan atrasadas en ventas y publicidad debido a la nula participación en el mundo web, por lo tanto se ofrecerá un sitio web completo que permita la visualización del portafolio de la empresa.</a:t>
            </a:r>
            <a:endParaRPr lang="es-ES" sz="1400" dirty="0">
              <a:solidFill>
                <a:srgbClr val="5E5C5D"/>
              </a:solidFill>
              <a:latin typeface="Calibri"/>
              <a:cs typeface="Calibri"/>
            </a:endParaRPr>
          </a:p>
        </p:txBody>
      </p:sp>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4927771" y="2224904"/>
            <a:ext cx="2272133" cy="348343"/>
          </a:xfrm>
          <a:prstGeom prst="rect">
            <a:avLst/>
          </a:prstGeom>
        </p:spPr>
        <p:txBody>
          <a:bodyPr vert="horz" wrap="none" lIns="91440" tIns="45720" rIns="91440" bIns="45720" rtlCol="0" anchor="ctr">
            <a:noAutofit/>
          </a:bodyPr>
          <a:lstStyle/>
          <a:p>
            <a:pPr algn="l"/>
            <a:endParaRPr lang="es-CO" b="1" dirty="0">
              <a:solidFill>
                <a:srgbClr val="92D050"/>
              </a:solidFill>
            </a:endParaRPr>
          </a:p>
          <a:p>
            <a:pPr algn="l"/>
            <a:r>
              <a:rPr lang="es-CO" b="1" dirty="0">
                <a:solidFill>
                  <a:srgbClr val="5E5C5D"/>
                </a:solidFill>
                <a:latin typeface="Calibri"/>
                <a:cs typeface="Calibri"/>
              </a:rPr>
              <a:t>Alcance y limitaciones</a:t>
            </a:r>
          </a:p>
          <a:p>
            <a:endParaRPr lang="es-ES" b="1" dirty="0">
              <a:solidFill>
                <a:srgbClr val="92D050"/>
              </a:solidFill>
            </a:endParaRPr>
          </a:p>
        </p:txBody>
      </p:sp>
      <p:sp>
        <p:nvSpPr>
          <p:cNvPr id="9" name="CuadroTexto 8"/>
          <p:cNvSpPr txBox="1"/>
          <p:nvPr/>
        </p:nvSpPr>
        <p:spPr>
          <a:xfrm>
            <a:off x="4211217" y="2191524"/>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0" name="CuadroTexto 9"/>
          <p:cNvSpPr txBox="1"/>
          <p:nvPr/>
        </p:nvSpPr>
        <p:spPr>
          <a:xfrm>
            <a:off x="4260979" y="1928326"/>
            <a:ext cx="4627983" cy="1250303"/>
          </a:xfrm>
          <a:prstGeom prst="rect">
            <a:avLst/>
          </a:prstGeom>
        </p:spPr>
        <p:txBody>
          <a:bodyPr vert="horz" wrap="none" lIns="91440" tIns="45720" rIns="91440" bIns="45720" rtlCol="0" anchor="ctr">
            <a:noAutofit/>
          </a:bodyPr>
          <a:lstStyle/>
          <a:p>
            <a:pPr algn="l"/>
            <a:endParaRPr lang="es-ES" sz="1400"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08163" y="2753779"/>
            <a:ext cx="5507056" cy="1928227"/>
          </a:xfrm>
          <a:prstGeom prst="rect">
            <a:avLst/>
          </a:prstGeom>
        </p:spPr>
        <p:txBody>
          <a:bodyPr vert="horz" wrap="none" lIns="91440" tIns="45720" rIns="91440" bIns="45720" rtlCol="0" anchor="ctr">
            <a:noAutofit/>
          </a:bodyPr>
          <a:lstStyle/>
          <a:p>
            <a:r>
              <a:rPr lang="es-419" sz="1400" dirty="0">
                <a:solidFill>
                  <a:srgbClr val="5E5C5D"/>
                </a:solidFill>
                <a:cs typeface="Calibri"/>
              </a:rPr>
              <a:t>Alcances.</a:t>
            </a:r>
          </a:p>
          <a:p>
            <a:pPr marL="285750" indent="-285750">
              <a:buFont typeface="Arial" panose="020B0604020202020204" pitchFamily="34" charset="0"/>
              <a:buChar char="•"/>
            </a:pPr>
            <a:r>
              <a:rPr lang="es-419" sz="1400" dirty="0">
                <a:solidFill>
                  <a:srgbClr val="5E5C5D"/>
                </a:solidFill>
                <a:cs typeface="Calibri"/>
              </a:rPr>
              <a:t>Permitir el reconocimiento de Diverpark en el mundo web.</a:t>
            </a:r>
          </a:p>
          <a:p>
            <a:pPr marL="285750" indent="-285750">
              <a:buFont typeface="Arial" panose="020B0604020202020204" pitchFamily="34" charset="0"/>
              <a:buChar char="•"/>
            </a:pPr>
            <a:r>
              <a:rPr lang="es-419" sz="1400" dirty="0">
                <a:solidFill>
                  <a:srgbClr val="5E5C5D"/>
                </a:solidFill>
                <a:cs typeface="Calibri"/>
              </a:rPr>
              <a:t>Dar a conocer sus productos de parques infantiles y biosaludables.</a:t>
            </a:r>
          </a:p>
          <a:p>
            <a:pPr marL="285750" indent="-285750">
              <a:buFont typeface="Arial" panose="020B0604020202020204" pitchFamily="34" charset="0"/>
              <a:buChar char="•"/>
            </a:pPr>
            <a:r>
              <a:rPr lang="es-419" sz="1400" dirty="0">
                <a:solidFill>
                  <a:srgbClr val="5E5C5D"/>
                </a:solidFill>
                <a:cs typeface="Calibri"/>
              </a:rPr>
              <a:t>Posicionamiento en el mercado.</a:t>
            </a:r>
          </a:p>
          <a:p>
            <a:pPr marL="285750" indent="-285750">
              <a:buFont typeface="Arial" panose="020B0604020202020204" pitchFamily="34" charset="0"/>
              <a:buChar char="•"/>
            </a:pPr>
            <a:r>
              <a:rPr lang="es-419" sz="1400" dirty="0">
                <a:solidFill>
                  <a:srgbClr val="5E5C5D"/>
                </a:solidFill>
                <a:cs typeface="Calibri"/>
              </a:rPr>
              <a:t>Acercar a la empresa y sus productos a los usuarios.</a:t>
            </a:r>
          </a:p>
          <a:p>
            <a:pPr marL="285750" indent="-285750">
              <a:buFont typeface="Arial" panose="020B0604020202020204" pitchFamily="34" charset="0"/>
              <a:buChar char="•"/>
            </a:pPr>
            <a:r>
              <a:rPr lang="es-419" sz="1400" dirty="0">
                <a:solidFill>
                  <a:srgbClr val="5E5C5D"/>
                </a:solidFill>
                <a:cs typeface="Calibri"/>
              </a:rPr>
              <a:t>Permitir la compra de productos a través de la página.</a:t>
            </a:r>
          </a:p>
          <a:p>
            <a:r>
              <a:rPr lang="es-419" sz="1400" dirty="0">
                <a:solidFill>
                  <a:srgbClr val="5E5C5D"/>
                </a:solidFill>
                <a:cs typeface="Calibri"/>
              </a:rPr>
              <a:t>Lo que no se va a realizar en la tienda virtual para la empresa Diverpark.</a:t>
            </a:r>
          </a:p>
          <a:p>
            <a:pPr marL="285750" indent="-285750">
              <a:buFont typeface="Wingdings" panose="05000000000000000000" pitchFamily="2" charset="2"/>
              <a:buChar char="ü"/>
            </a:pPr>
            <a:r>
              <a:rPr lang="es-419" sz="1400" dirty="0">
                <a:solidFill>
                  <a:srgbClr val="5E5C5D"/>
                </a:solidFill>
                <a:cs typeface="Calibri"/>
              </a:rPr>
              <a:t>Permitir el rastreo del envió en tiempo real.</a:t>
            </a:r>
          </a:p>
          <a:p>
            <a:pPr marL="285750" indent="-285750">
              <a:buFont typeface="Wingdings" panose="05000000000000000000" pitchFamily="2" charset="2"/>
              <a:buChar char="ü"/>
            </a:pPr>
            <a:r>
              <a:rPr lang="es-419" sz="1400" dirty="0">
                <a:solidFill>
                  <a:srgbClr val="5E5C5D"/>
                </a:solidFill>
                <a:cs typeface="Calibri"/>
              </a:rPr>
              <a:t>Solo funcionara en Colombia.</a:t>
            </a:r>
          </a:p>
        </p:txBody>
      </p:sp>
    </p:spTree>
    <p:extLst>
      <p:ext uri="{BB962C8B-B14F-4D97-AF65-F5344CB8AC3E}">
        <p14:creationId xmlns:p14="http://schemas.microsoft.com/office/powerpoint/2010/main" val="1286276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Entrevista a la empresa.</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602860" y="16361"/>
            <a:ext cx="5001209" cy="348343"/>
          </a:xfrm>
          <a:prstGeom prst="rect">
            <a:avLst/>
          </a:prstGeom>
        </p:spPr>
        <p:txBody>
          <a:bodyPr vert="horz" wrap="none" lIns="91440" tIns="45720" rIns="91440" bIns="45720" rtlCol="0" anchor="ctr">
            <a:noAutofit/>
          </a:bodyPr>
          <a:lstStyle/>
          <a:p>
            <a:pPr algn="ctr"/>
            <a:r>
              <a:rPr lang="es-ES" b="1" dirty="0">
                <a:solidFill>
                  <a:srgbClr val="5E5C5D"/>
                </a:solidFill>
              </a:rPr>
              <a:t>Entrevista</a:t>
            </a:r>
          </a:p>
        </p:txBody>
      </p:sp>
      <p:sp>
        <p:nvSpPr>
          <p:cNvPr id="12" name="CuadroTexto 11"/>
          <p:cNvSpPr txBox="1"/>
          <p:nvPr/>
        </p:nvSpPr>
        <p:spPr>
          <a:xfrm>
            <a:off x="3602861" y="364704"/>
            <a:ext cx="5470802" cy="3890773"/>
          </a:xfrm>
          <a:prstGeom prst="rect">
            <a:avLst/>
          </a:prstGeom>
        </p:spPr>
        <p:txBody>
          <a:bodyPr vert="horz" wrap="none" lIns="91440" tIns="45720" rIns="91440" bIns="45720" rtlCol="0" anchor="ctr">
            <a:noAutofit/>
          </a:bodyPr>
          <a:lstStyle/>
          <a:p>
            <a:r>
              <a:rPr lang="es-ES" sz="1400" dirty="0">
                <a:solidFill>
                  <a:srgbClr val="5E5C5D"/>
                </a:solidFill>
              </a:rPr>
              <a:t>Fecha: 10 DE Noviembre del 2018</a:t>
            </a:r>
            <a:endParaRPr lang="es-EC" sz="1400" dirty="0">
              <a:solidFill>
                <a:srgbClr val="5E5C5D"/>
              </a:solidFill>
            </a:endParaRPr>
          </a:p>
          <a:p>
            <a:r>
              <a:rPr lang="es-ES" sz="1400" dirty="0">
                <a:solidFill>
                  <a:srgbClr val="5E5C5D"/>
                </a:solidFill>
              </a:rPr>
              <a:t>Nombre de la Empresa:   Diverpark L.T.D.A.</a:t>
            </a:r>
            <a:endParaRPr lang="es-EC" sz="1400" dirty="0">
              <a:solidFill>
                <a:srgbClr val="5E5C5D"/>
              </a:solidFill>
            </a:endParaRPr>
          </a:p>
          <a:p>
            <a:r>
              <a:rPr lang="es-ES" sz="1400" dirty="0">
                <a:solidFill>
                  <a:srgbClr val="5E5C5D"/>
                </a:solidFill>
              </a:rPr>
              <a:t>Nombre de la persona encargada: Luis Fernando Pérez.</a:t>
            </a:r>
          </a:p>
          <a:p>
            <a:endParaRPr lang="es-ES" sz="1400" dirty="0">
              <a:solidFill>
                <a:srgbClr val="5E5C5D"/>
              </a:solidFill>
            </a:endParaRPr>
          </a:p>
          <a:p>
            <a:r>
              <a:rPr lang="es-EC" sz="1400" dirty="0">
                <a:solidFill>
                  <a:srgbClr val="5E5C5D"/>
                </a:solidFill>
              </a:rPr>
              <a:t>Se genera entrevista a la persona encargada de la empresa en este caso el</a:t>
            </a:r>
          </a:p>
          <a:p>
            <a:r>
              <a:rPr lang="es-EC" sz="1400" dirty="0">
                <a:solidFill>
                  <a:srgbClr val="5E5C5D"/>
                </a:solidFill>
              </a:rPr>
              <a:t>señor Luis Fernando quien nos ayuda y explica respecto a los temas de la</a:t>
            </a:r>
          </a:p>
          <a:p>
            <a:r>
              <a:rPr lang="es-EC" sz="1400" dirty="0">
                <a:solidFill>
                  <a:srgbClr val="5E5C5D"/>
                </a:solidFill>
              </a:rPr>
              <a:t>empresa confirma que inicio hace 10 años en los cuales mantienen el </a:t>
            </a:r>
          </a:p>
          <a:p>
            <a:r>
              <a:rPr lang="es-EC" sz="1400" dirty="0">
                <a:solidFill>
                  <a:srgbClr val="5E5C5D"/>
                </a:solidFill>
              </a:rPr>
              <a:t>reconocimiento como empresa seria, confiable y segura que trabaja </a:t>
            </a:r>
          </a:p>
          <a:p>
            <a:r>
              <a:rPr lang="es-EC" sz="1400" dirty="0">
                <a:solidFill>
                  <a:srgbClr val="5E5C5D"/>
                </a:solidFill>
              </a:rPr>
              <a:t>continuamente por el mejoramiento de sus productos y procesos incluido </a:t>
            </a:r>
          </a:p>
          <a:p>
            <a:r>
              <a:rPr lang="es-EC" sz="1400" dirty="0">
                <a:solidFill>
                  <a:srgbClr val="5E5C5D"/>
                </a:solidFill>
              </a:rPr>
              <a:t>el talento humano. </a:t>
            </a:r>
          </a:p>
          <a:p>
            <a:r>
              <a:rPr lang="es-EC" sz="1400" dirty="0">
                <a:solidFill>
                  <a:srgbClr val="5E5C5D"/>
                </a:solidFill>
              </a:rPr>
              <a:t>En este caso validamos que la empresa y  las personas que la conforman </a:t>
            </a:r>
          </a:p>
          <a:p>
            <a:r>
              <a:rPr lang="es-EC" sz="1400" dirty="0">
                <a:solidFill>
                  <a:srgbClr val="5E5C5D"/>
                </a:solidFill>
              </a:rPr>
              <a:t>están comprometidos a ofrecer productos y servicios que cumplan con los</a:t>
            </a:r>
          </a:p>
          <a:p>
            <a:r>
              <a:rPr lang="es-EC" sz="1400" dirty="0">
                <a:solidFill>
                  <a:srgbClr val="5E5C5D"/>
                </a:solidFill>
              </a:rPr>
              <a:t>mejores estándares de calidad ellos gestionan permanentemente el talento</a:t>
            </a:r>
          </a:p>
          <a:p>
            <a:r>
              <a:rPr lang="es-EC" sz="1400" dirty="0">
                <a:solidFill>
                  <a:srgbClr val="5E5C5D"/>
                </a:solidFill>
              </a:rPr>
              <a:t>humano para entregar a los clientes productos y servicios que sean  </a:t>
            </a:r>
          </a:p>
          <a:p>
            <a:r>
              <a:rPr lang="es-EC" sz="1400" dirty="0">
                <a:solidFill>
                  <a:srgbClr val="5E5C5D"/>
                </a:solidFill>
              </a:rPr>
              <a:t>reconocidos y sea una buena opción en el mercado.</a:t>
            </a:r>
          </a:p>
          <a:p>
            <a:r>
              <a:rPr lang="es-EC" sz="1400" dirty="0">
                <a:solidFill>
                  <a:srgbClr val="5E5C5D"/>
                </a:solidFill>
              </a:rPr>
              <a:t>Se valida que en este caso ellos trabajan en el mejoramiento continuo de</a:t>
            </a:r>
          </a:p>
          <a:p>
            <a:r>
              <a:rPr lang="es-EC" sz="1400" dirty="0">
                <a:solidFill>
                  <a:srgbClr val="5E5C5D"/>
                </a:solidFill>
              </a:rPr>
              <a:t>procesos de producción e instalación  y rutinas de mantenimiento en   </a:t>
            </a:r>
          </a:p>
          <a:p>
            <a:r>
              <a:rPr lang="es-EC" sz="1400" dirty="0">
                <a:solidFill>
                  <a:srgbClr val="5E5C5D"/>
                </a:solidFill>
              </a:rPr>
              <a:t>parques  y estructura en general. </a:t>
            </a: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651379" y="0"/>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sp>
        <p:nvSpPr>
          <p:cNvPr id="2" name="CuadroTexto 1">
            <a:extLst>
              <a:ext uri="{FF2B5EF4-FFF2-40B4-BE49-F238E27FC236}">
                <a16:creationId xmlns:a16="http://schemas.microsoft.com/office/drawing/2014/main" id="{334261FE-281B-4B22-B2D4-BEECD1B7E59B}"/>
              </a:ext>
            </a:extLst>
          </p:cNvPr>
          <p:cNvSpPr txBox="1"/>
          <p:nvPr/>
        </p:nvSpPr>
        <p:spPr>
          <a:xfrm>
            <a:off x="5741377" y="773723"/>
            <a:ext cx="914400" cy="914400"/>
          </a:xfrm>
          <a:prstGeom prst="rect">
            <a:avLst/>
          </a:prstGeom>
        </p:spPr>
        <p:txBody>
          <a:bodyPr vert="horz" wrap="none" lIns="91440" tIns="45720" rIns="91440" bIns="45720" rtlCol="0" anchor="ctr">
            <a:noAutofit/>
          </a:bodyPr>
          <a:lstStyle/>
          <a:p>
            <a:pPr algn="l"/>
            <a:endParaRPr lang="es-EC" sz="8000" b="1" dirty="0">
              <a:solidFill>
                <a:srgbClr val="92D050"/>
              </a:solidFill>
            </a:endParaRPr>
          </a:p>
        </p:txBody>
      </p:sp>
      <p:sp>
        <p:nvSpPr>
          <p:cNvPr id="5" name="CuadroTexto 4">
            <a:extLst>
              <a:ext uri="{FF2B5EF4-FFF2-40B4-BE49-F238E27FC236}">
                <a16:creationId xmlns:a16="http://schemas.microsoft.com/office/drawing/2014/main" id="{D6999E8D-8830-4FED-9715-37A5B977C66B}"/>
              </a:ext>
            </a:extLst>
          </p:cNvPr>
          <p:cNvSpPr txBox="1"/>
          <p:nvPr/>
        </p:nvSpPr>
        <p:spPr>
          <a:xfrm>
            <a:off x="5345723" y="1397977"/>
            <a:ext cx="914400" cy="914400"/>
          </a:xfrm>
          <a:prstGeom prst="rect">
            <a:avLst/>
          </a:prstGeom>
        </p:spPr>
        <p:txBody>
          <a:bodyPr vert="horz" wrap="none" lIns="91440" tIns="45720" rIns="91440" bIns="45720" rtlCol="0" anchor="ctr">
            <a:noAutofit/>
          </a:bodyPr>
          <a:lstStyle/>
          <a:p>
            <a:pPr algn="l"/>
            <a:endParaRPr lang="es-EC" sz="8000" b="1" dirty="0">
              <a:solidFill>
                <a:srgbClr val="92D050"/>
              </a:solidFill>
            </a:endParaRPr>
          </a:p>
        </p:txBody>
      </p:sp>
    </p:spTree>
    <p:extLst>
      <p:ext uri="{BB962C8B-B14F-4D97-AF65-F5344CB8AC3E}">
        <p14:creationId xmlns:p14="http://schemas.microsoft.com/office/powerpoint/2010/main" val="345805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CO" sz="2400" b="1" dirty="0">
                <a:solidFill>
                  <a:schemeClr val="bg1"/>
                </a:solidFill>
                <a:latin typeface="Calibri"/>
                <a:cs typeface="Calibri"/>
              </a:rPr>
              <a:t>Encuesta para la empresa.</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13" name="Imagen 12" descr="E:\adsi viviana\proyecto\formulario empresa.JPG">
            <a:extLst>
              <a:ext uri="{FF2B5EF4-FFF2-40B4-BE49-F238E27FC236}">
                <a16:creationId xmlns:a16="http://schemas.microsoft.com/office/drawing/2014/main" id="{07DFA779-6FEA-4169-AC46-8E92D1BF3E9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0422" y="5616"/>
            <a:ext cx="5507055" cy="2463986"/>
          </a:xfrm>
          <a:prstGeom prst="rect">
            <a:avLst/>
          </a:prstGeom>
          <a:noFill/>
          <a:ln>
            <a:noFill/>
          </a:ln>
        </p:spPr>
      </p:pic>
      <p:pic>
        <p:nvPicPr>
          <p:cNvPr id="15" name="Imagen 14" descr="E:\adsi viviana\proyecto\empresa1.JPG">
            <a:extLst>
              <a:ext uri="{FF2B5EF4-FFF2-40B4-BE49-F238E27FC236}">
                <a16:creationId xmlns:a16="http://schemas.microsoft.com/office/drawing/2014/main" id="{D6109715-727B-4B36-8BFF-951DF5131C3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80422" y="2469601"/>
            <a:ext cx="5507056" cy="2668283"/>
          </a:xfrm>
          <a:prstGeom prst="rect">
            <a:avLst/>
          </a:prstGeom>
          <a:noFill/>
          <a:ln>
            <a:noFill/>
          </a:ln>
        </p:spPr>
      </p:pic>
    </p:spTree>
    <p:extLst>
      <p:ext uri="{BB962C8B-B14F-4D97-AF65-F5344CB8AC3E}">
        <p14:creationId xmlns:p14="http://schemas.microsoft.com/office/powerpoint/2010/main" val="201538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smtClean="0">
                <a:solidFill>
                  <a:schemeClr val="bg1"/>
                </a:solidFill>
                <a:latin typeface="Calibri"/>
                <a:cs typeface="Calibri"/>
              </a:rPr>
              <a:t>Respuestas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2" name="Imagen 1"/>
          <p:cNvPicPr>
            <a:picLocks noChangeAspect="1"/>
          </p:cNvPicPr>
          <p:nvPr/>
        </p:nvPicPr>
        <p:blipFill>
          <a:blip r:embed="rId4"/>
          <a:stretch>
            <a:fillRect/>
          </a:stretch>
        </p:blipFill>
        <p:spPr>
          <a:xfrm>
            <a:off x="3580423" y="0"/>
            <a:ext cx="5220677" cy="1339850"/>
          </a:xfrm>
          <a:prstGeom prst="rect">
            <a:avLst/>
          </a:prstGeom>
        </p:spPr>
      </p:pic>
      <p:pic>
        <p:nvPicPr>
          <p:cNvPr id="14" name="Imagen 13" descr="E:\adsi viviana\proyecto\ress.JPG"/>
          <p:cNvPicPr/>
          <p:nvPr/>
        </p:nvPicPr>
        <p:blipFill>
          <a:blip r:embed="rId5">
            <a:extLst>
              <a:ext uri="{28A0092B-C50C-407E-A947-70E740481C1C}">
                <a14:useLocalDpi xmlns:a14="http://schemas.microsoft.com/office/drawing/2010/main" val="0"/>
              </a:ext>
            </a:extLst>
          </a:blip>
          <a:srcRect/>
          <a:stretch>
            <a:fillRect/>
          </a:stretch>
        </p:blipFill>
        <p:spPr bwMode="auto">
          <a:xfrm>
            <a:off x="3564839" y="1331539"/>
            <a:ext cx="5331510" cy="1724672"/>
          </a:xfrm>
          <a:prstGeom prst="rect">
            <a:avLst/>
          </a:prstGeom>
          <a:noFill/>
          <a:ln>
            <a:noFill/>
          </a:ln>
        </p:spPr>
      </p:pic>
      <p:pic>
        <p:nvPicPr>
          <p:cNvPr id="16" name="Imagen 15" descr="E:\adsi viviana\proyecto\res3.JPG"/>
          <p:cNvPicPr/>
          <p:nvPr/>
        </p:nvPicPr>
        <p:blipFill>
          <a:blip r:embed="rId6">
            <a:extLst>
              <a:ext uri="{28A0092B-C50C-407E-A947-70E740481C1C}">
                <a14:useLocalDpi xmlns:a14="http://schemas.microsoft.com/office/drawing/2010/main" val="0"/>
              </a:ext>
            </a:extLst>
          </a:blip>
          <a:srcRect/>
          <a:stretch>
            <a:fillRect/>
          </a:stretch>
        </p:blipFill>
        <p:spPr bwMode="auto">
          <a:xfrm>
            <a:off x="3557046" y="3062197"/>
            <a:ext cx="5339303" cy="2081304"/>
          </a:xfrm>
          <a:prstGeom prst="rect">
            <a:avLst/>
          </a:prstGeom>
          <a:noFill/>
          <a:ln>
            <a:noFill/>
          </a:ln>
        </p:spPr>
      </p:pic>
    </p:spTree>
    <p:extLst>
      <p:ext uri="{BB962C8B-B14F-4D97-AF65-F5344CB8AC3E}">
        <p14:creationId xmlns:p14="http://schemas.microsoft.com/office/powerpoint/2010/main" val="388495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smtClean="0">
                <a:solidFill>
                  <a:schemeClr val="bg1"/>
                </a:solidFill>
                <a:latin typeface="Calibri"/>
                <a:cs typeface="Calibri"/>
              </a:rPr>
              <a:t>Respuestas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15" name="Imagen 14"/>
          <p:cNvPicPr>
            <a:picLocks noChangeAspect="1"/>
          </p:cNvPicPr>
          <p:nvPr/>
        </p:nvPicPr>
        <p:blipFill>
          <a:blip r:embed="rId4"/>
          <a:stretch>
            <a:fillRect/>
          </a:stretch>
        </p:blipFill>
        <p:spPr>
          <a:xfrm>
            <a:off x="3555694" y="0"/>
            <a:ext cx="5573851" cy="1536700"/>
          </a:xfrm>
          <a:prstGeom prst="rect">
            <a:avLst/>
          </a:prstGeom>
        </p:spPr>
      </p:pic>
      <p:pic>
        <p:nvPicPr>
          <p:cNvPr id="19" name="Imagen 18"/>
          <p:cNvPicPr>
            <a:picLocks noChangeAspect="1"/>
          </p:cNvPicPr>
          <p:nvPr/>
        </p:nvPicPr>
        <p:blipFill>
          <a:blip r:embed="rId5"/>
          <a:stretch>
            <a:fillRect/>
          </a:stretch>
        </p:blipFill>
        <p:spPr>
          <a:xfrm>
            <a:off x="3555693" y="2520950"/>
            <a:ext cx="5573852" cy="792526"/>
          </a:xfrm>
          <a:prstGeom prst="rect">
            <a:avLst/>
          </a:prstGeom>
        </p:spPr>
      </p:pic>
      <p:pic>
        <p:nvPicPr>
          <p:cNvPr id="20" name="Imagen 19"/>
          <p:cNvPicPr>
            <a:picLocks noChangeAspect="1"/>
          </p:cNvPicPr>
          <p:nvPr/>
        </p:nvPicPr>
        <p:blipFill>
          <a:blip r:embed="rId6"/>
          <a:stretch>
            <a:fillRect/>
          </a:stretch>
        </p:blipFill>
        <p:spPr>
          <a:xfrm>
            <a:off x="3555694" y="3331976"/>
            <a:ext cx="5573850" cy="1811523"/>
          </a:xfrm>
          <a:prstGeom prst="rect">
            <a:avLst/>
          </a:prstGeom>
        </p:spPr>
      </p:pic>
      <p:pic>
        <p:nvPicPr>
          <p:cNvPr id="21" name="Imagen 20"/>
          <p:cNvPicPr>
            <a:picLocks noChangeAspect="1"/>
          </p:cNvPicPr>
          <p:nvPr/>
        </p:nvPicPr>
        <p:blipFill>
          <a:blip r:embed="rId7"/>
          <a:stretch>
            <a:fillRect/>
          </a:stretch>
        </p:blipFill>
        <p:spPr>
          <a:xfrm>
            <a:off x="3555692" y="1536700"/>
            <a:ext cx="5573851" cy="984250"/>
          </a:xfrm>
          <a:prstGeom prst="rect">
            <a:avLst/>
          </a:prstGeom>
        </p:spPr>
      </p:pic>
    </p:spTree>
    <p:extLst>
      <p:ext uri="{BB962C8B-B14F-4D97-AF65-F5344CB8AC3E}">
        <p14:creationId xmlns:p14="http://schemas.microsoft.com/office/powerpoint/2010/main" val="81161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461665"/>
          </a:xfrm>
          <a:prstGeom prst="rect">
            <a:avLst/>
          </a:prstGeom>
          <a:noFill/>
        </p:spPr>
        <p:txBody>
          <a:bodyPr wrap="square" rtlCol="0">
            <a:spAutoFit/>
          </a:bodyPr>
          <a:lstStyle/>
          <a:p>
            <a:r>
              <a:rPr lang="es-CO" sz="2400" b="1" dirty="0" smtClean="0">
                <a:solidFill>
                  <a:schemeClr val="bg1"/>
                </a:solidFill>
                <a:latin typeface="Calibri"/>
                <a:cs typeface="Calibri"/>
              </a:rPr>
              <a:t>Respuestas</a:t>
            </a:r>
            <a:endParaRPr lang="es-ES" sz="2400" b="1" dirty="0">
              <a:solidFill>
                <a:schemeClr val="bg1"/>
              </a:solidFill>
              <a:latin typeface="Calibri"/>
              <a:cs typeface="Calibri"/>
            </a:endParaRPr>
          </a:p>
        </p:txBody>
      </p:sp>
      <p:pic>
        <p:nvPicPr>
          <p:cNvPr id="4" name="Imagen 3"/>
          <p:cNvPicPr>
            <a:picLocks noChangeAspect="1"/>
          </p:cNvPicPr>
          <p:nvPr/>
        </p:nvPicPr>
        <p:blipFill>
          <a:blip r:embed="rId3"/>
          <a:stretch>
            <a:fillRect/>
          </a:stretch>
        </p:blipFill>
        <p:spPr>
          <a:xfrm>
            <a:off x="613148" y="1769688"/>
            <a:ext cx="990600" cy="50800"/>
          </a:xfrm>
          <a:prstGeom prst="rect">
            <a:avLst/>
          </a:prstGeom>
        </p:spPr>
      </p:pic>
      <p:sp>
        <p:nvSpPr>
          <p:cNvPr id="7" name="CuadroTexto 6"/>
          <p:cNvSpPr txBox="1"/>
          <p:nvPr/>
        </p:nvSpPr>
        <p:spPr>
          <a:xfrm>
            <a:off x="5447291" y="1555201"/>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5112333" y="1646316"/>
            <a:ext cx="2272133" cy="348343"/>
          </a:xfrm>
          <a:prstGeom prst="rect">
            <a:avLst/>
          </a:prstGeom>
        </p:spPr>
        <p:txBody>
          <a:bodyPr vert="horz" wrap="none" lIns="91440" tIns="45720" rIns="91440" bIns="45720" rtlCol="0" anchor="ctr">
            <a:noAutofit/>
          </a:bodyPr>
          <a:lstStyle/>
          <a:p>
            <a:pPr algn="l"/>
            <a:r>
              <a:rPr lang="es-CO" b="1" dirty="0">
                <a:solidFill>
                  <a:srgbClr val="5E5C5D"/>
                </a:solidFill>
                <a:latin typeface="Calibri"/>
                <a:cs typeface="Calibri"/>
              </a:rPr>
              <a:t>     </a:t>
            </a:r>
          </a:p>
          <a:p>
            <a:endParaRPr lang="es-ES" b="1" dirty="0">
              <a:solidFill>
                <a:srgbClr val="92D050"/>
              </a:solidFill>
            </a:endParaRPr>
          </a:p>
        </p:txBody>
      </p:sp>
      <p:sp>
        <p:nvSpPr>
          <p:cNvPr id="9" name="CuadroTexto 8"/>
          <p:cNvSpPr txBox="1"/>
          <p:nvPr/>
        </p:nvSpPr>
        <p:spPr>
          <a:xfrm>
            <a:off x="4197933" y="2141810"/>
            <a:ext cx="914400" cy="914400"/>
          </a:xfrm>
          <a:prstGeom prst="rect">
            <a:avLst/>
          </a:prstGeom>
        </p:spPr>
        <p:txBody>
          <a:bodyPr vert="horz" wrap="none" lIns="91440" tIns="45720" rIns="91440" bIns="45720" rtlCol="0" anchor="ctr">
            <a:noAutofit/>
          </a:bodyPr>
          <a:lstStyle/>
          <a:p>
            <a:pPr algn="l"/>
            <a:endParaRPr lang="es-ES" b="1" dirty="0">
              <a:solidFill>
                <a:srgbClr val="92D050"/>
              </a:solidFill>
            </a:endParaRPr>
          </a:p>
        </p:txBody>
      </p:sp>
      <p:sp>
        <p:nvSpPr>
          <p:cNvPr id="11" name="CuadroTexto 10"/>
          <p:cNvSpPr txBox="1"/>
          <p:nvPr/>
        </p:nvSpPr>
        <p:spPr>
          <a:xfrm>
            <a:off x="3372520" y="2399076"/>
            <a:ext cx="5001209"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2" name="CuadroTexto 11"/>
          <p:cNvSpPr txBox="1"/>
          <p:nvPr/>
        </p:nvSpPr>
        <p:spPr>
          <a:xfrm>
            <a:off x="3651379" y="2141810"/>
            <a:ext cx="5507056" cy="1072353"/>
          </a:xfrm>
          <a:prstGeom prst="rect">
            <a:avLst/>
          </a:prstGeom>
        </p:spPr>
        <p:txBody>
          <a:bodyPr vert="horz" wrap="none" lIns="91440" tIns="45720" rIns="91440" bIns="45720" rtlCol="0" anchor="ctr">
            <a:noAutofit/>
          </a:bodyPr>
          <a:lstStyle/>
          <a:p>
            <a:endParaRPr lang="es-419" sz="1400" dirty="0">
              <a:solidFill>
                <a:srgbClr val="5E5C5D"/>
              </a:solidFill>
              <a:cs typeface="Calibri"/>
            </a:endParaRPr>
          </a:p>
        </p:txBody>
      </p:sp>
      <p:sp>
        <p:nvSpPr>
          <p:cNvPr id="6" name="Rectangle 1">
            <a:extLst>
              <a:ext uri="{FF2B5EF4-FFF2-40B4-BE49-F238E27FC236}">
                <a16:creationId xmlns:a16="http://schemas.microsoft.com/office/drawing/2014/main" id="{BF42C065-1FCC-4B0E-94C2-31C69929FC04}"/>
              </a:ext>
            </a:extLst>
          </p:cNvPr>
          <p:cNvSpPr>
            <a:spLocks noChangeArrowheads="1"/>
          </p:cNvSpPr>
          <p:nvPr/>
        </p:nvSpPr>
        <p:spPr bwMode="auto">
          <a:xfrm>
            <a:off x="3580423" y="5615"/>
            <a:ext cx="10771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C"/>
          </a:p>
        </p:txBody>
      </p:sp>
      <p:pic>
        <p:nvPicPr>
          <p:cNvPr id="2" name="Imagen 1"/>
          <p:cNvPicPr>
            <a:picLocks noChangeAspect="1"/>
          </p:cNvPicPr>
          <p:nvPr/>
        </p:nvPicPr>
        <p:blipFill>
          <a:blip r:embed="rId4"/>
          <a:stretch>
            <a:fillRect/>
          </a:stretch>
        </p:blipFill>
        <p:spPr>
          <a:xfrm>
            <a:off x="3580422" y="0"/>
            <a:ext cx="5519127" cy="810639"/>
          </a:xfrm>
          <a:prstGeom prst="rect">
            <a:avLst/>
          </a:prstGeom>
        </p:spPr>
      </p:pic>
      <p:pic>
        <p:nvPicPr>
          <p:cNvPr id="5" name="Imagen 4"/>
          <p:cNvPicPr>
            <a:picLocks noChangeAspect="1"/>
          </p:cNvPicPr>
          <p:nvPr/>
        </p:nvPicPr>
        <p:blipFill>
          <a:blip r:embed="rId5"/>
          <a:stretch>
            <a:fillRect/>
          </a:stretch>
        </p:blipFill>
        <p:spPr>
          <a:xfrm>
            <a:off x="3580552" y="812025"/>
            <a:ext cx="5518997" cy="1429098"/>
          </a:xfrm>
          <a:prstGeom prst="rect">
            <a:avLst/>
          </a:prstGeom>
        </p:spPr>
      </p:pic>
      <p:pic>
        <p:nvPicPr>
          <p:cNvPr id="10" name="Imagen 9"/>
          <p:cNvPicPr>
            <a:picLocks noChangeAspect="1"/>
          </p:cNvPicPr>
          <p:nvPr/>
        </p:nvPicPr>
        <p:blipFill>
          <a:blip r:embed="rId6"/>
          <a:stretch>
            <a:fillRect/>
          </a:stretch>
        </p:blipFill>
        <p:spPr>
          <a:xfrm>
            <a:off x="3580422" y="2306817"/>
            <a:ext cx="5519127" cy="2373134"/>
          </a:xfrm>
          <a:prstGeom prst="rect">
            <a:avLst/>
          </a:prstGeom>
        </p:spPr>
      </p:pic>
    </p:spTree>
    <p:extLst>
      <p:ext uri="{BB962C8B-B14F-4D97-AF65-F5344CB8AC3E}">
        <p14:creationId xmlns:p14="http://schemas.microsoft.com/office/powerpoint/2010/main" val="1443656272"/>
      </p:ext>
    </p:extLst>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1227</TotalTime>
  <Words>1434</Words>
  <Application>Microsoft Office PowerPoint</Application>
  <PresentationFormat>Presentación en pantalla (16:9)</PresentationFormat>
  <Paragraphs>270</Paragraphs>
  <Slides>26</Slides>
  <Notes>24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Times New Roman</vt:lpstr>
      <vt:lpstr>Wingdings</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APRENDIZ</cp:lastModifiedBy>
  <cp:revision>64</cp:revision>
  <dcterms:created xsi:type="dcterms:W3CDTF">2015-08-06T22:24:59Z</dcterms:created>
  <dcterms:modified xsi:type="dcterms:W3CDTF">2019-02-10T15:10:08Z</dcterms:modified>
</cp:coreProperties>
</file>