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9" r:id="rId3"/>
    <p:sldId id="257" r:id="rId4"/>
    <p:sldId id="285" r:id="rId5"/>
    <p:sldId id="287" r:id="rId6"/>
    <p:sldId id="262" r:id="rId7"/>
    <p:sldId id="271" r:id="rId8"/>
    <p:sldId id="260" r:id="rId9"/>
    <p:sldId id="270" r:id="rId10"/>
    <p:sldId id="322" r:id="rId11"/>
    <p:sldId id="292" r:id="rId12"/>
    <p:sldId id="294" r:id="rId13"/>
    <p:sldId id="293" r:id="rId14"/>
    <p:sldId id="302" r:id="rId15"/>
    <p:sldId id="300" r:id="rId16"/>
    <p:sldId id="301" r:id="rId17"/>
    <p:sldId id="304" r:id="rId18"/>
    <p:sldId id="303" r:id="rId19"/>
    <p:sldId id="323" r:id="rId20"/>
    <p:sldId id="306" r:id="rId21"/>
    <p:sldId id="307" r:id="rId22"/>
    <p:sldId id="308" r:id="rId23"/>
    <p:sldId id="310" r:id="rId24"/>
    <p:sldId id="311" r:id="rId25"/>
    <p:sldId id="313" r:id="rId26"/>
    <p:sldId id="324" r:id="rId27"/>
    <p:sldId id="314" r:id="rId28"/>
    <p:sldId id="315" r:id="rId29"/>
    <p:sldId id="316" r:id="rId30"/>
    <p:sldId id="317" r:id="rId31"/>
    <p:sldId id="318" r:id="rId32"/>
    <p:sldId id="320" r:id="rId33"/>
    <p:sldId id="321" r:id="rId34"/>
    <p:sldId id="273" r:id="rId35"/>
    <p:sldId id="279" r:id="rId36"/>
  </p:sldIdLst>
  <p:sldSz cx="9144000" cy="6858000" type="screen4x3"/>
  <p:notesSz cx="6858000" cy="9144000"/>
  <p:embeddedFontLst>
    <p:embeddedFont>
      <p:font typeface="Raleway" charset="0"/>
      <p:regular r:id="rId38"/>
      <p:bold r:id="rId39"/>
      <p:italic r:id="rId40"/>
      <p:boldItalic r:id="rId41"/>
    </p:embeddedFont>
    <p:embeddedFont>
      <p:font typeface="Lato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786BA80-E6B1-44E9-B707-21DC09949DE8}">
  <a:tblStyle styleId="{9786BA80-E6B1-44E9-B707-21DC09949D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926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es/trends/explore?q=venta%20de%20oficinas,offices%20for%20sa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rends.google.es/trends/explore?q=venta%20de%20oficinas,offices%20for%20sa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rends.google.es/trends/explore?q=venta%20de%20oficinas,offices%20for%20sal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incaraiz.com.co/oficinas/venta/bogo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02924" y="2348880"/>
            <a:ext cx="8099048" cy="108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 smtClean="0"/>
              <a:t>Radiografía del mercado de oficinas en venta en Bogotá:</a:t>
            </a:r>
            <a:endParaRPr sz="28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1475656" y="5812057"/>
            <a:ext cx="5976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Viviana Sarmiento</a:t>
            </a:r>
          </a:p>
          <a:p>
            <a:pPr algn="ctr"/>
            <a:r>
              <a:rPr lang="es-CO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Métodos computacionales para políticas públicas</a:t>
            </a:r>
          </a:p>
          <a:p>
            <a:pPr algn="ctr"/>
            <a:r>
              <a:rPr lang="es-CO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Mayo de 2019</a:t>
            </a:r>
          </a:p>
        </p:txBody>
      </p:sp>
      <p:sp>
        <p:nvSpPr>
          <p:cNvPr id="4" name="Google Shape;88;p12"/>
          <p:cNvSpPr txBox="1">
            <a:spLocks/>
          </p:cNvSpPr>
          <p:nvPr/>
        </p:nvSpPr>
        <p:spPr>
          <a:xfrm>
            <a:off x="0" y="3501008"/>
            <a:ext cx="9396536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2800" b="1" dirty="0" smtClean="0">
                <a:solidFill>
                  <a:srgbClr val="00B0F0"/>
                </a:solidFill>
              </a:rPr>
              <a:t>Una aproximación a través de </a:t>
            </a:r>
            <a:r>
              <a:rPr lang="es-ES" sz="2800" b="1" dirty="0">
                <a:solidFill>
                  <a:srgbClr val="00B0F0"/>
                </a:solidFill>
              </a:rPr>
              <a:t>W</a:t>
            </a:r>
            <a:r>
              <a:rPr lang="es-ES" sz="2800" b="1" dirty="0" smtClean="0">
                <a:solidFill>
                  <a:srgbClr val="00B0F0"/>
                </a:solidFill>
              </a:rPr>
              <a:t>eb </a:t>
            </a:r>
            <a:r>
              <a:rPr lang="es-ES" sz="2800" b="1" dirty="0" err="1" smtClean="0">
                <a:solidFill>
                  <a:srgbClr val="00B0F0"/>
                </a:solidFill>
              </a:rPr>
              <a:t>Scraping</a:t>
            </a:r>
            <a:endParaRPr lang="es-ES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1 Marcador de texto"/>
          <p:cNvSpPr txBox="1">
            <a:spLocks/>
          </p:cNvSpPr>
          <p:nvPr/>
        </p:nvSpPr>
        <p:spPr>
          <a:xfrm>
            <a:off x="827584" y="2996952"/>
            <a:ext cx="756084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None/>
            </a:pPr>
            <a:r>
              <a:rPr lang="es-CO" sz="2800" dirty="0" smtClean="0">
                <a:solidFill>
                  <a:srgbClr val="0070C0"/>
                </a:solidFill>
              </a:rPr>
              <a:t>La oferta de oficinas se concentra en el norte de la ciudad, con precios de venta, arriendo y estrato más elevados. Las oficinas de más altura se encuentran en el centro de la ciudad</a:t>
            </a:r>
            <a:endParaRPr lang="es-CO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42867" y="332656"/>
            <a:ext cx="8566070" cy="7109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smtClean="0"/>
              <a:t>La</a:t>
            </a:r>
            <a:r>
              <a:rPr lang="en" sz="2400" dirty="0" smtClean="0"/>
              <a:t> mayoría de </a:t>
            </a:r>
            <a:r>
              <a:rPr lang="en" sz="2400" dirty="0" smtClean="0"/>
              <a:t>las </a:t>
            </a:r>
            <a:r>
              <a:rPr lang="en" sz="2400" dirty="0" smtClean="0"/>
              <a:t>oficinas en venta se ubican en la </a:t>
            </a:r>
            <a:r>
              <a:rPr lang="en" sz="2400" i="1" dirty="0" smtClean="0"/>
              <a:t>zona norte </a:t>
            </a:r>
            <a:r>
              <a:rPr lang="en" sz="2400" dirty="0" smtClean="0"/>
              <a:t>de la ciudad</a:t>
            </a:r>
            <a:endParaRPr sz="24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8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/>
          <a:stretch/>
        </p:blipFill>
        <p:spPr bwMode="auto">
          <a:xfrm>
            <a:off x="1884218" y="1221958"/>
            <a:ext cx="548336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7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24432" r="27743" b="20644"/>
          <a:stretch/>
        </p:blipFill>
        <p:spPr bwMode="auto">
          <a:xfrm>
            <a:off x="683568" y="888970"/>
            <a:ext cx="7704856" cy="557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93;p13"/>
          <p:cNvSpPr txBox="1">
            <a:spLocks/>
          </p:cNvSpPr>
          <p:nvPr/>
        </p:nvSpPr>
        <p:spPr>
          <a:xfrm>
            <a:off x="1896700" y="640013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Precio de venta por zona-Mediana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QGIS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026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26390" r="27714" b="20039"/>
          <a:stretch/>
        </p:blipFill>
        <p:spPr bwMode="auto">
          <a:xfrm>
            <a:off x="445194" y="800960"/>
            <a:ext cx="8097296" cy="55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93;p13"/>
          <p:cNvSpPr txBox="1">
            <a:spLocks/>
          </p:cNvSpPr>
          <p:nvPr/>
        </p:nvSpPr>
        <p:spPr>
          <a:xfrm>
            <a:off x="2027485" y="62068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Valor del arriendo  por zona-Mediana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QGIS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529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2" t="30556" r="30614" b="17659"/>
          <a:stretch/>
        </p:blipFill>
        <p:spPr bwMode="auto">
          <a:xfrm>
            <a:off x="716878" y="894215"/>
            <a:ext cx="8087583" cy="561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93;p13"/>
          <p:cNvSpPr txBox="1">
            <a:spLocks/>
          </p:cNvSpPr>
          <p:nvPr/>
        </p:nvSpPr>
        <p:spPr>
          <a:xfrm>
            <a:off x="2000132" y="548680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Estrato por zona-Mediana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QGIS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351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26704" r="29722" b="19444"/>
          <a:stretch/>
        </p:blipFill>
        <p:spPr bwMode="auto">
          <a:xfrm>
            <a:off x="539552" y="614295"/>
            <a:ext cx="8035658" cy="597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93;p13"/>
          <p:cNvSpPr txBox="1">
            <a:spLocks/>
          </p:cNvSpPr>
          <p:nvPr/>
        </p:nvSpPr>
        <p:spPr>
          <a:xfrm>
            <a:off x="1907704" y="62068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Área en 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venta por zona-Mediana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QGIS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393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7" t="25992" r="29722" b="17659"/>
          <a:stretch/>
        </p:blipFill>
        <p:spPr bwMode="auto">
          <a:xfrm>
            <a:off x="480922" y="764283"/>
            <a:ext cx="7822115" cy="57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93;p13"/>
          <p:cNvSpPr txBox="1">
            <a:spLocks/>
          </p:cNvSpPr>
          <p:nvPr/>
        </p:nvSpPr>
        <p:spPr>
          <a:xfrm>
            <a:off x="2027484" y="62068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baños por zona-Mediana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QGIS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960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2000667" y="591464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parqueaderos por zona-Mediana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86" y="1031005"/>
            <a:ext cx="5123004" cy="515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QGIS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106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3" t="26389" r="29722" b="17460"/>
          <a:stretch/>
        </p:blipFill>
        <p:spPr bwMode="auto">
          <a:xfrm>
            <a:off x="902905" y="787105"/>
            <a:ext cx="7442023" cy="549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93;p13"/>
          <p:cNvSpPr txBox="1">
            <a:spLocks/>
          </p:cNvSpPr>
          <p:nvPr/>
        </p:nvSpPr>
        <p:spPr>
          <a:xfrm>
            <a:off x="1863379" y="548680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Altura 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 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zona (Número de piso)-Mediana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QGIS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8817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1 Marcador de texto"/>
          <p:cNvSpPr txBox="1">
            <a:spLocks/>
          </p:cNvSpPr>
          <p:nvPr/>
        </p:nvSpPr>
        <p:spPr>
          <a:xfrm>
            <a:off x="827584" y="3212976"/>
            <a:ext cx="756084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None/>
            </a:pPr>
            <a:r>
              <a:rPr lang="es-CO" sz="2800" dirty="0" smtClean="0">
                <a:solidFill>
                  <a:srgbClr val="0070C0"/>
                </a:solidFill>
              </a:rPr>
              <a:t>Las oficinas con un tiempo mayor de construcción, tienen un precio de venta más alto. Las áreas y alturas son menores. </a:t>
            </a:r>
            <a:r>
              <a:rPr lang="es-CO" sz="2800" dirty="0">
                <a:solidFill>
                  <a:srgbClr val="0070C0"/>
                </a:solidFill>
              </a:rPr>
              <a:t>E</a:t>
            </a:r>
            <a:r>
              <a:rPr lang="es-CO" sz="2800" dirty="0" smtClean="0">
                <a:solidFill>
                  <a:srgbClr val="0070C0"/>
                </a:solidFill>
              </a:rPr>
              <a:t>l valor del arriendo es más bajo que las de 9 -15 años de construidas</a:t>
            </a:r>
            <a:endParaRPr lang="es-CO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179512" y="2708920"/>
            <a:ext cx="8568952" cy="116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El interés por la venta de oficinas en el mundo…</a:t>
            </a:r>
            <a:endParaRPr sz="36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111;p15"/>
          <p:cNvSpPr txBox="1">
            <a:spLocks/>
          </p:cNvSpPr>
          <p:nvPr/>
        </p:nvSpPr>
        <p:spPr>
          <a:xfrm>
            <a:off x="2843808" y="3861048"/>
            <a:ext cx="8568952" cy="116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 sz="3600" dirty="0" smtClean="0"/>
              <a:t>…y en Colombia</a:t>
            </a:r>
            <a:endParaRPr lang="es-E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42867" y="332656"/>
            <a:ext cx="8566070" cy="7109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smtClean="0"/>
              <a:t>Gran parte </a:t>
            </a:r>
            <a:r>
              <a:rPr lang="en" sz="2400" dirty="0" smtClean="0"/>
              <a:t>de las oficinas en venta son relativamante nuevas</a:t>
            </a:r>
            <a:endParaRPr sz="24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/>
          <a:stretch/>
        </p:blipFill>
        <p:spPr bwMode="auto">
          <a:xfrm>
            <a:off x="2031504" y="937904"/>
            <a:ext cx="5400600" cy="554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1896700" y="640013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Precio de venta por </a:t>
            </a:r>
            <a:r>
              <a:rPr lang="es-ES" sz="1600" b="1" i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antiguedad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00" y="1062933"/>
            <a:ext cx="5499463" cy="532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2027485" y="62068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Valor del arriendo  por </a:t>
            </a:r>
            <a:r>
              <a:rPr lang="es-ES" sz="1600" b="1" i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antiguedad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268760"/>
            <a:ext cx="5857875" cy="507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1907704" y="62068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Área en 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venta por </a:t>
            </a:r>
            <a:r>
              <a:rPr lang="es-ES" sz="1600" b="1" i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antiguedad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196752"/>
            <a:ext cx="5648325" cy="517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2027484" y="62068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baños por </a:t>
            </a:r>
            <a:r>
              <a:rPr lang="es-ES" sz="1600" b="1" i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antiguedad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43608"/>
            <a:ext cx="5715000" cy="532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1863379" y="548680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Altura 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 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zona (Número de piso)-Mediana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971600"/>
            <a:ext cx="5648325" cy="54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1 Marcador de texto"/>
          <p:cNvSpPr txBox="1">
            <a:spLocks/>
          </p:cNvSpPr>
          <p:nvPr/>
        </p:nvSpPr>
        <p:spPr>
          <a:xfrm>
            <a:off x="827584" y="2996952"/>
            <a:ext cx="756084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None/>
            </a:pPr>
            <a:r>
              <a:rPr lang="es-CO" sz="2800" dirty="0" smtClean="0">
                <a:solidFill>
                  <a:srgbClr val="0070C0"/>
                </a:solidFill>
              </a:rPr>
              <a:t>La oficinas cuya construcción se califica de excelente calidad, son de estrato 5, ofrecen un área y un precio de venta mayor. Y se ubican en el cuarto piso de la edificación </a:t>
            </a:r>
            <a:endParaRPr lang="es-CO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42867" y="332656"/>
            <a:ext cx="8566070" cy="7109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La mayoría de oficinas en venta, se ofrecen con “buena calidad”</a:t>
            </a:r>
            <a:endParaRPr sz="24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67" y="1072263"/>
            <a:ext cx="500062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4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1896700" y="640013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Precio de venta por estado-Mediana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062933"/>
            <a:ext cx="5495925" cy="541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2027485" y="62068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Valor del arriendo  por estado-Mediana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043608"/>
            <a:ext cx="5857875" cy="538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979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83568" y="620688"/>
            <a:ext cx="8208912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smtClean="0"/>
              <a:t>E</a:t>
            </a:r>
            <a:r>
              <a:rPr lang="en" sz="2400" dirty="0" smtClean="0"/>
              <a:t>l interés por la venta de oficinas, ha aumentado en todo el mundo</a:t>
            </a:r>
            <a:endParaRPr sz="24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1 CuadroTexto"/>
          <p:cNvSpPr txBox="1"/>
          <p:nvPr/>
        </p:nvSpPr>
        <p:spPr>
          <a:xfrm>
            <a:off x="-36512" y="6551766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ig 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D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ata, Machine </a:t>
            </a:r>
            <a:r>
              <a:rPr lang="es-CO" sz="1100" dirty="0" err="1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earning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-36512" y="6179676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 charset="0"/>
                <a:ea typeface="Lato"/>
                <a:cs typeface="Lato"/>
                <a:sym typeface="Lato"/>
              </a:rPr>
              <a:t>Fuente: </a:t>
            </a:r>
            <a:r>
              <a:rPr lang="en" sz="1100" dirty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Tomado de </a:t>
            </a:r>
            <a:r>
              <a:rPr lang="es-CO" sz="1100" dirty="0">
                <a:hlinkClick r:id="rId3"/>
              </a:rPr>
              <a:t>https://</a:t>
            </a:r>
            <a:r>
              <a:rPr lang="es-CO" sz="1100" dirty="0" smtClean="0">
                <a:hlinkClick r:id="rId3"/>
              </a:rPr>
              <a:t>trends.google.es/trends/explore?q=venta%20de%20oficinas,offices%20for%20sale</a:t>
            </a:r>
            <a:r>
              <a:rPr lang="es-CO" sz="1100" dirty="0" smtClean="0"/>
              <a:t> </a:t>
            </a:r>
            <a:r>
              <a:rPr lang="en" sz="1100" dirty="0" smtClean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Última </a:t>
            </a:r>
            <a:r>
              <a:rPr lang="en" sz="1100" dirty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vez consultado: </a:t>
            </a:r>
            <a:r>
              <a:rPr lang="en" sz="1100" dirty="0" smtClean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18 de </a:t>
            </a:r>
            <a:r>
              <a:rPr lang="en" sz="1100" dirty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mayo de 2019.</a:t>
            </a:r>
          </a:p>
        </p:txBody>
      </p:sp>
      <p:grpSp>
        <p:nvGrpSpPr>
          <p:cNvPr id="18" name="17 Grupo"/>
          <p:cNvGrpSpPr/>
          <p:nvPr/>
        </p:nvGrpSpPr>
        <p:grpSpPr>
          <a:xfrm>
            <a:off x="141280" y="2132856"/>
            <a:ext cx="8928992" cy="3713234"/>
            <a:chOff x="141280" y="1556792"/>
            <a:chExt cx="8928992" cy="371323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4" t="36764" r="9419" b="29762"/>
            <a:stretch/>
          </p:blipFill>
          <p:spPr bwMode="auto">
            <a:xfrm>
              <a:off x="141280" y="1556792"/>
              <a:ext cx="8928992" cy="3535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Google Shape;93;p13"/>
            <p:cNvSpPr txBox="1">
              <a:spLocks/>
            </p:cNvSpPr>
            <p:nvPr/>
          </p:nvSpPr>
          <p:spPr>
            <a:xfrm>
              <a:off x="5580112" y="4914550"/>
              <a:ext cx="2144782" cy="355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algn="ctr"/>
              <a:r>
                <a:rPr lang="es-ES" sz="1400" b="1" dirty="0" smtClean="0">
                  <a:solidFill>
                    <a:srgbClr val="0070C0"/>
                  </a:solidFill>
                </a:rPr>
                <a:t>Venta de oficinas</a:t>
              </a:r>
              <a:endParaRPr lang="es-E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Google Shape;93;p13"/>
            <p:cNvSpPr txBox="1">
              <a:spLocks/>
            </p:cNvSpPr>
            <p:nvPr/>
          </p:nvSpPr>
          <p:spPr>
            <a:xfrm>
              <a:off x="1907704" y="4914551"/>
              <a:ext cx="2144782" cy="355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ts val="36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algn="ctr"/>
              <a:r>
                <a:rPr lang="es-ES" sz="1400" b="1" dirty="0" err="1" smtClean="0">
                  <a:solidFill>
                    <a:srgbClr val="FF0000"/>
                  </a:solidFill>
                </a:rPr>
                <a:t>Offices</a:t>
              </a:r>
              <a:r>
                <a:rPr lang="es-ES" sz="14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1400" b="1" dirty="0" err="1" smtClean="0">
                  <a:solidFill>
                    <a:srgbClr val="FF0000"/>
                  </a:solidFill>
                </a:rPr>
                <a:t>for</a:t>
              </a:r>
              <a:r>
                <a:rPr lang="es-ES" sz="1400" b="1" dirty="0" smtClean="0">
                  <a:solidFill>
                    <a:srgbClr val="FF0000"/>
                  </a:solidFill>
                </a:rPr>
                <a:t> sale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7 Conector recto de flecha"/>
            <p:cNvCxnSpPr/>
            <p:nvPr/>
          </p:nvCxnSpPr>
          <p:spPr>
            <a:xfrm flipV="1">
              <a:off x="5148064" y="2492896"/>
              <a:ext cx="3672408" cy="792088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 flipV="1">
              <a:off x="6108580" y="3856142"/>
              <a:ext cx="2664296" cy="432048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93;p13"/>
          <p:cNvSpPr txBox="1">
            <a:spLocks/>
          </p:cNvSpPr>
          <p:nvPr/>
        </p:nvSpPr>
        <p:spPr>
          <a:xfrm>
            <a:off x="2027485" y="134076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Interés por las oficinas en venta en el último año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2000132" y="548680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Estrato por estado-Mediana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971600"/>
            <a:ext cx="5553075" cy="54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44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1907704" y="62068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Área en 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venta </a:t>
            </a:r>
            <a:r>
              <a:rPr lang="es-ES" sz="1600" b="1" i="1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 zona-Mediana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043608"/>
            <a:ext cx="5657850" cy="539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59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2000667" y="591464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parqueaderos por estado-Mediana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14384"/>
            <a:ext cx="5581650" cy="543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277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1863379" y="548680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Altura 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 estado </a:t>
            </a:r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(Número de piso)-Mediana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971600"/>
            <a:ext cx="5648325" cy="54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Pandas,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String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Scraping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Matplotlib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Elaboración propia con base en fincaraiz.com</a:t>
            </a:r>
            <a:endParaRPr lang="en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635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1495215" y="3003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Quedan cosas por hacer!</a:t>
            </a:r>
            <a:endParaRPr dirty="0"/>
          </a:p>
        </p:txBody>
      </p:sp>
      <p:grpSp>
        <p:nvGrpSpPr>
          <p:cNvPr id="2" name="1 Grupo"/>
          <p:cNvGrpSpPr/>
          <p:nvPr/>
        </p:nvGrpSpPr>
        <p:grpSpPr>
          <a:xfrm>
            <a:off x="828650" y="692696"/>
            <a:ext cx="692400" cy="692400"/>
            <a:chOff x="3608154" y="4353750"/>
            <a:chExt cx="692400" cy="692400"/>
          </a:xfrm>
        </p:grpSpPr>
        <p:sp>
          <p:nvSpPr>
            <p:cNvPr id="270" name="Google Shape;270;p29"/>
            <p:cNvSpPr/>
            <p:nvPr/>
          </p:nvSpPr>
          <p:spPr>
            <a:xfrm>
              <a:off x="3608154" y="4353750"/>
              <a:ext cx="692400" cy="6924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29"/>
            <p:cNvGrpSpPr/>
            <p:nvPr/>
          </p:nvGrpSpPr>
          <p:grpSpPr>
            <a:xfrm>
              <a:off x="3740456" y="4532904"/>
              <a:ext cx="427781" cy="316489"/>
              <a:chOff x="5255200" y="3006475"/>
              <a:chExt cx="511700" cy="378575"/>
            </a:xfrm>
          </p:grpSpPr>
          <p:sp>
            <p:nvSpPr>
              <p:cNvPr id="283" name="Google Shape;283;p29"/>
              <p:cNvSpPr/>
              <p:nvPr/>
            </p:nvSpPr>
            <p:spPr>
              <a:xfrm>
                <a:off x="5255200" y="3006475"/>
                <a:ext cx="349900" cy="349875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3995" extrusionOk="0">
                    <a:moveTo>
                      <a:pt x="6986" y="4714"/>
                    </a:moveTo>
                    <a:lnTo>
                      <a:pt x="7206" y="4738"/>
                    </a:lnTo>
                    <a:lnTo>
                      <a:pt x="7425" y="4763"/>
                    </a:lnTo>
                    <a:lnTo>
                      <a:pt x="7645" y="4812"/>
                    </a:lnTo>
                    <a:lnTo>
                      <a:pt x="7841" y="4885"/>
                    </a:lnTo>
                    <a:lnTo>
                      <a:pt x="8060" y="4983"/>
                    </a:lnTo>
                    <a:lnTo>
                      <a:pt x="8256" y="5105"/>
                    </a:lnTo>
                    <a:lnTo>
                      <a:pt x="8427" y="5227"/>
                    </a:lnTo>
                    <a:lnTo>
                      <a:pt x="8598" y="5398"/>
                    </a:lnTo>
                    <a:lnTo>
                      <a:pt x="8769" y="5569"/>
                    </a:lnTo>
                    <a:lnTo>
                      <a:pt x="8891" y="5740"/>
                    </a:lnTo>
                    <a:lnTo>
                      <a:pt x="9013" y="5935"/>
                    </a:lnTo>
                    <a:lnTo>
                      <a:pt x="9111" y="6155"/>
                    </a:lnTo>
                    <a:lnTo>
                      <a:pt x="9184" y="6350"/>
                    </a:lnTo>
                    <a:lnTo>
                      <a:pt x="9233" y="6570"/>
                    </a:lnTo>
                    <a:lnTo>
                      <a:pt x="9257" y="6790"/>
                    </a:lnTo>
                    <a:lnTo>
                      <a:pt x="9257" y="7010"/>
                    </a:lnTo>
                    <a:lnTo>
                      <a:pt x="9257" y="7229"/>
                    </a:lnTo>
                    <a:lnTo>
                      <a:pt x="9233" y="7425"/>
                    </a:lnTo>
                    <a:lnTo>
                      <a:pt x="9184" y="7645"/>
                    </a:lnTo>
                    <a:lnTo>
                      <a:pt x="9111" y="7864"/>
                    </a:lnTo>
                    <a:lnTo>
                      <a:pt x="9013" y="8060"/>
                    </a:lnTo>
                    <a:lnTo>
                      <a:pt x="8891" y="8255"/>
                    </a:lnTo>
                    <a:lnTo>
                      <a:pt x="8769" y="8451"/>
                    </a:lnTo>
                    <a:lnTo>
                      <a:pt x="8598" y="8622"/>
                    </a:lnTo>
                    <a:lnTo>
                      <a:pt x="8427" y="8768"/>
                    </a:lnTo>
                    <a:lnTo>
                      <a:pt x="8256" y="8915"/>
                    </a:lnTo>
                    <a:lnTo>
                      <a:pt x="8060" y="9012"/>
                    </a:lnTo>
                    <a:lnTo>
                      <a:pt x="7841" y="9110"/>
                    </a:lnTo>
                    <a:lnTo>
                      <a:pt x="7645" y="9183"/>
                    </a:lnTo>
                    <a:lnTo>
                      <a:pt x="7425" y="9232"/>
                    </a:lnTo>
                    <a:lnTo>
                      <a:pt x="7206" y="9257"/>
                    </a:lnTo>
                    <a:lnTo>
                      <a:pt x="6986" y="9281"/>
                    </a:lnTo>
                    <a:lnTo>
                      <a:pt x="6766" y="9257"/>
                    </a:lnTo>
                    <a:lnTo>
                      <a:pt x="6546" y="9232"/>
                    </a:lnTo>
                    <a:lnTo>
                      <a:pt x="6351" y="9183"/>
                    </a:lnTo>
                    <a:lnTo>
                      <a:pt x="6131" y="9110"/>
                    </a:lnTo>
                    <a:lnTo>
                      <a:pt x="5936" y="9012"/>
                    </a:lnTo>
                    <a:lnTo>
                      <a:pt x="5740" y="8915"/>
                    </a:lnTo>
                    <a:lnTo>
                      <a:pt x="5545" y="8768"/>
                    </a:lnTo>
                    <a:lnTo>
                      <a:pt x="5374" y="8622"/>
                    </a:lnTo>
                    <a:lnTo>
                      <a:pt x="5227" y="8451"/>
                    </a:lnTo>
                    <a:lnTo>
                      <a:pt x="5081" y="8255"/>
                    </a:lnTo>
                    <a:lnTo>
                      <a:pt x="4983" y="8060"/>
                    </a:lnTo>
                    <a:lnTo>
                      <a:pt x="4885" y="7864"/>
                    </a:lnTo>
                    <a:lnTo>
                      <a:pt x="4812" y="7645"/>
                    </a:lnTo>
                    <a:lnTo>
                      <a:pt x="4763" y="7425"/>
                    </a:lnTo>
                    <a:lnTo>
                      <a:pt x="4714" y="7229"/>
                    </a:lnTo>
                    <a:lnTo>
                      <a:pt x="4714" y="7010"/>
                    </a:lnTo>
                    <a:lnTo>
                      <a:pt x="4714" y="6790"/>
                    </a:lnTo>
                    <a:lnTo>
                      <a:pt x="4763" y="6570"/>
                    </a:lnTo>
                    <a:lnTo>
                      <a:pt x="4812" y="6350"/>
                    </a:lnTo>
                    <a:lnTo>
                      <a:pt x="4885" y="6155"/>
                    </a:lnTo>
                    <a:lnTo>
                      <a:pt x="4983" y="5935"/>
                    </a:lnTo>
                    <a:lnTo>
                      <a:pt x="5081" y="5740"/>
                    </a:lnTo>
                    <a:lnTo>
                      <a:pt x="5227" y="5569"/>
                    </a:lnTo>
                    <a:lnTo>
                      <a:pt x="5374" y="5398"/>
                    </a:lnTo>
                    <a:lnTo>
                      <a:pt x="5545" y="5227"/>
                    </a:lnTo>
                    <a:lnTo>
                      <a:pt x="5740" y="5105"/>
                    </a:lnTo>
                    <a:lnTo>
                      <a:pt x="5936" y="4983"/>
                    </a:lnTo>
                    <a:lnTo>
                      <a:pt x="6131" y="4885"/>
                    </a:lnTo>
                    <a:lnTo>
                      <a:pt x="6351" y="4812"/>
                    </a:lnTo>
                    <a:lnTo>
                      <a:pt x="6546" y="4763"/>
                    </a:lnTo>
                    <a:lnTo>
                      <a:pt x="6766" y="4738"/>
                    </a:lnTo>
                    <a:lnTo>
                      <a:pt x="6986" y="4714"/>
                    </a:lnTo>
                    <a:close/>
                    <a:moveTo>
                      <a:pt x="6497" y="0"/>
                    </a:moveTo>
                    <a:lnTo>
                      <a:pt x="6375" y="25"/>
                    </a:lnTo>
                    <a:lnTo>
                      <a:pt x="6253" y="49"/>
                    </a:lnTo>
                    <a:lnTo>
                      <a:pt x="6131" y="122"/>
                    </a:lnTo>
                    <a:lnTo>
                      <a:pt x="6033" y="196"/>
                    </a:lnTo>
                    <a:lnTo>
                      <a:pt x="5936" y="293"/>
                    </a:lnTo>
                    <a:lnTo>
                      <a:pt x="5862" y="391"/>
                    </a:lnTo>
                    <a:lnTo>
                      <a:pt x="5813" y="513"/>
                    </a:lnTo>
                    <a:lnTo>
                      <a:pt x="5789" y="635"/>
                    </a:lnTo>
                    <a:lnTo>
                      <a:pt x="5618" y="2076"/>
                    </a:lnTo>
                    <a:lnTo>
                      <a:pt x="5325" y="2174"/>
                    </a:lnTo>
                    <a:lnTo>
                      <a:pt x="5032" y="2296"/>
                    </a:lnTo>
                    <a:lnTo>
                      <a:pt x="4763" y="2418"/>
                    </a:lnTo>
                    <a:lnTo>
                      <a:pt x="4495" y="2565"/>
                    </a:lnTo>
                    <a:lnTo>
                      <a:pt x="3347" y="1661"/>
                    </a:lnTo>
                    <a:lnTo>
                      <a:pt x="3225" y="1588"/>
                    </a:lnTo>
                    <a:lnTo>
                      <a:pt x="3103" y="1539"/>
                    </a:lnTo>
                    <a:lnTo>
                      <a:pt x="2980" y="1514"/>
                    </a:lnTo>
                    <a:lnTo>
                      <a:pt x="2736" y="1514"/>
                    </a:lnTo>
                    <a:lnTo>
                      <a:pt x="2590" y="1563"/>
                    </a:lnTo>
                    <a:lnTo>
                      <a:pt x="2492" y="1637"/>
                    </a:lnTo>
                    <a:lnTo>
                      <a:pt x="2394" y="1710"/>
                    </a:lnTo>
                    <a:lnTo>
                      <a:pt x="1710" y="2394"/>
                    </a:lnTo>
                    <a:lnTo>
                      <a:pt x="1613" y="2491"/>
                    </a:lnTo>
                    <a:lnTo>
                      <a:pt x="1564" y="2614"/>
                    </a:lnTo>
                    <a:lnTo>
                      <a:pt x="1515" y="2736"/>
                    </a:lnTo>
                    <a:lnTo>
                      <a:pt x="1491" y="2858"/>
                    </a:lnTo>
                    <a:lnTo>
                      <a:pt x="1491" y="3004"/>
                    </a:lnTo>
                    <a:lnTo>
                      <a:pt x="1515" y="3126"/>
                    </a:lnTo>
                    <a:lnTo>
                      <a:pt x="1564" y="3249"/>
                    </a:lnTo>
                    <a:lnTo>
                      <a:pt x="1637" y="3346"/>
                    </a:lnTo>
                    <a:lnTo>
                      <a:pt x="2541" y="4494"/>
                    </a:lnTo>
                    <a:lnTo>
                      <a:pt x="2394" y="4763"/>
                    </a:lnTo>
                    <a:lnTo>
                      <a:pt x="2272" y="5056"/>
                    </a:lnTo>
                    <a:lnTo>
                      <a:pt x="2174" y="5349"/>
                    </a:lnTo>
                    <a:lnTo>
                      <a:pt x="2077" y="5642"/>
                    </a:lnTo>
                    <a:lnTo>
                      <a:pt x="636" y="5789"/>
                    </a:lnTo>
                    <a:lnTo>
                      <a:pt x="514" y="5837"/>
                    </a:lnTo>
                    <a:lnTo>
                      <a:pt x="392" y="5886"/>
                    </a:lnTo>
                    <a:lnTo>
                      <a:pt x="269" y="5959"/>
                    </a:lnTo>
                    <a:lnTo>
                      <a:pt x="172" y="6033"/>
                    </a:lnTo>
                    <a:lnTo>
                      <a:pt x="99" y="6155"/>
                    </a:lnTo>
                    <a:lnTo>
                      <a:pt x="50" y="6253"/>
                    </a:lnTo>
                    <a:lnTo>
                      <a:pt x="1" y="6399"/>
                    </a:lnTo>
                    <a:lnTo>
                      <a:pt x="1" y="6521"/>
                    </a:lnTo>
                    <a:lnTo>
                      <a:pt x="1" y="7474"/>
                    </a:lnTo>
                    <a:lnTo>
                      <a:pt x="1" y="7620"/>
                    </a:lnTo>
                    <a:lnTo>
                      <a:pt x="50" y="7742"/>
                    </a:lnTo>
                    <a:lnTo>
                      <a:pt x="99" y="7864"/>
                    </a:lnTo>
                    <a:lnTo>
                      <a:pt x="172" y="7962"/>
                    </a:lnTo>
                    <a:lnTo>
                      <a:pt x="269" y="8060"/>
                    </a:lnTo>
                    <a:lnTo>
                      <a:pt x="392" y="8133"/>
                    </a:lnTo>
                    <a:lnTo>
                      <a:pt x="514" y="8182"/>
                    </a:lnTo>
                    <a:lnTo>
                      <a:pt x="636" y="8206"/>
                    </a:lnTo>
                    <a:lnTo>
                      <a:pt x="2077" y="8377"/>
                    </a:lnTo>
                    <a:lnTo>
                      <a:pt x="2174" y="8670"/>
                    </a:lnTo>
                    <a:lnTo>
                      <a:pt x="2272" y="8939"/>
                    </a:lnTo>
                    <a:lnTo>
                      <a:pt x="2394" y="9232"/>
                    </a:lnTo>
                    <a:lnTo>
                      <a:pt x="2541" y="9501"/>
                    </a:lnTo>
                    <a:lnTo>
                      <a:pt x="1637" y="10649"/>
                    </a:lnTo>
                    <a:lnTo>
                      <a:pt x="1564" y="10771"/>
                    </a:lnTo>
                    <a:lnTo>
                      <a:pt x="1515" y="10893"/>
                    </a:lnTo>
                    <a:lnTo>
                      <a:pt x="1491" y="11015"/>
                    </a:lnTo>
                    <a:lnTo>
                      <a:pt x="1491" y="11137"/>
                    </a:lnTo>
                    <a:lnTo>
                      <a:pt x="1515" y="11259"/>
                    </a:lnTo>
                    <a:lnTo>
                      <a:pt x="1564" y="11381"/>
                    </a:lnTo>
                    <a:lnTo>
                      <a:pt x="1613" y="11504"/>
                    </a:lnTo>
                    <a:lnTo>
                      <a:pt x="1710" y="11601"/>
                    </a:lnTo>
                    <a:lnTo>
                      <a:pt x="2394" y="12285"/>
                    </a:lnTo>
                    <a:lnTo>
                      <a:pt x="2492" y="12383"/>
                    </a:lnTo>
                    <a:lnTo>
                      <a:pt x="2590" y="12432"/>
                    </a:lnTo>
                    <a:lnTo>
                      <a:pt x="2736" y="12480"/>
                    </a:lnTo>
                    <a:lnTo>
                      <a:pt x="2858" y="12505"/>
                    </a:lnTo>
                    <a:lnTo>
                      <a:pt x="2980" y="12505"/>
                    </a:lnTo>
                    <a:lnTo>
                      <a:pt x="3103" y="12456"/>
                    </a:lnTo>
                    <a:lnTo>
                      <a:pt x="3225" y="12407"/>
                    </a:lnTo>
                    <a:lnTo>
                      <a:pt x="3347" y="12358"/>
                    </a:lnTo>
                    <a:lnTo>
                      <a:pt x="4495" y="11455"/>
                    </a:lnTo>
                    <a:lnTo>
                      <a:pt x="4763" y="11577"/>
                    </a:lnTo>
                    <a:lnTo>
                      <a:pt x="5032" y="11723"/>
                    </a:lnTo>
                    <a:lnTo>
                      <a:pt x="5325" y="11821"/>
                    </a:lnTo>
                    <a:lnTo>
                      <a:pt x="5618" y="11919"/>
                    </a:lnTo>
                    <a:lnTo>
                      <a:pt x="5789" y="13360"/>
                    </a:lnTo>
                    <a:lnTo>
                      <a:pt x="5813" y="13482"/>
                    </a:lnTo>
                    <a:lnTo>
                      <a:pt x="5862" y="13604"/>
                    </a:lnTo>
                    <a:lnTo>
                      <a:pt x="5936" y="13726"/>
                    </a:lnTo>
                    <a:lnTo>
                      <a:pt x="6033" y="13824"/>
                    </a:lnTo>
                    <a:lnTo>
                      <a:pt x="6131" y="13897"/>
                    </a:lnTo>
                    <a:lnTo>
                      <a:pt x="6253" y="13946"/>
                    </a:lnTo>
                    <a:lnTo>
                      <a:pt x="6375" y="13995"/>
                    </a:lnTo>
                    <a:lnTo>
                      <a:pt x="7596" y="13995"/>
                    </a:lnTo>
                    <a:lnTo>
                      <a:pt x="7743" y="13946"/>
                    </a:lnTo>
                    <a:lnTo>
                      <a:pt x="7841" y="13897"/>
                    </a:lnTo>
                    <a:lnTo>
                      <a:pt x="7963" y="13824"/>
                    </a:lnTo>
                    <a:lnTo>
                      <a:pt x="8036" y="13726"/>
                    </a:lnTo>
                    <a:lnTo>
                      <a:pt x="8109" y="13604"/>
                    </a:lnTo>
                    <a:lnTo>
                      <a:pt x="8158" y="13482"/>
                    </a:lnTo>
                    <a:lnTo>
                      <a:pt x="8183" y="13360"/>
                    </a:lnTo>
                    <a:lnTo>
                      <a:pt x="8353" y="11919"/>
                    </a:lnTo>
                    <a:lnTo>
                      <a:pt x="8647" y="11821"/>
                    </a:lnTo>
                    <a:lnTo>
                      <a:pt x="8940" y="11723"/>
                    </a:lnTo>
                    <a:lnTo>
                      <a:pt x="9233" y="11577"/>
                    </a:lnTo>
                    <a:lnTo>
                      <a:pt x="9501" y="11455"/>
                    </a:lnTo>
                    <a:lnTo>
                      <a:pt x="10649" y="12358"/>
                    </a:lnTo>
                    <a:lnTo>
                      <a:pt x="10747" y="12407"/>
                    </a:lnTo>
                    <a:lnTo>
                      <a:pt x="10869" y="12456"/>
                    </a:lnTo>
                    <a:lnTo>
                      <a:pt x="10991" y="12505"/>
                    </a:lnTo>
                    <a:lnTo>
                      <a:pt x="11138" y="12505"/>
                    </a:lnTo>
                    <a:lnTo>
                      <a:pt x="11260" y="12480"/>
                    </a:lnTo>
                    <a:lnTo>
                      <a:pt x="11382" y="12432"/>
                    </a:lnTo>
                    <a:lnTo>
                      <a:pt x="11504" y="12383"/>
                    </a:lnTo>
                    <a:lnTo>
                      <a:pt x="11602" y="12285"/>
                    </a:lnTo>
                    <a:lnTo>
                      <a:pt x="12286" y="11601"/>
                    </a:lnTo>
                    <a:lnTo>
                      <a:pt x="12359" y="11504"/>
                    </a:lnTo>
                    <a:lnTo>
                      <a:pt x="12432" y="11381"/>
                    </a:lnTo>
                    <a:lnTo>
                      <a:pt x="12457" y="11259"/>
                    </a:lnTo>
                    <a:lnTo>
                      <a:pt x="12481" y="11137"/>
                    </a:lnTo>
                    <a:lnTo>
                      <a:pt x="12481" y="11015"/>
                    </a:lnTo>
                    <a:lnTo>
                      <a:pt x="12457" y="10893"/>
                    </a:lnTo>
                    <a:lnTo>
                      <a:pt x="12408" y="10771"/>
                    </a:lnTo>
                    <a:lnTo>
                      <a:pt x="12334" y="10649"/>
                    </a:lnTo>
                    <a:lnTo>
                      <a:pt x="11431" y="9501"/>
                    </a:lnTo>
                    <a:lnTo>
                      <a:pt x="11577" y="9232"/>
                    </a:lnTo>
                    <a:lnTo>
                      <a:pt x="11699" y="8939"/>
                    </a:lnTo>
                    <a:lnTo>
                      <a:pt x="11822" y="8670"/>
                    </a:lnTo>
                    <a:lnTo>
                      <a:pt x="11895" y="8377"/>
                    </a:lnTo>
                    <a:lnTo>
                      <a:pt x="13360" y="8206"/>
                    </a:lnTo>
                    <a:lnTo>
                      <a:pt x="13482" y="8182"/>
                    </a:lnTo>
                    <a:lnTo>
                      <a:pt x="13604" y="8133"/>
                    </a:lnTo>
                    <a:lnTo>
                      <a:pt x="13702" y="8060"/>
                    </a:lnTo>
                    <a:lnTo>
                      <a:pt x="13800" y="7962"/>
                    </a:lnTo>
                    <a:lnTo>
                      <a:pt x="13873" y="7864"/>
                    </a:lnTo>
                    <a:lnTo>
                      <a:pt x="13946" y="7742"/>
                    </a:lnTo>
                    <a:lnTo>
                      <a:pt x="13971" y="7620"/>
                    </a:lnTo>
                    <a:lnTo>
                      <a:pt x="13995" y="7474"/>
                    </a:lnTo>
                    <a:lnTo>
                      <a:pt x="13995" y="6521"/>
                    </a:lnTo>
                    <a:lnTo>
                      <a:pt x="13971" y="6399"/>
                    </a:lnTo>
                    <a:lnTo>
                      <a:pt x="13946" y="6253"/>
                    </a:lnTo>
                    <a:lnTo>
                      <a:pt x="13873" y="6155"/>
                    </a:lnTo>
                    <a:lnTo>
                      <a:pt x="13800" y="6033"/>
                    </a:lnTo>
                    <a:lnTo>
                      <a:pt x="13702" y="5959"/>
                    </a:lnTo>
                    <a:lnTo>
                      <a:pt x="13604" y="5886"/>
                    </a:lnTo>
                    <a:lnTo>
                      <a:pt x="13482" y="5837"/>
                    </a:lnTo>
                    <a:lnTo>
                      <a:pt x="13360" y="5789"/>
                    </a:lnTo>
                    <a:lnTo>
                      <a:pt x="11895" y="5642"/>
                    </a:lnTo>
                    <a:lnTo>
                      <a:pt x="11822" y="5349"/>
                    </a:lnTo>
                    <a:lnTo>
                      <a:pt x="11699" y="5056"/>
                    </a:lnTo>
                    <a:lnTo>
                      <a:pt x="11577" y="4763"/>
                    </a:lnTo>
                    <a:lnTo>
                      <a:pt x="11431" y="4494"/>
                    </a:lnTo>
                    <a:lnTo>
                      <a:pt x="12334" y="3346"/>
                    </a:lnTo>
                    <a:lnTo>
                      <a:pt x="12408" y="3249"/>
                    </a:lnTo>
                    <a:lnTo>
                      <a:pt x="12457" y="3126"/>
                    </a:lnTo>
                    <a:lnTo>
                      <a:pt x="12481" y="3004"/>
                    </a:lnTo>
                    <a:lnTo>
                      <a:pt x="12481" y="2858"/>
                    </a:lnTo>
                    <a:lnTo>
                      <a:pt x="12457" y="2736"/>
                    </a:lnTo>
                    <a:lnTo>
                      <a:pt x="12432" y="2614"/>
                    </a:lnTo>
                    <a:lnTo>
                      <a:pt x="12359" y="2491"/>
                    </a:lnTo>
                    <a:lnTo>
                      <a:pt x="12286" y="2394"/>
                    </a:lnTo>
                    <a:lnTo>
                      <a:pt x="11602" y="1710"/>
                    </a:lnTo>
                    <a:lnTo>
                      <a:pt x="11504" y="1637"/>
                    </a:lnTo>
                    <a:lnTo>
                      <a:pt x="11382" y="1563"/>
                    </a:lnTo>
                    <a:lnTo>
                      <a:pt x="11260" y="1514"/>
                    </a:lnTo>
                    <a:lnTo>
                      <a:pt x="10991" y="1514"/>
                    </a:lnTo>
                    <a:lnTo>
                      <a:pt x="10869" y="1539"/>
                    </a:lnTo>
                    <a:lnTo>
                      <a:pt x="10747" y="1588"/>
                    </a:lnTo>
                    <a:lnTo>
                      <a:pt x="10649" y="1661"/>
                    </a:lnTo>
                    <a:lnTo>
                      <a:pt x="9501" y="2565"/>
                    </a:lnTo>
                    <a:lnTo>
                      <a:pt x="9233" y="2418"/>
                    </a:lnTo>
                    <a:lnTo>
                      <a:pt x="8940" y="2296"/>
                    </a:lnTo>
                    <a:lnTo>
                      <a:pt x="8647" y="2174"/>
                    </a:lnTo>
                    <a:lnTo>
                      <a:pt x="8353" y="2076"/>
                    </a:lnTo>
                    <a:lnTo>
                      <a:pt x="8183" y="635"/>
                    </a:lnTo>
                    <a:lnTo>
                      <a:pt x="8158" y="513"/>
                    </a:lnTo>
                    <a:lnTo>
                      <a:pt x="8109" y="391"/>
                    </a:lnTo>
                    <a:lnTo>
                      <a:pt x="8036" y="293"/>
                    </a:lnTo>
                    <a:lnTo>
                      <a:pt x="7963" y="196"/>
                    </a:lnTo>
                    <a:lnTo>
                      <a:pt x="7841" y="122"/>
                    </a:lnTo>
                    <a:lnTo>
                      <a:pt x="7743" y="49"/>
                    </a:lnTo>
                    <a:lnTo>
                      <a:pt x="7596" y="25"/>
                    </a:lnTo>
                    <a:lnTo>
                      <a:pt x="74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5567825" y="3185975"/>
                <a:ext cx="1990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33" y="2296"/>
                    </a:moveTo>
                    <a:lnTo>
                      <a:pt x="4103" y="2321"/>
                    </a:lnTo>
                    <a:lnTo>
                      <a:pt x="4274" y="2321"/>
                    </a:lnTo>
                    <a:lnTo>
                      <a:pt x="4421" y="2370"/>
                    </a:lnTo>
                    <a:lnTo>
                      <a:pt x="4592" y="2419"/>
                    </a:lnTo>
                    <a:lnTo>
                      <a:pt x="4738" y="2492"/>
                    </a:lnTo>
                    <a:lnTo>
                      <a:pt x="4885" y="2565"/>
                    </a:lnTo>
                    <a:lnTo>
                      <a:pt x="5032" y="2663"/>
                    </a:lnTo>
                    <a:lnTo>
                      <a:pt x="5154" y="2785"/>
                    </a:lnTo>
                    <a:lnTo>
                      <a:pt x="5276" y="2883"/>
                    </a:lnTo>
                    <a:lnTo>
                      <a:pt x="5373" y="3029"/>
                    </a:lnTo>
                    <a:lnTo>
                      <a:pt x="5447" y="3151"/>
                    </a:lnTo>
                    <a:lnTo>
                      <a:pt x="5520" y="3298"/>
                    </a:lnTo>
                    <a:lnTo>
                      <a:pt x="5593" y="3444"/>
                    </a:lnTo>
                    <a:lnTo>
                      <a:pt x="5618" y="3615"/>
                    </a:lnTo>
                    <a:lnTo>
                      <a:pt x="5642" y="3762"/>
                    </a:lnTo>
                    <a:lnTo>
                      <a:pt x="5667" y="3933"/>
                    </a:lnTo>
                    <a:lnTo>
                      <a:pt x="5667" y="4079"/>
                    </a:lnTo>
                    <a:lnTo>
                      <a:pt x="5642" y="4250"/>
                    </a:lnTo>
                    <a:lnTo>
                      <a:pt x="5618" y="4421"/>
                    </a:lnTo>
                    <a:lnTo>
                      <a:pt x="5569" y="4568"/>
                    </a:lnTo>
                    <a:lnTo>
                      <a:pt x="5496" y="4739"/>
                    </a:lnTo>
                    <a:lnTo>
                      <a:pt x="5398" y="4885"/>
                    </a:lnTo>
                    <a:lnTo>
                      <a:pt x="5300" y="5007"/>
                    </a:lnTo>
                    <a:lnTo>
                      <a:pt x="5203" y="5154"/>
                    </a:lnTo>
                    <a:lnTo>
                      <a:pt x="5080" y="5252"/>
                    </a:lnTo>
                    <a:lnTo>
                      <a:pt x="4958" y="5349"/>
                    </a:lnTo>
                    <a:lnTo>
                      <a:pt x="4812" y="5447"/>
                    </a:lnTo>
                    <a:lnTo>
                      <a:pt x="4665" y="5520"/>
                    </a:lnTo>
                    <a:lnTo>
                      <a:pt x="4519" y="5569"/>
                    </a:lnTo>
                    <a:lnTo>
                      <a:pt x="4372" y="5618"/>
                    </a:lnTo>
                    <a:lnTo>
                      <a:pt x="4201" y="5642"/>
                    </a:lnTo>
                    <a:lnTo>
                      <a:pt x="4055" y="5667"/>
                    </a:lnTo>
                    <a:lnTo>
                      <a:pt x="3884" y="5642"/>
                    </a:lnTo>
                    <a:lnTo>
                      <a:pt x="3713" y="5642"/>
                    </a:lnTo>
                    <a:lnTo>
                      <a:pt x="3566" y="5594"/>
                    </a:lnTo>
                    <a:lnTo>
                      <a:pt x="3395" y="5545"/>
                    </a:lnTo>
                    <a:lnTo>
                      <a:pt x="3249" y="5471"/>
                    </a:lnTo>
                    <a:lnTo>
                      <a:pt x="3102" y="5398"/>
                    </a:lnTo>
                    <a:lnTo>
                      <a:pt x="2956" y="5300"/>
                    </a:lnTo>
                    <a:lnTo>
                      <a:pt x="2833" y="5178"/>
                    </a:lnTo>
                    <a:lnTo>
                      <a:pt x="2711" y="5081"/>
                    </a:lnTo>
                    <a:lnTo>
                      <a:pt x="2614" y="4934"/>
                    </a:lnTo>
                    <a:lnTo>
                      <a:pt x="2540" y="4812"/>
                    </a:lnTo>
                    <a:lnTo>
                      <a:pt x="2467" y="4665"/>
                    </a:lnTo>
                    <a:lnTo>
                      <a:pt x="2394" y="4519"/>
                    </a:lnTo>
                    <a:lnTo>
                      <a:pt x="2369" y="4348"/>
                    </a:lnTo>
                    <a:lnTo>
                      <a:pt x="2321" y="4201"/>
                    </a:lnTo>
                    <a:lnTo>
                      <a:pt x="2321" y="4030"/>
                    </a:lnTo>
                    <a:lnTo>
                      <a:pt x="2321" y="3884"/>
                    </a:lnTo>
                    <a:lnTo>
                      <a:pt x="2345" y="3713"/>
                    </a:lnTo>
                    <a:lnTo>
                      <a:pt x="2369" y="3542"/>
                    </a:lnTo>
                    <a:lnTo>
                      <a:pt x="2418" y="3395"/>
                    </a:lnTo>
                    <a:lnTo>
                      <a:pt x="2492" y="3224"/>
                    </a:lnTo>
                    <a:lnTo>
                      <a:pt x="2589" y="3078"/>
                    </a:lnTo>
                    <a:lnTo>
                      <a:pt x="2687" y="2956"/>
                    </a:lnTo>
                    <a:lnTo>
                      <a:pt x="2785" y="2809"/>
                    </a:lnTo>
                    <a:lnTo>
                      <a:pt x="2907" y="2712"/>
                    </a:lnTo>
                    <a:lnTo>
                      <a:pt x="3029" y="2614"/>
                    </a:lnTo>
                    <a:lnTo>
                      <a:pt x="3175" y="2516"/>
                    </a:lnTo>
                    <a:lnTo>
                      <a:pt x="3322" y="2443"/>
                    </a:lnTo>
                    <a:lnTo>
                      <a:pt x="3468" y="2394"/>
                    </a:lnTo>
                    <a:lnTo>
                      <a:pt x="3615" y="2345"/>
                    </a:lnTo>
                    <a:lnTo>
                      <a:pt x="3786" y="2321"/>
                    </a:lnTo>
                    <a:lnTo>
                      <a:pt x="3933" y="2296"/>
                    </a:lnTo>
                    <a:close/>
                    <a:moveTo>
                      <a:pt x="3053" y="1"/>
                    </a:moveTo>
                    <a:lnTo>
                      <a:pt x="2980" y="25"/>
                    </a:lnTo>
                    <a:lnTo>
                      <a:pt x="2443" y="196"/>
                    </a:lnTo>
                    <a:lnTo>
                      <a:pt x="2369" y="220"/>
                    </a:lnTo>
                    <a:lnTo>
                      <a:pt x="2296" y="269"/>
                    </a:lnTo>
                    <a:lnTo>
                      <a:pt x="2198" y="391"/>
                    </a:lnTo>
                    <a:lnTo>
                      <a:pt x="2150" y="538"/>
                    </a:lnTo>
                    <a:lnTo>
                      <a:pt x="2150" y="611"/>
                    </a:lnTo>
                    <a:lnTo>
                      <a:pt x="2150" y="684"/>
                    </a:lnTo>
                    <a:lnTo>
                      <a:pt x="2394" y="1832"/>
                    </a:lnTo>
                    <a:lnTo>
                      <a:pt x="2223" y="1954"/>
                    </a:lnTo>
                    <a:lnTo>
                      <a:pt x="2076" y="2101"/>
                    </a:lnTo>
                    <a:lnTo>
                      <a:pt x="1002" y="1686"/>
                    </a:lnTo>
                    <a:lnTo>
                      <a:pt x="928" y="1686"/>
                    </a:lnTo>
                    <a:lnTo>
                      <a:pt x="831" y="1661"/>
                    </a:lnTo>
                    <a:lnTo>
                      <a:pt x="684" y="1710"/>
                    </a:lnTo>
                    <a:lnTo>
                      <a:pt x="562" y="1784"/>
                    </a:lnTo>
                    <a:lnTo>
                      <a:pt x="513" y="1832"/>
                    </a:lnTo>
                    <a:lnTo>
                      <a:pt x="464" y="1906"/>
                    </a:lnTo>
                    <a:lnTo>
                      <a:pt x="220" y="2394"/>
                    </a:lnTo>
                    <a:lnTo>
                      <a:pt x="196" y="2467"/>
                    </a:lnTo>
                    <a:lnTo>
                      <a:pt x="171" y="2541"/>
                    </a:lnTo>
                    <a:lnTo>
                      <a:pt x="196" y="2712"/>
                    </a:lnTo>
                    <a:lnTo>
                      <a:pt x="245" y="2834"/>
                    </a:lnTo>
                    <a:lnTo>
                      <a:pt x="293" y="2907"/>
                    </a:lnTo>
                    <a:lnTo>
                      <a:pt x="367" y="2956"/>
                    </a:lnTo>
                    <a:lnTo>
                      <a:pt x="1344" y="3591"/>
                    </a:lnTo>
                    <a:lnTo>
                      <a:pt x="1319" y="3786"/>
                    </a:lnTo>
                    <a:lnTo>
                      <a:pt x="1295" y="4006"/>
                    </a:lnTo>
                    <a:lnTo>
                      <a:pt x="245" y="4494"/>
                    </a:lnTo>
                    <a:lnTo>
                      <a:pt x="196" y="4519"/>
                    </a:lnTo>
                    <a:lnTo>
                      <a:pt x="123" y="4568"/>
                    </a:lnTo>
                    <a:lnTo>
                      <a:pt x="49" y="4714"/>
                    </a:lnTo>
                    <a:lnTo>
                      <a:pt x="0" y="4861"/>
                    </a:lnTo>
                    <a:lnTo>
                      <a:pt x="25" y="4934"/>
                    </a:lnTo>
                    <a:lnTo>
                      <a:pt x="25" y="5007"/>
                    </a:lnTo>
                    <a:lnTo>
                      <a:pt x="220" y="5545"/>
                    </a:lnTo>
                    <a:lnTo>
                      <a:pt x="245" y="5594"/>
                    </a:lnTo>
                    <a:lnTo>
                      <a:pt x="293" y="5667"/>
                    </a:lnTo>
                    <a:lnTo>
                      <a:pt x="391" y="5764"/>
                    </a:lnTo>
                    <a:lnTo>
                      <a:pt x="538" y="5813"/>
                    </a:lnTo>
                    <a:lnTo>
                      <a:pt x="684" y="5813"/>
                    </a:lnTo>
                    <a:lnTo>
                      <a:pt x="1832" y="5569"/>
                    </a:lnTo>
                    <a:lnTo>
                      <a:pt x="1954" y="5740"/>
                    </a:lnTo>
                    <a:lnTo>
                      <a:pt x="2101" y="5887"/>
                    </a:lnTo>
                    <a:lnTo>
                      <a:pt x="1710" y="6986"/>
                    </a:lnTo>
                    <a:lnTo>
                      <a:pt x="1686" y="7059"/>
                    </a:lnTo>
                    <a:lnTo>
                      <a:pt x="1686" y="7132"/>
                    </a:lnTo>
                    <a:lnTo>
                      <a:pt x="1710" y="7279"/>
                    </a:lnTo>
                    <a:lnTo>
                      <a:pt x="1783" y="7401"/>
                    </a:lnTo>
                    <a:lnTo>
                      <a:pt x="1857" y="7450"/>
                    </a:lnTo>
                    <a:lnTo>
                      <a:pt x="1905" y="7499"/>
                    </a:lnTo>
                    <a:lnTo>
                      <a:pt x="2418" y="7743"/>
                    </a:lnTo>
                    <a:lnTo>
                      <a:pt x="2492" y="7792"/>
                    </a:lnTo>
                    <a:lnTo>
                      <a:pt x="2711" y="7792"/>
                    </a:lnTo>
                    <a:lnTo>
                      <a:pt x="2858" y="7718"/>
                    </a:lnTo>
                    <a:lnTo>
                      <a:pt x="2907" y="7669"/>
                    </a:lnTo>
                    <a:lnTo>
                      <a:pt x="2956" y="7621"/>
                    </a:lnTo>
                    <a:lnTo>
                      <a:pt x="3591" y="6644"/>
                    </a:lnTo>
                    <a:lnTo>
                      <a:pt x="3810" y="6668"/>
                    </a:lnTo>
                    <a:lnTo>
                      <a:pt x="4006" y="6668"/>
                    </a:lnTo>
                    <a:lnTo>
                      <a:pt x="4494" y="7718"/>
                    </a:lnTo>
                    <a:lnTo>
                      <a:pt x="4543" y="7792"/>
                    </a:lnTo>
                    <a:lnTo>
                      <a:pt x="4592" y="7840"/>
                    </a:lnTo>
                    <a:lnTo>
                      <a:pt x="4714" y="7914"/>
                    </a:lnTo>
                    <a:lnTo>
                      <a:pt x="4861" y="7963"/>
                    </a:lnTo>
                    <a:lnTo>
                      <a:pt x="4934" y="7963"/>
                    </a:lnTo>
                    <a:lnTo>
                      <a:pt x="5007" y="7938"/>
                    </a:lnTo>
                    <a:lnTo>
                      <a:pt x="5544" y="7767"/>
                    </a:lnTo>
                    <a:lnTo>
                      <a:pt x="5618" y="7743"/>
                    </a:lnTo>
                    <a:lnTo>
                      <a:pt x="5667" y="7694"/>
                    </a:lnTo>
                    <a:lnTo>
                      <a:pt x="5764" y="7572"/>
                    </a:lnTo>
                    <a:lnTo>
                      <a:pt x="5838" y="7425"/>
                    </a:lnTo>
                    <a:lnTo>
                      <a:pt x="5838" y="7352"/>
                    </a:lnTo>
                    <a:lnTo>
                      <a:pt x="5838" y="7279"/>
                    </a:lnTo>
                    <a:lnTo>
                      <a:pt x="5593" y="6131"/>
                    </a:lnTo>
                    <a:lnTo>
                      <a:pt x="5740" y="6009"/>
                    </a:lnTo>
                    <a:lnTo>
                      <a:pt x="5911" y="5862"/>
                    </a:lnTo>
                    <a:lnTo>
                      <a:pt x="6985" y="6277"/>
                    </a:lnTo>
                    <a:lnTo>
                      <a:pt x="7059" y="6277"/>
                    </a:lnTo>
                    <a:lnTo>
                      <a:pt x="7132" y="6302"/>
                    </a:lnTo>
                    <a:lnTo>
                      <a:pt x="7278" y="6253"/>
                    </a:lnTo>
                    <a:lnTo>
                      <a:pt x="7425" y="6180"/>
                    </a:lnTo>
                    <a:lnTo>
                      <a:pt x="7474" y="6131"/>
                    </a:lnTo>
                    <a:lnTo>
                      <a:pt x="7523" y="6058"/>
                    </a:lnTo>
                    <a:lnTo>
                      <a:pt x="7767" y="5545"/>
                    </a:lnTo>
                    <a:lnTo>
                      <a:pt x="7791" y="5496"/>
                    </a:lnTo>
                    <a:lnTo>
                      <a:pt x="7816" y="5398"/>
                    </a:lnTo>
                    <a:lnTo>
                      <a:pt x="7791" y="5252"/>
                    </a:lnTo>
                    <a:lnTo>
                      <a:pt x="7718" y="5129"/>
                    </a:lnTo>
                    <a:lnTo>
                      <a:pt x="7669" y="5056"/>
                    </a:lnTo>
                    <a:lnTo>
                      <a:pt x="7620" y="5007"/>
                    </a:lnTo>
                    <a:lnTo>
                      <a:pt x="6643" y="4372"/>
                    </a:lnTo>
                    <a:lnTo>
                      <a:pt x="6668" y="4177"/>
                    </a:lnTo>
                    <a:lnTo>
                      <a:pt x="6668" y="3957"/>
                    </a:lnTo>
                    <a:lnTo>
                      <a:pt x="7718" y="3469"/>
                    </a:lnTo>
                    <a:lnTo>
                      <a:pt x="7791" y="3444"/>
                    </a:lnTo>
                    <a:lnTo>
                      <a:pt x="7865" y="3395"/>
                    </a:lnTo>
                    <a:lnTo>
                      <a:pt x="7938" y="3249"/>
                    </a:lnTo>
                    <a:lnTo>
                      <a:pt x="7962" y="3102"/>
                    </a:lnTo>
                    <a:lnTo>
                      <a:pt x="7962" y="3029"/>
                    </a:lnTo>
                    <a:lnTo>
                      <a:pt x="7962" y="2956"/>
                    </a:lnTo>
                    <a:lnTo>
                      <a:pt x="7767" y="2419"/>
                    </a:lnTo>
                    <a:lnTo>
                      <a:pt x="7743" y="2345"/>
                    </a:lnTo>
                    <a:lnTo>
                      <a:pt x="7694" y="2296"/>
                    </a:lnTo>
                    <a:lnTo>
                      <a:pt x="7572" y="2199"/>
                    </a:lnTo>
                    <a:lnTo>
                      <a:pt x="7449" y="2150"/>
                    </a:lnTo>
                    <a:lnTo>
                      <a:pt x="7278" y="2150"/>
                    </a:lnTo>
                    <a:lnTo>
                      <a:pt x="6155" y="2394"/>
                    </a:lnTo>
                    <a:lnTo>
                      <a:pt x="6033" y="2223"/>
                    </a:lnTo>
                    <a:lnTo>
                      <a:pt x="5886" y="2077"/>
                    </a:lnTo>
                    <a:lnTo>
                      <a:pt x="6277" y="978"/>
                    </a:lnTo>
                    <a:lnTo>
                      <a:pt x="6302" y="904"/>
                    </a:lnTo>
                    <a:lnTo>
                      <a:pt x="6302" y="831"/>
                    </a:lnTo>
                    <a:lnTo>
                      <a:pt x="6277" y="684"/>
                    </a:lnTo>
                    <a:lnTo>
                      <a:pt x="6179" y="562"/>
                    </a:lnTo>
                    <a:lnTo>
                      <a:pt x="6131" y="489"/>
                    </a:lnTo>
                    <a:lnTo>
                      <a:pt x="6082" y="465"/>
                    </a:lnTo>
                    <a:lnTo>
                      <a:pt x="5569" y="196"/>
                    </a:lnTo>
                    <a:lnTo>
                      <a:pt x="5496" y="172"/>
                    </a:lnTo>
                    <a:lnTo>
                      <a:pt x="5276" y="172"/>
                    </a:lnTo>
                    <a:lnTo>
                      <a:pt x="5129" y="245"/>
                    </a:lnTo>
                    <a:lnTo>
                      <a:pt x="5080" y="294"/>
                    </a:lnTo>
                    <a:lnTo>
                      <a:pt x="5032" y="343"/>
                    </a:lnTo>
                    <a:lnTo>
                      <a:pt x="4397" y="1319"/>
                    </a:lnTo>
                    <a:lnTo>
                      <a:pt x="4177" y="1295"/>
                    </a:lnTo>
                    <a:lnTo>
                      <a:pt x="3981" y="1295"/>
                    </a:lnTo>
                    <a:lnTo>
                      <a:pt x="3493" y="245"/>
                    </a:lnTo>
                    <a:lnTo>
                      <a:pt x="3444" y="172"/>
                    </a:lnTo>
                    <a:lnTo>
                      <a:pt x="3395" y="123"/>
                    </a:lnTo>
                    <a:lnTo>
                      <a:pt x="3273" y="49"/>
                    </a:lnTo>
                    <a:lnTo>
                      <a:pt x="31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" name="Google Shape;259;p29"/>
          <p:cNvSpPr txBox="1">
            <a:spLocks/>
          </p:cNvSpPr>
          <p:nvPr/>
        </p:nvSpPr>
        <p:spPr>
          <a:xfrm>
            <a:off x="1087885" y="1844824"/>
            <a:ext cx="7265173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2400" b="1" dirty="0" smtClean="0">
                <a:solidFill>
                  <a:srgbClr val="0070C0"/>
                </a:solidFill>
              </a:rPr>
              <a:t>Comprobar hipótesis</a:t>
            </a:r>
            <a:r>
              <a:rPr lang="es-CO" sz="2400" dirty="0" smtClean="0">
                <a:solidFill>
                  <a:srgbClr val="0070C0"/>
                </a:solidFill>
              </a:rPr>
              <a:t>: </a:t>
            </a:r>
          </a:p>
          <a:p>
            <a:pPr marL="457200" indent="-457200">
              <a:buFont typeface="Wingdings" pitchFamily="2" charset="2"/>
              <a:buChar char="Ø"/>
            </a:pPr>
            <a:endParaRPr lang="es-CO" sz="24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s-CO" sz="2400" dirty="0">
                <a:solidFill>
                  <a:srgbClr val="0070C0"/>
                </a:solidFill>
              </a:rPr>
              <a:t>A</a:t>
            </a:r>
            <a:r>
              <a:rPr lang="es-CO" sz="2400" dirty="0" smtClean="0">
                <a:solidFill>
                  <a:srgbClr val="0070C0"/>
                </a:solidFill>
              </a:rPr>
              <a:t> mayor  área menor precio</a:t>
            </a:r>
          </a:p>
          <a:p>
            <a:endParaRPr lang="es-CO" sz="24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s-CO" sz="2400" dirty="0" smtClean="0">
                <a:solidFill>
                  <a:srgbClr val="0070C0"/>
                </a:solidFill>
              </a:rPr>
              <a:t>En el norte de la ciudad las oficinas tienen un tiempo de construcción menor</a:t>
            </a:r>
            <a:endParaRPr lang="es-CO" sz="2400" dirty="0">
              <a:solidFill>
                <a:srgbClr val="0070C0"/>
              </a:solidFill>
            </a:endParaRPr>
          </a:p>
        </p:txBody>
      </p:sp>
      <p:sp>
        <p:nvSpPr>
          <p:cNvPr id="10" name="Google Shape;259;p29"/>
          <p:cNvSpPr txBox="1">
            <a:spLocks/>
          </p:cNvSpPr>
          <p:nvPr/>
        </p:nvSpPr>
        <p:spPr>
          <a:xfrm>
            <a:off x="1174850" y="5262945"/>
            <a:ext cx="7645622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2400" b="1" dirty="0" smtClean="0">
                <a:solidFill>
                  <a:srgbClr val="0070C0"/>
                </a:solidFill>
              </a:rPr>
              <a:t>Evaluar los adjetivos con que describen las oficinas en venta</a:t>
            </a:r>
            <a:endParaRPr lang="es-CO" sz="2400" b="1" dirty="0">
              <a:solidFill>
                <a:srgbClr val="0070C0"/>
              </a:solidFill>
            </a:endParaRPr>
          </a:p>
        </p:txBody>
      </p:sp>
      <p:sp>
        <p:nvSpPr>
          <p:cNvPr id="11" name="Google Shape;259;p29"/>
          <p:cNvSpPr txBox="1">
            <a:spLocks/>
          </p:cNvSpPr>
          <p:nvPr/>
        </p:nvSpPr>
        <p:spPr>
          <a:xfrm>
            <a:off x="1119220" y="4318992"/>
            <a:ext cx="7265173" cy="6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2400" b="1" dirty="0" smtClean="0">
                <a:solidFill>
                  <a:srgbClr val="0070C0"/>
                </a:solidFill>
              </a:rPr>
              <a:t>Obtener la información de oficinas en arriendo</a:t>
            </a:r>
            <a:endParaRPr lang="es-CO" sz="2400" b="1" dirty="0">
              <a:solidFill>
                <a:srgbClr val="0070C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5" y="1632226"/>
            <a:ext cx="676317" cy="59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" y="4318992"/>
            <a:ext cx="676317" cy="59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2" y="5262945"/>
            <a:ext cx="676317" cy="59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755576" y="205817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7ECEFD"/>
                </a:solidFill>
              </a:rPr>
              <a:t>Gracias!</a:t>
            </a:r>
            <a:endParaRPr sz="7200" dirty="0">
              <a:solidFill>
                <a:srgbClr val="7ECEFD"/>
              </a:solidFill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755576" y="342900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FFFF"/>
                </a:solidFill>
              </a:rPr>
              <a:t>Preguntas?</a:t>
            </a: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9 CuadroTexto"/>
          <p:cNvSpPr txBox="1"/>
          <p:nvPr/>
        </p:nvSpPr>
        <p:spPr>
          <a:xfrm>
            <a:off x="-36512" y="6551766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ig 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D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ata, Machine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Learning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Tableau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8" t="26191" r="15109" b="16865"/>
          <a:stretch/>
        </p:blipFill>
        <p:spPr bwMode="auto">
          <a:xfrm>
            <a:off x="539552" y="1994800"/>
            <a:ext cx="8064896" cy="464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-36512" y="6179676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 charset="0"/>
                <a:ea typeface="Lato"/>
                <a:cs typeface="Lato"/>
                <a:sym typeface="Lato"/>
              </a:rPr>
              <a:t>Fuente: </a:t>
            </a:r>
            <a:r>
              <a:rPr lang="en" sz="1100" dirty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Tomado de </a:t>
            </a:r>
            <a:r>
              <a:rPr lang="es-CO" sz="1100" dirty="0">
                <a:hlinkClick r:id="rId4"/>
              </a:rPr>
              <a:t>https://</a:t>
            </a:r>
            <a:r>
              <a:rPr lang="es-CO" sz="1100" dirty="0" smtClean="0">
                <a:hlinkClick r:id="rId4"/>
              </a:rPr>
              <a:t>trends.google.es/trends/explore?q=venta%20de%20oficinas,offices%20for%20sale</a:t>
            </a:r>
            <a:r>
              <a:rPr lang="es-CO" sz="1100" dirty="0" smtClean="0"/>
              <a:t> </a:t>
            </a:r>
            <a:r>
              <a:rPr lang="en" sz="1100" dirty="0" smtClean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Última </a:t>
            </a:r>
            <a:r>
              <a:rPr lang="en" sz="1100" dirty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vez consultado: </a:t>
            </a:r>
            <a:r>
              <a:rPr lang="en" sz="1100" dirty="0" smtClean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18 de </a:t>
            </a:r>
            <a:r>
              <a:rPr lang="en" sz="1100" dirty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mayo de 2019.</a:t>
            </a:r>
          </a:p>
        </p:txBody>
      </p:sp>
      <p:sp>
        <p:nvSpPr>
          <p:cNvPr id="7" name="Google Shape;93;p13"/>
          <p:cNvSpPr txBox="1">
            <a:spLocks noGrp="1"/>
          </p:cNvSpPr>
          <p:nvPr>
            <p:ph type="title"/>
          </p:nvPr>
        </p:nvSpPr>
        <p:spPr>
          <a:xfrm>
            <a:off x="683568" y="620688"/>
            <a:ext cx="8208912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smtClean="0"/>
              <a:t>Diferencia en la búsqueda por país</a:t>
            </a:r>
            <a:endParaRPr sz="2400" dirty="0"/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2027485" y="134076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Interés por las oficinas en venta en el último año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Google Shape;93;p13"/>
          <p:cNvSpPr txBox="1">
            <a:spLocks/>
          </p:cNvSpPr>
          <p:nvPr/>
        </p:nvSpPr>
        <p:spPr>
          <a:xfrm>
            <a:off x="-131927" y="5668352"/>
            <a:ext cx="2144782" cy="35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400" b="1" dirty="0" err="1" smtClean="0">
                <a:solidFill>
                  <a:srgbClr val="FF0000"/>
                </a:solidFill>
              </a:rPr>
              <a:t>Offices</a:t>
            </a:r>
            <a:r>
              <a:rPr lang="es-ES" sz="1400" b="1" dirty="0" smtClean="0">
                <a:solidFill>
                  <a:srgbClr val="FF0000"/>
                </a:solidFill>
              </a:rPr>
              <a:t> </a:t>
            </a:r>
            <a:r>
              <a:rPr lang="es-ES" sz="1400" b="1" dirty="0" err="1" smtClean="0">
                <a:solidFill>
                  <a:srgbClr val="FF0000"/>
                </a:solidFill>
              </a:rPr>
              <a:t>for</a:t>
            </a:r>
            <a:r>
              <a:rPr lang="es-ES" sz="1400" b="1" dirty="0" smtClean="0">
                <a:solidFill>
                  <a:srgbClr val="FF0000"/>
                </a:solidFill>
              </a:rPr>
              <a:t> sale</a:t>
            </a:r>
            <a:endParaRPr lang="es-E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6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1 CuadroTexto"/>
          <p:cNvSpPr txBox="1"/>
          <p:nvPr/>
        </p:nvSpPr>
        <p:spPr>
          <a:xfrm>
            <a:off x="-36512" y="6525344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B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ig 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D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ata, Machine </a:t>
            </a:r>
            <a:r>
              <a:rPr lang="es-CO" sz="1100" dirty="0" err="1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L</a:t>
            </a:r>
            <a:r>
              <a:rPr lang="es-CO" sz="110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</a:rPr>
              <a:t>earning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Lato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8" t="24603" r="15109" b="16270"/>
          <a:stretch/>
        </p:blipFill>
        <p:spPr bwMode="auto">
          <a:xfrm>
            <a:off x="647844" y="1726304"/>
            <a:ext cx="7898539" cy="444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-36512" y="6179676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 charset="0"/>
                <a:ea typeface="Lato"/>
                <a:cs typeface="Lato"/>
                <a:sym typeface="Lato"/>
              </a:rPr>
              <a:t>Fuente: </a:t>
            </a:r>
            <a:r>
              <a:rPr lang="en" sz="1100" dirty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Tomado de </a:t>
            </a:r>
            <a:r>
              <a:rPr lang="es-CO" sz="1100" dirty="0">
                <a:hlinkClick r:id="rId4"/>
              </a:rPr>
              <a:t>https://</a:t>
            </a:r>
            <a:r>
              <a:rPr lang="es-CO" sz="1100" dirty="0" smtClean="0">
                <a:hlinkClick r:id="rId4"/>
              </a:rPr>
              <a:t>trends.google.es/trends/explore?q=venta%20de%20oficinas,offices%20for%20sale</a:t>
            </a:r>
            <a:r>
              <a:rPr lang="es-CO" sz="1100" dirty="0" smtClean="0"/>
              <a:t> </a:t>
            </a:r>
            <a:r>
              <a:rPr lang="en" sz="1100" dirty="0" smtClean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Última </a:t>
            </a:r>
            <a:r>
              <a:rPr lang="en" sz="1100" dirty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vez consultado: </a:t>
            </a:r>
            <a:r>
              <a:rPr lang="en" sz="1100" dirty="0" smtClean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18 de </a:t>
            </a:r>
            <a:r>
              <a:rPr lang="en" sz="1100" dirty="0">
                <a:solidFill>
                  <a:srgbClr val="677480"/>
                </a:solidFill>
                <a:latin typeface="Lato" charset="0"/>
                <a:ea typeface="Lato"/>
                <a:cs typeface="Lato"/>
                <a:sym typeface="Lato"/>
              </a:rPr>
              <a:t>mayo de 2019.</a:t>
            </a:r>
          </a:p>
        </p:txBody>
      </p:sp>
      <p:sp>
        <p:nvSpPr>
          <p:cNvPr id="8" name="Google Shape;93;p13"/>
          <p:cNvSpPr txBox="1">
            <a:spLocks/>
          </p:cNvSpPr>
          <p:nvPr/>
        </p:nvSpPr>
        <p:spPr>
          <a:xfrm>
            <a:off x="-45609" y="5879090"/>
            <a:ext cx="2144782" cy="35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400" b="1" dirty="0" smtClean="0">
                <a:solidFill>
                  <a:srgbClr val="0070C0"/>
                </a:solidFill>
              </a:rPr>
              <a:t>Venta de oficinas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11" name="Google Shape;93;p13"/>
          <p:cNvSpPr txBox="1">
            <a:spLocks noGrp="1"/>
          </p:cNvSpPr>
          <p:nvPr>
            <p:ph type="title"/>
          </p:nvPr>
        </p:nvSpPr>
        <p:spPr>
          <a:xfrm>
            <a:off x="683568" y="620688"/>
            <a:ext cx="8208912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smtClean="0"/>
              <a:t>Diferencia en la búsqueda por país</a:t>
            </a:r>
            <a:endParaRPr sz="2400" dirty="0"/>
          </a:p>
        </p:txBody>
      </p:sp>
      <p:sp>
        <p:nvSpPr>
          <p:cNvPr id="12" name="Google Shape;93;p13"/>
          <p:cNvSpPr txBox="1">
            <a:spLocks/>
          </p:cNvSpPr>
          <p:nvPr/>
        </p:nvSpPr>
        <p:spPr>
          <a:xfrm>
            <a:off x="2027485" y="1340768"/>
            <a:ext cx="5521077" cy="42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Interés por las oficinas en venta en el último año</a:t>
            </a:r>
            <a:endParaRPr lang="es-ES" sz="16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683568" y="3573016"/>
            <a:ext cx="8258271" cy="1296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FFFFFF"/>
                </a:solidFill>
              </a:rPr>
              <a:t>Nos concentraremos en el mercado de oficinas de Bogotá…</a:t>
            </a:r>
            <a:endParaRPr sz="3200" dirty="0">
              <a:solidFill>
                <a:srgbClr val="FFFFFF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392061" y="448361"/>
            <a:ext cx="2235784" cy="2235777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940500" y="559747"/>
            <a:ext cx="7517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Objetivo</a:t>
            </a:r>
            <a:endParaRPr sz="7200" b="1" dirty="0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940500" y="1772816"/>
            <a:ext cx="7517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/>
              <a:t>Caracterización de la oferta de oficinas </a:t>
            </a:r>
            <a:r>
              <a:rPr lang="en" sz="2800" dirty="0" smtClean="0"/>
              <a:t>en </a:t>
            </a:r>
            <a:r>
              <a:rPr lang="en" sz="2800" dirty="0" smtClean="0"/>
              <a:t>venta en Bogotá</a:t>
            </a:r>
            <a:endParaRPr sz="2800" dirty="0"/>
          </a:p>
        </p:txBody>
      </p:sp>
      <p:sp>
        <p:nvSpPr>
          <p:cNvPr id="236" name="Google Shape;236;p27"/>
          <p:cNvSpPr/>
          <p:nvPr/>
        </p:nvSpPr>
        <p:spPr>
          <a:xfrm>
            <a:off x="0" y="710647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7</a:t>
            </a:fld>
            <a:endParaRPr sz="110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05" y="5560704"/>
            <a:ext cx="792088" cy="78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231;p27"/>
          <p:cNvSpPr txBox="1">
            <a:spLocks/>
          </p:cNvSpPr>
          <p:nvPr/>
        </p:nvSpPr>
        <p:spPr>
          <a:xfrm>
            <a:off x="4289823" y="6146414"/>
            <a:ext cx="1656184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rgbClr val="FF0066"/>
                </a:solidFill>
              </a:rPr>
              <a:t>Antigüedad</a:t>
            </a:r>
            <a:endParaRPr lang="es-ES" sz="1100" b="1" dirty="0">
              <a:solidFill>
                <a:srgbClr val="FF0066"/>
              </a:solidFill>
            </a:endParaRPr>
          </a:p>
        </p:txBody>
      </p:sp>
      <p:sp>
        <p:nvSpPr>
          <p:cNvPr id="9" name="Google Shape;231;p27"/>
          <p:cNvSpPr txBox="1">
            <a:spLocks/>
          </p:cNvSpPr>
          <p:nvPr/>
        </p:nvSpPr>
        <p:spPr>
          <a:xfrm>
            <a:off x="438024" y="3708549"/>
            <a:ext cx="1656184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rgbClr val="FF0066"/>
                </a:solidFill>
              </a:rPr>
              <a:t>Ubicación</a:t>
            </a:r>
            <a:endParaRPr lang="es-ES" sz="1100" b="1" dirty="0">
              <a:solidFill>
                <a:srgbClr val="FF0066"/>
              </a:solidFill>
            </a:endParaRPr>
          </a:p>
        </p:txBody>
      </p:sp>
      <p:sp>
        <p:nvSpPr>
          <p:cNvPr id="10" name="Google Shape;231;p27"/>
          <p:cNvSpPr txBox="1">
            <a:spLocks/>
          </p:cNvSpPr>
          <p:nvPr/>
        </p:nvSpPr>
        <p:spPr>
          <a:xfrm>
            <a:off x="7069062" y="3705878"/>
            <a:ext cx="1656184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rgbClr val="FFC000"/>
                </a:solidFill>
              </a:rPr>
              <a:t>Área</a:t>
            </a:r>
            <a:endParaRPr lang="es-ES" sz="1100" b="1" dirty="0">
              <a:solidFill>
                <a:srgbClr val="FFC000"/>
              </a:solidFill>
            </a:endParaRPr>
          </a:p>
        </p:txBody>
      </p:sp>
      <p:sp>
        <p:nvSpPr>
          <p:cNvPr id="11" name="Google Shape;231;p27"/>
          <p:cNvSpPr txBox="1">
            <a:spLocks/>
          </p:cNvSpPr>
          <p:nvPr/>
        </p:nvSpPr>
        <p:spPr>
          <a:xfrm>
            <a:off x="2766881" y="5217605"/>
            <a:ext cx="1656184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rgbClr val="0070C0"/>
                </a:solidFill>
              </a:rPr>
              <a:t>Altura</a:t>
            </a:r>
            <a:endParaRPr lang="es-ES" sz="1100" b="1" dirty="0">
              <a:solidFill>
                <a:srgbClr val="0070C0"/>
              </a:solidFill>
            </a:endParaRPr>
          </a:p>
        </p:txBody>
      </p:sp>
      <p:sp>
        <p:nvSpPr>
          <p:cNvPr id="12" name="Google Shape;231;p27"/>
          <p:cNvSpPr txBox="1">
            <a:spLocks/>
          </p:cNvSpPr>
          <p:nvPr/>
        </p:nvSpPr>
        <p:spPr>
          <a:xfrm>
            <a:off x="5178258" y="5214966"/>
            <a:ext cx="1656184" cy="58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rgbClr val="C00000"/>
                </a:solidFill>
              </a:rPr>
              <a:t>Estado</a:t>
            </a:r>
            <a:endParaRPr lang="es-ES" sz="1100" b="1" dirty="0">
              <a:solidFill>
                <a:srgbClr val="C00000"/>
              </a:solidFill>
            </a:endParaRPr>
          </a:p>
        </p:txBody>
      </p:sp>
      <p:sp>
        <p:nvSpPr>
          <p:cNvPr id="13" name="Google Shape;231;p27"/>
          <p:cNvSpPr txBox="1">
            <a:spLocks/>
          </p:cNvSpPr>
          <p:nvPr/>
        </p:nvSpPr>
        <p:spPr>
          <a:xfrm>
            <a:off x="568021" y="5206530"/>
            <a:ext cx="1656184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rgbClr val="7030A0"/>
                </a:solidFill>
              </a:rPr>
              <a:t>Estrato</a:t>
            </a:r>
            <a:endParaRPr lang="es-ES" sz="1100" b="1" dirty="0">
              <a:solidFill>
                <a:srgbClr val="7030A0"/>
              </a:solidFill>
            </a:endParaRPr>
          </a:p>
        </p:txBody>
      </p:sp>
      <p:sp>
        <p:nvSpPr>
          <p:cNvPr id="14" name="Google Shape;231;p27"/>
          <p:cNvSpPr txBox="1">
            <a:spLocks/>
          </p:cNvSpPr>
          <p:nvPr/>
        </p:nvSpPr>
        <p:spPr>
          <a:xfrm>
            <a:off x="7014106" y="5268191"/>
            <a:ext cx="1656184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rgbClr val="00B050"/>
                </a:solidFill>
              </a:rPr>
              <a:t>Baños</a:t>
            </a:r>
            <a:endParaRPr lang="es-ES" sz="1100" b="1" dirty="0">
              <a:solidFill>
                <a:srgbClr val="00B050"/>
              </a:solidFill>
            </a:endParaRPr>
          </a:p>
        </p:txBody>
      </p:sp>
      <p:sp>
        <p:nvSpPr>
          <p:cNvPr id="15" name="Google Shape;231;p27"/>
          <p:cNvSpPr txBox="1">
            <a:spLocks/>
          </p:cNvSpPr>
          <p:nvPr/>
        </p:nvSpPr>
        <p:spPr>
          <a:xfrm>
            <a:off x="2748582" y="3705878"/>
            <a:ext cx="1656184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rgbClr val="00B050"/>
                </a:solidFill>
              </a:rPr>
              <a:t>Precios de venta</a:t>
            </a:r>
            <a:endParaRPr lang="es-ES" sz="1100" b="1" dirty="0">
              <a:solidFill>
                <a:srgbClr val="00B050"/>
              </a:solidFill>
            </a:endParaRPr>
          </a:p>
        </p:txBody>
      </p:sp>
      <p:sp>
        <p:nvSpPr>
          <p:cNvPr id="16" name="Google Shape;231;p27"/>
          <p:cNvSpPr txBox="1">
            <a:spLocks/>
          </p:cNvSpPr>
          <p:nvPr/>
        </p:nvSpPr>
        <p:spPr>
          <a:xfrm>
            <a:off x="5015230" y="3705878"/>
            <a:ext cx="194484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rgbClr val="0070C0"/>
                </a:solidFill>
              </a:rPr>
              <a:t>Precios de arriendo</a:t>
            </a:r>
            <a:endParaRPr lang="es-ES" sz="1100" b="1" dirty="0">
              <a:solidFill>
                <a:srgbClr val="0070C0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2" y="2924665"/>
            <a:ext cx="873499" cy="80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96" y="2943585"/>
            <a:ext cx="897008" cy="87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34" y="2970361"/>
            <a:ext cx="1028084" cy="8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43" y="2992225"/>
            <a:ext cx="688474" cy="78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49" y="4473020"/>
            <a:ext cx="782714" cy="84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Google Shape;231;p27"/>
          <p:cNvSpPr txBox="1">
            <a:spLocks/>
          </p:cNvSpPr>
          <p:nvPr/>
        </p:nvSpPr>
        <p:spPr>
          <a:xfrm>
            <a:off x="1713117" y="6295015"/>
            <a:ext cx="1656184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ES" sz="1100" b="1" dirty="0" smtClean="0">
                <a:solidFill>
                  <a:schemeClr val="accent2">
                    <a:lumMod val="75000"/>
                  </a:schemeClr>
                </a:solidFill>
              </a:rPr>
              <a:t>Parqueaderos</a:t>
            </a:r>
            <a:endParaRPr lang="es-E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96" y="4462112"/>
            <a:ext cx="774693" cy="77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94" y="4323578"/>
            <a:ext cx="732248" cy="83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98" y="4374439"/>
            <a:ext cx="787789" cy="9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87" y="5340999"/>
            <a:ext cx="862647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 t="15476" r="59953" b="73016"/>
          <a:stretch/>
        </p:blipFill>
        <p:spPr bwMode="auto">
          <a:xfrm>
            <a:off x="1763688" y="4369585"/>
            <a:ext cx="6264696" cy="150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1584604" y="548680"/>
            <a:ext cx="5723700" cy="792088"/>
          </a:xfrm>
        </p:spPr>
        <p:txBody>
          <a:bodyPr/>
          <a:lstStyle/>
          <a:p>
            <a:r>
              <a:rPr lang="es-CO" sz="3600" dirty="0" smtClean="0"/>
              <a:t>Metodología</a:t>
            </a:r>
          </a:p>
        </p:txBody>
      </p:sp>
      <p:sp>
        <p:nvSpPr>
          <p:cNvPr id="7" name="1 Marcador de texto"/>
          <p:cNvSpPr txBox="1">
            <a:spLocks/>
          </p:cNvSpPr>
          <p:nvPr/>
        </p:nvSpPr>
        <p:spPr>
          <a:xfrm>
            <a:off x="1907704" y="2996952"/>
            <a:ext cx="57237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None/>
            </a:pPr>
            <a:r>
              <a:rPr lang="es-CO" sz="2800" dirty="0" smtClean="0">
                <a:solidFill>
                  <a:srgbClr val="0070C0"/>
                </a:solidFill>
              </a:rPr>
              <a:t>Análisis a través de web </a:t>
            </a:r>
            <a:r>
              <a:rPr lang="es-CO" sz="2800" dirty="0" err="1" smtClean="0">
                <a:solidFill>
                  <a:srgbClr val="0070C0"/>
                </a:solidFill>
              </a:rPr>
              <a:t>scraping</a:t>
            </a:r>
            <a:endParaRPr lang="es-CO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ctrTitle" idx="4294967295"/>
          </p:nvPr>
        </p:nvSpPr>
        <p:spPr>
          <a:xfrm>
            <a:off x="1331639" y="4493340"/>
            <a:ext cx="6480720" cy="10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4.123</a:t>
            </a:r>
            <a:endParaRPr sz="11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836712"/>
            <a:ext cx="30003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-36512" y="6227833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" sz="11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Fuente: </a:t>
            </a:r>
            <a:r>
              <a:rPr lang="es-CO" sz="1100" dirty="0">
                <a:solidFill>
                  <a:schemeClr val="bg1"/>
                </a:solidFill>
                <a:hlinkClick r:id="rId4"/>
              </a:rPr>
              <a:t>https://www.fincaraiz.com.co/oficinas/venta/bogota</a:t>
            </a:r>
            <a:r>
              <a:rPr lang="es-CO" sz="1100" dirty="0" smtClean="0">
                <a:hlinkClick r:id="rId4"/>
              </a:rPr>
              <a:t>/</a:t>
            </a:r>
            <a:endParaRPr lang="en" sz="11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-36512" y="6479758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C000"/>
                </a:solidFill>
                <a:latin typeface="Lato" charset="0"/>
              </a:rPr>
              <a:t>Temas de clase: </a:t>
            </a:r>
            <a:r>
              <a:rPr lang="es-CO" sz="1100" dirty="0" err="1" smtClean="0">
                <a:solidFill>
                  <a:schemeClr val="bg1"/>
                </a:solidFill>
                <a:latin typeface="Lato" charset="0"/>
              </a:rPr>
              <a:t>strings</a:t>
            </a:r>
            <a:r>
              <a:rPr lang="es-CO" sz="1100" dirty="0" smtClean="0">
                <a:solidFill>
                  <a:schemeClr val="bg1"/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/>
                </a:solidFill>
                <a:latin typeface="Lato" charset="0"/>
              </a:rPr>
              <a:t>lists</a:t>
            </a:r>
            <a:r>
              <a:rPr lang="es-CO" sz="1100" dirty="0" smtClean="0">
                <a:solidFill>
                  <a:schemeClr val="bg1"/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/>
                </a:solidFill>
                <a:latin typeface="Lato" charset="0"/>
              </a:rPr>
              <a:t>loops</a:t>
            </a:r>
            <a:r>
              <a:rPr lang="es-CO" sz="1100" dirty="0" smtClean="0">
                <a:solidFill>
                  <a:schemeClr val="bg1"/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/>
                </a:solidFill>
                <a:latin typeface="Lato" charset="0"/>
              </a:rPr>
              <a:t>regex</a:t>
            </a:r>
            <a:r>
              <a:rPr lang="es-CO" sz="1100" dirty="0" smtClean="0">
                <a:solidFill>
                  <a:schemeClr val="bg1"/>
                </a:solidFill>
                <a:latin typeface="Lato" charset="0"/>
              </a:rPr>
              <a:t>, </a:t>
            </a:r>
            <a:r>
              <a:rPr lang="es-CO" sz="1100" dirty="0" err="1" smtClean="0">
                <a:solidFill>
                  <a:schemeClr val="bg1"/>
                </a:solidFill>
                <a:latin typeface="Lato" charset="0"/>
              </a:rPr>
              <a:t>scraping</a:t>
            </a:r>
            <a:endParaRPr lang="es-CO" sz="1100" dirty="0">
              <a:solidFill>
                <a:schemeClr val="bg1"/>
              </a:solidFill>
              <a:latin typeface="Lat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1074</Words>
  <Application>Microsoft Office PowerPoint</Application>
  <PresentationFormat>Presentación en pantalla (4:3)</PresentationFormat>
  <Paragraphs>151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Raleway</vt:lpstr>
      <vt:lpstr>Wingdings</vt:lpstr>
      <vt:lpstr>Lato</vt:lpstr>
      <vt:lpstr>Antonio template</vt:lpstr>
      <vt:lpstr>Radiografía del mercado de oficinas en venta en Bogotá:</vt:lpstr>
      <vt:lpstr>El interés por la venta de oficinas en el mundo…</vt:lpstr>
      <vt:lpstr>El interés por la venta de oficinas, ha aumentado en todo el mundo</vt:lpstr>
      <vt:lpstr>Diferencia en la búsqueda por país</vt:lpstr>
      <vt:lpstr>Diferencia en la búsqueda por país</vt:lpstr>
      <vt:lpstr>Nos concentraremos en el mercado de oficinas de Bogotá…</vt:lpstr>
      <vt:lpstr>Objetivo</vt:lpstr>
      <vt:lpstr>Presentación de PowerPoint</vt:lpstr>
      <vt:lpstr>4.123</vt:lpstr>
      <vt:lpstr>Presentación de PowerPoint</vt:lpstr>
      <vt:lpstr>La mayoría de las oficinas en venta se ubican en la zona norte de la ciudad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Gran parte de las oficinas en venta son relativamante nuevas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mayoría de oficinas en venta, se ofrecen con “buena calidad”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Quedan cosas por hacer!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Radiografía del mercado de oficinas en venta en Bogotá:</dc:title>
  <dc:creator>Viviana Sarmiento</dc:creator>
  <cp:lastModifiedBy>Windows User</cp:lastModifiedBy>
  <cp:revision>93</cp:revision>
  <dcterms:modified xsi:type="dcterms:W3CDTF">2019-05-24T14:10:23Z</dcterms:modified>
</cp:coreProperties>
</file>