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" charset="1" panose="02000000000000000000"/>
      <p:regular r:id="rId10"/>
    </p:embeddedFont>
    <p:embeddedFont>
      <p:font typeface="Nunito" charset="1" panose="00000500000000000000"/>
      <p:regular r:id="rId11"/>
    </p:embeddedFont>
    <p:embeddedFont>
      <p:font typeface="Nunito Bold" charset="1" panose="00000800000000000000"/>
      <p:regular r:id="rId12"/>
    </p:embeddedFont>
    <p:embeddedFont>
      <p:font typeface="Nunito Bold Italics" charset="1" panose="00000000000000000000"/>
      <p:regular r:id="rId13"/>
    </p:embeddedFont>
    <p:embeddedFont>
      <p:font typeface="Nunito Light" charset="1" panose="00000400000000000000"/>
      <p:regular r:id="rId14"/>
    </p:embeddedFont>
    <p:embeddedFont>
      <p:font typeface="Nunito Heavy" charset="1" panose="00000000000000000000"/>
      <p:regular r:id="rId15"/>
    </p:embeddedFont>
    <p:embeddedFont>
      <p:font typeface="Nunito Heavy Italic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48457" y="2127234"/>
            <a:ext cx="6757143" cy="2371143"/>
          </a:xfrm>
          <a:custGeom>
            <a:avLst/>
            <a:gdLst/>
            <a:ahLst/>
            <a:cxnLst/>
            <a:rect r="r" b="b" t="t" l="l"/>
            <a:pathLst>
              <a:path h="2371143" w="6757143">
                <a:moveTo>
                  <a:pt x="0" y="0"/>
                </a:moveTo>
                <a:lnTo>
                  <a:pt x="6757143" y="0"/>
                </a:lnTo>
                <a:lnTo>
                  <a:pt x="6757143" y="2371143"/>
                </a:lnTo>
                <a:lnTo>
                  <a:pt x="0" y="23711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97411" y="7967684"/>
            <a:ext cx="4089053" cy="2014788"/>
          </a:xfrm>
          <a:custGeom>
            <a:avLst/>
            <a:gdLst/>
            <a:ahLst/>
            <a:cxnLst/>
            <a:rect r="r" b="b" t="t" l="l"/>
            <a:pathLst>
              <a:path h="2014788" w="4089053">
                <a:moveTo>
                  <a:pt x="0" y="0"/>
                </a:moveTo>
                <a:lnTo>
                  <a:pt x="4089053" y="0"/>
                </a:lnTo>
                <a:lnTo>
                  <a:pt x="4089053" y="2014788"/>
                </a:lnTo>
                <a:lnTo>
                  <a:pt x="0" y="2014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17902" y="1083459"/>
            <a:ext cx="11804290" cy="8992723"/>
          </a:xfrm>
          <a:custGeom>
            <a:avLst/>
            <a:gdLst/>
            <a:ahLst/>
            <a:cxnLst/>
            <a:rect r="r" b="b" t="t" l="l"/>
            <a:pathLst>
              <a:path h="8992723" w="11804290">
                <a:moveTo>
                  <a:pt x="0" y="0"/>
                </a:moveTo>
                <a:lnTo>
                  <a:pt x="11804291" y="0"/>
                </a:lnTo>
                <a:lnTo>
                  <a:pt x="11804291" y="8992723"/>
                </a:lnTo>
                <a:lnTo>
                  <a:pt x="0" y="89927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46485" y="5273125"/>
            <a:ext cx="4347125" cy="4347125"/>
          </a:xfrm>
          <a:custGeom>
            <a:avLst/>
            <a:gdLst/>
            <a:ahLst/>
            <a:cxnLst/>
            <a:rect r="r" b="b" t="t" l="l"/>
            <a:pathLst>
              <a:path h="4347125" w="4347125">
                <a:moveTo>
                  <a:pt x="0" y="0"/>
                </a:moveTo>
                <a:lnTo>
                  <a:pt x="4347125" y="0"/>
                </a:lnTo>
                <a:lnTo>
                  <a:pt x="4347125" y="4347125"/>
                </a:lnTo>
                <a:lnTo>
                  <a:pt x="0" y="43471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80785" y="7446687"/>
            <a:ext cx="2931400" cy="2345120"/>
          </a:xfrm>
          <a:custGeom>
            <a:avLst/>
            <a:gdLst/>
            <a:ahLst/>
            <a:cxnLst/>
            <a:rect r="r" b="b" t="t" l="l"/>
            <a:pathLst>
              <a:path h="2345120" w="2931400">
                <a:moveTo>
                  <a:pt x="0" y="0"/>
                </a:moveTo>
                <a:lnTo>
                  <a:pt x="2931400" y="0"/>
                </a:lnTo>
                <a:lnTo>
                  <a:pt x="2931400" y="2345121"/>
                </a:lnTo>
                <a:lnTo>
                  <a:pt x="0" y="23451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65349" y="2804561"/>
            <a:ext cx="7909397" cy="1026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53"/>
              </a:lnSpc>
            </a:pPr>
            <a:r>
              <a:rPr lang="en-US" sz="6794">
                <a:solidFill>
                  <a:srgbClr val="262A55"/>
                </a:solidFill>
                <a:latin typeface="Fredoka Bold"/>
              </a:rPr>
              <a:t>Box-sizing</a:t>
            </a:r>
          </a:p>
        </p:txBody>
      </p:sp>
      <p:sp>
        <p:nvSpPr>
          <p:cNvPr name="TextBox 8" id="8"/>
          <p:cNvSpPr txBox="true"/>
          <p:nvPr/>
        </p:nvSpPr>
        <p:spPr>
          <a:xfrm rot="-153393">
            <a:off x="4162238" y="1862367"/>
            <a:ext cx="790939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256218" y="3830575"/>
            <a:ext cx="8727660" cy="131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9"/>
              </a:lnSpc>
            </a:pPr>
            <a:r>
              <a:rPr lang="en-US" sz="4308">
                <a:solidFill>
                  <a:srgbClr val="6D6E71"/>
                </a:solidFill>
                <a:latin typeface="Fredoka"/>
              </a:rPr>
              <a:t>Cómo los navegadores calculan el tamaño de las cajas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7058" y="221950"/>
            <a:ext cx="3425991" cy="2628669"/>
          </a:xfrm>
          <a:custGeom>
            <a:avLst/>
            <a:gdLst/>
            <a:ahLst/>
            <a:cxnLst/>
            <a:rect r="r" b="b" t="t" l="l"/>
            <a:pathLst>
              <a:path h="2628669" w="3425991">
                <a:moveTo>
                  <a:pt x="0" y="0"/>
                </a:moveTo>
                <a:lnTo>
                  <a:pt x="3425991" y="0"/>
                </a:lnTo>
                <a:lnTo>
                  <a:pt x="3425991" y="2628669"/>
                </a:lnTo>
                <a:lnTo>
                  <a:pt x="0" y="2628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9661" y="7525042"/>
            <a:ext cx="3425991" cy="2628669"/>
          </a:xfrm>
          <a:custGeom>
            <a:avLst/>
            <a:gdLst/>
            <a:ahLst/>
            <a:cxnLst/>
            <a:rect r="r" b="b" t="t" l="l"/>
            <a:pathLst>
              <a:path h="2628669" w="3425991">
                <a:moveTo>
                  <a:pt x="0" y="0"/>
                </a:moveTo>
                <a:lnTo>
                  <a:pt x="3425991" y="0"/>
                </a:lnTo>
                <a:lnTo>
                  <a:pt x="3425991" y="2628669"/>
                </a:lnTo>
                <a:lnTo>
                  <a:pt x="0" y="2628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1756">
            <a:off x="14042770" y="7545105"/>
            <a:ext cx="6762839" cy="3295347"/>
          </a:xfrm>
          <a:custGeom>
            <a:avLst/>
            <a:gdLst/>
            <a:ahLst/>
            <a:cxnLst/>
            <a:rect r="r" b="b" t="t" l="l"/>
            <a:pathLst>
              <a:path h="3295347" w="6762839">
                <a:moveTo>
                  <a:pt x="0" y="0"/>
                </a:moveTo>
                <a:lnTo>
                  <a:pt x="6762839" y="0"/>
                </a:lnTo>
                <a:lnTo>
                  <a:pt x="6762839" y="3295347"/>
                </a:lnTo>
                <a:lnTo>
                  <a:pt x="0" y="32953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24377"/>
            <a:ext cx="12957435" cy="571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70"/>
              </a:lnSpc>
            </a:pPr>
            <a:r>
              <a:rPr lang="en-US" sz="7558">
                <a:solidFill>
                  <a:srgbClr val="6D6E71"/>
                </a:solidFill>
                <a:latin typeface="Fredoka"/>
              </a:rPr>
              <a:t>div{</a:t>
            </a:r>
          </a:p>
          <a:p>
            <a:pPr>
              <a:lnSpc>
                <a:spcPts val="9070"/>
              </a:lnSpc>
            </a:pPr>
            <a:r>
              <a:rPr lang="en-US" sz="7558">
                <a:solidFill>
                  <a:srgbClr val="6D6E71"/>
                </a:solidFill>
                <a:latin typeface="Fredoka"/>
              </a:rPr>
              <a:t>    width: 150px;</a:t>
            </a:r>
          </a:p>
          <a:p>
            <a:pPr>
              <a:lnSpc>
                <a:spcPts val="9070"/>
              </a:lnSpc>
            </a:pPr>
            <a:r>
              <a:rPr lang="en-US" sz="7558">
                <a:solidFill>
                  <a:srgbClr val="6D6E71"/>
                </a:solidFill>
                <a:latin typeface="Fredoka"/>
              </a:rPr>
              <a:t>    height: 150px;</a:t>
            </a:r>
          </a:p>
          <a:p>
            <a:pPr>
              <a:lnSpc>
                <a:spcPts val="9070"/>
              </a:lnSpc>
            </a:pPr>
            <a:r>
              <a:rPr lang="en-US" sz="7558">
                <a:solidFill>
                  <a:srgbClr val="6D6E71"/>
                </a:solidFill>
                <a:latin typeface="Fredoka"/>
              </a:rPr>
              <a:t>    box-sizing: content-box</a:t>
            </a:r>
          </a:p>
          <a:p>
            <a:pPr>
              <a:lnSpc>
                <a:spcPts val="9070"/>
              </a:lnSpc>
            </a:pPr>
            <a:r>
              <a:rPr lang="en-US" sz="7558">
                <a:solidFill>
                  <a:srgbClr val="6D6E71"/>
                </a:solidFill>
                <a:latin typeface="Fredoka"/>
              </a:rPr>
              <a:t>}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622068" y="3878124"/>
            <a:ext cx="4728132" cy="1265376"/>
          </a:xfrm>
          <a:custGeom>
            <a:avLst/>
            <a:gdLst/>
            <a:ahLst/>
            <a:cxnLst/>
            <a:rect r="r" b="b" t="t" l="l"/>
            <a:pathLst>
              <a:path h="1265376" w="4728132">
                <a:moveTo>
                  <a:pt x="0" y="0"/>
                </a:moveTo>
                <a:lnTo>
                  <a:pt x="4728133" y="0"/>
                </a:lnTo>
                <a:lnTo>
                  <a:pt x="4728133" y="1265376"/>
                </a:lnTo>
                <a:lnTo>
                  <a:pt x="0" y="12653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09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89302" y="1536285"/>
            <a:ext cx="7909397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13"/>
              </a:lnSpc>
            </a:pPr>
            <a:r>
              <a:rPr lang="en-US" sz="8594">
                <a:solidFill>
                  <a:srgbClr val="262A55"/>
                </a:solidFill>
                <a:latin typeface="Fredoka Bold"/>
              </a:rPr>
              <a:t>content-box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03159" y="7867827"/>
            <a:ext cx="5895540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3"/>
              </a:lnSpc>
            </a:pPr>
            <a:r>
              <a:rPr lang="en-US" sz="6494">
                <a:solidFill>
                  <a:srgbClr val="E4CF10"/>
                </a:solidFill>
                <a:latin typeface="Fredoka Bold"/>
              </a:rPr>
              <a:t>(por defecto)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7058" y="221950"/>
            <a:ext cx="3425991" cy="2628669"/>
          </a:xfrm>
          <a:custGeom>
            <a:avLst/>
            <a:gdLst/>
            <a:ahLst/>
            <a:cxnLst/>
            <a:rect r="r" b="b" t="t" l="l"/>
            <a:pathLst>
              <a:path h="2628669" w="3425991">
                <a:moveTo>
                  <a:pt x="0" y="0"/>
                </a:moveTo>
                <a:lnTo>
                  <a:pt x="3425991" y="0"/>
                </a:lnTo>
                <a:lnTo>
                  <a:pt x="3425991" y="2628669"/>
                </a:lnTo>
                <a:lnTo>
                  <a:pt x="0" y="2628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9661" y="7525042"/>
            <a:ext cx="3425991" cy="2628669"/>
          </a:xfrm>
          <a:custGeom>
            <a:avLst/>
            <a:gdLst/>
            <a:ahLst/>
            <a:cxnLst/>
            <a:rect r="r" b="b" t="t" l="l"/>
            <a:pathLst>
              <a:path h="2628669" w="3425991">
                <a:moveTo>
                  <a:pt x="0" y="0"/>
                </a:moveTo>
                <a:lnTo>
                  <a:pt x="3425991" y="0"/>
                </a:lnTo>
                <a:lnTo>
                  <a:pt x="3425991" y="2628669"/>
                </a:lnTo>
                <a:lnTo>
                  <a:pt x="0" y="2628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1756">
            <a:off x="14042770" y="7545105"/>
            <a:ext cx="6762839" cy="3295347"/>
          </a:xfrm>
          <a:custGeom>
            <a:avLst/>
            <a:gdLst/>
            <a:ahLst/>
            <a:cxnLst/>
            <a:rect r="r" b="b" t="t" l="l"/>
            <a:pathLst>
              <a:path h="3295347" w="6762839">
                <a:moveTo>
                  <a:pt x="0" y="0"/>
                </a:moveTo>
                <a:lnTo>
                  <a:pt x="6762839" y="0"/>
                </a:lnTo>
                <a:lnTo>
                  <a:pt x="6762839" y="3295347"/>
                </a:lnTo>
                <a:lnTo>
                  <a:pt x="0" y="32953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24377"/>
            <a:ext cx="12957435" cy="571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70"/>
              </a:lnSpc>
            </a:pPr>
            <a:r>
              <a:rPr lang="en-US" sz="7558">
                <a:solidFill>
                  <a:srgbClr val="6D6E71"/>
                </a:solidFill>
                <a:latin typeface="Fredoka"/>
              </a:rPr>
              <a:t>div{</a:t>
            </a:r>
          </a:p>
          <a:p>
            <a:pPr>
              <a:lnSpc>
                <a:spcPts val="9070"/>
              </a:lnSpc>
            </a:pPr>
            <a:r>
              <a:rPr lang="en-US" sz="7558">
                <a:solidFill>
                  <a:srgbClr val="6D6E71"/>
                </a:solidFill>
                <a:latin typeface="Fredoka"/>
              </a:rPr>
              <a:t>    width: 150px;</a:t>
            </a:r>
          </a:p>
          <a:p>
            <a:pPr>
              <a:lnSpc>
                <a:spcPts val="9070"/>
              </a:lnSpc>
            </a:pPr>
            <a:r>
              <a:rPr lang="en-US" sz="7558">
                <a:solidFill>
                  <a:srgbClr val="6D6E71"/>
                </a:solidFill>
                <a:latin typeface="Fredoka"/>
              </a:rPr>
              <a:t>    height: 150px;</a:t>
            </a:r>
          </a:p>
          <a:p>
            <a:pPr>
              <a:lnSpc>
                <a:spcPts val="9070"/>
              </a:lnSpc>
            </a:pPr>
            <a:r>
              <a:rPr lang="en-US" sz="7558">
                <a:solidFill>
                  <a:srgbClr val="6D6E71"/>
                </a:solidFill>
                <a:latin typeface="Fredoka"/>
              </a:rPr>
              <a:t>    box-sizing: border-box</a:t>
            </a:r>
          </a:p>
          <a:p>
            <a:pPr>
              <a:lnSpc>
                <a:spcPts val="9070"/>
              </a:lnSpc>
            </a:pPr>
            <a:r>
              <a:rPr lang="en-US" sz="7558">
                <a:solidFill>
                  <a:srgbClr val="6D6E71"/>
                </a:solidFill>
                <a:latin typeface="Fredoka"/>
              </a:rPr>
              <a:t>}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622068" y="3878124"/>
            <a:ext cx="4728132" cy="1265376"/>
          </a:xfrm>
          <a:custGeom>
            <a:avLst/>
            <a:gdLst/>
            <a:ahLst/>
            <a:cxnLst/>
            <a:rect r="r" b="b" t="t" l="l"/>
            <a:pathLst>
              <a:path h="1265376" w="4728132">
                <a:moveTo>
                  <a:pt x="0" y="0"/>
                </a:moveTo>
                <a:lnTo>
                  <a:pt x="4728133" y="0"/>
                </a:lnTo>
                <a:lnTo>
                  <a:pt x="4728133" y="1265376"/>
                </a:lnTo>
                <a:lnTo>
                  <a:pt x="0" y="12653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09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89302" y="1536285"/>
            <a:ext cx="7909397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13"/>
              </a:lnSpc>
            </a:pPr>
            <a:r>
              <a:rPr lang="en-US" sz="8594">
                <a:solidFill>
                  <a:srgbClr val="262A55"/>
                </a:solidFill>
                <a:latin typeface="Fredoka Bold"/>
              </a:rPr>
              <a:t>border-box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11603" y="490538"/>
            <a:ext cx="6640496" cy="3977000"/>
          </a:xfrm>
          <a:custGeom>
            <a:avLst/>
            <a:gdLst/>
            <a:ahLst/>
            <a:cxnLst/>
            <a:rect r="r" b="b" t="t" l="l"/>
            <a:pathLst>
              <a:path h="3977000" w="6640496">
                <a:moveTo>
                  <a:pt x="0" y="0"/>
                </a:moveTo>
                <a:lnTo>
                  <a:pt x="6640496" y="0"/>
                </a:lnTo>
                <a:lnTo>
                  <a:pt x="6640496" y="3977000"/>
                </a:lnTo>
                <a:lnTo>
                  <a:pt x="0" y="397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10257" y="4213425"/>
            <a:ext cx="6589470" cy="3514384"/>
          </a:xfrm>
          <a:custGeom>
            <a:avLst/>
            <a:gdLst/>
            <a:ahLst/>
            <a:cxnLst/>
            <a:rect r="r" b="b" t="t" l="l"/>
            <a:pathLst>
              <a:path h="3514384" w="6589470">
                <a:moveTo>
                  <a:pt x="0" y="0"/>
                </a:moveTo>
                <a:lnTo>
                  <a:pt x="6589470" y="0"/>
                </a:lnTo>
                <a:lnTo>
                  <a:pt x="6589470" y="3514384"/>
                </a:lnTo>
                <a:lnTo>
                  <a:pt x="0" y="35143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4280480"/>
            <a:ext cx="6657540" cy="3447329"/>
          </a:xfrm>
          <a:custGeom>
            <a:avLst/>
            <a:gdLst/>
            <a:ahLst/>
            <a:cxnLst/>
            <a:rect r="r" b="b" t="t" l="l"/>
            <a:pathLst>
              <a:path h="3447329" w="6657540">
                <a:moveTo>
                  <a:pt x="0" y="0"/>
                </a:moveTo>
                <a:lnTo>
                  <a:pt x="6657540" y="0"/>
                </a:lnTo>
                <a:lnTo>
                  <a:pt x="6657540" y="3447329"/>
                </a:lnTo>
                <a:lnTo>
                  <a:pt x="0" y="3447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89284" y="4761578"/>
            <a:ext cx="2485134" cy="2485134"/>
          </a:xfrm>
          <a:custGeom>
            <a:avLst/>
            <a:gdLst/>
            <a:ahLst/>
            <a:cxnLst/>
            <a:rect r="r" b="b" t="t" l="l"/>
            <a:pathLst>
              <a:path h="2485134" w="2485134">
                <a:moveTo>
                  <a:pt x="0" y="0"/>
                </a:moveTo>
                <a:lnTo>
                  <a:pt x="2485134" y="0"/>
                </a:lnTo>
                <a:lnTo>
                  <a:pt x="2485134" y="2485134"/>
                </a:lnTo>
                <a:lnTo>
                  <a:pt x="0" y="24851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21593" y="7727809"/>
            <a:ext cx="3966798" cy="2363777"/>
          </a:xfrm>
          <a:custGeom>
            <a:avLst/>
            <a:gdLst/>
            <a:ahLst/>
            <a:cxnLst/>
            <a:rect r="r" b="b" t="t" l="l"/>
            <a:pathLst>
              <a:path h="2363777" w="3966798">
                <a:moveTo>
                  <a:pt x="0" y="0"/>
                </a:moveTo>
                <a:lnTo>
                  <a:pt x="3966798" y="0"/>
                </a:lnTo>
                <a:lnTo>
                  <a:pt x="3966798" y="2363777"/>
                </a:lnTo>
                <a:lnTo>
                  <a:pt x="0" y="23637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3999" y="7727809"/>
            <a:ext cx="3869541" cy="2311159"/>
          </a:xfrm>
          <a:custGeom>
            <a:avLst/>
            <a:gdLst/>
            <a:ahLst/>
            <a:cxnLst/>
            <a:rect r="r" b="b" t="t" l="l"/>
            <a:pathLst>
              <a:path h="2311159" w="3869541">
                <a:moveTo>
                  <a:pt x="0" y="0"/>
                </a:moveTo>
                <a:lnTo>
                  <a:pt x="3869541" y="0"/>
                </a:lnTo>
                <a:lnTo>
                  <a:pt x="3869541" y="2311159"/>
                </a:lnTo>
                <a:lnTo>
                  <a:pt x="0" y="23111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1251857" y="2598938"/>
            <a:ext cx="7909397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3"/>
              </a:lnSpc>
            </a:pPr>
            <a:r>
              <a:rPr lang="en-US" sz="7094">
                <a:solidFill>
                  <a:srgbClr val="262A55"/>
                </a:solidFill>
                <a:latin typeface="Fredoka Bold"/>
              </a:rPr>
              <a:t>content-box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10257" y="2598938"/>
            <a:ext cx="7909397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3"/>
              </a:lnSpc>
            </a:pPr>
            <a:r>
              <a:rPr lang="en-US" sz="7094">
                <a:solidFill>
                  <a:srgbClr val="262A55"/>
                </a:solidFill>
                <a:latin typeface="Fredoka Bold"/>
              </a:rPr>
              <a:t>border-box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7058" y="221950"/>
            <a:ext cx="3425991" cy="2628669"/>
          </a:xfrm>
          <a:custGeom>
            <a:avLst/>
            <a:gdLst/>
            <a:ahLst/>
            <a:cxnLst/>
            <a:rect r="r" b="b" t="t" l="l"/>
            <a:pathLst>
              <a:path h="2628669" w="3425991">
                <a:moveTo>
                  <a:pt x="0" y="0"/>
                </a:moveTo>
                <a:lnTo>
                  <a:pt x="3425991" y="0"/>
                </a:lnTo>
                <a:lnTo>
                  <a:pt x="3425991" y="2628669"/>
                </a:lnTo>
                <a:lnTo>
                  <a:pt x="0" y="2628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9661" y="7525042"/>
            <a:ext cx="3425991" cy="2628669"/>
          </a:xfrm>
          <a:custGeom>
            <a:avLst/>
            <a:gdLst/>
            <a:ahLst/>
            <a:cxnLst/>
            <a:rect r="r" b="b" t="t" l="l"/>
            <a:pathLst>
              <a:path h="2628669" w="3425991">
                <a:moveTo>
                  <a:pt x="0" y="0"/>
                </a:moveTo>
                <a:lnTo>
                  <a:pt x="3425991" y="0"/>
                </a:lnTo>
                <a:lnTo>
                  <a:pt x="3425991" y="2628669"/>
                </a:lnTo>
                <a:lnTo>
                  <a:pt x="0" y="2628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9661" y="2693961"/>
            <a:ext cx="5079778" cy="7450341"/>
          </a:xfrm>
          <a:custGeom>
            <a:avLst/>
            <a:gdLst/>
            <a:ahLst/>
            <a:cxnLst/>
            <a:rect r="r" b="b" t="t" l="l"/>
            <a:pathLst>
              <a:path h="7450341" w="5079778">
                <a:moveTo>
                  <a:pt x="0" y="0"/>
                </a:moveTo>
                <a:lnTo>
                  <a:pt x="5079777" y="0"/>
                </a:lnTo>
                <a:lnTo>
                  <a:pt x="5079777" y="7450341"/>
                </a:lnTo>
                <a:lnTo>
                  <a:pt x="0" y="7450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89302" y="1028700"/>
            <a:ext cx="7909397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13"/>
              </a:lnSpc>
            </a:pPr>
            <a:r>
              <a:rPr lang="en-US" sz="8594">
                <a:solidFill>
                  <a:srgbClr val="262A55"/>
                </a:solidFill>
                <a:latin typeface="Fredoka Bold"/>
              </a:rPr>
              <a:t>Colores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44149" y="5143500"/>
            <a:ext cx="5733587" cy="423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13704" indent="-606852" lvl="1">
              <a:lnSpc>
                <a:spcPts val="6745"/>
              </a:lnSpc>
              <a:buFont typeface="Arial"/>
              <a:buChar char="•"/>
            </a:pPr>
            <a:r>
              <a:rPr lang="en-US" sz="5621">
                <a:solidFill>
                  <a:srgbClr val="6D6E71"/>
                </a:solidFill>
                <a:latin typeface="Fredoka"/>
              </a:rPr>
              <a:t>16777216</a:t>
            </a:r>
          </a:p>
          <a:p>
            <a:pPr marL="1213704" indent="-606852" lvl="1">
              <a:lnSpc>
                <a:spcPts val="6745"/>
              </a:lnSpc>
              <a:buFont typeface="Arial"/>
              <a:buChar char="•"/>
            </a:pPr>
            <a:r>
              <a:rPr lang="en-US" sz="5621">
                <a:solidFill>
                  <a:srgbClr val="6D6E71"/>
                </a:solidFill>
                <a:latin typeface="Fredoka"/>
              </a:rPr>
              <a:t>256(0-255)</a:t>
            </a:r>
          </a:p>
          <a:p>
            <a:pPr marL="1213704" indent="-606852" lvl="1">
              <a:lnSpc>
                <a:spcPts val="6745"/>
              </a:lnSpc>
              <a:buFont typeface="Arial"/>
              <a:buChar char="•"/>
            </a:pPr>
            <a:r>
              <a:rPr lang="en-US" sz="5621">
                <a:solidFill>
                  <a:srgbClr val="6D6E71"/>
                </a:solidFill>
                <a:latin typeface="Fredoka"/>
              </a:rPr>
              <a:t>R=256</a:t>
            </a:r>
          </a:p>
          <a:p>
            <a:pPr marL="1213704" indent="-606852" lvl="1">
              <a:lnSpc>
                <a:spcPts val="6745"/>
              </a:lnSpc>
              <a:buFont typeface="Arial"/>
              <a:buChar char="•"/>
            </a:pPr>
            <a:r>
              <a:rPr lang="en-US" sz="5621">
                <a:solidFill>
                  <a:srgbClr val="6D6E71"/>
                </a:solidFill>
                <a:latin typeface="Fredoka"/>
              </a:rPr>
              <a:t>G=256</a:t>
            </a:r>
          </a:p>
          <a:p>
            <a:pPr marL="1213704" indent="-606852" lvl="1">
              <a:lnSpc>
                <a:spcPts val="6745"/>
              </a:lnSpc>
              <a:buFont typeface="Arial"/>
              <a:buChar char="•"/>
            </a:pPr>
            <a:r>
              <a:rPr lang="en-US" sz="5621">
                <a:solidFill>
                  <a:srgbClr val="6D6E71"/>
                </a:solidFill>
                <a:latin typeface="Fredoka"/>
              </a:rPr>
              <a:t>B=256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9661" y="3592399"/>
            <a:ext cx="4425968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3"/>
              </a:lnSpc>
            </a:pPr>
            <a:r>
              <a:rPr lang="en-US" sz="6394">
                <a:solidFill>
                  <a:srgbClr val="E4CF10"/>
                </a:solidFill>
                <a:latin typeface="Fredoka Bold"/>
              </a:rPr>
              <a:t>RGB/ARGB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928371" y="2703371"/>
            <a:ext cx="5079778" cy="7450341"/>
          </a:xfrm>
          <a:custGeom>
            <a:avLst/>
            <a:gdLst/>
            <a:ahLst/>
            <a:cxnLst/>
            <a:rect r="r" b="b" t="t" l="l"/>
            <a:pathLst>
              <a:path h="7450341" w="5079778">
                <a:moveTo>
                  <a:pt x="0" y="0"/>
                </a:moveTo>
                <a:lnTo>
                  <a:pt x="5079777" y="0"/>
                </a:lnTo>
                <a:lnTo>
                  <a:pt x="5079777" y="7450340"/>
                </a:lnTo>
                <a:lnTo>
                  <a:pt x="0" y="7450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438513" y="5344999"/>
            <a:ext cx="5242397" cy="328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659" indent="-539830" lvl="1">
              <a:lnSpc>
                <a:spcPts val="6000"/>
              </a:lnSpc>
              <a:buFont typeface="Arial"/>
              <a:buChar char="•"/>
            </a:pPr>
            <a:r>
              <a:rPr lang="en-US" sz="5000">
                <a:solidFill>
                  <a:srgbClr val="6D6E71"/>
                </a:solidFill>
                <a:latin typeface="Fredoka"/>
              </a:rPr>
              <a:t>16777216*256</a:t>
            </a:r>
          </a:p>
          <a:p>
            <a:pPr marL="1187607" indent="-593803" lvl="1">
              <a:lnSpc>
                <a:spcPts val="6600"/>
              </a:lnSpc>
              <a:buFont typeface="Arial"/>
              <a:buChar char="•"/>
            </a:pPr>
            <a:r>
              <a:rPr lang="en-US" sz="5500">
                <a:solidFill>
                  <a:srgbClr val="6D6E71"/>
                </a:solidFill>
                <a:latin typeface="Fredoka"/>
              </a:rPr>
              <a:t>0-9-a-f</a:t>
            </a:r>
          </a:p>
          <a:p>
            <a:pPr marL="1187607" indent="-593803" lvl="1">
              <a:lnSpc>
                <a:spcPts val="6600"/>
              </a:lnSpc>
              <a:buFont typeface="Arial"/>
              <a:buChar char="•"/>
            </a:pPr>
            <a:r>
              <a:rPr lang="en-US" sz="5500">
                <a:solidFill>
                  <a:srgbClr val="6D6E71"/>
                </a:solidFill>
                <a:latin typeface="Fredoka"/>
              </a:rPr>
              <a:t>#000000</a:t>
            </a:r>
          </a:p>
          <a:p>
            <a:pPr marL="1187607" indent="-593803" lvl="1">
              <a:lnSpc>
                <a:spcPts val="6600"/>
              </a:lnSpc>
              <a:buFont typeface="Arial"/>
              <a:buChar char="•"/>
            </a:pPr>
            <a:r>
              <a:rPr lang="en-US" sz="5500">
                <a:solidFill>
                  <a:srgbClr val="6D6E71"/>
                </a:solidFill>
                <a:latin typeface="Fredoka"/>
              </a:rPr>
              <a:t>#0f0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28371" y="3639908"/>
            <a:ext cx="475254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3"/>
              </a:lnSpc>
            </a:pPr>
            <a:r>
              <a:rPr lang="en-US" sz="5794">
                <a:solidFill>
                  <a:srgbClr val="E4CF10"/>
                </a:solidFill>
                <a:latin typeface="Fredoka Bold"/>
              </a:rPr>
              <a:t>Hexadecimal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793271" y="2693961"/>
            <a:ext cx="5079778" cy="7450341"/>
          </a:xfrm>
          <a:custGeom>
            <a:avLst/>
            <a:gdLst/>
            <a:ahLst/>
            <a:cxnLst/>
            <a:rect r="r" b="b" t="t" l="l"/>
            <a:pathLst>
              <a:path h="7450341" w="5079778">
                <a:moveTo>
                  <a:pt x="0" y="0"/>
                </a:moveTo>
                <a:lnTo>
                  <a:pt x="5079778" y="0"/>
                </a:lnTo>
                <a:lnTo>
                  <a:pt x="5079778" y="7450341"/>
                </a:lnTo>
                <a:lnTo>
                  <a:pt x="0" y="7450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03414" y="5197476"/>
            <a:ext cx="5242397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14891" indent="-507445" lvl="1">
              <a:lnSpc>
                <a:spcPts val="5640"/>
              </a:lnSpc>
              <a:buFont typeface="Arial"/>
              <a:buChar char="•"/>
            </a:pPr>
            <a:r>
              <a:rPr lang="en-US" sz="4700">
                <a:solidFill>
                  <a:srgbClr val="6D6E71"/>
                </a:solidFill>
                <a:latin typeface="Fredoka"/>
              </a:rPr>
              <a:t>Menos colores</a:t>
            </a:r>
          </a:p>
          <a:p>
            <a:pPr marL="1014891" indent="-507445" lvl="1">
              <a:lnSpc>
                <a:spcPts val="5640"/>
              </a:lnSpc>
              <a:buFont typeface="Arial"/>
              <a:buChar char="•"/>
            </a:pPr>
            <a:r>
              <a:rPr lang="en-US" sz="4700">
                <a:solidFill>
                  <a:srgbClr val="6D6E71"/>
                </a:solidFill>
                <a:latin typeface="Fredoka"/>
              </a:rPr>
              <a:t>ruleta hue</a:t>
            </a:r>
          </a:p>
          <a:p>
            <a:pPr marL="1014891" indent="-507445" lvl="1">
              <a:lnSpc>
                <a:spcPts val="5640"/>
              </a:lnSpc>
              <a:buFont typeface="Arial"/>
              <a:buChar char="•"/>
            </a:pPr>
            <a:r>
              <a:rPr lang="en-US" sz="4700">
                <a:solidFill>
                  <a:srgbClr val="6D6E71"/>
                </a:solidFill>
                <a:latin typeface="Fredoka"/>
              </a:rPr>
              <a:t>0</a:t>
            </a:r>
          </a:p>
          <a:p>
            <a:pPr marL="1014891" indent="-507445" lvl="1">
              <a:lnSpc>
                <a:spcPts val="5640"/>
              </a:lnSpc>
              <a:buFont typeface="Arial"/>
              <a:buChar char="•"/>
            </a:pPr>
            <a:r>
              <a:rPr lang="en-US" sz="4700">
                <a:solidFill>
                  <a:srgbClr val="6D6E71"/>
                </a:solidFill>
                <a:latin typeface="Fredoka"/>
              </a:rPr>
              <a:t>saturación</a:t>
            </a:r>
          </a:p>
          <a:p>
            <a:pPr marL="1014891" indent="-507445" lvl="1">
              <a:lnSpc>
                <a:spcPts val="5640"/>
              </a:lnSpc>
              <a:buFont typeface="Arial"/>
              <a:buChar char="•"/>
            </a:pPr>
            <a:r>
              <a:rPr lang="en-US" sz="4700">
                <a:solidFill>
                  <a:srgbClr val="6D6E71"/>
                </a:solidFill>
                <a:latin typeface="Fredoka"/>
              </a:rPr>
              <a:t>luminancia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93271" y="3630499"/>
            <a:ext cx="475254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3"/>
              </a:lnSpc>
            </a:pPr>
            <a:r>
              <a:rPr lang="en-US" sz="5794">
                <a:solidFill>
                  <a:srgbClr val="E4CF10"/>
                </a:solidFill>
                <a:latin typeface="Fredoka Bold"/>
              </a:rPr>
              <a:t>HSL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5641" y="341717"/>
            <a:ext cx="6832769" cy="3279119"/>
          </a:xfrm>
          <a:custGeom>
            <a:avLst/>
            <a:gdLst/>
            <a:ahLst/>
            <a:cxnLst/>
            <a:rect r="r" b="b" t="t" l="l"/>
            <a:pathLst>
              <a:path h="3279119" w="6832769">
                <a:moveTo>
                  <a:pt x="0" y="0"/>
                </a:moveTo>
                <a:lnTo>
                  <a:pt x="6832769" y="0"/>
                </a:lnTo>
                <a:lnTo>
                  <a:pt x="6832769" y="3279119"/>
                </a:lnTo>
                <a:lnTo>
                  <a:pt x="0" y="32791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93595" y="341717"/>
            <a:ext cx="4288914" cy="3877836"/>
          </a:xfrm>
          <a:custGeom>
            <a:avLst/>
            <a:gdLst/>
            <a:ahLst/>
            <a:cxnLst/>
            <a:rect r="r" b="b" t="t" l="l"/>
            <a:pathLst>
              <a:path h="3877836" w="4288914">
                <a:moveTo>
                  <a:pt x="0" y="0"/>
                </a:moveTo>
                <a:lnTo>
                  <a:pt x="4288914" y="0"/>
                </a:lnTo>
                <a:lnTo>
                  <a:pt x="4288914" y="3877836"/>
                </a:lnTo>
                <a:lnTo>
                  <a:pt x="0" y="38778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54009" y="571096"/>
            <a:ext cx="5328795" cy="2820362"/>
          </a:xfrm>
          <a:custGeom>
            <a:avLst/>
            <a:gdLst/>
            <a:ahLst/>
            <a:cxnLst/>
            <a:rect r="r" b="b" t="t" l="l"/>
            <a:pathLst>
              <a:path h="2820362" w="5328795">
                <a:moveTo>
                  <a:pt x="0" y="0"/>
                </a:moveTo>
                <a:lnTo>
                  <a:pt x="5328795" y="0"/>
                </a:lnTo>
                <a:lnTo>
                  <a:pt x="5328795" y="2820362"/>
                </a:lnTo>
                <a:lnTo>
                  <a:pt x="0" y="2820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6163" y="5335809"/>
            <a:ext cx="3655768" cy="3365574"/>
          </a:xfrm>
          <a:custGeom>
            <a:avLst/>
            <a:gdLst/>
            <a:ahLst/>
            <a:cxnLst/>
            <a:rect r="r" b="b" t="t" l="l"/>
            <a:pathLst>
              <a:path h="3365574" w="3655768">
                <a:moveTo>
                  <a:pt x="0" y="0"/>
                </a:moveTo>
                <a:lnTo>
                  <a:pt x="3655769" y="0"/>
                </a:lnTo>
                <a:lnTo>
                  <a:pt x="3655769" y="3365574"/>
                </a:lnTo>
                <a:lnTo>
                  <a:pt x="0" y="33655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3272" b="-1147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93595" y="5145621"/>
            <a:ext cx="4025498" cy="3745949"/>
          </a:xfrm>
          <a:custGeom>
            <a:avLst/>
            <a:gdLst/>
            <a:ahLst/>
            <a:cxnLst/>
            <a:rect r="r" b="b" t="t" l="l"/>
            <a:pathLst>
              <a:path h="3745949" w="4025498">
                <a:moveTo>
                  <a:pt x="0" y="0"/>
                </a:moveTo>
                <a:lnTo>
                  <a:pt x="4025498" y="0"/>
                </a:lnTo>
                <a:lnTo>
                  <a:pt x="4025498" y="3745950"/>
                </a:lnTo>
                <a:lnTo>
                  <a:pt x="0" y="3745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95780" y="5335809"/>
            <a:ext cx="3645253" cy="3501533"/>
          </a:xfrm>
          <a:custGeom>
            <a:avLst/>
            <a:gdLst/>
            <a:ahLst/>
            <a:cxnLst/>
            <a:rect r="r" b="b" t="t" l="l"/>
            <a:pathLst>
              <a:path h="3501533" w="3645253">
                <a:moveTo>
                  <a:pt x="0" y="0"/>
                </a:moveTo>
                <a:lnTo>
                  <a:pt x="3645253" y="0"/>
                </a:lnTo>
                <a:lnTo>
                  <a:pt x="3645253" y="3501533"/>
                </a:lnTo>
                <a:lnTo>
                  <a:pt x="0" y="35015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DAGDE30SrTo</dc:identifier>
  <dcterms:modified xsi:type="dcterms:W3CDTF">2011-08-01T06:04:30Z</dcterms:modified>
  <cp:revision>1</cp:revision>
  <dc:title>Box-sizingColoresUMedida</dc:title>
</cp:coreProperties>
</file>