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bold.fntdata"/><Relationship Id="rId21" Type="http://schemas.openxmlformats.org/officeDocument/2006/relationships/slide" Target="slides/slide17.xml"/><Relationship Id="rId43" Type="http://schemas.openxmlformats.org/officeDocument/2006/relationships/font" Target="fonts/Roboto-regular.fntdata"/><Relationship Id="rId24" Type="http://schemas.openxmlformats.org/officeDocument/2006/relationships/slide" Target="slides/slide20.xml"/><Relationship Id="rId46" Type="http://schemas.openxmlformats.org/officeDocument/2006/relationships/font" Target="fonts/Roboto-boldItalic.fntdata"/><Relationship Id="rId23" Type="http://schemas.openxmlformats.org/officeDocument/2006/relationships/slide" Target="slides/slide19.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1" name="Google Shape;3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f33b6ef9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g3f33b6ef9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3f33b6ef9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g3f33b6ef9b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f33b6ef9b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g3f33b6ef9b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6" name="Google Shape;37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6" name="Google Shape;3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6" name="Google Shape;41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7" name="Google Shape;4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3" name="Google Shape;4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1" name="Google Shape;47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5" name="Google Shape;48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7" name="Google Shape;4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4" name="Google Shape;51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3" name="Google Shape;53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3" name="Google Shape;55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9" name="Google Shape;56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4" name="Google Shape;58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6" name="Google Shape;59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0" name="Google Shape;6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6" name="Google Shape;63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8" name="Google Shape;65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74" name="Google Shape;67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6" name="Google Shape;68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4" name="Google Shape;70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4" name="Google Shape;72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38" name="Google Shape;73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3" name="Google Shape;1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8" name="Google Shape;2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5" name="Google Shape;2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8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86" name="Google Shape;86;p13"/>
          <p:cNvSpPr/>
          <p:nvPr/>
        </p:nvSpPr>
        <p:spPr>
          <a:xfrm>
            <a:off x="7777425" y="6624725"/>
            <a:ext cx="4397100" cy="233400"/>
          </a:xfrm>
          <a:prstGeom prst="rect">
            <a:avLst/>
          </a:prstGeom>
          <a:gradFill>
            <a:gsLst>
              <a:gs pos="0">
                <a:srgbClr val="1E4E79"/>
              </a:gs>
              <a:gs pos="100000">
                <a:srgbClr val="1E4E79"/>
              </a:gs>
            </a:gsLst>
            <a:lin ang="0" scaled="0"/>
          </a:gra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0" r="0" t="0"/>
          <a:stretch/>
        </p:blipFill>
        <p:spPr>
          <a:xfrm>
            <a:off x="6586362" y="5218213"/>
            <a:ext cx="2283780" cy="1131218"/>
          </a:xfrm>
          <a:prstGeom prst="rect">
            <a:avLst/>
          </a:prstGeom>
          <a:noFill/>
          <a:ln>
            <a:noFill/>
          </a:ln>
        </p:spPr>
      </p:pic>
      <p:sp>
        <p:nvSpPr>
          <p:cNvPr id="88" name="Google Shape;88;p13"/>
          <p:cNvSpPr txBox="1"/>
          <p:nvPr>
            <p:ph type="title"/>
          </p:nvPr>
        </p:nvSpPr>
        <p:spPr>
          <a:xfrm>
            <a:off x="0" y="1"/>
            <a:ext cx="12192000" cy="1690688"/>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Introducción Shell-UNIX y Programación en BASH</a:t>
            </a:r>
            <a:endParaRPr b="0" i="0" sz="4400" u="none" cap="none" strike="noStrike">
              <a:solidFill>
                <a:schemeClr val="dk1"/>
              </a:solidFill>
              <a:latin typeface="Calibri"/>
              <a:ea typeface="Calibri"/>
              <a:cs typeface="Calibri"/>
              <a:sym typeface="Calibri"/>
            </a:endParaRPr>
          </a:p>
        </p:txBody>
      </p:sp>
      <p:sp>
        <p:nvSpPr>
          <p:cNvPr id="89" name="Google Shape;89;p13"/>
          <p:cNvSpPr/>
          <p:nvPr/>
        </p:nvSpPr>
        <p:spPr>
          <a:xfrm>
            <a:off x="138221" y="1416996"/>
            <a:ext cx="12036356" cy="77821"/>
          </a:xfrm>
          <a:prstGeom prst="rect">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984528" y="1601920"/>
            <a:ext cx="11190050" cy="77821"/>
          </a:xfrm>
          <a:prstGeom prst="rect">
            <a:avLst/>
          </a:prstGeom>
          <a:solidFill>
            <a:srgbClr val="17161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3963717" y="3429000"/>
            <a:ext cx="4264565"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Facultad de Ciencias</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Escuela de Física</a:t>
            </a:r>
            <a:endParaRPr b="0" i="0" sz="2000" u="none" cap="none" strike="noStrike">
              <a:solidFill>
                <a:schemeClr val="dk1"/>
              </a:solidFill>
              <a:latin typeface="Times New Roman"/>
              <a:ea typeface="Times New Roman"/>
              <a:cs typeface="Times New Roman"/>
              <a:sym typeface="Times New Roman"/>
            </a:endParaRPr>
          </a:p>
        </p:txBody>
      </p:sp>
      <p:sp>
        <p:nvSpPr>
          <p:cNvPr id="92" name="Google Shape;92;p13"/>
          <p:cNvSpPr/>
          <p:nvPr/>
        </p:nvSpPr>
        <p:spPr>
          <a:xfrm>
            <a:off x="2571700" y="2548150"/>
            <a:ext cx="71694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095873" y="4309475"/>
            <a:ext cx="3954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pic>
        <p:nvPicPr>
          <p:cNvPr id="94" name="Google Shape;94;p13"/>
          <p:cNvPicPr preferRelativeResize="0"/>
          <p:nvPr/>
        </p:nvPicPr>
        <p:blipFill rotWithShape="1">
          <a:blip r:embed="rId4">
            <a:alphaModFix/>
          </a:blip>
          <a:srcRect b="0" l="0" r="0" t="0"/>
          <a:stretch/>
        </p:blipFill>
        <p:spPr>
          <a:xfrm>
            <a:off x="1087475" y="3494175"/>
            <a:ext cx="2478975" cy="970612"/>
          </a:xfrm>
          <a:prstGeom prst="rect">
            <a:avLst/>
          </a:prstGeom>
          <a:noFill/>
          <a:ln>
            <a:noFill/>
          </a:ln>
        </p:spPr>
      </p:pic>
      <p:pic>
        <p:nvPicPr>
          <p:cNvPr id="95" name="Google Shape;95;p13"/>
          <p:cNvPicPr preferRelativeResize="0"/>
          <p:nvPr/>
        </p:nvPicPr>
        <p:blipFill rotWithShape="1">
          <a:blip r:embed="rId5">
            <a:alphaModFix/>
          </a:blip>
          <a:srcRect b="0" l="0" r="0" t="0"/>
          <a:stretch/>
        </p:blipFill>
        <p:spPr>
          <a:xfrm>
            <a:off x="3321843" y="5429824"/>
            <a:ext cx="2589257" cy="708000"/>
          </a:xfrm>
          <a:prstGeom prst="rect">
            <a:avLst/>
          </a:prstGeom>
          <a:noFill/>
          <a:ln>
            <a:noFill/>
          </a:ln>
        </p:spPr>
      </p:pic>
      <p:pic>
        <p:nvPicPr>
          <p:cNvPr id="96" name="Google Shape;96;p13"/>
          <p:cNvPicPr preferRelativeResize="0"/>
          <p:nvPr/>
        </p:nvPicPr>
        <p:blipFill rotWithShape="1">
          <a:blip r:embed="rId6">
            <a:alphaModFix/>
          </a:blip>
          <a:srcRect b="0" l="0" r="0" t="0"/>
          <a:stretch/>
        </p:blipFill>
        <p:spPr>
          <a:xfrm>
            <a:off x="9929625" y="3413887"/>
            <a:ext cx="1131200" cy="113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Google Shape;276;p2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78" name="Google Shape;278;p2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79" name="Google Shape;279;p2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80" name="Google Shape;280;p2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81" name="Google Shape;281;p22"/>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Usando “Wildcards”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2"/>
          <p:cNvSpPr/>
          <p:nvPr/>
        </p:nvSpPr>
        <p:spPr>
          <a:xfrm>
            <a:off x="1426175" y="2965787"/>
            <a:ext cx="748634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el directorio </a:t>
            </a:r>
            <a:r>
              <a:rPr b="0" i="0" lang="en-US" sz="1400" u="none" cap="none" strike="noStrike">
                <a:solidFill>
                  <a:srgbClr val="FF0000"/>
                </a:solidFill>
                <a:latin typeface="Arial"/>
                <a:ea typeface="Arial"/>
                <a:cs typeface="Arial"/>
                <a:sym typeface="Arial"/>
              </a:rPr>
              <a:t>molecules </a:t>
            </a:r>
            <a:r>
              <a:rPr b="0" i="0" lang="en-US" sz="1400" u="none" cap="none" strike="noStrike">
                <a:solidFill>
                  <a:schemeClr val="dk1"/>
                </a:solidFill>
                <a:latin typeface="Arial"/>
                <a:ea typeface="Arial"/>
                <a:cs typeface="Arial"/>
                <a:sym typeface="Arial"/>
              </a:rPr>
              <a:t>cuál comando con </a:t>
            </a:r>
            <a:r>
              <a:rPr b="0" i="0" lang="en-US" sz="1400" u="none" cap="none" strike="noStrike">
                <a:solidFill>
                  <a:schemeClr val="lt1"/>
                </a:solidFill>
                <a:highlight>
                  <a:srgbClr val="000000"/>
                </a:highlight>
                <a:latin typeface="Consolas"/>
                <a:ea typeface="Consolas"/>
                <a:cs typeface="Consolas"/>
                <a:sym typeface="Consolas"/>
              </a:rPr>
              <a:t>$ ls</a:t>
            </a:r>
            <a:r>
              <a:rPr b="0" i="0" lang="en-US" sz="1400" u="none" cap="none" strike="noStrike">
                <a:solidFill>
                  <a:srgbClr val="FF0000"/>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retorna los siguientes archivos ?</a:t>
            </a:r>
            <a:endParaRPr b="0" i="0" sz="1400" u="none" cap="none" strike="noStrike">
              <a:solidFill>
                <a:schemeClr val="dk1"/>
              </a:solidFill>
              <a:highlight>
                <a:srgbClr val="000000"/>
              </a:highlight>
              <a:latin typeface="Arial"/>
              <a:ea typeface="Arial"/>
              <a:cs typeface="Arial"/>
              <a:sym typeface="Arial"/>
            </a:endParaRPr>
          </a:p>
        </p:txBody>
      </p:sp>
      <p:sp>
        <p:nvSpPr>
          <p:cNvPr id="283" name="Google Shape;283;p22"/>
          <p:cNvSpPr/>
          <p:nvPr/>
        </p:nvSpPr>
        <p:spPr>
          <a:xfrm>
            <a:off x="1426175" y="3250052"/>
            <a:ext cx="906954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ethane.pdb       methane.pdb </a:t>
            </a:r>
            <a:endParaRPr/>
          </a:p>
        </p:txBody>
      </p:sp>
      <p:sp>
        <p:nvSpPr>
          <p:cNvPr id="284" name="Google Shape;284;p22"/>
          <p:cNvSpPr/>
          <p:nvPr/>
        </p:nvSpPr>
        <p:spPr>
          <a:xfrm>
            <a:off x="1426175" y="3740148"/>
            <a:ext cx="2509721" cy="95410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*t*ane.pdb</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*t?ne.*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*t??ne.pdb</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ethane.*</a:t>
            </a:r>
            <a:endParaRPr b="0" i="0" sz="1400" u="none" cap="none" strike="noStrike">
              <a:solidFill>
                <a:schemeClr val="lt1"/>
              </a:solidFill>
              <a:highlight>
                <a:srgbClr val="000000"/>
              </a:highlight>
              <a:latin typeface="Consolas"/>
              <a:ea typeface="Consolas"/>
              <a:cs typeface="Consolas"/>
              <a:sym typeface="Consolas"/>
            </a:endParaRPr>
          </a:p>
        </p:txBody>
      </p:sp>
      <p:sp>
        <p:nvSpPr>
          <p:cNvPr id="285" name="Google Shape;285;p22"/>
          <p:cNvSpPr/>
          <p:nvPr/>
        </p:nvSpPr>
        <p:spPr>
          <a:xfrm>
            <a:off x="1426175" y="1753712"/>
            <a:ext cx="445346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es un wildcard. Coincide con cero o más caracteres.</a:t>
            </a:r>
            <a:endParaRPr b="0" i="0" sz="1400" u="none" cap="none" strike="noStrike">
              <a:solidFill>
                <a:srgbClr val="000000"/>
              </a:solidFill>
              <a:latin typeface="Arial"/>
              <a:ea typeface="Arial"/>
              <a:cs typeface="Arial"/>
              <a:sym typeface="Arial"/>
            </a:endParaRPr>
          </a:p>
        </p:txBody>
      </p:sp>
      <p:sp>
        <p:nvSpPr>
          <p:cNvPr id="286" name="Google Shape;286;p22"/>
          <p:cNvSpPr/>
          <p:nvPr/>
        </p:nvSpPr>
        <p:spPr>
          <a:xfrm>
            <a:off x="1426175" y="2130924"/>
            <a:ext cx="536717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también es un wildcard, pero solo coincide con un solo caracter.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0" name="Shape 290"/>
        <p:cNvGrpSpPr/>
        <p:nvPr/>
      </p:nvGrpSpPr>
      <p:grpSpPr>
        <a:xfrm>
          <a:off x="0" y="0"/>
          <a:ext cx="0" cy="0"/>
          <a:chOff x="0" y="0"/>
          <a:chExt cx="0" cy="0"/>
        </a:xfrm>
      </p:grpSpPr>
      <p:pic>
        <p:nvPicPr>
          <p:cNvPr id="291" name="Google Shape;291;p23"/>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292" name="Google Shape;292;p23"/>
          <p:cNvSpPr txBox="1"/>
          <p:nvPr/>
        </p:nvSpPr>
        <p:spPr>
          <a:xfrm>
            <a:off x="1366800" y="1528132"/>
            <a:ext cx="9723900" cy="4007963"/>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cd ruta </a:t>
            </a:r>
            <a:r>
              <a:rPr b="0" i="0" lang="en-US" sz="1400" u="none" cap="none" strike="noStrike">
                <a:solidFill>
                  <a:srgbClr val="000000"/>
                </a:solidFill>
                <a:latin typeface="Arial"/>
                <a:ea typeface="Arial"/>
                <a:cs typeface="Arial"/>
                <a:sym typeface="Arial"/>
              </a:rPr>
              <a:t>cambia el directorio de trabajo actual.</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ls ruta</a:t>
            </a:r>
            <a:r>
              <a:rPr b="0" i="0" lang="en-US" sz="1400" u="none" cap="none" strike="noStrike">
                <a:solidFill>
                  <a:srgbClr val="000000"/>
                </a:solidFill>
                <a:latin typeface="Arial"/>
                <a:ea typeface="Arial"/>
                <a:cs typeface="Arial"/>
                <a:sym typeface="Arial"/>
              </a:rPr>
              <a:t> imprime una lista de un archivo o directorio específico; </a:t>
            </a: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000000"/>
                </a:solidFill>
                <a:latin typeface="Arial"/>
                <a:ea typeface="Arial"/>
                <a:cs typeface="Arial"/>
                <a:sym typeface="Arial"/>
              </a:rPr>
              <a:t> una lista del directorio de trabajo actual.</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pwd</a:t>
            </a:r>
            <a:r>
              <a:rPr b="0" i="0" lang="en-US" sz="1400" u="none" cap="none" strike="noStrike">
                <a:solidFill>
                  <a:srgbClr val="000000"/>
                </a:solidFill>
                <a:latin typeface="Arial"/>
                <a:ea typeface="Arial"/>
                <a:cs typeface="Arial"/>
                <a:sym typeface="Arial"/>
              </a:rPr>
              <a:t> imprime el directorio de trabajo actual </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  </a:t>
            </a:r>
            <a:r>
              <a:rPr b="0" i="0" lang="en-US" sz="1400" u="none" cap="none" strike="noStrike">
                <a:solidFill>
                  <a:srgbClr val="000000"/>
                </a:solidFill>
                <a:latin typeface="Arial"/>
                <a:ea typeface="Arial"/>
                <a:cs typeface="Arial"/>
                <a:sym typeface="Arial"/>
              </a:rPr>
              <a:t>es el directorio raíz de todo el sistema de archivos.</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000000"/>
                </a:solidFill>
                <a:latin typeface="Arial"/>
                <a:ea typeface="Arial"/>
                <a:cs typeface="Arial"/>
                <a:sym typeface="Arial"/>
              </a:rPr>
              <a:t> significa 'el directorio sobre el actual’;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000000"/>
                </a:solidFill>
                <a:latin typeface="Arial"/>
                <a:ea typeface="Arial"/>
                <a:cs typeface="Arial"/>
                <a:sym typeface="Arial"/>
              </a:rPr>
              <a:t> por sí solo significa 'el directorio actual’.</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cp </a:t>
            </a:r>
            <a:r>
              <a:rPr b="0" i="0" lang="en-US" sz="1400" u="none" cap="none" strike="noStrike">
                <a:solidFill>
                  <a:schemeClr val="dk1"/>
                </a:solidFill>
                <a:latin typeface="Arial"/>
                <a:ea typeface="Arial"/>
                <a:cs typeface="Arial"/>
                <a:sym typeface="Arial"/>
              </a:rPr>
              <a:t>copia un archivo.</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mkdir </a:t>
            </a:r>
            <a:r>
              <a:rPr b="0" i="0" lang="en-US" sz="1400" u="none" cap="none" strike="noStrike">
                <a:solidFill>
                  <a:schemeClr val="dk1"/>
                </a:solidFill>
                <a:latin typeface="Arial"/>
                <a:ea typeface="Arial"/>
                <a:cs typeface="Arial"/>
                <a:sym typeface="Arial"/>
              </a:rPr>
              <a:t>crea un nuevo directorio.</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mv</a:t>
            </a:r>
            <a:r>
              <a:rPr b="0" i="0" lang="en-US" sz="1400" u="none" cap="none" strike="noStrike">
                <a:solidFill>
                  <a:schemeClr val="dk1"/>
                </a:solidFill>
                <a:latin typeface="Arial"/>
                <a:ea typeface="Arial"/>
                <a:cs typeface="Arial"/>
                <a:sym typeface="Arial"/>
              </a:rPr>
              <a:t> mueve (renombra) un archivo o directorio.</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rm </a:t>
            </a:r>
            <a:r>
              <a:rPr b="0" i="0" lang="en-US" sz="1400" u="none" cap="none" strike="noStrike">
                <a:solidFill>
                  <a:schemeClr val="dk1"/>
                </a:solidFill>
                <a:latin typeface="Arial"/>
                <a:ea typeface="Arial"/>
                <a:cs typeface="Arial"/>
                <a:sym typeface="Arial"/>
              </a:rPr>
              <a:t>elimina un archivo; </a:t>
            </a:r>
            <a:r>
              <a:rPr b="0" i="0" lang="en-US" sz="1400" u="none" cap="none" strike="noStrike">
                <a:solidFill>
                  <a:srgbClr val="3D90D9"/>
                </a:solidFill>
                <a:highlight>
                  <a:srgbClr val="E7E7E7"/>
                </a:highlight>
                <a:latin typeface="Consolas"/>
                <a:ea typeface="Consolas"/>
                <a:cs typeface="Consolas"/>
                <a:sym typeface="Consolas"/>
              </a:rPr>
              <a:t>rm –l </a:t>
            </a:r>
            <a:r>
              <a:rPr b="0" i="0" lang="en-US" sz="1400" u="none" cap="none" strike="noStrike">
                <a:solidFill>
                  <a:schemeClr val="dk1"/>
                </a:solidFill>
                <a:latin typeface="Arial"/>
                <a:ea typeface="Arial"/>
                <a:cs typeface="Arial"/>
                <a:sym typeface="Arial"/>
              </a:rPr>
              <a:t>elimina un archivo. </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coincide con cero o más caracteres en un nombre de archivo, por lo que </a:t>
            </a:r>
            <a:r>
              <a:rPr b="0" i="0" lang="en-US" sz="1400" u="none" cap="none" strike="noStrike">
                <a:solidFill>
                  <a:srgbClr val="3D90D9"/>
                </a:solidFill>
                <a:highlight>
                  <a:srgbClr val="E7E7E7"/>
                </a:highlight>
                <a:latin typeface="Consolas"/>
                <a:ea typeface="Consolas"/>
                <a:cs typeface="Consolas"/>
                <a:sym typeface="Consolas"/>
              </a:rPr>
              <a:t>*.txt </a:t>
            </a:r>
            <a:r>
              <a:rPr b="0" i="0" lang="en-US" sz="1400" u="none" cap="none" strike="noStrike">
                <a:solidFill>
                  <a:schemeClr val="dk1"/>
                </a:solidFill>
                <a:latin typeface="Arial"/>
                <a:ea typeface="Arial"/>
                <a:cs typeface="Arial"/>
                <a:sym typeface="Arial"/>
              </a:rPr>
              <a:t>coincide con todos los archivos que terminan en .txt.</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coincide con cualquier carácter individual en un nombre de archivo, por lo que </a:t>
            </a:r>
            <a:r>
              <a:rPr b="0" i="0" lang="en-US" sz="1400" u="none" cap="none" strike="noStrike">
                <a:solidFill>
                  <a:srgbClr val="3D90D9"/>
                </a:solidFill>
                <a:highlight>
                  <a:srgbClr val="E7E7E7"/>
                </a:highlight>
                <a:latin typeface="Consolas"/>
                <a:ea typeface="Consolas"/>
                <a:cs typeface="Consolas"/>
                <a:sym typeface="Consolas"/>
              </a:rPr>
              <a:t>?.txt </a:t>
            </a:r>
            <a:r>
              <a:rPr b="0" i="0" lang="en-US" sz="1400" u="none" cap="none" strike="noStrike">
                <a:solidFill>
                  <a:schemeClr val="dk1"/>
                </a:solidFill>
                <a:latin typeface="Arial"/>
                <a:ea typeface="Arial"/>
                <a:cs typeface="Arial"/>
                <a:sym typeface="Arial"/>
              </a:rPr>
              <a:t>coincide con a.txt pero no con any.txt.</a:t>
            </a:r>
            <a:endParaRPr b="0" i="0" sz="1400" u="none" cap="none" strike="noStrike">
              <a:solidFill>
                <a:schemeClr val="dk1"/>
              </a:solidFill>
              <a:highlight>
                <a:srgbClr val="FFFFFF"/>
              </a:highlight>
              <a:latin typeface="Arial"/>
              <a:ea typeface="Arial"/>
              <a:cs typeface="Arial"/>
              <a:sym typeface="Arial"/>
            </a:endParaRPr>
          </a:p>
        </p:txBody>
      </p:sp>
      <p:sp>
        <p:nvSpPr>
          <p:cNvPr id="293" name="Google Shape;293;p23"/>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2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95" name="Google Shape;295;p23"/>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DIRECTORIOS Y WILDCARDS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98" name="Google Shape;298;p2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2" name="Shape 302"/>
        <p:cNvGrpSpPr/>
        <p:nvPr/>
      </p:nvGrpSpPr>
      <p:grpSpPr>
        <a:xfrm>
          <a:off x="0" y="0"/>
          <a:ext cx="0" cy="0"/>
          <a:chOff x="0" y="0"/>
          <a:chExt cx="0" cy="0"/>
        </a:xfrm>
      </p:grpSpPr>
      <p:sp>
        <p:nvSpPr>
          <p:cNvPr id="303" name="Google Shape;303;p2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2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06" name="Google Shape;306;p2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07" name="Google Shape;307;p2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08" name="Google Shape;308;p24"/>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txBox="1"/>
          <p:nvPr/>
        </p:nvSpPr>
        <p:spPr>
          <a:xfrm>
            <a:off x="1426175" y="1677100"/>
            <a:ext cx="9645900" cy="65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“World Count” : </a:t>
            </a:r>
            <a:r>
              <a:rPr lang="en-US" sz="1800">
                <a:solidFill>
                  <a:srgbClr val="FF0000"/>
                </a:solidFill>
              </a:rPr>
              <a:t>wc </a:t>
            </a:r>
            <a:r>
              <a:rPr lang="en-US" sz="1800"/>
              <a:t>este cuenta el número de </a:t>
            </a:r>
            <a:r>
              <a:rPr lang="en-US" sz="1800"/>
              <a:t>líneas</a:t>
            </a:r>
            <a:r>
              <a:rPr lang="en-US" sz="1800"/>
              <a:t>, palabra y caracteres de un archivo. </a:t>
            </a:r>
            <a:endParaRPr sz="1800"/>
          </a:p>
        </p:txBody>
      </p:sp>
      <p:sp>
        <p:nvSpPr>
          <p:cNvPr id="310" name="Google Shape;310;p24"/>
          <p:cNvSpPr txBox="1"/>
          <p:nvPr/>
        </p:nvSpPr>
        <p:spPr>
          <a:xfrm>
            <a:off x="1426175" y="2263250"/>
            <a:ext cx="102387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Podemos redireccionar la salida de un comando a un archivo, en lugar de verlo en la pantalla de Shell, usando </a:t>
            </a:r>
            <a:r>
              <a:rPr lang="en-US">
                <a:solidFill>
                  <a:srgbClr val="FF0000"/>
                </a:solidFill>
              </a:rPr>
              <a:t>&gt;</a:t>
            </a:r>
            <a:endParaRPr>
              <a:solidFill>
                <a:srgbClr val="FF0000"/>
              </a:solidFill>
            </a:endParaRPr>
          </a:p>
        </p:txBody>
      </p:sp>
      <p:sp>
        <p:nvSpPr>
          <p:cNvPr id="311" name="Google Shape;311;p24"/>
          <p:cNvSpPr txBox="1"/>
          <p:nvPr/>
        </p:nvSpPr>
        <p:spPr>
          <a:xfrm>
            <a:off x="2227250" y="30042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cd molecules</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&gt; lineas.txt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cat lineas.txt</a:t>
            </a:r>
            <a:endParaRPr>
              <a:solidFill>
                <a:schemeClr val="lt1"/>
              </a:solidFill>
              <a:highlight>
                <a:schemeClr val="dk1"/>
              </a:highlight>
              <a:latin typeface="Consolas"/>
              <a:ea typeface="Consolas"/>
              <a:cs typeface="Consolas"/>
              <a:sym typeface="Consolas"/>
            </a:endParaRPr>
          </a:p>
        </p:txBody>
      </p:sp>
      <p:sp>
        <p:nvSpPr>
          <p:cNvPr id="312" name="Google Shape;312;p24"/>
          <p:cNvSpPr/>
          <p:nvPr/>
        </p:nvSpPr>
        <p:spPr>
          <a:xfrm>
            <a:off x="9459275" y="5011000"/>
            <a:ext cx="2739600" cy="16137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txBox="1"/>
          <p:nvPr/>
        </p:nvSpPr>
        <p:spPr>
          <a:xfrm>
            <a:off x="9496625" y="5401825"/>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-l</a:t>
            </a:r>
            <a:r>
              <a:rPr lang="en-US">
                <a:solidFill>
                  <a:schemeClr val="dk1"/>
                </a:solidFill>
              </a:rPr>
              <a:t> número de líneas</a:t>
            </a:r>
            <a:endParaRPr b="0" i="0" sz="1400" u="none" cap="none" strike="noStrike">
              <a:solidFill>
                <a:schemeClr val="dk1"/>
              </a:solidFill>
              <a:latin typeface="Arial"/>
              <a:ea typeface="Arial"/>
              <a:cs typeface="Arial"/>
              <a:sym typeface="Arial"/>
            </a:endParaRPr>
          </a:p>
        </p:txBody>
      </p:sp>
      <p:sp>
        <p:nvSpPr>
          <p:cNvPr id="314" name="Google Shape;314;p24"/>
          <p:cNvSpPr txBox="1"/>
          <p:nvPr/>
        </p:nvSpPr>
        <p:spPr>
          <a:xfrm>
            <a:off x="9459263" y="5010992"/>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315" name="Google Shape;315;p24"/>
          <p:cNvSpPr txBox="1"/>
          <p:nvPr/>
        </p:nvSpPr>
        <p:spPr>
          <a:xfrm>
            <a:off x="6306525" y="3743175"/>
            <a:ext cx="4252800" cy="65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cat</a:t>
            </a:r>
            <a:r>
              <a:rPr lang="en-US">
                <a:solidFill>
                  <a:schemeClr val="lt1"/>
                </a:solidFill>
                <a:highlight>
                  <a:schemeClr val="lt1"/>
                </a:highlight>
                <a:latin typeface="Consolas"/>
                <a:ea typeface="Consolas"/>
                <a:cs typeface="Consolas"/>
                <a:sym typeface="Consolas"/>
              </a:rPr>
              <a:t> </a:t>
            </a:r>
            <a:r>
              <a:rPr lang="en-US">
                <a:highlight>
                  <a:schemeClr val="lt1"/>
                </a:highlight>
              </a:rPr>
              <a:t>muestra el contenido en el archivo. </a:t>
            </a:r>
            <a:endParaRPr/>
          </a:p>
        </p:txBody>
      </p:sp>
      <p:sp>
        <p:nvSpPr>
          <p:cNvPr id="316" name="Google Shape;316;p24"/>
          <p:cNvSpPr txBox="1"/>
          <p:nvPr/>
        </p:nvSpPr>
        <p:spPr>
          <a:xfrm>
            <a:off x="9496625" y="5817871"/>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-w</a:t>
            </a:r>
            <a:r>
              <a:rPr lang="en-US">
                <a:solidFill>
                  <a:schemeClr val="dk1"/>
                </a:solidFill>
              </a:rPr>
              <a:t> número de palabras</a:t>
            </a:r>
            <a:endParaRPr b="0" i="0" sz="1400" u="none" cap="none" strike="noStrike">
              <a:solidFill>
                <a:schemeClr val="dk1"/>
              </a:solidFill>
              <a:latin typeface="Arial"/>
              <a:ea typeface="Arial"/>
              <a:cs typeface="Arial"/>
              <a:sym typeface="Arial"/>
            </a:endParaRPr>
          </a:p>
        </p:txBody>
      </p:sp>
      <p:sp>
        <p:nvSpPr>
          <p:cNvPr id="317" name="Google Shape;317;p24"/>
          <p:cNvSpPr txBox="1"/>
          <p:nvPr/>
        </p:nvSpPr>
        <p:spPr>
          <a:xfrm>
            <a:off x="9496625" y="6286021"/>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-c</a:t>
            </a:r>
            <a:r>
              <a:rPr lang="en-US">
                <a:solidFill>
                  <a:schemeClr val="dk1"/>
                </a:solidFill>
              </a:rPr>
              <a:t> número de caracteres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1" name="Shape 321"/>
        <p:cNvGrpSpPr/>
        <p:nvPr/>
      </p:nvGrpSpPr>
      <p:grpSpPr>
        <a:xfrm>
          <a:off x="0" y="0"/>
          <a:ext cx="0" cy="0"/>
          <a:chOff x="0" y="0"/>
          <a:chExt cx="0" cy="0"/>
        </a:xfrm>
      </p:grpSpPr>
      <p:sp>
        <p:nvSpPr>
          <p:cNvPr id="322" name="Google Shape;322;p2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p2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24" name="Google Shape;324;p2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25" name="Google Shape;325;p2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26" name="Google Shape;326;p2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27" name="Google Shape;327;p25"/>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5"/>
          <p:cNvSpPr txBox="1"/>
          <p:nvPr/>
        </p:nvSpPr>
        <p:spPr>
          <a:xfrm>
            <a:off x="1426175" y="1652488"/>
            <a:ext cx="102387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Cual es la diferencia? entre </a:t>
            </a:r>
            <a:r>
              <a:rPr lang="en-US">
                <a:solidFill>
                  <a:srgbClr val="FF0000"/>
                </a:solidFill>
              </a:rPr>
              <a:t>&gt;</a:t>
            </a:r>
            <a:r>
              <a:rPr lang="en-US">
                <a:solidFill>
                  <a:schemeClr val="dk1"/>
                </a:solidFill>
              </a:rPr>
              <a:t> y </a:t>
            </a:r>
            <a:r>
              <a:rPr lang="en-US">
                <a:solidFill>
                  <a:srgbClr val="FF0000"/>
                </a:solidFill>
              </a:rPr>
              <a:t>&gt;&gt;  </a:t>
            </a:r>
            <a:endParaRPr>
              <a:solidFill>
                <a:srgbClr val="FF0000"/>
              </a:solidFill>
            </a:endParaRPr>
          </a:p>
        </p:txBody>
      </p:sp>
      <p:sp>
        <p:nvSpPr>
          <p:cNvPr id="329" name="Google Shape;329;p25"/>
          <p:cNvSpPr txBox="1"/>
          <p:nvPr/>
        </p:nvSpPr>
        <p:spPr>
          <a:xfrm>
            <a:off x="1426175" y="2393500"/>
            <a:ext cx="4252800" cy="116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echo hello &gt; prueba01.txt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echo hello &gt;&gt; prueba02.txt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p:txBody>
      </p:sp>
      <p:sp>
        <p:nvSpPr>
          <p:cNvPr id="330" name="Google Shape;330;p25"/>
          <p:cNvSpPr txBox="1"/>
          <p:nvPr/>
        </p:nvSpPr>
        <p:spPr>
          <a:xfrm>
            <a:off x="1991425" y="3109950"/>
            <a:ext cx="8235900" cy="21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En el primer ejemplo con </a:t>
            </a:r>
            <a:r>
              <a:rPr lang="en-US">
                <a:solidFill>
                  <a:srgbClr val="FF0000"/>
                </a:solidFill>
              </a:rPr>
              <a:t>&gt;</a:t>
            </a:r>
            <a:r>
              <a:rPr lang="en-US"/>
              <a:t>, la cadena "hello" se escribe en archivo de prueba01.txt, </a:t>
            </a:r>
            <a:r>
              <a:rPr b="1" lang="en-US"/>
              <a:t>pero el archivo se sobrescribe cada vez que ejecutamos el comando.</a:t>
            </a:r>
            <a:br>
              <a:rPr lang="en-US"/>
            </a:br>
            <a:br>
              <a:rPr lang="en-US"/>
            </a:br>
            <a:r>
              <a:rPr lang="en-US"/>
              <a:t>Vemos en el segundo ejemplo que el operador</a:t>
            </a:r>
            <a:r>
              <a:rPr lang="en-US">
                <a:solidFill>
                  <a:srgbClr val="FF0000"/>
                </a:solidFill>
              </a:rPr>
              <a:t> &gt;&gt;</a:t>
            </a:r>
            <a:r>
              <a:rPr lang="en-US"/>
              <a:t> también escribe "hola" en un archivo (en este caso, archivo de prueba02.txt), </a:t>
            </a:r>
            <a:r>
              <a:rPr b="1" lang="en-US"/>
              <a:t>pero agrega la cadena al archivo</a:t>
            </a:r>
            <a:endParaRPr/>
          </a:p>
        </p:txBody>
      </p:sp>
      <p:sp>
        <p:nvSpPr>
          <p:cNvPr id="331" name="Google Shape;331;p25"/>
          <p:cNvSpPr txBox="1"/>
          <p:nvPr/>
        </p:nvSpPr>
        <p:spPr>
          <a:xfrm>
            <a:off x="1426175" y="4995325"/>
            <a:ext cx="4998300" cy="87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head -n 3 animals.txt &gt; animalsUpd.txt</a:t>
            </a:r>
            <a:br>
              <a:rPr lang="en-US">
                <a:solidFill>
                  <a:schemeClr val="lt1"/>
                </a:solidFill>
                <a:highlight>
                  <a:schemeClr val="dk1"/>
                </a:highlight>
                <a:latin typeface="Consolas"/>
                <a:ea typeface="Consolas"/>
                <a:cs typeface="Consolas"/>
                <a:sym typeface="Consolas"/>
              </a:rPr>
            </a:br>
            <a:r>
              <a:rPr lang="en-US">
                <a:solidFill>
                  <a:schemeClr val="lt1"/>
                </a:solidFill>
                <a:highlight>
                  <a:schemeClr val="dk1"/>
                </a:highlight>
                <a:latin typeface="Consolas"/>
                <a:ea typeface="Consolas"/>
                <a:cs typeface="Consolas"/>
                <a:sym typeface="Consolas"/>
              </a:rPr>
              <a:t>$ tail -n 2 animals.txt &gt;&gt; animalsUpd.txt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p:txBody>
      </p:sp>
      <p:sp>
        <p:nvSpPr>
          <p:cNvPr id="332" name="Google Shape;332;p25"/>
          <p:cNvSpPr txBox="1"/>
          <p:nvPr/>
        </p:nvSpPr>
        <p:spPr>
          <a:xfrm>
            <a:off x="5678975" y="4847125"/>
            <a:ext cx="3336000" cy="101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0000"/>
                </a:solidFill>
              </a:rPr>
              <a:t>Cuáles lineas quedarán en el archivo animalsUpd.txt ??</a:t>
            </a:r>
            <a:endParaRPr sz="1800">
              <a:solidFill>
                <a:srgbClr val="FF0000"/>
              </a:solidFill>
            </a:endParaRPr>
          </a:p>
        </p:txBody>
      </p:sp>
      <p:sp>
        <p:nvSpPr>
          <p:cNvPr id="333" name="Google Shape;333;p25"/>
          <p:cNvSpPr/>
          <p:nvPr/>
        </p:nvSpPr>
        <p:spPr>
          <a:xfrm>
            <a:off x="9306525" y="4995325"/>
            <a:ext cx="2892300" cy="16293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5"/>
          <p:cNvSpPr txBox="1"/>
          <p:nvPr/>
        </p:nvSpPr>
        <p:spPr>
          <a:xfrm>
            <a:off x="9343880" y="5475025"/>
            <a:ext cx="28482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a:t>
            </a:r>
            <a:r>
              <a:rPr lang="en-US">
                <a:solidFill>
                  <a:schemeClr val="lt1"/>
                </a:solidFill>
                <a:highlight>
                  <a:srgbClr val="000000"/>
                </a:highlight>
                <a:latin typeface="Consolas"/>
                <a:ea typeface="Consolas"/>
                <a:cs typeface="Consolas"/>
                <a:sym typeface="Consolas"/>
              </a:rPr>
              <a:t> head </a:t>
            </a:r>
            <a:r>
              <a:rPr lang="en-US">
                <a:solidFill>
                  <a:schemeClr val="dk1"/>
                </a:solidFill>
              </a:rPr>
              <a:t> primeras líneas</a:t>
            </a:r>
            <a:endParaRPr b="0" i="0" sz="1400" u="none" cap="none" strike="noStrike">
              <a:solidFill>
                <a:schemeClr val="dk1"/>
              </a:solidFill>
              <a:latin typeface="Arial"/>
              <a:ea typeface="Arial"/>
              <a:cs typeface="Arial"/>
              <a:sym typeface="Arial"/>
            </a:endParaRPr>
          </a:p>
        </p:txBody>
      </p:sp>
      <p:sp>
        <p:nvSpPr>
          <p:cNvPr id="335" name="Google Shape;335;p25"/>
          <p:cNvSpPr txBox="1"/>
          <p:nvPr/>
        </p:nvSpPr>
        <p:spPr>
          <a:xfrm>
            <a:off x="9306513" y="4995317"/>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336" name="Google Shape;336;p25"/>
          <p:cNvSpPr txBox="1"/>
          <p:nvPr/>
        </p:nvSpPr>
        <p:spPr>
          <a:xfrm>
            <a:off x="9328580" y="6000200"/>
            <a:ext cx="28482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a:t>
            </a:r>
            <a:r>
              <a:rPr lang="en-US">
                <a:solidFill>
                  <a:schemeClr val="lt1"/>
                </a:solidFill>
                <a:highlight>
                  <a:srgbClr val="000000"/>
                </a:highlight>
                <a:latin typeface="Consolas"/>
                <a:ea typeface="Consolas"/>
                <a:cs typeface="Consolas"/>
                <a:sym typeface="Consolas"/>
              </a:rPr>
              <a:t> tail</a:t>
            </a:r>
            <a:r>
              <a:rPr lang="en-US">
                <a:solidFill>
                  <a:schemeClr val="dk1"/>
                </a:solidFill>
              </a:rPr>
              <a:t> últimas líneas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0" name="Shape 340"/>
        <p:cNvGrpSpPr/>
        <p:nvPr/>
      </p:nvGrpSpPr>
      <p:grpSpPr>
        <a:xfrm>
          <a:off x="0" y="0"/>
          <a:ext cx="0" cy="0"/>
          <a:chOff x="0" y="0"/>
          <a:chExt cx="0" cy="0"/>
        </a:xfrm>
      </p:grpSpPr>
      <p:sp>
        <p:nvSpPr>
          <p:cNvPr id="341" name="Google Shape;341;p2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2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43" name="Google Shape;343;p2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44" name="Google Shape;344;p2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45" name="Google Shape;345;p2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46" name="Google Shape;346;p2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6"/>
          <p:cNvSpPr txBox="1"/>
          <p:nvPr/>
        </p:nvSpPr>
        <p:spPr>
          <a:xfrm>
            <a:off x="1426175" y="1379975"/>
            <a:ext cx="10254900" cy="7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La barra vertical,</a:t>
            </a:r>
            <a:r>
              <a:rPr lang="en-US">
                <a:solidFill>
                  <a:srgbClr val="FF0000"/>
                </a:solidFill>
              </a:rPr>
              <a:t> |</a:t>
            </a:r>
            <a:r>
              <a:rPr lang="en-US"/>
              <a:t>, entre los dos comandos se llama tubería (</a:t>
            </a:r>
            <a:r>
              <a:rPr b="1" lang="en-US"/>
              <a:t>“pipe”</a:t>
            </a:r>
            <a:r>
              <a:rPr lang="en-US"/>
              <a:t>). Le dice al shell que queremos usar la salida del comando de la izquierda como entrada al comando de la derecha. </a:t>
            </a:r>
            <a:endParaRPr/>
          </a:p>
        </p:txBody>
      </p:sp>
      <p:sp>
        <p:nvSpPr>
          <p:cNvPr id="348" name="Google Shape;348;p26"/>
          <p:cNvSpPr txBox="1"/>
          <p:nvPr/>
        </p:nvSpPr>
        <p:spPr>
          <a:xfrm>
            <a:off x="1426175" y="2391950"/>
            <a:ext cx="8381400" cy="48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Queremos </a:t>
            </a:r>
            <a:r>
              <a:rPr lang="en-US"/>
              <a:t>enviar la salida de</a:t>
            </a:r>
            <a:r>
              <a:rPr lang="en-US">
                <a:solidFill>
                  <a:srgbClr val="FF0000"/>
                </a:solidFill>
              </a:rPr>
              <a:t> wc</a:t>
            </a:r>
            <a:r>
              <a:rPr lang="en-US"/>
              <a:t> directamente a </a:t>
            </a:r>
            <a:r>
              <a:rPr lang="en-US">
                <a:solidFill>
                  <a:srgbClr val="FF0000"/>
                </a:solidFill>
              </a:rPr>
              <a:t>sort</a:t>
            </a:r>
            <a:r>
              <a:rPr lang="en-US"/>
              <a:t>, y luego la salida resultante a </a:t>
            </a:r>
            <a:r>
              <a:rPr lang="en-US">
                <a:solidFill>
                  <a:srgbClr val="FF0000"/>
                </a:solidFill>
              </a:rPr>
              <a:t>head</a:t>
            </a:r>
            <a:r>
              <a:rPr lang="en-US"/>
              <a:t>. </a:t>
            </a:r>
            <a:endParaRPr/>
          </a:p>
        </p:txBody>
      </p:sp>
      <p:sp>
        <p:nvSpPr>
          <p:cNvPr id="349" name="Google Shape;349;p26"/>
          <p:cNvSpPr txBox="1"/>
          <p:nvPr/>
        </p:nvSpPr>
        <p:spPr>
          <a:xfrm>
            <a:off x="3673825" y="3218850"/>
            <a:ext cx="4871100" cy="11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wc -l *.pdb | sort -n | head -n 1</a:t>
            </a:r>
            <a:endParaRPr>
              <a:solidFill>
                <a:schemeClr val="lt1"/>
              </a:solidFill>
              <a:highlight>
                <a:schemeClr val="dk1"/>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3" name="Shape 353"/>
        <p:cNvGrpSpPr/>
        <p:nvPr/>
      </p:nvGrpSpPr>
      <p:grpSpPr>
        <a:xfrm>
          <a:off x="0" y="0"/>
          <a:ext cx="0" cy="0"/>
          <a:chOff x="0" y="0"/>
          <a:chExt cx="0" cy="0"/>
        </a:xfrm>
      </p:grpSpPr>
      <p:sp>
        <p:nvSpPr>
          <p:cNvPr id="354" name="Google Shape;354;p2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p2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56" name="Google Shape;356;p2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57" name="Google Shape;357;p2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58" name="Google Shape;358;p2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59" name="Google Shape;359;p2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7"/>
          <p:cNvSpPr txBox="1"/>
          <p:nvPr/>
        </p:nvSpPr>
        <p:spPr>
          <a:xfrm>
            <a:off x="1426175" y="1536400"/>
            <a:ext cx="4871100" cy="11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 | head -n 1</a:t>
            </a:r>
            <a:endParaRPr>
              <a:solidFill>
                <a:schemeClr val="lt1"/>
              </a:solidFill>
              <a:highlight>
                <a:schemeClr val="dk1"/>
              </a:highlight>
              <a:latin typeface="Consolas"/>
              <a:ea typeface="Consolas"/>
              <a:cs typeface="Consolas"/>
              <a:sym typeface="Consolas"/>
            </a:endParaRPr>
          </a:p>
        </p:txBody>
      </p:sp>
      <p:pic>
        <p:nvPicPr>
          <p:cNvPr id="361" name="Google Shape;361;p27"/>
          <p:cNvPicPr preferRelativeResize="0"/>
          <p:nvPr/>
        </p:nvPicPr>
        <p:blipFill>
          <a:blip r:embed="rId3">
            <a:alphaModFix/>
          </a:blip>
          <a:stretch>
            <a:fillRect/>
          </a:stretch>
        </p:blipFill>
        <p:spPr>
          <a:xfrm>
            <a:off x="5070200" y="1536400"/>
            <a:ext cx="6936790" cy="485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5" name="Shape 365"/>
        <p:cNvGrpSpPr/>
        <p:nvPr/>
      </p:nvGrpSpPr>
      <p:grpSpPr>
        <a:xfrm>
          <a:off x="0" y="0"/>
          <a:ext cx="0" cy="0"/>
          <a:chOff x="0" y="0"/>
          <a:chExt cx="0" cy="0"/>
        </a:xfrm>
      </p:grpSpPr>
      <p:pic>
        <p:nvPicPr>
          <p:cNvPr id="366" name="Google Shape;366;p28"/>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367" name="Google Shape;367;p28"/>
          <p:cNvSpPr txBox="1"/>
          <p:nvPr/>
        </p:nvSpPr>
        <p:spPr>
          <a:xfrm>
            <a:off x="1366800" y="1528132"/>
            <a:ext cx="9723900" cy="4007963"/>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cat</a:t>
            </a:r>
            <a:r>
              <a:rPr b="0" i="0" lang="en-US" sz="1400" u="none" cap="none" strike="noStrike">
                <a:solidFill>
                  <a:schemeClr val="dk1"/>
                </a:solidFill>
                <a:latin typeface="Arial"/>
                <a:ea typeface="Arial"/>
                <a:cs typeface="Arial"/>
                <a:sym typeface="Arial"/>
              </a:rPr>
              <a:t> muestra el contenido de sus entradas.</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head </a:t>
            </a:r>
            <a:r>
              <a:rPr b="0" i="0" lang="en-US" sz="1400" u="none" cap="none" strike="noStrike">
                <a:solidFill>
                  <a:schemeClr val="dk1"/>
                </a:solidFill>
                <a:latin typeface="Arial"/>
                <a:ea typeface="Arial"/>
                <a:cs typeface="Arial"/>
                <a:sym typeface="Arial"/>
              </a:rPr>
              <a:t>muestra las primeras 10 líneas de su entrada.</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tail </a:t>
            </a:r>
            <a:r>
              <a:rPr b="0" i="0" lang="en-US" sz="1400" u="none" cap="none" strike="noStrike">
                <a:solidFill>
                  <a:schemeClr val="dk1"/>
                </a:solidFill>
                <a:latin typeface="Arial"/>
                <a:ea typeface="Arial"/>
                <a:cs typeface="Arial"/>
                <a:sym typeface="Arial"/>
              </a:rPr>
              <a:t>muestra las últimas 10 líneas de su entrada.</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sort </a:t>
            </a:r>
            <a:r>
              <a:rPr b="0" i="0" lang="en-US" sz="1400" u="none" cap="none" strike="noStrike">
                <a:solidFill>
                  <a:schemeClr val="dk1"/>
                </a:solidFill>
                <a:latin typeface="Arial"/>
                <a:ea typeface="Arial"/>
                <a:cs typeface="Arial"/>
                <a:sym typeface="Arial"/>
              </a:rPr>
              <a:t>ordena sus entradas.</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wc </a:t>
            </a:r>
            <a:r>
              <a:rPr b="0" i="0" lang="en-US" sz="1400" u="none" cap="none" strike="noStrike">
                <a:solidFill>
                  <a:schemeClr val="dk1"/>
                </a:solidFill>
                <a:latin typeface="Arial"/>
                <a:ea typeface="Arial"/>
                <a:cs typeface="Arial"/>
                <a:sym typeface="Arial"/>
              </a:rPr>
              <a:t>cuenta líneas, palabras y caracteres en sus entradas.</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Comando &gt; archivo </a:t>
            </a:r>
            <a:r>
              <a:rPr b="0" i="0" lang="en-US" sz="1400" u="none" cap="none" strike="noStrike">
                <a:solidFill>
                  <a:schemeClr val="dk1"/>
                </a:solidFill>
                <a:latin typeface="Arial"/>
                <a:ea typeface="Arial"/>
                <a:cs typeface="Arial"/>
                <a:sym typeface="Arial"/>
              </a:rPr>
              <a:t>redirige la salida de un comando a un archivo.</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Primero | Segundo </a:t>
            </a:r>
            <a:r>
              <a:rPr b="0" i="0" lang="en-US" sz="1400" u="none" cap="none" strike="noStrike">
                <a:solidFill>
                  <a:schemeClr val="dk1"/>
                </a:solidFill>
                <a:latin typeface="Arial"/>
                <a:ea typeface="Arial"/>
                <a:cs typeface="Arial"/>
                <a:sym typeface="Arial"/>
              </a:rPr>
              <a:t>es una tubería: la salida del primer comando se usa como entrada para el segundo.</a:t>
            </a:r>
            <a:endParaRPr b="0" i="0" sz="1400" u="none" cap="none" strike="noStrike">
              <a:solidFill>
                <a:schemeClr val="dk1"/>
              </a:solidFill>
              <a:highlight>
                <a:srgbClr val="FFFFFF"/>
              </a:highlight>
              <a:latin typeface="Arial"/>
              <a:ea typeface="Arial"/>
              <a:cs typeface="Arial"/>
              <a:sym typeface="Arial"/>
            </a:endParaRPr>
          </a:p>
        </p:txBody>
      </p:sp>
      <p:sp>
        <p:nvSpPr>
          <p:cNvPr id="368" name="Google Shape;368;p28"/>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9" name="Google Shape;369;p2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70" name="Google Shape;370;p28"/>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TUBERIAS Y FILTROS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72" name="Google Shape;372;p2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73" name="Google Shape;373;p2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7" name="Shape 377"/>
        <p:cNvGrpSpPr/>
        <p:nvPr/>
      </p:nvGrpSpPr>
      <p:grpSpPr>
        <a:xfrm>
          <a:off x="0" y="0"/>
          <a:ext cx="0" cy="0"/>
          <a:chOff x="0" y="0"/>
          <a:chExt cx="0" cy="0"/>
        </a:xfrm>
      </p:grpSpPr>
      <p:sp>
        <p:nvSpPr>
          <p:cNvPr id="378" name="Google Shape;378;p29"/>
          <p:cNvSpPr txBox="1"/>
          <p:nvPr/>
        </p:nvSpPr>
        <p:spPr>
          <a:xfrm>
            <a:off x="1312650" y="4648938"/>
            <a:ext cx="9443100" cy="114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 se refiere al </a:t>
            </a:r>
            <a:r>
              <a:rPr b="0" i="0" lang="en-US" sz="1400" u="none" cap="none" strike="noStrike">
                <a:solidFill>
                  <a:srgbClr val="3C78D8"/>
                </a:solidFill>
                <a:latin typeface="Arial"/>
                <a:ea typeface="Arial"/>
                <a:cs typeface="Arial"/>
                <a:sym typeface="Arial"/>
              </a:rPr>
              <a:t>prompt</a:t>
            </a:r>
            <a:r>
              <a:rPr b="0" i="0" lang="en-US" sz="1400" u="none" cap="none" strike="noStrike">
                <a:solidFill>
                  <a:schemeClr val="dk1"/>
                </a:solidFill>
                <a:latin typeface="Arial"/>
                <a:ea typeface="Arial"/>
                <a:cs typeface="Arial"/>
                <a:sym typeface="Arial"/>
              </a:rPr>
              <a:t>, pero también se utiliza para pedir que la terminal obtenga el valor de una </a:t>
            </a:r>
            <a:r>
              <a:rPr b="0" i="0" lang="en-US" sz="1400" u="none" cap="none" strike="noStrike">
                <a:solidFill>
                  <a:srgbClr val="3C78D8"/>
                </a:solidFill>
                <a:latin typeface="Arial"/>
                <a:ea typeface="Arial"/>
                <a:cs typeface="Arial"/>
                <a:sym typeface="Arial"/>
              </a:rPr>
              <a:t>variable</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&gt;</a:t>
            </a:r>
            <a:r>
              <a:rPr b="0" i="0" lang="en-US" sz="1400" u="none" cap="none" strike="noStrike">
                <a:solidFill>
                  <a:schemeClr val="dk1"/>
                </a:solidFill>
                <a:latin typeface="Arial"/>
                <a:ea typeface="Arial"/>
                <a:cs typeface="Arial"/>
                <a:sym typeface="Arial"/>
              </a:rPr>
              <a:t> - se refiere al </a:t>
            </a:r>
            <a:r>
              <a:rPr b="0" i="0" lang="en-US" sz="1400" u="none" cap="none" strike="noStrike">
                <a:solidFill>
                  <a:srgbClr val="3C78D8"/>
                </a:solidFill>
                <a:latin typeface="Arial"/>
                <a:ea typeface="Arial"/>
                <a:cs typeface="Arial"/>
                <a:sym typeface="Arial"/>
              </a:rPr>
              <a:t>prompt dentro del bucle</a:t>
            </a:r>
            <a:r>
              <a:rPr b="0" i="0" lang="en-US" sz="1400" u="none" cap="none" strike="noStrike">
                <a:solidFill>
                  <a:schemeClr val="dk1"/>
                </a:solidFill>
                <a:latin typeface="Arial"/>
                <a:ea typeface="Arial"/>
                <a:cs typeface="Arial"/>
                <a:sym typeface="Arial"/>
              </a:rPr>
              <a:t>, pero también se utiliza para </a:t>
            </a:r>
            <a:r>
              <a:rPr b="0" i="0" lang="en-US" sz="1400" u="none" cap="none" strike="noStrike">
                <a:solidFill>
                  <a:srgbClr val="3C78D8"/>
                </a:solidFill>
                <a:latin typeface="Arial"/>
                <a:ea typeface="Arial"/>
                <a:cs typeface="Arial"/>
                <a:sym typeface="Arial"/>
              </a:rPr>
              <a:t>redirigir la salida</a:t>
            </a:r>
            <a:r>
              <a:rPr b="0" i="0" lang="en-US" sz="1400" u="none" cap="none" strike="noStrike">
                <a:solidFill>
                  <a:schemeClr val="dk1"/>
                </a:solidFill>
                <a:latin typeface="Arial"/>
                <a:ea typeface="Arial"/>
                <a:cs typeface="Arial"/>
                <a:sym typeface="Arial"/>
              </a:rPr>
              <a:t> de un comando.</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 se utiliza para separar dos comando escritos en una sola línea.</a:t>
            </a:r>
            <a:endParaRPr b="0" i="0" sz="1400" u="none" cap="none" strike="noStrike">
              <a:solidFill>
                <a:srgbClr val="3D90D9"/>
              </a:solidFill>
              <a:highlight>
                <a:srgbClr val="E7E7E7"/>
              </a:highlight>
              <a:latin typeface="Consolas"/>
              <a:ea typeface="Consolas"/>
              <a:cs typeface="Consolas"/>
              <a:sym typeface="Consolas"/>
            </a:endParaRPr>
          </a:p>
        </p:txBody>
      </p:sp>
      <p:sp>
        <p:nvSpPr>
          <p:cNvPr id="379" name="Google Shape;379;p2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0" name="Google Shape;380;p2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82" name="Google Shape;382;p2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84" name="Google Shape;384;p29"/>
          <p:cNvSpPr txBox="1"/>
          <p:nvPr/>
        </p:nvSpPr>
        <p:spPr>
          <a:xfrm>
            <a:off x="1312650" y="1463375"/>
            <a:ext cx="9443100" cy="718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Los bucles (loops en inglés) son fundamentales para mejorar la productividad a través de la automatización, debido a que nos permiten ejecutar comandos de forma repetitiva.</a:t>
            </a:r>
            <a:endParaRPr b="0" i="0" sz="1400" u="none" cap="none" strike="noStrike">
              <a:solidFill>
                <a:srgbClr val="000000"/>
              </a:solidFill>
              <a:latin typeface="Arial"/>
              <a:ea typeface="Arial"/>
              <a:cs typeface="Arial"/>
              <a:sym typeface="Arial"/>
            </a:endParaRPr>
          </a:p>
        </p:txBody>
      </p:sp>
      <p:sp>
        <p:nvSpPr>
          <p:cNvPr id="385" name="Google Shape;385;p29"/>
          <p:cNvSpPr txBox="1"/>
          <p:nvPr/>
        </p:nvSpPr>
        <p:spPr>
          <a:xfrm>
            <a:off x="1388850" y="3107300"/>
            <a:ext cx="6955800" cy="122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a:t>
            </a:r>
            <a:r>
              <a:rPr b="0" i="1" lang="en-US" sz="1200" u="none" cap="none" strike="noStrike">
                <a:solidFill>
                  <a:srgbClr val="408080"/>
                </a:solidFill>
                <a:highlight>
                  <a:srgbClr val="F8F8F8"/>
                </a:highlight>
                <a:latin typeface="Consolas"/>
                <a:ea typeface="Consolas"/>
                <a:cs typeface="Consolas"/>
                <a:sym typeface="Consolas"/>
              </a:rPr>
              <a:t># La sangría dentro del bucle ayuda a la legibilidad</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400" u="none" cap="none" strike="noStrike">
              <a:solidFill>
                <a:srgbClr val="000000"/>
              </a:solidFill>
              <a:latin typeface="Arial"/>
              <a:ea typeface="Arial"/>
              <a:cs typeface="Arial"/>
              <a:sym typeface="Arial"/>
            </a:endParaRPr>
          </a:p>
        </p:txBody>
      </p:sp>
      <p:sp>
        <p:nvSpPr>
          <p:cNvPr id="386" name="Google Shape;386;p29"/>
          <p:cNvSpPr txBox="1"/>
          <p:nvPr/>
        </p:nvSpPr>
        <p:spPr>
          <a:xfrm>
            <a:off x="1980450" y="2636275"/>
            <a:ext cx="7854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variable</a:t>
            </a:r>
            <a:endParaRPr b="1" i="0" sz="1200" u="none" cap="none" strike="noStrike">
              <a:solidFill>
                <a:srgbClr val="000000"/>
              </a:solidFill>
              <a:latin typeface="Arial"/>
              <a:ea typeface="Arial"/>
              <a:cs typeface="Arial"/>
              <a:sym typeface="Arial"/>
            </a:endParaRPr>
          </a:p>
        </p:txBody>
      </p:sp>
      <p:sp>
        <p:nvSpPr>
          <p:cNvPr id="387" name="Google Shape;387;p29"/>
          <p:cNvSpPr txBox="1"/>
          <p:nvPr/>
        </p:nvSpPr>
        <p:spPr>
          <a:xfrm>
            <a:off x="2936850" y="2611375"/>
            <a:ext cx="19224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elemento iterable (lista)</a:t>
            </a:r>
            <a:endParaRPr b="1" i="0" sz="1200" u="none" cap="none" strike="noStrike">
              <a:solidFill>
                <a:srgbClr val="000000"/>
              </a:solidFill>
              <a:latin typeface="Arial"/>
              <a:ea typeface="Arial"/>
              <a:cs typeface="Arial"/>
              <a:sym typeface="Arial"/>
            </a:endParaRPr>
          </a:p>
        </p:txBody>
      </p:sp>
      <p:sp>
        <p:nvSpPr>
          <p:cNvPr id="388" name="Google Shape;388;p29"/>
          <p:cNvSpPr txBox="1"/>
          <p:nvPr/>
        </p:nvSpPr>
        <p:spPr>
          <a:xfrm>
            <a:off x="8750125" y="3635100"/>
            <a:ext cx="14004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cuerpo del bucle</a:t>
            </a:r>
            <a:endParaRPr b="1" i="0" sz="1200" u="none" cap="none" strike="noStrike">
              <a:solidFill>
                <a:srgbClr val="000000"/>
              </a:solidFill>
              <a:latin typeface="Arial"/>
              <a:ea typeface="Arial"/>
              <a:cs typeface="Arial"/>
              <a:sym typeface="Arial"/>
            </a:endParaRPr>
          </a:p>
        </p:txBody>
      </p:sp>
      <p:sp>
        <p:nvSpPr>
          <p:cNvPr id="389" name="Google Shape;389;p29"/>
          <p:cNvSpPr txBox="1"/>
          <p:nvPr/>
        </p:nvSpPr>
        <p:spPr>
          <a:xfrm>
            <a:off x="1483325" y="2175750"/>
            <a:ext cx="5274000" cy="475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Sintaxis de un bucle </a:t>
            </a:r>
            <a:r>
              <a:rPr b="1" i="0" lang="en-US" sz="1400" u="none" cap="none" strike="noStrike">
                <a:solidFill>
                  <a:srgbClr val="008000"/>
                </a:solidFill>
                <a:highlight>
                  <a:srgbClr val="F8F8F8"/>
                </a:highlight>
                <a:latin typeface="Consolas"/>
                <a:ea typeface="Consolas"/>
                <a:cs typeface="Consolas"/>
                <a:sym typeface="Consolas"/>
              </a:rPr>
              <a:t>for</a:t>
            </a:r>
            <a:endParaRPr b="0" i="0" sz="1400" u="none" cap="none" strike="noStrike">
              <a:solidFill>
                <a:srgbClr val="000000"/>
              </a:solidFill>
              <a:latin typeface="Arial"/>
              <a:ea typeface="Arial"/>
              <a:cs typeface="Arial"/>
              <a:sym typeface="Arial"/>
            </a:endParaRPr>
          </a:p>
        </p:txBody>
      </p:sp>
      <p:sp>
        <p:nvSpPr>
          <p:cNvPr id="390" name="Google Shape;390;p2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000" u="none" cap="none" strike="noStrike">
                <a:solidFill>
                  <a:schemeClr val="dk1"/>
                </a:solidFill>
                <a:latin typeface="Arial"/>
                <a:ea typeface="Arial"/>
                <a:cs typeface="Arial"/>
                <a:sym typeface="Arial"/>
              </a:rPr>
              <a:t>Bucles</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a:off x="2247750"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a:off x="3820025"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9"/>
          <p:cNvSpPr/>
          <p:nvPr/>
        </p:nvSpPr>
        <p:spPr>
          <a:xfrm>
            <a:off x="8344650" y="3711150"/>
            <a:ext cx="370200" cy="1866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7" name="Shape 397"/>
        <p:cNvGrpSpPr/>
        <p:nvPr/>
      </p:nvGrpSpPr>
      <p:grpSpPr>
        <a:xfrm>
          <a:off x="0" y="0"/>
          <a:ext cx="0" cy="0"/>
          <a:chOff x="0" y="0"/>
          <a:chExt cx="0" cy="0"/>
        </a:xfrm>
      </p:grpSpPr>
      <p:sp>
        <p:nvSpPr>
          <p:cNvPr id="398" name="Google Shape;398;p3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3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00" name="Google Shape;400;p3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01" name="Google Shape;401;p3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02" name="Google Shape;402;p3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03" name="Google Shape;403;p30"/>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1</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30"/>
          <p:cNvSpPr txBox="1"/>
          <p:nvPr/>
        </p:nvSpPr>
        <p:spPr>
          <a:xfrm>
            <a:off x="1399100" y="4307250"/>
            <a:ext cx="3526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cp </a:t>
            </a:r>
            <a:r>
              <a:rPr b="0" i="0" lang="en-US" sz="1200" u="none" cap="none" strike="noStrike">
                <a:solidFill>
                  <a:srgbClr val="19177C"/>
                </a:solidFill>
                <a:highlight>
                  <a:srgbClr val="F8F8F8"/>
                </a:highlight>
                <a:latin typeface="Consolas"/>
                <a:ea typeface="Consolas"/>
                <a:cs typeface="Consolas"/>
                <a:sym typeface="Consolas"/>
              </a:rPr>
              <a:t>$filename </a:t>
            </a:r>
            <a:r>
              <a:rPr b="0" i="0" lang="en-US" sz="1200" u="none" cap="none" strike="noStrike">
                <a:solidFill>
                  <a:srgbClr val="6E5494"/>
                </a:solidFill>
                <a:highlight>
                  <a:srgbClr val="F8F8F8"/>
                </a:highlight>
                <a:latin typeface="Consolas"/>
                <a:ea typeface="Consolas"/>
                <a:cs typeface="Consolas"/>
                <a:sym typeface="Consolas"/>
              </a:rPr>
              <a:t>original-</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400" u="none" cap="none" strike="noStrike">
              <a:solidFill>
                <a:srgbClr val="000000"/>
              </a:solidFill>
              <a:latin typeface="Arial"/>
              <a:ea typeface="Arial"/>
              <a:cs typeface="Arial"/>
              <a:sym typeface="Arial"/>
            </a:endParaRPr>
          </a:p>
        </p:txBody>
      </p:sp>
      <p:sp>
        <p:nvSpPr>
          <p:cNvPr id="405" name="Google Shape;405;p30"/>
          <p:cNvSpPr txBox="1"/>
          <p:nvPr/>
        </p:nvSpPr>
        <p:spPr>
          <a:xfrm>
            <a:off x="5051800" y="4323300"/>
            <a:ext cx="6050700" cy="116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Este bucle ejecuta el comando </a:t>
            </a:r>
            <a:r>
              <a:rPr b="0" i="0" lang="en-US" sz="1400" u="none" cap="none" strike="noStrike">
                <a:solidFill>
                  <a:srgbClr val="3D90D9"/>
                </a:solidFill>
                <a:highlight>
                  <a:srgbClr val="E7E7E7"/>
                </a:highlight>
                <a:latin typeface="Consolas"/>
                <a:ea typeface="Consolas"/>
                <a:cs typeface="Consolas"/>
                <a:sym typeface="Consolas"/>
              </a:rPr>
              <a:t>cp</a:t>
            </a:r>
            <a:r>
              <a:rPr b="0" i="0" lang="en-US" sz="1400" u="none" cap="none" strike="noStrike">
                <a:solidFill>
                  <a:srgbClr val="333333"/>
                </a:solidFill>
                <a:highlight>
                  <a:srgbClr val="FFFFFF"/>
                </a:highlight>
                <a:latin typeface="Arial"/>
                <a:ea typeface="Arial"/>
                <a:cs typeface="Arial"/>
                <a:sym typeface="Arial"/>
              </a:rPr>
              <a:t> una vez para cada nombre de archivo:</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E5494"/>
              </a:solidFill>
              <a:highlight>
                <a:srgbClr val="F8F8F8"/>
              </a:highlight>
              <a:latin typeface="Consolas"/>
              <a:ea typeface="Consolas"/>
              <a:cs typeface="Consolas"/>
              <a:sym typeface="Consolas"/>
            </a:endParaRPr>
          </a:p>
          <a:p>
            <a:pPr indent="-304800" lvl="0" marL="457200" marR="0" rtl="0" algn="l">
              <a:lnSpc>
                <a:spcPct val="100000"/>
              </a:lnSpc>
              <a:spcBef>
                <a:spcPts val="0"/>
              </a:spcBef>
              <a:spcAft>
                <a:spcPts val="0"/>
              </a:spcAft>
              <a:buClr>
                <a:srgbClr val="6E5494"/>
              </a:buClr>
              <a:buSzPts val="1200"/>
              <a:buFont typeface="Consolas"/>
              <a:buChar char="❖"/>
            </a:pPr>
            <a:r>
              <a:rPr b="0" i="0" lang="en-US" sz="1200" u="none" cap="none" strike="noStrike">
                <a:solidFill>
                  <a:srgbClr val="6E5494"/>
                </a:solidFill>
                <a:highlight>
                  <a:srgbClr val="F8F8F8"/>
                </a:highlight>
                <a:latin typeface="Consolas"/>
                <a:ea typeface="Consolas"/>
                <a:cs typeface="Consolas"/>
                <a:sym typeface="Consolas"/>
              </a:rPr>
              <a:t>cp basilisk.dat original-basilisk.dat</a:t>
            </a:r>
            <a:endParaRPr b="0" i="0" sz="1200" u="none" cap="none" strike="noStrike">
              <a:solidFill>
                <a:srgbClr val="6E5494"/>
              </a:solidFill>
              <a:highlight>
                <a:srgbClr val="F8F8F8"/>
              </a:highlight>
              <a:latin typeface="Consolas"/>
              <a:ea typeface="Consolas"/>
              <a:cs typeface="Consolas"/>
              <a:sym typeface="Consolas"/>
            </a:endParaRPr>
          </a:p>
          <a:p>
            <a:pPr indent="-304800" lvl="0" marL="457200" marR="88900" rtl="0" algn="l">
              <a:lnSpc>
                <a:spcPct val="142857"/>
              </a:lnSpc>
              <a:spcBef>
                <a:spcPts val="0"/>
              </a:spcBef>
              <a:spcAft>
                <a:spcPts val="0"/>
              </a:spcAft>
              <a:buClr>
                <a:srgbClr val="6E5494"/>
              </a:buClr>
              <a:buSzPts val="1200"/>
              <a:buFont typeface="Consolas"/>
              <a:buChar char="❖"/>
            </a:pPr>
            <a:r>
              <a:rPr b="0" i="0" lang="en-US" sz="1200" u="none" cap="none" strike="noStrike">
                <a:solidFill>
                  <a:srgbClr val="6E5494"/>
                </a:solidFill>
                <a:highlight>
                  <a:srgbClr val="F8F8F8"/>
                </a:highlight>
                <a:latin typeface="Consolas"/>
                <a:ea typeface="Consolas"/>
                <a:cs typeface="Consolas"/>
                <a:sym typeface="Consolas"/>
              </a:rPr>
              <a:t>cp unicorn.dat original-unicorn.dat</a:t>
            </a:r>
            <a:endParaRPr b="0" i="0" sz="1200" u="none" cap="none" strike="noStrike">
              <a:solidFill>
                <a:srgbClr val="6E5494"/>
              </a:solidFill>
              <a:highlight>
                <a:srgbClr val="F8F8F8"/>
              </a:highlight>
              <a:latin typeface="Consolas"/>
              <a:ea typeface="Consolas"/>
              <a:cs typeface="Consolas"/>
              <a:sym typeface="Consolas"/>
            </a:endParaRPr>
          </a:p>
        </p:txBody>
      </p:sp>
      <p:sp>
        <p:nvSpPr>
          <p:cNvPr id="406" name="Google Shape;406;p30"/>
          <p:cNvSpPr txBox="1"/>
          <p:nvPr/>
        </p:nvSpPr>
        <p:spPr>
          <a:xfrm>
            <a:off x="1312650" y="1234775"/>
            <a:ext cx="9443100" cy="127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En este ejemplo, usaremos el directorio creatures que sólo tiene dos archivos de ejemplo, pero los principios se pueden aplicar a muchos más archivos a la vez. Nos gustaría modificar estos archivos, pero también guardar una versión de los archivos originales, nombrando las copias </a:t>
            </a:r>
            <a:r>
              <a:rPr b="0" i="0" lang="en-US" sz="1400" u="none" cap="none" strike="noStrike">
                <a:solidFill>
                  <a:srgbClr val="6E5494"/>
                </a:solidFill>
                <a:highlight>
                  <a:srgbClr val="F8F8F8"/>
                </a:highlight>
                <a:latin typeface="Consolas"/>
                <a:ea typeface="Consolas"/>
                <a:cs typeface="Consolas"/>
                <a:sym typeface="Consolas"/>
              </a:rPr>
              <a:t>original-basilisk.dat</a:t>
            </a:r>
            <a:r>
              <a:rPr b="0" i="0" lang="en-US" sz="1400" u="none" cap="none" strike="noStrike">
                <a:solidFill>
                  <a:schemeClr val="dk1"/>
                </a:solidFill>
                <a:latin typeface="Arial"/>
                <a:ea typeface="Arial"/>
                <a:cs typeface="Arial"/>
                <a:sym typeface="Arial"/>
              </a:rPr>
              <a:t> y </a:t>
            </a:r>
            <a:r>
              <a:rPr b="0" i="0" lang="en-US" sz="1400" u="none" cap="none" strike="noStrike">
                <a:solidFill>
                  <a:srgbClr val="6E5494"/>
                </a:solidFill>
                <a:highlight>
                  <a:srgbClr val="F8F8F8"/>
                </a:highlight>
                <a:latin typeface="Consolas"/>
                <a:ea typeface="Consolas"/>
                <a:cs typeface="Consolas"/>
                <a:sym typeface="Consolas"/>
              </a:rPr>
              <a:t>original-unicorn.dat</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No se puede usar: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txBox="1"/>
          <p:nvPr/>
        </p:nvSpPr>
        <p:spPr>
          <a:xfrm>
            <a:off x="1399100" y="2429375"/>
            <a:ext cx="24522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cp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 original-</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endParaRPr b="0" i="0" sz="1400" u="none" cap="none" strike="noStrike">
              <a:solidFill>
                <a:srgbClr val="000000"/>
              </a:solidFill>
              <a:latin typeface="Arial"/>
              <a:ea typeface="Arial"/>
              <a:cs typeface="Arial"/>
              <a:sym typeface="Arial"/>
            </a:endParaRPr>
          </a:p>
        </p:txBody>
      </p:sp>
      <p:sp>
        <p:nvSpPr>
          <p:cNvPr id="408" name="Google Shape;408;p30"/>
          <p:cNvSpPr txBox="1"/>
          <p:nvPr/>
        </p:nvSpPr>
        <p:spPr>
          <a:xfrm>
            <a:off x="5436200" y="2029800"/>
            <a:ext cx="2807700" cy="520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Puesto que se expandiría a: </a:t>
            </a:r>
            <a:endParaRPr b="0" i="0" sz="1400" u="none" cap="none" strike="noStrike">
              <a:solidFill>
                <a:schemeClr val="dk1"/>
              </a:solidFill>
              <a:latin typeface="Arial"/>
              <a:ea typeface="Arial"/>
              <a:cs typeface="Arial"/>
              <a:sym typeface="Arial"/>
            </a:endParaRPr>
          </a:p>
        </p:txBody>
      </p:sp>
      <p:sp>
        <p:nvSpPr>
          <p:cNvPr id="409" name="Google Shape;409;p30"/>
          <p:cNvSpPr txBox="1"/>
          <p:nvPr/>
        </p:nvSpPr>
        <p:spPr>
          <a:xfrm>
            <a:off x="5454775" y="2429375"/>
            <a:ext cx="39717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cp basilisk.dat unicorn.dat original-</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endParaRPr b="0" i="0" sz="1400" u="none" cap="none" strike="noStrike">
              <a:solidFill>
                <a:schemeClr val="dk1"/>
              </a:solidFill>
              <a:latin typeface="Arial"/>
              <a:ea typeface="Arial"/>
              <a:cs typeface="Arial"/>
              <a:sym typeface="Arial"/>
            </a:endParaRPr>
          </a:p>
        </p:txBody>
      </p:sp>
      <p:sp>
        <p:nvSpPr>
          <p:cNvPr id="410" name="Google Shape;410;p30"/>
          <p:cNvSpPr txBox="1"/>
          <p:nvPr/>
        </p:nvSpPr>
        <p:spPr>
          <a:xfrm>
            <a:off x="1312650" y="2865575"/>
            <a:ext cx="7625100" cy="520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Esto no respalda nuestros archivos, en su lugar obtenemos un error:</a:t>
            </a:r>
            <a:endParaRPr b="0" i="0" sz="1400" u="none" cap="none" strike="noStrike">
              <a:solidFill>
                <a:schemeClr val="dk1"/>
              </a:solidFill>
              <a:latin typeface="Arial"/>
              <a:ea typeface="Arial"/>
              <a:cs typeface="Arial"/>
              <a:sym typeface="Arial"/>
            </a:endParaRPr>
          </a:p>
        </p:txBody>
      </p:sp>
      <p:sp>
        <p:nvSpPr>
          <p:cNvPr id="411" name="Google Shape;411;p30"/>
          <p:cNvSpPr txBox="1"/>
          <p:nvPr/>
        </p:nvSpPr>
        <p:spPr>
          <a:xfrm>
            <a:off x="1399100" y="3268625"/>
            <a:ext cx="41133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BD2C00"/>
                </a:solidFill>
                <a:highlight>
                  <a:srgbClr val="F8F8F8"/>
                </a:highlight>
                <a:latin typeface="Consolas"/>
                <a:ea typeface="Consolas"/>
                <a:cs typeface="Consolas"/>
                <a:sym typeface="Consolas"/>
              </a:rPr>
              <a:t>cp: target `original-*.dat' is not a directory</a:t>
            </a:r>
            <a:endParaRPr b="0" i="0" sz="1400" u="none" cap="none" strike="noStrike">
              <a:solidFill>
                <a:schemeClr val="dk1"/>
              </a:solidFill>
              <a:latin typeface="Arial"/>
              <a:ea typeface="Arial"/>
              <a:cs typeface="Arial"/>
              <a:sym typeface="Arial"/>
            </a:endParaRPr>
          </a:p>
        </p:txBody>
      </p:sp>
      <p:sp>
        <p:nvSpPr>
          <p:cNvPr id="412" name="Google Shape;412;p30"/>
          <p:cNvSpPr txBox="1"/>
          <p:nvPr/>
        </p:nvSpPr>
        <p:spPr>
          <a:xfrm>
            <a:off x="1312650" y="3787050"/>
            <a:ext cx="8530500" cy="520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En cambio, podemos usar un </a:t>
            </a:r>
            <a:r>
              <a:rPr b="1" i="0" lang="en-US" sz="1400" u="none" cap="none" strike="noStrike">
                <a:solidFill>
                  <a:srgbClr val="333333"/>
                </a:solidFill>
                <a:highlight>
                  <a:srgbClr val="FFFFFF"/>
                </a:highlight>
                <a:latin typeface="Arial"/>
                <a:ea typeface="Arial"/>
                <a:cs typeface="Arial"/>
                <a:sym typeface="Arial"/>
              </a:rPr>
              <a:t>bucle</a:t>
            </a:r>
            <a:r>
              <a:rPr b="0" i="0" lang="en-US" sz="1400" u="none" cap="none" strike="noStrike">
                <a:solidFill>
                  <a:srgbClr val="333333"/>
                </a:solidFill>
                <a:highlight>
                  <a:srgbClr val="FFFFFF"/>
                </a:highlight>
                <a:latin typeface="Arial"/>
                <a:ea typeface="Arial"/>
                <a:cs typeface="Arial"/>
                <a:sym typeface="Arial"/>
              </a:rPr>
              <a:t> para ejecutar una operación a la vez sobre cada cosa en una lista: </a:t>
            </a:r>
            <a:endParaRPr b="0" i="0" sz="1400" u="none" cap="none" strike="noStrike">
              <a:solidFill>
                <a:schemeClr val="dk1"/>
              </a:solidFill>
              <a:latin typeface="Arial"/>
              <a:ea typeface="Arial"/>
              <a:cs typeface="Arial"/>
              <a:sym typeface="Arial"/>
            </a:endParaRPr>
          </a:p>
        </p:txBody>
      </p:sp>
      <p:sp>
        <p:nvSpPr>
          <p:cNvPr id="413" name="Google Shape;413;p30"/>
          <p:cNvSpPr/>
          <p:nvPr/>
        </p:nvSpPr>
        <p:spPr>
          <a:xfrm>
            <a:off x="4538575" y="25192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7" name="Shape 417"/>
        <p:cNvGrpSpPr/>
        <p:nvPr/>
      </p:nvGrpSpPr>
      <p:grpSpPr>
        <a:xfrm>
          <a:off x="0" y="0"/>
          <a:ext cx="0" cy="0"/>
          <a:chOff x="0" y="0"/>
          <a:chExt cx="0" cy="0"/>
        </a:xfrm>
      </p:grpSpPr>
      <p:sp>
        <p:nvSpPr>
          <p:cNvPr id="418" name="Google Shape;418;p3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9" name="Google Shape;419;p3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21" name="Google Shape;421;p3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22" name="Google Shape;422;p3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23" name="Google Shape;423;p31"/>
          <p:cNvSpPr txBox="1"/>
          <p:nvPr/>
        </p:nvSpPr>
        <p:spPr>
          <a:xfrm>
            <a:off x="1263875" y="5577600"/>
            <a:ext cx="9467700" cy="879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Evitar el uso nombres sin sentido </a:t>
            </a:r>
            <a:r>
              <a:rPr b="0" i="0" lang="en-US" sz="1400" u="none" cap="none" strike="noStrike">
                <a:solidFill>
                  <a:srgbClr val="3D90D9"/>
                </a:solidFill>
                <a:highlight>
                  <a:srgbClr val="E7E7E7"/>
                </a:highlight>
                <a:latin typeface="Consolas"/>
                <a:ea typeface="Consolas"/>
                <a:cs typeface="Consolas"/>
                <a:sym typeface="Consolas"/>
              </a:rPr>
              <a:t>x</a:t>
            </a:r>
            <a:r>
              <a:rPr b="0" i="0" lang="en-US" sz="1400" u="none" cap="none" strike="noStrike">
                <a:solidFill>
                  <a:srgbClr val="000000"/>
                </a:solidFill>
                <a:latin typeface="Arial"/>
                <a:ea typeface="Arial"/>
                <a:cs typeface="Arial"/>
                <a:sym typeface="Arial"/>
              </a:rPr>
              <a:t> o nombres engañosos </a:t>
            </a:r>
            <a:r>
              <a:rPr b="0" i="0" lang="en-US" sz="1400" u="none" cap="none" strike="noStrike">
                <a:solidFill>
                  <a:srgbClr val="3D90D9"/>
                </a:solidFill>
                <a:highlight>
                  <a:srgbClr val="E7E7E7"/>
                </a:highlight>
                <a:latin typeface="Consolas"/>
                <a:ea typeface="Consolas"/>
                <a:cs typeface="Consolas"/>
                <a:sym typeface="Consolas"/>
              </a:rPr>
              <a:t>temperature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24" name="Google Shape;424;p31"/>
          <p:cNvSpPr/>
          <p:nvPr/>
        </p:nvSpPr>
        <p:spPr>
          <a:xfrm>
            <a:off x="5259263" y="4668000"/>
            <a:ext cx="523200" cy="462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1"/>
          <p:cNvSpPr txBox="1"/>
          <p:nvPr/>
        </p:nvSpPr>
        <p:spPr>
          <a:xfrm>
            <a:off x="1263875" y="3416900"/>
            <a:ext cx="9559200" cy="8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Teniendo en cuenta el bucle anterior, hemos llamado a la variable en este bucle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con el fin de hacer su propósito más claro para los lectores humanos. A la terminal no le importa el nombre de la variable; si escribimos este bucle como:</a:t>
            </a:r>
            <a:endParaRPr b="0" i="0" sz="1400" u="none" cap="none" strike="noStrike">
              <a:solidFill>
                <a:srgbClr val="000000"/>
              </a:solidFill>
              <a:latin typeface="Arial"/>
              <a:ea typeface="Arial"/>
              <a:cs typeface="Arial"/>
              <a:sym typeface="Arial"/>
            </a:endParaRPr>
          </a:p>
        </p:txBody>
      </p:sp>
      <p:sp>
        <p:nvSpPr>
          <p:cNvPr id="426" name="Google Shape;426;p31"/>
          <p:cNvSpPr txBox="1"/>
          <p:nvPr/>
        </p:nvSpPr>
        <p:spPr>
          <a:xfrm>
            <a:off x="6634725" y="1706300"/>
            <a:ext cx="3405300" cy="1634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COMMON NAME: basilisk</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CLASSIFICATION: basiliscus vulgaris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UPDATED: 1745-05-02</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COMMON NAME: unicorn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CLASSIFICATION: equus monoceros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UPDATED: 1738-11-24</a:t>
            </a:r>
            <a:endParaRPr b="0" i="0" sz="1200" u="none" cap="none" strike="noStrike">
              <a:solidFill>
                <a:srgbClr val="303030"/>
              </a:solidFill>
              <a:highlight>
                <a:srgbClr val="F8F8F8"/>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7" name="Google Shape;427;p31"/>
          <p:cNvSpPr txBox="1"/>
          <p:nvPr/>
        </p:nvSpPr>
        <p:spPr>
          <a:xfrm>
            <a:off x="1535625" y="1942100"/>
            <a:ext cx="3929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28" name="Google Shape;428;p31"/>
          <p:cNvSpPr/>
          <p:nvPr/>
        </p:nvSpPr>
        <p:spPr>
          <a:xfrm>
            <a:off x="5923275" y="23952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Aquí un ejemplo sencillo que muestra las tres primeras líneas de cada archivo de una sola vez:</a:t>
            </a:r>
            <a:endParaRPr b="0" i="0" sz="1400" u="none" cap="none" strike="noStrike">
              <a:solidFill>
                <a:srgbClr val="000000"/>
              </a:solidFill>
              <a:latin typeface="Arial"/>
              <a:ea typeface="Arial"/>
              <a:cs typeface="Arial"/>
              <a:sym typeface="Arial"/>
            </a:endParaRPr>
          </a:p>
        </p:txBody>
      </p:sp>
      <p:sp>
        <p:nvSpPr>
          <p:cNvPr id="430" name="Google Shape;430;p31"/>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2</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1"/>
          <p:cNvSpPr txBox="1"/>
          <p:nvPr/>
        </p:nvSpPr>
        <p:spPr>
          <a:xfrm>
            <a:off x="1554975" y="4246675"/>
            <a:ext cx="3296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x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$x</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32" name="Google Shape;432;p31"/>
          <p:cNvSpPr txBox="1"/>
          <p:nvPr/>
        </p:nvSpPr>
        <p:spPr>
          <a:xfrm>
            <a:off x="6176775" y="4246675"/>
            <a:ext cx="4153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temperature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$temperature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33" name="Google Shape;433;p31"/>
          <p:cNvSpPr/>
          <p:nvPr/>
        </p:nvSpPr>
        <p:spPr>
          <a:xfrm>
            <a:off x="448695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
        <p:nvSpPr>
          <p:cNvPr id="434" name="Google Shape;434;p31"/>
          <p:cNvSpPr/>
          <p:nvPr/>
        </p:nvSpPr>
        <p:spPr>
          <a:xfrm>
            <a:off x="1005360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04" name="Google Shape;104;p1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06" name="Google Shape;106;p14"/>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Estructura del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2366361" y="1748199"/>
            <a:ext cx="15420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0B5394"/>
                </a:solidFill>
                <a:latin typeface="Arial"/>
                <a:ea typeface="Arial"/>
                <a:cs typeface="Arial"/>
                <a:sym typeface="Arial"/>
              </a:rPr>
              <a:t>Abrir Terminal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4"/>
          <p:cNvPicPr preferRelativeResize="0"/>
          <p:nvPr/>
        </p:nvPicPr>
        <p:blipFill rotWithShape="1">
          <a:blip r:embed="rId3">
            <a:alphaModFix/>
          </a:blip>
          <a:srcRect b="11515" l="1552" r="1397" t="12316"/>
          <a:stretch/>
        </p:blipFill>
        <p:spPr>
          <a:xfrm>
            <a:off x="1312650" y="2131981"/>
            <a:ext cx="3986101" cy="2708655"/>
          </a:xfrm>
          <a:prstGeom prst="rect">
            <a:avLst/>
          </a:prstGeom>
          <a:noFill/>
          <a:ln>
            <a:noFill/>
          </a:ln>
        </p:spPr>
      </p:pic>
      <p:sp>
        <p:nvSpPr>
          <p:cNvPr id="109" name="Google Shape;109;p14"/>
          <p:cNvSpPr txBox="1"/>
          <p:nvPr/>
        </p:nvSpPr>
        <p:spPr>
          <a:xfrm>
            <a:off x="5470950" y="4495345"/>
            <a:ext cx="909600" cy="47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Usuario</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5636480" y="3372454"/>
            <a:ext cx="425700" cy="47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4"/>
          <p:cNvPicPr preferRelativeResize="0"/>
          <p:nvPr/>
        </p:nvPicPr>
        <p:blipFill rotWithShape="1">
          <a:blip r:embed="rId4">
            <a:alphaModFix/>
          </a:blip>
          <a:srcRect b="0" l="0" r="0" t="0"/>
          <a:stretch/>
        </p:blipFill>
        <p:spPr>
          <a:xfrm>
            <a:off x="6380550" y="2126259"/>
            <a:ext cx="4543925" cy="3756401"/>
          </a:xfrm>
          <a:prstGeom prst="rect">
            <a:avLst/>
          </a:prstGeom>
          <a:noFill/>
          <a:ln>
            <a:noFill/>
          </a:ln>
        </p:spPr>
      </p:pic>
      <p:sp>
        <p:nvSpPr>
          <p:cNvPr id="112" name="Google Shape;112;p14"/>
          <p:cNvSpPr txBox="1"/>
          <p:nvPr/>
        </p:nvSpPr>
        <p:spPr>
          <a:xfrm>
            <a:off x="7881512" y="1758018"/>
            <a:ext cx="1542000" cy="33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B5394"/>
                </a:solidFill>
                <a:latin typeface="Arial"/>
                <a:ea typeface="Arial"/>
                <a:cs typeface="Arial"/>
                <a:sym typeface="Arial"/>
              </a:rPr>
              <a:t>Terminal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9577876" y="2786183"/>
            <a:ext cx="113400" cy="1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14"/>
          <p:cNvCxnSpPr/>
          <p:nvPr/>
        </p:nvCxnSpPr>
        <p:spPr>
          <a:xfrm>
            <a:off x="9704125" y="2860583"/>
            <a:ext cx="1675999" cy="663888"/>
          </a:xfrm>
          <a:prstGeom prst="straightConnector1">
            <a:avLst/>
          </a:prstGeom>
          <a:noFill/>
          <a:ln cap="flat" cmpd="sng" w="9525">
            <a:solidFill>
              <a:srgbClr val="FF0000"/>
            </a:solidFill>
            <a:prstDash val="solid"/>
            <a:round/>
            <a:headEnd len="sm" w="sm" type="none"/>
            <a:tailEnd len="med" w="med" type="triangle"/>
          </a:ln>
        </p:spPr>
      </p:cxnSp>
      <p:sp>
        <p:nvSpPr>
          <p:cNvPr id="115" name="Google Shape;115;p14"/>
          <p:cNvSpPr txBox="1"/>
          <p:nvPr/>
        </p:nvSpPr>
        <p:spPr>
          <a:xfrm>
            <a:off x="11139050" y="3372454"/>
            <a:ext cx="841800" cy="57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prompt</a:t>
            </a:r>
            <a:endParaRPr b="1" i="0" sz="1400" u="none" cap="none" strike="noStrike">
              <a:solidFill>
                <a:srgbClr val="000000"/>
              </a:solidFill>
              <a:latin typeface="Arial"/>
              <a:ea typeface="Arial"/>
              <a:cs typeface="Arial"/>
              <a:sym typeface="Arial"/>
            </a:endParaRPr>
          </a:p>
        </p:txBody>
      </p:sp>
      <p:sp>
        <p:nvSpPr>
          <p:cNvPr id="116" name="Google Shape;116;p14"/>
          <p:cNvSpPr/>
          <p:nvPr/>
        </p:nvSpPr>
        <p:spPr>
          <a:xfrm rot="-5400000">
            <a:off x="7797925" y="1612208"/>
            <a:ext cx="198900" cy="2938800"/>
          </a:xfrm>
          <a:prstGeom prst="leftBrace">
            <a:avLst>
              <a:gd fmla="val 8333" name="adj1"/>
              <a:gd fmla="val 50106"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4"/>
          <p:cNvCxnSpPr>
            <a:stCxn id="116" idx="1"/>
          </p:cNvCxnSpPr>
          <p:nvPr/>
        </p:nvCxnSpPr>
        <p:spPr>
          <a:xfrm flipH="1">
            <a:off x="6165890" y="3181058"/>
            <a:ext cx="1734600" cy="1449600"/>
          </a:xfrm>
          <a:prstGeom prst="straightConnector1">
            <a:avLst/>
          </a:prstGeom>
          <a:noFill/>
          <a:ln cap="flat" cmpd="sng" w="9525">
            <a:solidFill>
              <a:srgbClr val="FF0000"/>
            </a:solidFill>
            <a:prstDash val="solid"/>
            <a:round/>
            <a:headEnd len="sm" w="sm" type="none"/>
            <a:tailEnd len="med" w="med" type="triangle"/>
          </a:ln>
        </p:spPr>
      </p:cxnSp>
      <p:cxnSp>
        <p:nvCxnSpPr>
          <p:cNvPr id="118" name="Google Shape;118;p14"/>
          <p:cNvCxnSpPr/>
          <p:nvPr/>
        </p:nvCxnSpPr>
        <p:spPr>
          <a:xfrm>
            <a:off x="9489550" y="2934983"/>
            <a:ext cx="1821025" cy="1420819"/>
          </a:xfrm>
          <a:prstGeom prst="straightConnector1">
            <a:avLst/>
          </a:prstGeom>
          <a:noFill/>
          <a:ln cap="flat" cmpd="sng" w="9525">
            <a:solidFill>
              <a:srgbClr val="FF0000"/>
            </a:solidFill>
            <a:prstDash val="solid"/>
            <a:round/>
            <a:headEnd len="sm" w="sm" type="none"/>
            <a:tailEnd len="med" w="med" type="triangle"/>
          </a:ln>
        </p:spPr>
      </p:cxnSp>
      <p:sp>
        <p:nvSpPr>
          <p:cNvPr id="119" name="Google Shape;119;p14"/>
          <p:cNvSpPr txBox="1"/>
          <p:nvPr/>
        </p:nvSpPr>
        <p:spPr>
          <a:xfrm>
            <a:off x="11132151" y="4258795"/>
            <a:ext cx="1210800" cy="47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Ubicación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8" name="Shape 438"/>
        <p:cNvGrpSpPr/>
        <p:nvPr/>
      </p:nvGrpSpPr>
      <p:grpSpPr>
        <a:xfrm>
          <a:off x="0" y="0"/>
          <a:ext cx="0" cy="0"/>
          <a:chOff x="0" y="0"/>
          <a:chExt cx="0" cy="0"/>
        </a:xfrm>
      </p:grpSpPr>
      <p:sp>
        <p:nvSpPr>
          <p:cNvPr id="439" name="Google Shape;439;p3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0" name="Google Shape;440;p3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41" name="Google Shape;441;p3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42" name="Google Shape;442;p3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44" name="Google Shape;444;p32"/>
          <p:cNvSpPr txBox="1"/>
          <p:nvPr/>
        </p:nvSpPr>
        <p:spPr>
          <a:xfrm>
            <a:off x="1688025" y="163730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100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20</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45" name="Google Shape;445;p32"/>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He aquí un bucle un poco más complicado:</a:t>
            </a:r>
            <a:endParaRPr b="0" i="0" sz="1400" u="none" cap="none" strike="noStrike">
              <a:solidFill>
                <a:srgbClr val="000000"/>
              </a:solidFill>
              <a:latin typeface="Arial"/>
              <a:ea typeface="Arial"/>
              <a:cs typeface="Arial"/>
              <a:sym typeface="Arial"/>
            </a:endParaRPr>
          </a:p>
        </p:txBody>
      </p:sp>
      <p:sp>
        <p:nvSpPr>
          <p:cNvPr id="446" name="Google Shape;446;p32"/>
          <p:cNvSpPr txBox="1"/>
          <p:nvPr/>
        </p:nvSpPr>
        <p:spPr>
          <a:xfrm>
            <a:off x="1263825" y="2998350"/>
            <a:ext cx="9559200" cy="8694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En este caso, ya que la terminal expande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para que sea el nombre de un archivo, </a:t>
            </a:r>
            <a:r>
              <a:rPr b="0" i="0" lang="en-US" sz="1400" u="none" cap="none" strike="noStrike">
                <a:solidFill>
                  <a:srgbClr val="3D90D9"/>
                </a:solidFill>
                <a:highlight>
                  <a:srgbClr val="E7E7E7"/>
                </a:highlight>
                <a:latin typeface="Consolas"/>
                <a:ea typeface="Consolas"/>
                <a:cs typeface="Consolas"/>
                <a:sym typeface="Consolas"/>
              </a:rPr>
              <a:t>echo $filename</a:t>
            </a:r>
            <a:r>
              <a:rPr b="0" i="0" lang="en-US" sz="1400" u="none" cap="none" strike="noStrike">
                <a:solidFill>
                  <a:srgbClr val="333333"/>
                </a:solidFill>
                <a:highlight>
                  <a:srgbClr val="FFFFFF"/>
                </a:highlight>
                <a:latin typeface="Arial"/>
                <a:ea typeface="Arial"/>
                <a:cs typeface="Arial"/>
                <a:sym typeface="Arial"/>
              </a:rPr>
              <a:t> sólo imprime el nombre del archivo </a:t>
            </a:r>
            <a:r>
              <a:rPr b="0" i="0" lang="en-US" sz="1400" u="none" cap="none" strike="noStrike">
                <a:solidFill>
                  <a:srgbClr val="303030"/>
                </a:solidFill>
                <a:highlight>
                  <a:srgbClr val="F8F8F8"/>
                </a:highlight>
                <a:latin typeface="Consolas"/>
                <a:ea typeface="Consolas"/>
                <a:cs typeface="Consolas"/>
                <a:sym typeface="Consolas"/>
              </a:rPr>
              <a:t>hello there</a:t>
            </a:r>
            <a:r>
              <a:rPr b="0" i="0" lang="en-US" sz="1400" u="none" cap="none" strike="noStrike">
                <a:solidFill>
                  <a:srgbClr val="333333"/>
                </a:solidFill>
                <a:highlight>
                  <a:srgbClr val="FFFFFF"/>
                </a:highlight>
                <a:latin typeface="Arial"/>
                <a:ea typeface="Arial"/>
                <a:cs typeface="Arial"/>
                <a:sym typeface="Arial"/>
              </a:rPr>
              <a:t>. Ten en cuenta que no podemos escribir esto como:</a:t>
            </a:r>
            <a:endParaRPr b="0" i="0" sz="1400" u="none" cap="none" strike="noStrike">
              <a:solidFill>
                <a:srgbClr val="000000"/>
              </a:solidFill>
              <a:latin typeface="Arial"/>
              <a:ea typeface="Arial"/>
              <a:cs typeface="Arial"/>
              <a:sym typeface="Arial"/>
            </a:endParaRPr>
          </a:p>
        </p:txBody>
      </p:sp>
      <p:sp>
        <p:nvSpPr>
          <p:cNvPr id="447" name="Google Shape;447;p32"/>
          <p:cNvSpPr txBox="1"/>
          <p:nvPr/>
        </p:nvSpPr>
        <p:spPr>
          <a:xfrm>
            <a:off x="5786325" y="4002150"/>
            <a:ext cx="5067900" cy="1161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primera vez a través del bucle, cuando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se expande a </a:t>
            </a:r>
            <a:r>
              <a:rPr b="0" i="0" lang="en-US" sz="1400" u="none" cap="none" strike="noStrike">
                <a:solidFill>
                  <a:srgbClr val="3D90D9"/>
                </a:solidFill>
                <a:highlight>
                  <a:srgbClr val="E7E7E7"/>
                </a:highlight>
                <a:latin typeface="Consolas"/>
                <a:ea typeface="Consolas"/>
                <a:cs typeface="Consolas"/>
                <a:sym typeface="Consolas"/>
              </a:rPr>
              <a:t>basilisk.dat</a:t>
            </a:r>
            <a:r>
              <a:rPr b="0" i="0" lang="en-US" sz="1400" u="none" cap="none" strike="noStrike">
                <a:solidFill>
                  <a:srgbClr val="333333"/>
                </a:solidFill>
                <a:highlight>
                  <a:srgbClr val="FFFFFF"/>
                </a:highlight>
                <a:latin typeface="Arial"/>
                <a:ea typeface="Arial"/>
                <a:cs typeface="Arial"/>
                <a:sym typeface="Arial"/>
              </a:rPr>
              <a:t>, la terminal intentará ejecutar </a:t>
            </a:r>
            <a:r>
              <a:rPr b="0" i="0" lang="en-US" sz="1400" u="none" cap="none" strike="noStrike">
                <a:solidFill>
                  <a:srgbClr val="3D90D9"/>
                </a:solidFill>
                <a:highlight>
                  <a:srgbClr val="E7E7E7"/>
                </a:highlight>
                <a:latin typeface="Consolas"/>
                <a:ea typeface="Consolas"/>
                <a:cs typeface="Consolas"/>
                <a:sym typeface="Consolas"/>
              </a:rPr>
              <a:t>basilisk.dat</a:t>
            </a:r>
            <a:r>
              <a:rPr b="0" i="0" lang="en-US" sz="1400" u="none" cap="none" strike="noStrike">
                <a:solidFill>
                  <a:srgbClr val="333333"/>
                </a:solidFill>
                <a:highlight>
                  <a:srgbClr val="FFFFFF"/>
                </a:highlight>
                <a:latin typeface="Arial"/>
                <a:ea typeface="Arial"/>
                <a:cs typeface="Arial"/>
                <a:sym typeface="Arial"/>
              </a:rPr>
              <a:t> como un programa. </a:t>
            </a:r>
            <a:endParaRPr b="0" i="0" sz="1400" u="none" cap="none" strike="noStrike">
              <a:solidFill>
                <a:srgbClr val="000000"/>
              </a:solidFill>
              <a:latin typeface="Arial"/>
              <a:ea typeface="Arial"/>
              <a:cs typeface="Arial"/>
              <a:sym typeface="Arial"/>
            </a:endParaRPr>
          </a:p>
        </p:txBody>
      </p:sp>
      <p:sp>
        <p:nvSpPr>
          <p:cNvPr id="448" name="Google Shape;448;p32"/>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3</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2"/>
          <p:cNvSpPr txBox="1"/>
          <p:nvPr/>
        </p:nvSpPr>
        <p:spPr>
          <a:xfrm>
            <a:off x="1688025" y="391365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100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20</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50" name="Google Shape;450;p32"/>
          <p:cNvSpPr/>
          <p:nvPr/>
        </p:nvSpPr>
        <p:spPr>
          <a:xfrm>
            <a:off x="5322250" y="3593725"/>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4" name="Shape 454"/>
        <p:cNvGrpSpPr/>
        <p:nvPr/>
      </p:nvGrpSpPr>
      <p:grpSpPr>
        <a:xfrm>
          <a:off x="0" y="0"/>
          <a:ext cx="0" cy="0"/>
          <a:chOff x="0" y="0"/>
          <a:chExt cx="0" cy="0"/>
        </a:xfrm>
      </p:grpSpPr>
      <p:sp>
        <p:nvSpPr>
          <p:cNvPr id="455" name="Google Shape;455;p3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PIPELINE DE NELLE: PROCESANDO ARCHIVOS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p3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58" name="Google Shape;458;p3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59" name="Google Shape;459;p3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60" name="Google Shape;460;p3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61" name="Google Shape;461;p33"/>
          <p:cNvSpPr txBox="1"/>
          <p:nvPr/>
        </p:nvSpPr>
        <p:spPr>
          <a:xfrm>
            <a:off x="1236450" y="1234775"/>
            <a:ext cx="9443100" cy="132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Nelle ahora está lista para procesar sus archivos de datos. Dado que todavía está aprendiendo cómo utilizar la terminal, decide construir los comandos requeridos en etapas. Su primer paso es asegurarse de que puede seleccionar los archivos correctos (recuerda, aquellos cuyos nombres terminan en ‘A’ o ‘B’, en lugar de ‘Z’). Posicionada en su directorio home, Nelle teclea:</a:t>
            </a:r>
            <a:endParaRPr b="0" i="0" sz="1400" u="none" cap="none" strike="noStrike">
              <a:solidFill>
                <a:srgbClr val="000000"/>
              </a:solidFill>
              <a:latin typeface="Arial"/>
              <a:ea typeface="Arial"/>
              <a:cs typeface="Arial"/>
              <a:sym typeface="Arial"/>
            </a:endParaRPr>
          </a:p>
        </p:txBody>
      </p:sp>
      <p:sp>
        <p:nvSpPr>
          <p:cNvPr id="462" name="Google Shape;462;p33"/>
          <p:cNvSpPr/>
          <p:nvPr/>
        </p:nvSpPr>
        <p:spPr>
          <a:xfrm>
            <a:off x="5716425" y="28691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3"/>
          <p:cNvSpPr txBox="1"/>
          <p:nvPr/>
        </p:nvSpPr>
        <p:spPr>
          <a:xfrm>
            <a:off x="1236450" y="3818025"/>
            <a:ext cx="9366900" cy="8631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Su siguiente paso es decidir cómo llamar a los archivos que creará el programa de análisis </a:t>
            </a:r>
            <a:r>
              <a:rPr b="0" i="0" lang="en-US" sz="1400" u="none" cap="none" strike="noStrike">
                <a:solidFill>
                  <a:srgbClr val="3D90D9"/>
                </a:solidFill>
                <a:highlight>
                  <a:srgbClr val="E7E7E7"/>
                </a:highlight>
                <a:latin typeface="Consolas"/>
                <a:ea typeface="Consolas"/>
                <a:cs typeface="Consolas"/>
                <a:sym typeface="Consolas"/>
              </a:rPr>
              <a:t>goostats</a:t>
            </a:r>
            <a:r>
              <a:rPr b="0" i="0" lang="en-US" sz="1400" u="none" cap="none" strike="noStrike">
                <a:solidFill>
                  <a:srgbClr val="333333"/>
                </a:solidFill>
                <a:highlight>
                  <a:srgbClr val="FFFFFF"/>
                </a:highlight>
                <a:latin typeface="Arial"/>
                <a:ea typeface="Arial"/>
                <a:cs typeface="Arial"/>
                <a:sym typeface="Arial"/>
              </a:rPr>
              <a:t>. Prefijar el nombre de cada archivo de entrada con “stats” parece simple, así que modifica su bucle para hacer eso:</a:t>
            </a:r>
            <a:endParaRPr b="0" i="0" sz="1400" u="none" cap="none" strike="noStrike">
              <a:solidFill>
                <a:srgbClr val="000000"/>
              </a:solidFill>
              <a:latin typeface="Arial"/>
              <a:ea typeface="Arial"/>
              <a:cs typeface="Arial"/>
              <a:sym typeface="Arial"/>
            </a:endParaRPr>
          </a:p>
        </p:txBody>
      </p:sp>
      <p:sp>
        <p:nvSpPr>
          <p:cNvPr id="464" name="Google Shape;464;p33"/>
          <p:cNvSpPr/>
          <p:nvPr/>
        </p:nvSpPr>
        <p:spPr>
          <a:xfrm>
            <a:off x="5385950" y="52144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3"/>
          <p:cNvSpPr txBox="1"/>
          <p:nvPr/>
        </p:nvSpPr>
        <p:spPr>
          <a:xfrm>
            <a:off x="1324950" y="2296175"/>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north-pacific-gyre/2012-07-03</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6" name="Google Shape;466;p33"/>
          <p:cNvSpPr txBox="1"/>
          <p:nvPr/>
        </p:nvSpPr>
        <p:spPr>
          <a:xfrm>
            <a:off x="6633675" y="2136675"/>
            <a:ext cx="15831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NENE01729A.txt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NENE01729B.txt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NENE01736A.txt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7" name="Google Shape;467;p33"/>
          <p:cNvSpPr txBox="1"/>
          <p:nvPr/>
        </p:nvSpPr>
        <p:spPr>
          <a:xfrm>
            <a:off x="1324950" y="4919800"/>
            <a:ext cx="3441000" cy="1150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8" name="Google Shape;468;p33"/>
          <p:cNvSpPr txBox="1"/>
          <p:nvPr/>
        </p:nvSpPr>
        <p:spPr>
          <a:xfrm>
            <a:off x="6284950" y="4647400"/>
            <a:ext cx="33360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NENE01729A.txt stats-NENE01729A.txt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NENE01729B.txt stats-NENE01729B.txt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NENE01736A.txt stats-NENE01736A.txt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NENE02043A.txt stats-NENE02043A.txt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NENE02043B.txt stats-NENE02043B.txt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2" name="Shape 472"/>
        <p:cNvGrpSpPr/>
        <p:nvPr/>
      </p:nvGrpSpPr>
      <p:grpSpPr>
        <a:xfrm>
          <a:off x="0" y="0"/>
          <a:ext cx="0" cy="0"/>
          <a:chOff x="0" y="0"/>
          <a:chExt cx="0" cy="0"/>
        </a:xfrm>
      </p:grpSpPr>
      <p:sp>
        <p:nvSpPr>
          <p:cNvPr id="473" name="Google Shape;473;p3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REDIRECCIONAMIENTO DE LA SALIDA</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5" name="Google Shape;475;p3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76" name="Google Shape;476;p3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77" name="Google Shape;477;p3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78" name="Google Shape;478;p3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79" name="Google Shape;479;p34"/>
          <p:cNvSpPr txBox="1"/>
          <p:nvPr/>
        </p:nvSpPr>
        <p:spPr>
          <a:xfrm>
            <a:off x="1524950" y="1530500"/>
            <a:ext cx="3000000" cy="15312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alkanes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$alkanes</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$alkanes</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alkanes.pdb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p:txBody>
      </p:sp>
      <p:sp>
        <p:nvSpPr>
          <p:cNvPr id="480" name="Google Shape;480;p34"/>
          <p:cNvSpPr txBox="1"/>
          <p:nvPr/>
        </p:nvSpPr>
        <p:spPr>
          <a:xfrm>
            <a:off x="1524950" y="3527550"/>
            <a:ext cx="3000000" cy="13809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666666"/>
                </a:solidFill>
                <a:highlight>
                  <a:srgbClr val="F8F8F8"/>
                </a:highlight>
                <a:latin typeface="Consolas"/>
                <a:ea typeface="Consolas"/>
                <a:cs typeface="Consolas"/>
                <a:sym typeface="Consolas"/>
              </a:rPr>
              <a:t>&gt;&gt;</a:t>
            </a:r>
            <a:r>
              <a:rPr b="0" i="0" lang="en-US" sz="1200" u="none" cap="none" strike="noStrike">
                <a:solidFill>
                  <a:srgbClr val="6E5494"/>
                </a:solidFill>
                <a:highlight>
                  <a:srgbClr val="F8F8F8"/>
                </a:highlight>
                <a:latin typeface="Consolas"/>
                <a:ea typeface="Consolas"/>
                <a:cs typeface="Consolas"/>
                <a:sym typeface="Consolas"/>
              </a:rPr>
              <a:t> all.pdb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p:txBody>
      </p:sp>
      <p:sp>
        <p:nvSpPr>
          <p:cNvPr id="481" name="Google Shape;481;p34"/>
          <p:cNvSpPr txBox="1"/>
          <p:nvPr/>
        </p:nvSpPr>
        <p:spPr>
          <a:xfrm>
            <a:off x="5170850" y="1963850"/>
            <a:ext cx="5630700" cy="67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texto de cada archivo se escribe (uno a la vez) en </a:t>
            </a:r>
            <a:r>
              <a:rPr b="0" i="0" lang="en-US" sz="1400" u="none" cap="none" strike="noStrike">
                <a:solidFill>
                  <a:srgbClr val="3D90D9"/>
                </a:solidFill>
                <a:highlight>
                  <a:srgbClr val="E7E7E7"/>
                </a:highlight>
                <a:latin typeface="Consolas"/>
                <a:ea typeface="Consolas"/>
                <a:cs typeface="Consolas"/>
                <a:sym typeface="Consolas"/>
              </a:rPr>
              <a:t>alkanes.pdb</a:t>
            </a:r>
            <a:r>
              <a:rPr b="0" i="0" lang="en-US" sz="1400" u="none" cap="none" strike="noStrike">
                <a:solidFill>
                  <a:srgbClr val="333333"/>
                </a:solidFill>
                <a:highlight>
                  <a:srgbClr val="FFFFFF"/>
                </a:highlight>
                <a:latin typeface="Arial"/>
                <a:ea typeface="Arial"/>
                <a:cs typeface="Arial"/>
                <a:sym typeface="Arial"/>
              </a:rPr>
              <a:t>. Sin embargo, el archivo se sobrescribe en cada iteración del bucle.</a:t>
            </a:r>
            <a:endParaRPr b="0" i="0" sz="1400" u="none" cap="none" strike="noStrike">
              <a:solidFill>
                <a:srgbClr val="000000"/>
              </a:solidFill>
              <a:latin typeface="Arial"/>
              <a:ea typeface="Arial"/>
              <a:cs typeface="Arial"/>
              <a:sym typeface="Arial"/>
            </a:endParaRPr>
          </a:p>
        </p:txBody>
      </p:sp>
      <p:sp>
        <p:nvSpPr>
          <p:cNvPr id="482" name="Google Shape;482;p34"/>
          <p:cNvSpPr txBox="1"/>
          <p:nvPr/>
        </p:nvSpPr>
        <p:spPr>
          <a:xfrm>
            <a:off x="5170850" y="3707550"/>
            <a:ext cx="5630700" cy="1020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&gt;&gt;</a:t>
            </a:r>
            <a:r>
              <a:rPr b="0" i="0" lang="en-US" sz="1400" u="none" cap="none" strike="noStrike">
                <a:solidFill>
                  <a:srgbClr val="333333"/>
                </a:solidFill>
                <a:highlight>
                  <a:srgbClr val="FFFFFF"/>
                </a:highlight>
                <a:latin typeface="Arial"/>
                <a:ea typeface="Arial"/>
                <a:cs typeface="Arial"/>
                <a:sym typeface="Arial"/>
              </a:rPr>
              <a:t> concatena en un archivo, en lugar de sobrescribirlo con la salida del comando. Dado que la salida del comando </a:t>
            </a:r>
            <a:r>
              <a:rPr b="0" i="0" lang="en-US" sz="1400" u="none" cap="none" strike="noStrike">
                <a:solidFill>
                  <a:srgbClr val="3D90D9"/>
                </a:solidFill>
                <a:highlight>
                  <a:srgbClr val="E7E7E7"/>
                </a:highlight>
                <a:latin typeface="Consolas"/>
                <a:ea typeface="Consolas"/>
                <a:cs typeface="Consolas"/>
                <a:sym typeface="Consolas"/>
              </a:rPr>
              <a:t>cat</a:t>
            </a:r>
            <a:r>
              <a:rPr b="0" i="0" lang="en-US" sz="1400" u="none" cap="none" strike="noStrike">
                <a:solidFill>
                  <a:srgbClr val="333333"/>
                </a:solidFill>
                <a:highlight>
                  <a:srgbClr val="FFFFFF"/>
                </a:highlight>
                <a:latin typeface="Arial"/>
                <a:ea typeface="Arial"/>
                <a:cs typeface="Arial"/>
                <a:sym typeface="Arial"/>
              </a:rPr>
              <a:t> ha sido redirigida, nada se imprime en pantalla.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6" name="Shape 486"/>
        <p:cNvGrpSpPr/>
        <p:nvPr/>
      </p:nvGrpSpPr>
      <p:grpSpPr>
        <a:xfrm>
          <a:off x="0" y="0"/>
          <a:ext cx="0" cy="0"/>
          <a:chOff x="0" y="0"/>
          <a:chExt cx="0" cy="0"/>
        </a:xfrm>
      </p:grpSpPr>
      <p:pic>
        <p:nvPicPr>
          <p:cNvPr id="487" name="Google Shape;487;p35"/>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488" name="Google Shape;488;p35"/>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Un bucle </a:t>
            </a:r>
            <a:r>
              <a:rPr b="0" i="0" lang="en-US" sz="1400" u="none" cap="none" strike="noStrike">
                <a:solidFill>
                  <a:srgbClr val="3D90D9"/>
                </a:solidFill>
                <a:highlight>
                  <a:srgbClr val="E7E7E7"/>
                </a:highlight>
                <a:latin typeface="Consolas"/>
                <a:ea typeface="Consolas"/>
                <a:cs typeface="Consolas"/>
                <a:sym typeface="Consolas"/>
              </a:rPr>
              <a:t>for</a:t>
            </a:r>
            <a:r>
              <a:rPr b="0" i="0" lang="en-US" sz="1400" u="none" cap="none" strike="noStrike">
                <a:solidFill>
                  <a:srgbClr val="333333"/>
                </a:solidFill>
                <a:latin typeface="Arial"/>
                <a:ea typeface="Arial"/>
                <a:cs typeface="Arial"/>
                <a:sym typeface="Arial"/>
              </a:rPr>
              <a:t> repite comandos una vez para cada elemento de una lista.</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Cada bucle </a:t>
            </a:r>
            <a:r>
              <a:rPr b="0" i="0" lang="en-US" sz="1400" u="none" cap="none" strike="noStrike">
                <a:solidFill>
                  <a:srgbClr val="3D90D9"/>
                </a:solidFill>
                <a:highlight>
                  <a:srgbClr val="E7E7E7"/>
                </a:highlight>
                <a:latin typeface="Consolas"/>
                <a:ea typeface="Consolas"/>
                <a:cs typeface="Consolas"/>
                <a:sym typeface="Consolas"/>
              </a:rPr>
              <a:t>for</a:t>
            </a:r>
            <a:r>
              <a:rPr b="0" i="0" lang="en-US" sz="1400" u="none" cap="none" strike="noStrike">
                <a:solidFill>
                  <a:srgbClr val="333333"/>
                </a:solidFill>
                <a:latin typeface="Arial"/>
                <a:ea typeface="Arial"/>
                <a:cs typeface="Arial"/>
                <a:sym typeface="Arial"/>
              </a:rPr>
              <a:t> necesita una variable para referirse al elemento en el que está trabajando actualmente.</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Uso de </a:t>
            </a:r>
            <a:r>
              <a:rPr b="0" i="0" lang="en-US" sz="1400" u="none" cap="none" strike="noStrike">
                <a:solidFill>
                  <a:srgbClr val="3D90D9"/>
                </a:solidFill>
                <a:highlight>
                  <a:srgbClr val="E7E7E7"/>
                </a:highlight>
                <a:latin typeface="Consolas"/>
                <a:ea typeface="Consolas"/>
                <a:cs typeface="Consolas"/>
                <a:sym typeface="Consolas"/>
              </a:rPr>
              <a:t>$name</a:t>
            </a:r>
            <a:r>
              <a:rPr b="0" i="0" lang="en-US" sz="1400" u="none" cap="none" strike="noStrike">
                <a:solidFill>
                  <a:srgbClr val="333333"/>
                </a:solidFill>
                <a:latin typeface="Arial"/>
                <a:ea typeface="Arial"/>
                <a:cs typeface="Arial"/>
                <a:sym typeface="Arial"/>
              </a:rPr>
              <a:t> para expandir una variable (es decir, obtener su valor). También se puede usar </a:t>
            </a:r>
            <a:r>
              <a:rPr b="0" i="0" lang="en-US" sz="1400" u="none" cap="none" strike="noStrike">
                <a:solidFill>
                  <a:srgbClr val="3D90D9"/>
                </a:solidFill>
                <a:highlight>
                  <a:srgbClr val="E7E7E7"/>
                </a:highlight>
                <a:latin typeface="Consolas"/>
                <a:ea typeface="Consolas"/>
                <a:cs typeface="Consolas"/>
                <a:sym typeface="Consolas"/>
              </a:rPr>
              <a:t>${name}</a:t>
            </a:r>
            <a:r>
              <a:rPr b="0" i="0" lang="en-US" sz="1400" u="none" cap="none" strike="noStrike">
                <a:solidFill>
                  <a:srgbClr val="333333"/>
                </a:solidFill>
                <a:latin typeface="Arial"/>
                <a:ea typeface="Arial"/>
                <a:cs typeface="Arial"/>
                <a:sym typeface="Arial"/>
              </a:rPr>
              <a:t>.</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No utilizar espacios, comillas o caracteres especiales como ‘*’ o ‘?’ en nombres de directorios, ya que complica la expansión de variables.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Proporcionar a los archivos nombres coherentes que sean fáciles de combinar con los caracteres especiales para facilitar la selección de los bucles.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Utilizar la tecla de flecha hacia arriba para desplazarse por los comandos anteriores para editarlos y repetirlos.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Usar</a:t>
            </a:r>
            <a:r>
              <a:rPr b="0" i="0" lang="en-US" sz="1400" u="none" cap="none" strike="noStrike">
                <a:solidFill>
                  <a:srgbClr val="3D90D9"/>
                </a:solidFill>
                <a:highlight>
                  <a:srgbClr val="E7E7E7"/>
                </a:highlight>
                <a:latin typeface="Consolas"/>
                <a:ea typeface="Consolas"/>
                <a:cs typeface="Consolas"/>
                <a:sym typeface="Consolas"/>
              </a:rPr>
              <a:t> Ctrl-R</a:t>
            </a:r>
            <a:r>
              <a:rPr b="0" i="0" lang="en-US" sz="1400" u="none" cap="none" strike="noStrike">
                <a:solidFill>
                  <a:srgbClr val="333333"/>
                </a:solidFill>
                <a:latin typeface="Arial"/>
                <a:ea typeface="Arial"/>
                <a:cs typeface="Arial"/>
                <a:sym typeface="Arial"/>
              </a:rPr>
              <a:t> para buscar a través de los comandos previamente introducidos.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Usar </a:t>
            </a:r>
            <a:r>
              <a:rPr b="0" i="0" lang="en-US" sz="1400" u="none" cap="none" strike="noStrike">
                <a:solidFill>
                  <a:srgbClr val="3D90D9"/>
                </a:solidFill>
                <a:highlight>
                  <a:srgbClr val="E7E7E7"/>
                </a:highlight>
                <a:latin typeface="Consolas"/>
                <a:ea typeface="Consolas"/>
                <a:cs typeface="Consolas"/>
                <a:sym typeface="Consolas"/>
              </a:rPr>
              <a:t>history</a:t>
            </a:r>
            <a:r>
              <a:rPr b="0" i="0" lang="en-US" sz="1400" u="none" cap="none" strike="noStrike">
                <a:solidFill>
                  <a:srgbClr val="333333"/>
                </a:solidFill>
                <a:latin typeface="Arial"/>
                <a:ea typeface="Arial"/>
                <a:cs typeface="Arial"/>
                <a:sym typeface="Arial"/>
              </a:rPr>
              <a:t> para mostrar comandos recientes, y </a:t>
            </a:r>
            <a:r>
              <a:rPr b="0" i="0" lang="en-US" sz="1400" u="none" cap="none" strike="noStrike">
                <a:solidFill>
                  <a:srgbClr val="3D90D9"/>
                </a:solidFill>
                <a:highlight>
                  <a:srgbClr val="E7E7E7"/>
                </a:highlight>
                <a:latin typeface="Consolas"/>
                <a:ea typeface="Consolas"/>
                <a:cs typeface="Consolas"/>
                <a:sym typeface="Consolas"/>
              </a:rPr>
              <a:t>!number</a:t>
            </a:r>
            <a:r>
              <a:rPr b="0" i="0" lang="en-US" sz="1400" u="none" cap="none" strike="noStrike">
                <a:solidFill>
                  <a:srgbClr val="333333"/>
                </a:solidFill>
                <a:latin typeface="Arial"/>
                <a:ea typeface="Arial"/>
                <a:cs typeface="Arial"/>
                <a:sym typeface="Arial"/>
              </a:rPr>
              <a:t> para repetir un comando por número.</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
        <p:nvSpPr>
          <p:cNvPr id="489" name="Google Shape;489;p35"/>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p3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91" name="Google Shape;491;p35"/>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BUCLES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93" name="Google Shape;493;p3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94" name="Google Shape;494;p3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8" name="Shape 498"/>
        <p:cNvGrpSpPr/>
        <p:nvPr/>
      </p:nvGrpSpPr>
      <p:grpSpPr>
        <a:xfrm>
          <a:off x="0" y="0"/>
          <a:ext cx="0" cy="0"/>
          <a:chOff x="0" y="0"/>
          <a:chExt cx="0" cy="0"/>
        </a:xfrm>
      </p:grpSpPr>
      <p:sp>
        <p:nvSpPr>
          <p:cNvPr id="499" name="Google Shape;499;p3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0" name="Google Shape;500;p3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01" name="Google Shape;501;p3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02" name="Google Shape;502;p3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03" name="Google Shape;503;p3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04" name="Google Shape;504;p36"/>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Scripts de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6"/>
          <p:cNvSpPr txBox="1"/>
          <p:nvPr/>
        </p:nvSpPr>
        <p:spPr>
          <a:xfrm>
            <a:off x="1312650" y="1463375"/>
            <a:ext cx="92262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6"/>
          <p:cNvSpPr txBox="1"/>
          <p:nvPr/>
        </p:nvSpPr>
        <p:spPr>
          <a:xfrm>
            <a:off x="1312650" y="1463375"/>
            <a:ext cx="9443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Vamos a tomar los comandos que repetimos con frecuencia y los vamos a guardar en archivos, de modo que, podemos volver a ejecutar todas esas operaciones escribiendo un sólo comando. Por razones históricas, a un conjunto de comandos guardados en un archivo se le llama un </a:t>
            </a:r>
            <a:r>
              <a:rPr b="1" i="0" lang="en-US" sz="1400" u="none" cap="none" strike="noStrike">
                <a:solidFill>
                  <a:srgbClr val="000000"/>
                </a:solidFill>
                <a:latin typeface="Arial"/>
                <a:ea typeface="Arial"/>
                <a:cs typeface="Arial"/>
                <a:sym typeface="Arial"/>
              </a:rPr>
              <a:t>script </a:t>
            </a:r>
            <a:r>
              <a:rPr b="0" i="0" lang="en-US" sz="1400" u="none" cap="none" strike="noStrike">
                <a:solidFill>
                  <a:srgbClr val="000000"/>
                </a:solidFill>
                <a:latin typeface="Arial"/>
                <a:ea typeface="Arial"/>
                <a:cs typeface="Arial"/>
                <a:sym typeface="Arial"/>
              </a:rPr>
              <a:t>de la terminal.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Comencemos por volver a </a:t>
            </a:r>
            <a:r>
              <a:rPr b="0" i="0" lang="en-US" sz="1400" u="none" cap="none" strike="noStrike">
                <a:solidFill>
                  <a:srgbClr val="3D90D9"/>
                </a:solidFill>
                <a:highlight>
                  <a:srgbClr val="E7E7E7"/>
                </a:highlight>
                <a:latin typeface="Consolas"/>
                <a:ea typeface="Consolas"/>
                <a:cs typeface="Consolas"/>
                <a:sym typeface="Consolas"/>
              </a:rPr>
              <a:t>molecules/</a:t>
            </a:r>
            <a:r>
              <a:rPr b="0" i="0" lang="en-US" sz="1400" u="none" cap="none" strike="noStrike">
                <a:solidFill>
                  <a:srgbClr val="333333"/>
                </a:solidFill>
                <a:latin typeface="Arial"/>
                <a:ea typeface="Arial"/>
                <a:cs typeface="Arial"/>
                <a:sym typeface="Arial"/>
              </a:rPr>
              <a:t> creando un nuevo archivo, </a:t>
            </a:r>
            <a:r>
              <a:rPr b="0" i="0" lang="en-US" sz="1400" u="none" cap="none" strike="noStrike">
                <a:solidFill>
                  <a:srgbClr val="3D90D9"/>
                </a:solidFill>
                <a:highlight>
                  <a:srgbClr val="E7E7E7"/>
                </a:highlight>
                <a:latin typeface="Consolas"/>
                <a:ea typeface="Consolas"/>
                <a:cs typeface="Consolas"/>
                <a:sym typeface="Consolas"/>
              </a:rPr>
              <a:t>middle.sh</a:t>
            </a:r>
            <a:r>
              <a:rPr b="0" i="0" lang="en-US" sz="1400" u="none" cap="none" strike="noStrike">
                <a:solidFill>
                  <a:srgbClr val="333333"/>
                </a:solidFill>
                <a:latin typeface="Arial"/>
                <a:ea typeface="Arial"/>
                <a:cs typeface="Arial"/>
                <a:sym typeface="Arial"/>
              </a:rPr>
              <a:t>, que se convertirá en nuestro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de la terminal:</a:t>
            </a:r>
            <a:endParaRPr b="0" i="0" sz="1400" u="none" cap="none" strike="noStrike">
              <a:solidFill>
                <a:srgbClr val="333333"/>
              </a:solidFill>
              <a:latin typeface="Arial"/>
              <a:ea typeface="Arial"/>
              <a:cs typeface="Arial"/>
              <a:sym typeface="Arial"/>
            </a:endParaRPr>
          </a:p>
          <a:p>
            <a:pPr indent="0" lvl="0" marL="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0" marR="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 Podemos usar el editor de texto para editar directamente el archivo - simplemente insertaremos la siguiente línea:</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Una vez que hayamos guardado el archivo, podemos pedirle a la terminal que ejecute los comandos que contiene. Nuestra terminal se llama </a:t>
            </a:r>
            <a:r>
              <a:rPr b="0" i="0" lang="en-US" sz="1400" u="none" cap="none" strike="noStrike">
                <a:solidFill>
                  <a:srgbClr val="3D90D9"/>
                </a:solidFill>
                <a:highlight>
                  <a:srgbClr val="E7E7E7"/>
                </a:highlight>
                <a:latin typeface="Consolas"/>
                <a:ea typeface="Consolas"/>
                <a:cs typeface="Consolas"/>
                <a:sym typeface="Consolas"/>
              </a:rPr>
              <a:t>bash</a:t>
            </a:r>
            <a:r>
              <a:rPr b="0" i="0" lang="en-US" sz="1400" u="none" cap="none" strike="noStrike">
                <a:solidFill>
                  <a:srgbClr val="333333"/>
                </a:solidFill>
                <a:highlight>
                  <a:srgbClr val="FFFFFF"/>
                </a:highlight>
                <a:latin typeface="Arial"/>
                <a:ea typeface="Arial"/>
                <a:cs typeface="Arial"/>
                <a:sym typeface="Arial"/>
              </a:rPr>
              <a:t>, por lo que ejecutamos el siguiente comando:</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800"/>
              </a:spcAft>
              <a:buClr>
                <a:schemeClr val="dk1"/>
              </a:buClr>
              <a:buSzPts val="1100"/>
              <a:buFont typeface="Arial"/>
              <a:buNone/>
            </a:pPr>
            <a:r>
              <a:t/>
            </a:r>
            <a:endParaRPr b="0" i="0" sz="1400" u="none" cap="none" strike="noStrike">
              <a:solidFill>
                <a:srgbClr val="333333"/>
              </a:solidFill>
              <a:latin typeface="Arial"/>
              <a:ea typeface="Arial"/>
              <a:cs typeface="Arial"/>
              <a:sym typeface="Arial"/>
            </a:endParaRPr>
          </a:p>
        </p:txBody>
      </p:sp>
      <p:sp>
        <p:nvSpPr>
          <p:cNvPr id="507" name="Google Shape;507;p36"/>
          <p:cNvSpPr/>
          <p:nvPr/>
        </p:nvSpPr>
        <p:spPr>
          <a:xfrm>
            <a:off x="4176600" y="5517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6"/>
          <p:cNvSpPr txBox="1"/>
          <p:nvPr/>
        </p:nvSpPr>
        <p:spPr>
          <a:xfrm>
            <a:off x="1484825" y="2939250"/>
            <a:ext cx="1907400" cy="651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molecules</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09" name="Google Shape;509;p36"/>
          <p:cNvSpPr txBox="1"/>
          <p:nvPr/>
        </p:nvSpPr>
        <p:spPr>
          <a:xfrm>
            <a:off x="1484825" y="4027575"/>
            <a:ext cx="32142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15 octane.pdb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5</a:t>
            </a:r>
            <a:endParaRPr b="0" i="0" sz="1200" u="none" cap="none" strike="noStrike">
              <a:solidFill>
                <a:srgbClr val="000000"/>
              </a:solidFill>
              <a:latin typeface="Arial"/>
              <a:ea typeface="Arial"/>
              <a:cs typeface="Arial"/>
              <a:sym typeface="Arial"/>
            </a:endParaRPr>
          </a:p>
        </p:txBody>
      </p:sp>
      <p:sp>
        <p:nvSpPr>
          <p:cNvPr id="510" name="Google Shape;510;p36"/>
          <p:cNvSpPr txBox="1"/>
          <p:nvPr/>
        </p:nvSpPr>
        <p:spPr>
          <a:xfrm>
            <a:off x="1499975" y="5432275"/>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a:t>
            </a:r>
            <a:endParaRPr b="0" i="0" sz="1200" u="none" cap="none" strike="noStrike">
              <a:solidFill>
                <a:srgbClr val="000000"/>
              </a:solidFill>
              <a:latin typeface="Arial"/>
              <a:ea typeface="Arial"/>
              <a:cs typeface="Arial"/>
              <a:sym typeface="Arial"/>
            </a:endParaRPr>
          </a:p>
        </p:txBody>
      </p:sp>
      <p:sp>
        <p:nvSpPr>
          <p:cNvPr id="511" name="Google Shape;511;p36"/>
          <p:cNvSpPr txBox="1"/>
          <p:nvPr/>
        </p:nvSpPr>
        <p:spPr>
          <a:xfrm>
            <a:off x="5247175" y="5098675"/>
            <a:ext cx="5953800" cy="1223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-4.502   0.681   0.785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-5.254  -0.243  -0.537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-4.357   1.252  -0.895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-3.009  -0.741  -1.467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-3.172  -1.337   0.206  1.00  0.00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5" name="Shape 515"/>
        <p:cNvGrpSpPr/>
        <p:nvPr/>
      </p:nvGrpSpPr>
      <p:grpSpPr>
        <a:xfrm>
          <a:off x="0" y="0"/>
          <a:ext cx="0" cy="0"/>
          <a:chOff x="0" y="0"/>
          <a:chExt cx="0" cy="0"/>
        </a:xfrm>
      </p:grpSpPr>
      <p:sp>
        <p:nvSpPr>
          <p:cNvPr id="516" name="Google Shape;516;p3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GENERALIZACIÓN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8" name="Google Shape;518;p3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19" name="Google Shape;519;p3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20" name="Google Shape;520;p3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21" name="Google Shape;521;p3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22" name="Google Shape;522;p37"/>
          <p:cNvSpPr txBox="1"/>
          <p:nvPr/>
        </p:nvSpPr>
        <p:spPr>
          <a:xfrm>
            <a:off x="1236450" y="1234775"/>
            <a:ext cx="9443100" cy="2913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1155CC"/>
                </a:solidFill>
                <a:highlight>
                  <a:srgbClr val="FFFFFF"/>
                </a:highlight>
                <a:latin typeface="Arial"/>
                <a:ea typeface="Arial"/>
                <a:cs typeface="Arial"/>
                <a:sym typeface="Arial"/>
              </a:rPr>
              <a:t>¿Qué pasa si queremos seleccionar líneas de un archivo arbitrario?</a:t>
            </a:r>
            <a:r>
              <a:rPr b="0" i="0" lang="en-US" sz="1400" u="none" cap="none" strike="noStrike">
                <a:solidFill>
                  <a:srgbClr val="333333"/>
                </a:solidFill>
                <a:highlight>
                  <a:srgbClr val="FFFFFF"/>
                </a:highlight>
                <a:latin typeface="Arial"/>
                <a:ea typeface="Arial"/>
                <a:cs typeface="Arial"/>
                <a:sym typeface="Arial"/>
              </a:rPr>
              <a:t> Podríamos editar middle.sh cada vez para cambiar el nombre de archivo, pero eso probablemente llevaría más tiempo que simplemente volver a escribir el comando. En cambio, editemos middle.sh y hagamos que sea más versátil:</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Ahora, dentro de “gedit”, reemplaza el texto </a:t>
            </a:r>
            <a:r>
              <a:rPr b="0" i="0" lang="en-US" sz="1400" u="none" cap="none" strike="noStrike">
                <a:solidFill>
                  <a:srgbClr val="3D90D9"/>
                </a:solidFill>
                <a:highlight>
                  <a:srgbClr val="E7E7E7"/>
                </a:highlight>
                <a:latin typeface="Consolas"/>
                <a:ea typeface="Consolas"/>
                <a:cs typeface="Consolas"/>
                <a:sym typeface="Consolas"/>
              </a:rPr>
              <a:t>octane.pdb</a:t>
            </a:r>
            <a:r>
              <a:rPr b="0" i="0" lang="en-US" sz="1400" u="none" cap="none" strike="noStrike">
                <a:solidFill>
                  <a:srgbClr val="333333"/>
                </a:solidFill>
                <a:highlight>
                  <a:srgbClr val="FFFFFF"/>
                </a:highlight>
                <a:latin typeface="Arial"/>
                <a:ea typeface="Arial"/>
                <a:cs typeface="Arial"/>
                <a:sym typeface="Arial"/>
              </a:rPr>
              <a:t> con la variable especial denominada </a:t>
            </a: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Dentro de un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de la terminal,</a:t>
            </a: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highlight>
                  <a:srgbClr val="FFFFFF"/>
                </a:highlight>
                <a:latin typeface="Arial"/>
                <a:ea typeface="Arial"/>
                <a:cs typeface="Arial"/>
                <a:sym typeface="Arial"/>
              </a:rPr>
              <a:t> significa “el primer nombre de archivo (u otro parámetro) en la línea de comandos”. Ahora podemos ejecutar nuestro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de esta manera:</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80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
        <p:nvSpPr>
          <p:cNvPr id="523" name="Google Shape;523;p37"/>
          <p:cNvSpPr/>
          <p:nvPr/>
        </p:nvSpPr>
        <p:spPr>
          <a:xfrm>
            <a:off x="4584450" y="55738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7"/>
          <p:cNvSpPr/>
          <p:nvPr/>
        </p:nvSpPr>
        <p:spPr>
          <a:xfrm>
            <a:off x="4584450" y="4195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7"/>
          <p:cNvSpPr txBox="1"/>
          <p:nvPr/>
        </p:nvSpPr>
        <p:spPr>
          <a:xfrm>
            <a:off x="1388625" y="20690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26" name="Google Shape;526;p37"/>
          <p:cNvSpPr txBox="1"/>
          <p:nvPr/>
        </p:nvSpPr>
        <p:spPr>
          <a:xfrm>
            <a:off x="1390500" y="2828450"/>
            <a:ext cx="2864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15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$1</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5</a:t>
            </a:r>
            <a:endParaRPr b="0" i="0" sz="1200" u="none" cap="none" strike="noStrike">
              <a:solidFill>
                <a:srgbClr val="000000"/>
              </a:solidFill>
              <a:latin typeface="Arial"/>
              <a:ea typeface="Arial"/>
              <a:cs typeface="Arial"/>
              <a:sym typeface="Arial"/>
            </a:endParaRPr>
          </a:p>
        </p:txBody>
      </p:sp>
      <p:sp>
        <p:nvSpPr>
          <p:cNvPr id="527" name="Google Shape;527;p37"/>
          <p:cNvSpPr txBox="1"/>
          <p:nvPr/>
        </p:nvSpPr>
        <p:spPr>
          <a:xfrm>
            <a:off x="5218825" y="37955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-4.502   0.681   0.785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-5.254  -0.243  -0.537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-4.357   1.252  -0.895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-3.009  -0.741  -1.467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-3.172  -1.337   0.206  1.00  0.00</a:t>
            </a:r>
            <a:endParaRPr b="0" i="0" sz="1200" u="none" cap="none" strike="noStrike">
              <a:solidFill>
                <a:srgbClr val="000000"/>
              </a:solidFill>
              <a:latin typeface="Arial"/>
              <a:ea typeface="Arial"/>
              <a:cs typeface="Arial"/>
              <a:sym typeface="Arial"/>
            </a:endParaRPr>
          </a:p>
        </p:txBody>
      </p:sp>
      <p:sp>
        <p:nvSpPr>
          <p:cNvPr id="528" name="Google Shape;528;p37"/>
          <p:cNvSpPr txBox="1"/>
          <p:nvPr/>
        </p:nvSpPr>
        <p:spPr>
          <a:xfrm>
            <a:off x="1388625" y="5488588"/>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a:t>
            </a:r>
            <a:endParaRPr b="0" i="0" sz="1200" u="none" cap="none" strike="noStrike">
              <a:solidFill>
                <a:srgbClr val="000000"/>
              </a:solidFill>
              <a:latin typeface="Arial"/>
              <a:ea typeface="Arial"/>
              <a:cs typeface="Arial"/>
              <a:sym typeface="Arial"/>
            </a:endParaRPr>
          </a:p>
        </p:txBody>
      </p:sp>
      <p:sp>
        <p:nvSpPr>
          <p:cNvPr id="529" name="Google Shape;529;p37"/>
          <p:cNvSpPr txBox="1"/>
          <p:nvPr/>
        </p:nvSpPr>
        <p:spPr>
          <a:xfrm>
            <a:off x="1388625" y="4109800"/>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octane.pdb</a:t>
            </a:r>
            <a:endParaRPr b="0" i="0" sz="1200" u="none" cap="none" strike="noStrike">
              <a:solidFill>
                <a:srgbClr val="000000"/>
              </a:solidFill>
              <a:latin typeface="Arial"/>
              <a:ea typeface="Arial"/>
              <a:cs typeface="Arial"/>
              <a:sym typeface="Arial"/>
            </a:endParaRPr>
          </a:p>
        </p:txBody>
      </p:sp>
      <p:sp>
        <p:nvSpPr>
          <p:cNvPr id="530" name="Google Shape;530;p37"/>
          <p:cNvSpPr txBox="1"/>
          <p:nvPr/>
        </p:nvSpPr>
        <p:spPr>
          <a:xfrm>
            <a:off x="5218825" y="52482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1.324   0.350  -1.332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1.271   1.378   0.122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-0.074  -0.384   1.288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-0.048  -1.362  -0.205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-1.183   0.500  -1.412  1.00  0.00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4" name="Shape 534"/>
        <p:cNvGrpSpPr/>
        <p:nvPr/>
      </p:nvGrpSpPr>
      <p:grpSpPr>
        <a:xfrm>
          <a:off x="0" y="0"/>
          <a:ext cx="0" cy="0"/>
          <a:chOff x="0" y="0"/>
          <a:chExt cx="0" cy="0"/>
        </a:xfrm>
      </p:grpSpPr>
      <p:sp>
        <p:nvSpPr>
          <p:cNvPr id="535" name="Google Shape;535;p3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GENERALIZACIÓN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7" name="Google Shape;537;p3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38" name="Google Shape;538;p3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39" name="Google Shape;539;p3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40" name="Google Shape;540;p3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41" name="Google Shape;541;p38"/>
          <p:cNvSpPr txBox="1"/>
          <p:nvPr/>
        </p:nvSpPr>
        <p:spPr>
          <a:xfrm>
            <a:off x="1236450" y="1234775"/>
            <a:ext cx="9443100" cy="2217300"/>
          </a:xfrm>
          <a:prstGeom prst="rect">
            <a:avLst/>
          </a:prstGeom>
          <a:noFill/>
          <a:ln>
            <a:noFill/>
          </a:ln>
        </p:spPr>
        <p:txBody>
          <a:bodyPr anchorCtr="0" anchor="t" bIns="91425" lIns="91425" spcFirstLastPara="1" rIns="91425" wrap="square" tIns="91425">
            <a:noAutofit/>
          </a:bodyPr>
          <a:lstStyle/>
          <a:p>
            <a:pPr indent="0" lvl="0" marL="88900" marR="8890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Aún así necesitamos editar </a:t>
            </a:r>
            <a:r>
              <a:rPr b="0" i="0" lang="en-US" sz="1400" u="none" cap="none" strike="noStrike">
                <a:solidFill>
                  <a:srgbClr val="3D90D9"/>
                </a:solidFill>
                <a:highlight>
                  <a:srgbClr val="E7E7E7"/>
                </a:highlight>
                <a:latin typeface="Consolas"/>
                <a:ea typeface="Consolas"/>
                <a:cs typeface="Consolas"/>
                <a:sym typeface="Consolas"/>
              </a:rPr>
              <a:t>middle.sh</a:t>
            </a:r>
            <a:r>
              <a:rPr b="0" i="0" lang="en-US" sz="1400" u="none" cap="none" strike="noStrike">
                <a:solidFill>
                  <a:srgbClr val="333333"/>
                </a:solidFill>
                <a:highlight>
                  <a:srgbClr val="FFFFFF"/>
                </a:highlight>
                <a:latin typeface="Arial"/>
                <a:ea typeface="Arial"/>
                <a:cs typeface="Arial"/>
                <a:sym typeface="Arial"/>
              </a:rPr>
              <a:t> cada vez que queramos ajustar el rango de líneas. Vamos a arreglar esto usando las variables especiales </a:t>
            </a:r>
            <a:r>
              <a:rPr b="0" i="0" lang="en-US" sz="1400" u="none" cap="none" strike="noStrike">
                <a:solidFill>
                  <a:srgbClr val="3D90D9"/>
                </a:solidFill>
                <a:highlight>
                  <a:srgbClr val="E7E7E7"/>
                </a:highlight>
                <a:latin typeface="Consolas"/>
                <a:ea typeface="Consolas"/>
                <a:cs typeface="Consolas"/>
                <a:sym typeface="Consolas"/>
              </a:rPr>
              <a:t>$2</a:t>
            </a:r>
            <a:r>
              <a:rPr b="0" i="0" lang="en-US" sz="1400" u="none" cap="none" strike="noStrike">
                <a:solidFill>
                  <a:srgbClr val="333333"/>
                </a:solidFill>
                <a:highlight>
                  <a:srgbClr val="FFFFFF"/>
                </a:highlight>
                <a:latin typeface="Arial"/>
                <a:ea typeface="Arial"/>
                <a:cs typeface="Arial"/>
                <a:sym typeface="Arial"/>
              </a:rPr>
              <a:t> y</a:t>
            </a:r>
            <a:r>
              <a:rPr b="0" i="0" lang="en-US" sz="1400" u="none" cap="none" strike="noStrike">
                <a:solidFill>
                  <a:srgbClr val="3D90D9"/>
                </a:solidFill>
                <a:highlight>
                  <a:srgbClr val="E7E7E7"/>
                </a:highlight>
                <a:latin typeface="Consolas"/>
                <a:ea typeface="Consolas"/>
                <a:cs typeface="Consolas"/>
                <a:sym typeface="Consolas"/>
              </a:rPr>
              <a:t> $3</a:t>
            </a:r>
            <a:r>
              <a:rPr b="0" i="0" lang="en-US" sz="1400" u="none" cap="none" strike="noStrike">
                <a:solidFill>
                  <a:srgbClr val="333333"/>
                </a:solidFill>
                <a:highlight>
                  <a:srgbClr val="FFFFFF"/>
                </a:highlight>
                <a:latin typeface="Arial"/>
                <a:ea typeface="Arial"/>
                <a:cs typeface="Arial"/>
                <a:sym typeface="Arial"/>
              </a:rPr>
              <a:t> para el número de líneas que se pasarán respectivamente a </a:t>
            </a:r>
            <a:r>
              <a:rPr b="0" i="0" lang="en-US" sz="1400" u="none" cap="none" strike="noStrike">
                <a:solidFill>
                  <a:srgbClr val="3D90D9"/>
                </a:solidFill>
                <a:highlight>
                  <a:srgbClr val="E7E7E7"/>
                </a:highlight>
                <a:latin typeface="Consolas"/>
                <a:ea typeface="Consolas"/>
                <a:cs typeface="Consolas"/>
                <a:sym typeface="Consolas"/>
              </a:rPr>
              <a:t>head</a:t>
            </a:r>
            <a:r>
              <a:rPr b="0" i="0" lang="en-US" sz="1400" u="none" cap="none" strike="noStrike">
                <a:solidFill>
                  <a:srgbClr val="333333"/>
                </a:solidFill>
                <a:highlight>
                  <a:srgbClr val="FFFFFF"/>
                </a:highlight>
                <a:latin typeface="Arial"/>
                <a:ea typeface="Arial"/>
                <a:cs typeface="Arial"/>
                <a:sym typeface="Arial"/>
              </a:rPr>
              <a:t> y </a:t>
            </a:r>
            <a:r>
              <a:rPr b="0" i="0" lang="en-US" sz="1400" u="none" cap="none" strike="noStrike">
                <a:solidFill>
                  <a:srgbClr val="3D90D9"/>
                </a:solidFill>
                <a:highlight>
                  <a:srgbClr val="E7E7E7"/>
                </a:highlight>
                <a:latin typeface="Consolas"/>
                <a:ea typeface="Consolas"/>
                <a:cs typeface="Consolas"/>
                <a:sym typeface="Consolas"/>
              </a:rPr>
              <a:t>tail</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Ahora podemos ejecutar:</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42" name="Google Shape;542;p38"/>
          <p:cNvSpPr txBox="1"/>
          <p:nvPr/>
        </p:nvSpPr>
        <p:spPr>
          <a:xfrm>
            <a:off x="1438800" y="19175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43" name="Google Shape;543;p38"/>
          <p:cNvSpPr/>
          <p:nvPr/>
        </p:nvSpPr>
        <p:spPr>
          <a:xfrm>
            <a:off x="4160550" y="2002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8"/>
          <p:cNvSpPr txBox="1"/>
          <p:nvPr/>
        </p:nvSpPr>
        <p:spPr>
          <a:xfrm>
            <a:off x="5258800" y="1917550"/>
            <a:ext cx="3111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head -n "$2" "$1" | tail -n "$3"</a:t>
            </a:r>
            <a:endParaRPr b="0" i="0" sz="1200" u="none" cap="none" strike="noStrike">
              <a:solidFill>
                <a:srgbClr val="000000"/>
              </a:solidFill>
              <a:latin typeface="Arial"/>
              <a:ea typeface="Arial"/>
              <a:cs typeface="Arial"/>
              <a:sym typeface="Arial"/>
            </a:endParaRPr>
          </a:p>
        </p:txBody>
      </p:sp>
      <p:sp>
        <p:nvSpPr>
          <p:cNvPr id="545" name="Google Shape;545;p38"/>
          <p:cNvSpPr/>
          <p:nvPr/>
        </p:nvSpPr>
        <p:spPr>
          <a:xfrm>
            <a:off x="5139800" y="4702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8"/>
          <p:cNvSpPr/>
          <p:nvPr/>
        </p:nvSpPr>
        <p:spPr>
          <a:xfrm>
            <a:off x="5063600" y="34010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8"/>
          <p:cNvSpPr txBox="1"/>
          <p:nvPr/>
        </p:nvSpPr>
        <p:spPr>
          <a:xfrm>
            <a:off x="6014525" y="2924650"/>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ATOM      9  H           1       1.324   0.350  -1.332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10  H           1       1.271   1.378   0.122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11  H           1      -0.074  -0.384   1.288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12  H           1      -0.048  -1.362  -0.205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13  H           1      -1.183   0.500  -1.412  1.00  0.00</a:t>
            </a:r>
            <a:endParaRPr b="0" i="0" sz="1200" u="none" cap="none" strike="noStrike">
              <a:solidFill>
                <a:srgbClr val="000000"/>
              </a:solidFill>
              <a:latin typeface="Arial"/>
              <a:ea typeface="Arial"/>
              <a:cs typeface="Arial"/>
              <a:sym typeface="Arial"/>
            </a:endParaRPr>
          </a:p>
        </p:txBody>
      </p:sp>
      <p:sp>
        <p:nvSpPr>
          <p:cNvPr id="548" name="Google Shape;548;p38"/>
          <p:cNvSpPr txBox="1"/>
          <p:nvPr/>
        </p:nvSpPr>
        <p:spPr>
          <a:xfrm>
            <a:off x="1373975" y="46177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 20 5</a:t>
            </a:r>
            <a:endParaRPr b="0" i="0" sz="1200" u="none" cap="none" strike="noStrike">
              <a:solidFill>
                <a:srgbClr val="000000"/>
              </a:solidFill>
              <a:latin typeface="Arial"/>
              <a:ea typeface="Arial"/>
              <a:cs typeface="Arial"/>
              <a:sym typeface="Arial"/>
            </a:endParaRPr>
          </a:p>
        </p:txBody>
      </p:sp>
      <p:sp>
        <p:nvSpPr>
          <p:cNvPr id="549" name="Google Shape;549;p38"/>
          <p:cNvSpPr txBox="1"/>
          <p:nvPr/>
        </p:nvSpPr>
        <p:spPr>
          <a:xfrm>
            <a:off x="1373950" y="33151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 15 5</a:t>
            </a:r>
            <a:endParaRPr b="0" i="0" sz="1200" u="none" cap="none" strike="noStrike">
              <a:solidFill>
                <a:srgbClr val="000000"/>
              </a:solidFill>
              <a:latin typeface="Arial"/>
              <a:ea typeface="Arial"/>
              <a:cs typeface="Arial"/>
              <a:sym typeface="Arial"/>
            </a:endParaRPr>
          </a:p>
        </p:txBody>
      </p:sp>
      <p:sp>
        <p:nvSpPr>
          <p:cNvPr id="550" name="Google Shape;550;p38"/>
          <p:cNvSpPr txBox="1"/>
          <p:nvPr/>
        </p:nvSpPr>
        <p:spPr>
          <a:xfrm>
            <a:off x="6014525" y="4301138"/>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ATOM     14  H           1      -1.259   1.420   0.112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15  H           1      -2.608  -0.407   1.130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16  H           1      -2.540  -1.303  -0.404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17  H           1      -3.393   0.254  -0.321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TER      18              1</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4" name="Shape 554"/>
        <p:cNvGrpSpPr/>
        <p:nvPr/>
      </p:nvGrpSpPr>
      <p:grpSpPr>
        <a:xfrm>
          <a:off x="0" y="0"/>
          <a:ext cx="0" cy="0"/>
          <a:chOff x="0" y="0"/>
          <a:chExt cx="0" cy="0"/>
        </a:xfrm>
      </p:grpSpPr>
      <p:sp>
        <p:nvSpPr>
          <p:cNvPr id="555" name="Google Shape;555;p3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PIPELINE DE NELLE: CREANDO UN SCRIPT</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7" name="Google Shape;557;p3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58" name="Google Shape;558;p3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59" name="Google Shape;559;p3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60" name="Google Shape;560;p3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61" name="Google Shape;561;p39"/>
          <p:cNvSpPr txBox="1"/>
          <p:nvPr/>
        </p:nvSpPr>
        <p:spPr>
          <a:xfrm>
            <a:off x="1236450" y="1234775"/>
            <a:ext cx="9443100" cy="3693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El supervisor de Nelle insistió en que todos sus análisis deben ser reproducibles. Nelle se da cuenta que debería haber proporcionado un par de parámetros adicionales a </a:t>
            </a:r>
            <a:r>
              <a:rPr b="0" i="0" lang="en-US" sz="1400" u="none" cap="none" strike="noStrike">
                <a:solidFill>
                  <a:srgbClr val="3D90D9"/>
                </a:solidFill>
                <a:highlight>
                  <a:srgbClr val="E7E7E7"/>
                </a:highlight>
                <a:latin typeface="Consolas"/>
                <a:ea typeface="Consolas"/>
                <a:cs typeface="Consolas"/>
                <a:sym typeface="Consolas"/>
              </a:rPr>
              <a:t>goostats</a:t>
            </a:r>
            <a:r>
              <a:rPr b="0" i="0" lang="en-US" sz="1400" u="none" cap="none" strike="noStrike">
                <a:solidFill>
                  <a:srgbClr val="333333"/>
                </a:solidFill>
                <a:latin typeface="Arial"/>
                <a:ea typeface="Arial"/>
                <a:cs typeface="Arial"/>
                <a:sym typeface="Arial"/>
              </a:rPr>
              <a:t> cuando procesó sus archivos. La forma más fácil de capturar todos los pasos es en un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Ella ejecuta el editor y escribe lo siguiente:</a:t>
            </a:r>
            <a:endParaRPr b="0" i="0" sz="1400" u="none" cap="none" strike="noStrike">
              <a:solidFill>
                <a:srgbClr val="333333"/>
              </a:solidFill>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Guarda esto en un archivo llamado </a:t>
            </a:r>
            <a:r>
              <a:rPr b="0" i="0" lang="en-US" sz="1400" u="none" cap="none" strike="noStrike">
                <a:solidFill>
                  <a:srgbClr val="3D90D9"/>
                </a:solidFill>
                <a:highlight>
                  <a:srgbClr val="E7E7E7"/>
                </a:highlight>
                <a:latin typeface="Consolas"/>
                <a:ea typeface="Consolas"/>
                <a:cs typeface="Consolas"/>
                <a:sym typeface="Consolas"/>
              </a:rPr>
              <a:t>do-stats.sh</a:t>
            </a:r>
            <a:r>
              <a:rPr b="0" i="0" lang="en-US" sz="1400" u="none" cap="none" strike="noStrike">
                <a:solidFill>
                  <a:srgbClr val="333333"/>
                </a:solidFill>
                <a:latin typeface="Arial"/>
                <a:ea typeface="Arial"/>
                <a:cs typeface="Arial"/>
                <a:sym typeface="Arial"/>
              </a:rPr>
              <a:t> para que ahora pueda volver a hacer la primera etapa de su análisis escribiendo:</a:t>
            </a:r>
            <a:endParaRPr b="0" i="0" sz="1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62" name="Google Shape;562;p39"/>
          <p:cNvSpPr txBox="1"/>
          <p:nvPr/>
        </p:nvSpPr>
        <p:spPr>
          <a:xfrm>
            <a:off x="1400325" y="2033850"/>
            <a:ext cx="4186200" cy="1734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Calculate reduced stats for data files.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a:t>
            </a:r>
            <a:r>
              <a:rPr b="0" i="0" lang="en-US" sz="1200" u="none" cap="none" strike="noStrike">
                <a:solidFill>
                  <a:srgbClr val="BA2121"/>
                </a:solidFill>
                <a:highlight>
                  <a:srgbClr val="F8F8F8"/>
                </a:highlight>
                <a:latin typeface="Consolas"/>
                <a:ea typeface="Consolas"/>
                <a:cs typeface="Consolas"/>
                <a:sym typeface="Consolas"/>
              </a:rPr>
              <a: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50000"/>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3" name="Google Shape;563;p39"/>
          <p:cNvSpPr txBox="1"/>
          <p:nvPr/>
        </p:nvSpPr>
        <p:spPr>
          <a:xfrm>
            <a:off x="6532250" y="4505225"/>
            <a:ext cx="4186200" cy="2018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80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Calculate stats for Site A and Site B data files.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4" name="Google Shape;564;p39"/>
          <p:cNvSpPr txBox="1"/>
          <p:nvPr/>
        </p:nvSpPr>
        <p:spPr>
          <a:xfrm>
            <a:off x="6463150" y="4096675"/>
            <a:ext cx="4186200" cy="4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Por otra parte, el script podría haberlo escrito así:</a:t>
            </a:r>
            <a:endParaRPr b="0" i="0" sz="1400" u="none" cap="none" strike="noStrike">
              <a:solidFill>
                <a:srgbClr val="333333"/>
              </a:solidFill>
              <a:latin typeface="Arial"/>
              <a:ea typeface="Arial"/>
              <a:cs typeface="Arial"/>
              <a:sym typeface="Arial"/>
            </a:endParaRPr>
          </a:p>
          <a:p>
            <a:pPr indent="0" lvl="0" marL="88900" marR="88900" rtl="0" algn="l">
              <a:lnSpc>
                <a:spcPct val="115000"/>
              </a:lnSpc>
              <a:spcBef>
                <a:spcPts val="800"/>
              </a:spcBef>
              <a:spcAft>
                <a:spcPts val="0"/>
              </a:spcAft>
              <a:buClr>
                <a:srgbClr val="000000"/>
              </a:buClr>
              <a:buSzPts val="1200"/>
              <a:buFont typeface="Arial"/>
              <a:buNone/>
            </a:pPr>
            <a:r>
              <a:t/>
            </a:r>
            <a:endParaRPr b="1" i="0" sz="1200" u="none" cap="none" strike="noStrike">
              <a:solidFill>
                <a:srgbClr val="008000"/>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88900" rtl="0" algn="just">
              <a:lnSpc>
                <a:spcPct val="100000"/>
              </a:lnSpc>
              <a:spcBef>
                <a:spcPts val="0"/>
              </a:spcBef>
              <a:spcAft>
                <a:spcPts val="0"/>
              </a:spcAft>
              <a:buClr>
                <a:srgbClr val="000000"/>
              </a:buClr>
              <a:buSzPts val="1400"/>
              <a:buFont typeface="Arial"/>
              <a:buNone/>
            </a:pPr>
            <a:r>
              <a:t/>
            </a:r>
            <a:endParaRPr b="0" i="0" sz="14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65" name="Google Shape;565;p39"/>
          <p:cNvSpPr txBox="1"/>
          <p:nvPr/>
        </p:nvSpPr>
        <p:spPr>
          <a:xfrm>
            <a:off x="1400325" y="5093375"/>
            <a:ext cx="32025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a:t>
            </a:r>
            <a:r>
              <a:rPr b="1" i="0" lang="en-US" sz="1200" u="none" cap="none" strike="noStrike">
                <a:solidFill>
                  <a:srgbClr val="008000"/>
                </a:solidFill>
                <a:highlight>
                  <a:srgbClr val="F8F8F8"/>
                </a:highlight>
                <a:latin typeface="Consolas"/>
                <a:ea typeface="Consolas"/>
                <a:cs typeface="Consolas"/>
                <a:sym typeface="Consolas"/>
              </a:rPr>
              <a:t>do-stats</a:t>
            </a:r>
            <a:r>
              <a:rPr b="0" i="0" lang="en-US" sz="1200" u="none" cap="none" strike="noStrike">
                <a:solidFill>
                  <a:srgbClr val="6E5494"/>
                </a:solidFill>
                <a:highlight>
                  <a:srgbClr val="F8F8F8"/>
                </a:highlight>
                <a:latin typeface="Consolas"/>
                <a:ea typeface="Consolas"/>
                <a:cs typeface="Consolas"/>
                <a:sym typeface="Consolas"/>
              </a:rPr>
              <a:t>.sh 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6" name="Google Shape;566;p39"/>
          <p:cNvSpPr/>
          <p:nvPr/>
        </p:nvSpPr>
        <p:spPr>
          <a:xfrm>
            <a:off x="5481525" y="5188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0" name="Shape 570"/>
        <p:cNvGrpSpPr/>
        <p:nvPr/>
      </p:nvGrpSpPr>
      <p:grpSpPr>
        <a:xfrm>
          <a:off x="0" y="0"/>
          <a:ext cx="0" cy="0"/>
          <a:chOff x="0" y="0"/>
          <a:chExt cx="0" cy="0"/>
        </a:xfrm>
      </p:grpSpPr>
      <p:sp>
        <p:nvSpPr>
          <p:cNvPr id="571" name="Google Shape;571;p40"/>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DEPURACIÓN (DEBUGGING)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3" name="Google Shape;573;p4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74" name="Google Shape;574;p4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75" name="Google Shape;575;p4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76" name="Google Shape;576;p4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77" name="Google Shape;577;p40"/>
          <p:cNvSpPr txBox="1"/>
          <p:nvPr/>
        </p:nvSpPr>
        <p:spPr>
          <a:xfrm>
            <a:off x="1236450" y="1234775"/>
            <a:ext cx="9443100" cy="645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Supongamos que se ha guardado el siguiente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en un archivo denominado </a:t>
            </a:r>
            <a:r>
              <a:rPr b="0" i="0" lang="en-US" sz="1400" u="none" cap="none" strike="noStrike">
                <a:solidFill>
                  <a:srgbClr val="3D90D9"/>
                </a:solidFill>
                <a:highlight>
                  <a:srgbClr val="E7E7E7"/>
                </a:highlight>
                <a:latin typeface="Consolas"/>
                <a:ea typeface="Consolas"/>
                <a:cs typeface="Consolas"/>
                <a:sym typeface="Consolas"/>
              </a:rPr>
              <a:t>do-errors.sh</a:t>
            </a:r>
            <a:r>
              <a:rPr b="0" i="0" lang="en-US" sz="1400" u="none" cap="none" strike="noStrike">
                <a:solidFill>
                  <a:srgbClr val="333333"/>
                </a:solidFill>
                <a:latin typeface="Arial"/>
                <a:ea typeface="Arial"/>
                <a:cs typeface="Arial"/>
                <a:sym typeface="Arial"/>
              </a:rPr>
              <a:t> en el directorio </a:t>
            </a:r>
            <a:r>
              <a:rPr b="0" i="0" lang="en-US" sz="1400" u="none" cap="none" strike="noStrike">
                <a:solidFill>
                  <a:srgbClr val="3D90D9"/>
                </a:solidFill>
                <a:highlight>
                  <a:srgbClr val="E7E7E7"/>
                </a:highlight>
                <a:latin typeface="Consolas"/>
                <a:ea typeface="Consolas"/>
                <a:cs typeface="Consolas"/>
                <a:sym typeface="Consolas"/>
              </a:rPr>
              <a:t>north-pacific-gyre/2012-07-03</a:t>
            </a:r>
            <a:r>
              <a:rPr b="0" i="0" lang="en-US" sz="1400" u="none" cap="none" strike="noStrike">
                <a:solidFill>
                  <a:srgbClr val="333333"/>
                </a:solidFill>
                <a:latin typeface="Arial"/>
                <a:ea typeface="Arial"/>
                <a:cs typeface="Arial"/>
                <a:sym typeface="Arial"/>
              </a:rPr>
              <a:t> de Nelle:</a:t>
            </a:r>
            <a:endParaRPr b="0" i="0" sz="1400" u="none" cap="none" strike="noStrike">
              <a:solidFill>
                <a:srgbClr val="333333"/>
              </a:solidFill>
              <a:latin typeface="Arial"/>
              <a:ea typeface="Arial"/>
              <a:cs typeface="Arial"/>
              <a:sym typeface="Arial"/>
            </a:endParaRPr>
          </a:p>
          <a:p>
            <a:pPr indent="0" lvl="0" marL="88900" marR="88900" rtl="0" algn="l">
              <a:lnSpc>
                <a:spcPct val="115000"/>
              </a:lnSpc>
              <a:spcBef>
                <a:spcPts val="800"/>
              </a:spcBef>
              <a:spcAft>
                <a:spcPts val="0"/>
              </a:spcAft>
              <a:buClr>
                <a:srgbClr val="000000"/>
              </a:buClr>
              <a:buSzPts val="1200"/>
              <a:buFont typeface="Arial"/>
              <a:buNone/>
            </a:pPr>
            <a:r>
              <a:t/>
            </a:r>
            <a:endParaRPr b="1" i="0" sz="1200" u="none" cap="none" strike="noStrike">
              <a:solidFill>
                <a:srgbClr val="008000"/>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88900" rtl="0" algn="just">
              <a:lnSpc>
                <a:spcPct val="100000"/>
              </a:lnSpc>
              <a:spcBef>
                <a:spcPts val="0"/>
              </a:spcBef>
              <a:spcAft>
                <a:spcPts val="0"/>
              </a:spcAft>
              <a:buClr>
                <a:srgbClr val="000000"/>
              </a:buClr>
              <a:buSzPts val="1400"/>
              <a:buFont typeface="Arial"/>
              <a:buNone/>
            </a:pPr>
            <a:r>
              <a:t/>
            </a:r>
            <a:endParaRPr b="0" i="0" sz="14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78" name="Google Shape;578;p40"/>
          <p:cNvSpPr txBox="1"/>
          <p:nvPr/>
        </p:nvSpPr>
        <p:spPr>
          <a:xfrm>
            <a:off x="1463350" y="1993750"/>
            <a:ext cx="5617500" cy="1523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Calcular las estadísticas de los archivos de datos.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a:t>
            </a:r>
            <a:r>
              <a:rPr b="0" i="0" lang="en-US" sz="1200" u="none" cap="none" strike="noStrike">
                <a:solidFill>
                  <a:srgbClr val="BA2121"/>
                </a:solidFill>
                <a:highlight>
                  <a:srgbClr val="F8F8F8"/>
                </a:highlight>
                <a:latin typeface="Consolas"/>
                <a:ea typeface="Consolas"/>
                <a:cs typeface="Consolas"/>
                <a:sym typeface="Consolas"/>
              </a:rPr>
              <a: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19177C"/>
              </a:solidFill>
              <a:highlight>
                <a:srgbClr val="F8F8F8"/>
              </a:highlight>
              <a:latin typeface="Consolas"/>
              <a:ea typeface="Consolas"/>
              <a:cs typeface="Consolas"/>
              <a:sym typeface="Consolas"/>
            </a:endParaRPr>
          </a:p>
        </p:txBody>
      </p:sp>
      <p:sp>
        <p:nvSpPr>
          <p:cNvPr id="579" name="Google Shape;579;p40"/>
          <p:cNvSpPr txBox="1"/>
          <p:nvPr/>
        </p:nvSpPr>
        <p:spPr>
          <a:xfrm>
            <a:off x="1463350" y="4273375"/>
            <a:ext cx="40008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 bash </a:t>
            </a:r>
            <a:r>
              <a:rPr b="1" i="0" lang="en-US" sz="1200" u="none" cap="none" strike="noStrike">
                <a:solidFill>
                  <a:srgbClr val="008000"/>
                </a:solidFill>
                <a:highlight>
                  <a:srgbClr val="F8F8F8"/>
                </a:highlight>
                <a:latin typeface="Consolas"/>
                <a:ea typeface="Consolas"/>
                <a:cs typeface="Consolas"/>
                <a:sym typeface="Consolas"/>
              </a:rPr>
              <a:t>-x</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do-errors</a:t>
            </a:r>
            <a:r>
              <a:rPr b="0" i="0" lang="en-US" sz="1200" u="none" cap="none" strike="noStrike">
                <a:solidFill>
                  <a:srgbClr val="6E5494"/>
                </a:solidFill>
                <a:highlight>
                  <a:srgbClr val="F8F8F8"/>
                </a:highlight>
                <a:latin typeface="Consolas"/>
                <a:ea typeface="Consolas"/>
                <a:cs typeface="Consolas"/>
                <a:sym typeface="Consolas"/>
              </a:rPr>
              <a:t>.sh 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80" name="Google Shape;580;p40"/>
          <p:cNvSpPr txBox="1"/>
          <p:nvPr/>
        </p:nvSpPr>
        <p:spPr>
          <a:xfrm>
            <a:off x="1407675" y="5029825"/>
            <a:ext cx="5881500" cy="76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indicador </a:t>
            </a:r>
            <a:r>
              <a:rPr b="0" i="0" lang="en-US" sz="1400" u="none" cap="none" strike="noStrike">
                <a:solidFill>
                  <a:srgbClr val="3D90D9"/>
                </a:solidFill>
                <a:highlight>
                  <a:srgbClr val="E7E7E7"/>
                </a:highlight>
                <a:latin typeface="Consolas"/>
                <a:ea typeface="Consolas"/>
                <a:cs typeface="Consolas"/>
                <a:sym typeface="Consolas"/>
              </a:rPr>
              <a:t>-x</a:t>
            </a:r>
            <a:r>
              <a:rPr b="0" i="0" lang="en-US" sz="1400" u="none" cap="none" strike="noStrike">
                <a:solidFill>
                  <a:srgbClr val="333333"/>
                </a:solidFill>
                <a:highlight>
                  <a:srgbClr val="FFFFFF"/>
                </a:highlight>
                <a:latin typeface="Arial"/>
                <a:ea typeface="Arial"/>
                <a:cs typeface="Arial"/>
                <a:sym typeface="Arial"/>
              </a:rPr>
              <a:t> hace que </a:t>
            </a:r>
            <a:r>
              <a:rPr b="0" i="0" lang="en-US" sz="1400" u="none" cap="none" strike="noStrike">
                <a:solidFill>
                  <a:srgbClr val="3D90D9"/>
                </a:solidFill>
                <a:highlight>
                  <a:srgbClr val="E7E7E7"/>
                </a:highlight>
                <a:latin typeface="Consolas"/>
                <a:ea typeface="Consolas"/>
                <a:cs typeface="Consolas"/>
                <a:sym typeface="Consolas"/>
              </a:rPr>
              <a:t>bash</a:t>
            </a:r>
            <a:r>
              <a:rPr b="0" i="0" lang="en-US" sz="1400" u="none" cap="none" strike="noStrike">
                <a:solidFill>
                  <a:srgbClr val="333333"/>
                </a:solidFill>
                <a:highlight>
                  <a:srgbClr val="FFFFFF"/>
                </a:highlight>
                <a:latin typeface="Arial"/>
                <a:ea typeface="Arial"/>
                <a:cs typeface="Arial"/>
                <a:sym typeface="Arial"/>
              </a:rPr>
              <a:t> se ejecute en modo de depuración.</a:t>
            </a:r>
            <a:endParaRPr b="0" i="0" sz="1400" u="none" cap="none" strike="noStrike">
              <a:solidFill>
                <a:srgbClr val="000000"/>
              </a:solidFill>
              <a:latin typeface="Arial"/>
              <a:ea typeface="Arial"/>
              <a:cs typeface="Arial"/>
              <a:sym typeface="Arial"/>
            </a:endParaRPr>
          </a:p>
        </p:txBody>
      </p:sp>
      <p:sp>
        <p:nvSpPr>
          <p:cNvPr id="581" name="Google Shape;581;p40"/>
          <p:cNvSpPr txBox="1"/>
          <p:nvPr/>
        </p:nvSpPr>
        <p:spPr>
          <a:xfrm>
            <a:off x="1312650" y="3757575"/>
            <a:ext cx="4621500" cy="56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 Ahora, ejecuta el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utilizando la opción </a:t>
            </a:r>
            <a:r>
              <a:rPr b="0" i="0" lang="en-US" sz="1400" u="none" cap="none" strike="noStrike">
                <a:solidFill>
                  <a:srgbClr val="3D90D9"/>
                </a:solidFill>
                <a:highlight>
                  <a:srgbClr val="E7E7E7"/>
                </a:highlight>
                <a:latin typeface="Consolas"/>
                <a:ea typeface="Consolas"/>
                <a:cs typeface="Consolas"/>
                <a:sym typeface="Consolas"/>
              </a:rPr>
              <a:t>-x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5" name="Shape 585"/>
        <p:cNvGrpSpPr/>
        <p:nvPr/>
      </p:nvGrpSpPr>
      <p:grpSpPr>
        <a:xfrm>
          <a:off x="0" y="0"/>
          <a:ext cx="0" cy="0"/>
          <a:chOff x="0" y="0"/>
          <a:chExt cx="0" cy="0"/>
        </a:xfrm>
      </p:grpSpPr>
      <p:pic>
        <p:nvPicPr>
          <p:cNvPr id="586" name="Google Shape;586;p41"/>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587" name="Google Shape;587;p41"/>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8" name="Google Shape;588;p4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89" name="Google Shape;589;p41"/>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91" name="Google Shape;591;p4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92" name="Google Shape;592;p4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93" name="Google Shape;593;p41"/>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Guardar comandos en archivos (normalmente llamados </a:t>
            </a:r>
            <a:r>
              <a:rPr b="1" i="0" lang="en-US" sz="1400" u="none" cap="none" strike="noStrike">
                <a:solidFill>
                  <a:srgbClr val="333333"/>
                </a:solidFill>
                <a:latin typeface="Arial"/>
                <a:ea typeface="Arial"/>
                <a:cs typeface="Arial"/>
                <a:sym typeface="Arial"/>
              </a:rPr>
              <a:t>scripts</a:t>
            </a:r>
            <a:r>
              <a:rPr b="0" i="0" lang="en-US" sz="1400" u="none" cap="none" strike="noStrike">
                <a:solidFill>
                  <a:srgbClr val="333333"/>
                </a:solidFill>
                <a:latin typeface="Arial"/>
                <a:ea typeface="Arial"/>
                <a:cs typeface="Arial"/>
                <a:sym typeface="Arial"/>
              </a:rPr>
              <a:t> de la terminal) para su reutilización.</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bash filename</a:t>
            </a:r>
            <a:r>
              <a:rPr b="0" i="0" lang="en-US" sz="1400" u="none" cap="none" strike="noStrike">
                <a:solidFill>
                  <a:srgbClr val="333333"/>
                </a:solidFill>
                <a:latin typeface="Arial"/>
                <a:ea typeface="Arial"/>
                <a:cs typeface="Arial"/>
                <a:sym typeface="Arial"/>
              </a:rPr>
              <a:t> ejecuta los comandos guardados en un archivo.</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latin typeface="Arial"/>
                <a:ea typeface="Arial"/>
                <a:cs typeface="Arial"/>
                <a:sym typeface="Arial"/>
              </a:rPr>
              <a:t>se refiere a todos los parámetros de la línea de comandos de un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de la terminal.</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latin typeface="Arial"/>
                <a:ea typeface="Arial"/>
                <a:cs typeface="Arial"/>
                <a:sym typeface="Arial"/>
              </a:rPr>
              <a:t>, </a:t>
            </a:r>
            <a:r>
              <a:rPr b="0" i="0" lang="en-US" sz="1400" u="none" cap="none" strike="noStrike">
                <a:solidFill>
                  <a:srgbClr val="3D90D9"/>
                </a:solidFill>
                <a:highlight>
                  <a:srgbClr val="E7E7E7"/>
                </a:highlight>
                <a:latin typeface="Consolas"/>
                <a:ea typeface="Consolas"/>
                <a:cs typeface="Consolas"/>
                <a:sym typeface="Consolas"/>
              </a:rPr>
              <a:t>$2</a:t>
            </a:r>
            <a:r>
              <a:rPr b="0" i="0" lang="en-US" sz="1400" u="none" cap="none" strike="noStrike">
                <a:solidFill>
                  <a:srgbClr val="333333"/>
                </a:solidFill>
                <a:latin typeface="Arial"/>
                <a:ea typeface="Arial"/>
                <a:cs typeface="Arial"/>
                <a:sym typeface="Arial"/>
              </a:rPr>
              <a:t>, etc., se refieren al primer parámetro de la línea de comandos, al segundo parámetro de la línea de comandos, etc.</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Coloque las variables entre comillas si los valores tienen espacios en ellas.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Dejar que los usuarios decidan qué archivos procesar es más flexible y más consistente con los comandos de Unix.</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15"/>
          <p:cNvSpPr/>
          <p:nvPr/>
        </p:nvSpPr>
        <p:spPr>
          <a:xfrm>
            <a:off x="6700" y="0"/>
            <a:ext cx="12192000" cy="2562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27" name="Google Shape;127;p15"/>
          <p:cNvSpPr/>
          <p:nvPr/>
        </p:nvSpPr>
        <p:spPr>
          <a:xfrm>
            <a:off x="7777423" y="6624734"/>
            <a:ext cx="4421281"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681422" y="-35899"/>
            <a:ext cx="7625137"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29" name="Google Shape;129;p15"/>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Presentando el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txBox="1"/>
          <p:nvPr/>
        </p:nvSpPr>
        <p:spPr>
          <a:xfrm>
            <a:off x="795500" y="3040375"/>
            <a:ext cx="2906100" cy="168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4125"/>
                </a:solidFill>
                <a:highlight>
                  <a:srgbClr val="FFFFFF"/>
                </a:highlight>
                <a:latin typeface="Arial"/>
                <a:ea typeface="Arial"/>
                <a:cs typeface="Arial"/>
                <a:sym typeface="Arial"/>
              </a:rPr>
              <a:t>“Un vocabulario de comandos y una gramática simple para usarlos”</a:t>
            </a:r>
            <a:endParaRPr b="0" i="0" sz="2400" u="none" cap="none" strike="noStrike">
              <a:solidFill>
                <a:srgbClr val="CC4125"/>
              </a:solidFill>
              <a:highlight>
                <a:srgbClr val="FFFFFF"/>
              </a:highlight>
              <a:latin typeface="Arial"/>
              <a:ea typeface="Arial"/>
              <a:cs typeface="Arial"/>
              <a:sym typeface="Arial"/>
            </a:endParaRPr>
          </a:p>
        </p:txBody>
      </p:sp>
      <p:sp>
        <p:nvSpPr>
          <p:cNvPr id="131" name="Google Shape;131;p15"/>
          <p:cNvSpPr/>
          <p:nvPr/>
        </p:nvSpPr>
        <p:spPr>
          <a:xfrm>
            <a:off x="4458879" y="2157385"/>
            <a:ext cx="3386700" cy="3386700"/>
          </a:xfrm>
          <a:prstGeom prst="donut">
            <a:avLst>
              <a:gd fmla="val 16067" name="adj"/>
            </a:avLst>
          </a:prstGeom>
          <a:solidFill>
            <a:srgbClr val="000000">
              <a:alpha val="10588"/>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15"/>
          <p:cNvGrpSpPr/>
          <p:nvPr/>
        </p:nvGrpSpPr>
        <p:grpSpPr>
          <a:xfrm>
            <a:off x="2595773" y="1931077"/>
            <a:ext cx="2509814" cy="892778"/>
            <a:chOff x="1900218" y="996036"/>
            <a:chExt cx="1882407" cy="669600"/>
          </a:xfrm>
        </p:grpSpPr>
        <p:cxnSp>
          <p:nvCxnSpPr>
            <p:cNvPr id="133" name="Google Shape;133;p15"/>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134" name="Google Shape;134;p15"/>
            <p:cNvSpPr txBox="1"/>
            <p:nvPr/>
          </p:nvSpPr>
          <p:spPr>
            <a:xfrm>
              <a:off x="1900218" y="996036"/>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Escribir el comando</a:t>
              </a:r>
              <a:endParaRPr b="0" i="0" sz="11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promt Espera</a:t>
              </a:r>
              <a:endParaRPr b="1" i="0" sz="1100" u="none" cap="none" strike="noStrike">
                <a:solidFill>
                  <a:srgbClr val="000000"/>
                </a:solidFill>
                <a:latin typeface="Roboto"/>
                <a:ea typeface="Roboto"/>
                <a:cs typeface="Roboto"/>
                <a:sym typeface="Roboto"/>
              </a:endParaRPr>
            </a:p>
          </p:txBody>
        </p:sp>
      </p:grpSp>
      <p:grpSp>
        <p:nvGrpSpPr>
          <p:cNvPr id="135" name="Google Shape;135;p15"/>
          <p:cNvGrpSpPr/>
          <p:nvPr/>
        </p:nvGrpSpPr>
        <p:grpSpPr>
          <a:xfrm>
            <a:off x="2595773" y="4806020"/>
            <a:ext cx="2508247" cy="892778"/>
            <a:chOff x="1900218" y="3152297"/>
            <a:chExt cx="1881232" cy="669600"/>
          </a:xfrm>
        </p:grpSpPr>
        <p:cxnSp>
          <p:nvCxnSpPr>
            <p:cNvPr id="136" name="Google Shape;136;p15"/>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137" name="Google Shape;137;p15"/>
            <p:cNvSpPr txBox="1"/>
            <p:nvPr/>
          </p:nvSpPr>
          <p:spPr>
            <a:xfrm>
              <a:off x="1900218" y="3152297"/>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Imprime la salida del comando</a:t>
              </a:r>
              <a:endParaRPr b="0" i="0" sz="11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Imprimir</a:t>
              </a:r>
              <a:endParaRPr b="1" i="0" sz="1100" u="none" cap="none" strike="noStrike">
                <a:solidFill>
                  <a:srgbClr val="000000"/>
                </a:solidFill>
                <a:latin typeface="Roboto"/>
                <a:ea typeface="Roboto"/>
                <a:cs typeface="Roboto"/>
                <a:sym typeface="Roboto"/>
              </a:endParaRPr>
            </a:p>
          </p:txBody>
        </p:sp>
      </p:grpSp>
      <p:sp>
        <p:nvSpPr>
          <p:cNvPr id="138" name="Google Shape;138;p15"/>
          <p:cNvSpPr/>
          <p:nvPr/>
        </p:nvSpPr>
        <p:spPr>
          <a:xfrm flipH="1" rot="-1800095">
            <a:off x="4358247" y="2051635"/>
            <a:ext cx="3587828" cy="3587828"/>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15"/>
          <p:cNvGrpSpPr/>
          <p:nvPr/>
        </p:nvGrpSpPr>
        <p:grpSpPr>
          <a:xfrm>
            <a:off x="7186601" y="4806020"/>
            <a:ext cx="2493707" cy="892778"/>
            <a:chOff x="5343425" y="3152297"/>
            <a:chExt cx="1870327" cy="669600"/>
          </a:xfrm>
        </p:grpSpPr>
        <p:cxnSp>
          <p:nvCxnSpPr>
            <p:cNvPr id="140" name="Google Shape;140;p15"/>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141" name="Google Shape;141;p15"/>
            <p:cNvSpPr txBox="1"/>
            <p:nvPr/>
          </p:nvSpPr>
          <p:spPr>
            <a:xfrm>
              <a:off x="5718552" y="3152297"/>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Ejecuta el comando</a:t>
              </a:r>
              <a:endParaRPr b="0" i="0" sz="11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Evaluar</a:t>
              </a:r>
              <a:endParaRPr b="1" i="0" sz="1100" u="none" cap="none" strike="noStrike">
                <a:solidFill>
                  <a:srgbClr val="000000"/>
                </a:solidFill>
                <a:latin typeface="Roboto"/>
                <a:ea typeface="Roboto"/>
                <a:cs typeface="Roboto"/>
                <a:sym typeface="Roboto"/>
              </a:endParaRPr>
            </a:p>
          </p:txBody>
        </p:sp>
      </p:grpSp>
      <p:grpSp>
        <p:nvGrpSpPr>
          <p:cNvPr id="142" name="Google Shape;142;p15"/>
          <p:cNvGrpSpPr/>
          <p:nvPr/>
        </p:nvGrpSpPr>
        <p:grpSpPr>
          <a:xfrm>
            <a:off x="7188401" y="1931077"/>
            <a:ext cx="2491907" cy="892778"/>
            <a:chOff x="5344775" y="996036"/>
            <a:chExt cx="1868977" cy="669600"/>
          </a:xfrm>
        </p:grpSpPr>
        <p:cxnSp>
          <p:nvCxnSpPr>
            <p:cNvPr id="143" name="Google Shape;143;p15"/>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144" name="Google Shape;144;p15"/>
            <p:cNvSpPr txBox="1"/>
            <p:nvPr/>
          </p:nvSpPr>
          <p:spPr>
            <a:xfrm>
              <a:off x="5718552" y="996036"/>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El intérprete lee el comando</a:t>
              </a:r>
              <a:endParaRPr b="0" i="0" sz="11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Leer </a:t>
              </a:r>
              <a:endParaRPr b="1" i="0" sz="1100" u="none" cap="none" strike="noStrike">
                <a:solidFill>
                  <a:srgbClr val="000000"/>
                </a:solidFill>
                <a:latin typeface="Roboto"/>
                <a:ea typeface="Roboto"/>
                <a:cs typeface="Roboto"/>
                <a:sym typeface="Roboto"/>
              </a:endParaRPr>
            </a:p>
          </p:txBody>
        </p:sp>
      </p:grpSp>
      <p:sp>
        <p:nvSpPr>
          <p:cNvPr id="145" name="Google Shape;145;p15"/>
          <p:cNvSpPr txBox="1"/>
          <p:nvPr/>
        </p:nvSpPr>
        <p:spPr>
          <a:xfrm>
            <a:off x="5027875" y="3345013"/>
            <a:ext cx="2261700" cy="1072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Interfaz de línea de Comandos</a:t>
            </a:r>
            <a:endParaRPr b="1" i="0" sz="160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Read-Evaluate-Print</a:t>
            </a:r>
            <a:endParaRPr b="1" i="0" sz="1600" u="none" cap="none" strike="noStrike">
              <a:solidFill>
                <a:srgbClr val="000000"/>
              </a:solidFill>
              <a:latin typeface="Roboto"/>
              <a:ea typeface="Roboto"/>
              <a:cs typeface="Roboto"/>
              <a:sym typeface="Roboto"/>
            </a:endParaRPr>
          </a:p>
        </p:txBody>
      </p:sp>
      <p:sp>
        <p:nvSpPr>
          <p:cNvPr id="146" name="Google Shape;146;p15"/>
          <p:cNvSpPr/>
          <p:nvPr/>
        </p:nvSpPr>
        <p:spPr>
          <a:xfrm rot="1800095">
            <a:off x="4355330" y="2051635"/>
            <a:ext cx="3587828" cy="3587828"/>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rot="9000757">
            <a:off x="4347497" y="2051089"/>
            <a:ext cx="3586968" cy="3586968"/>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flipH="1" rot="-9000757">
            <a:off x="4357724" y="2052089"/>
            <a:ext cx="3586968" cy="3586968"/>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rot="8100000">
            <a:off x="4265813" y="3639229"/>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2700000">
            <a:off x="7567558" y="3639230"/>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rot="2700000">
            <a:off x="5916692" y="5214286"/>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8100000">
            <a:off x="5916691" y="1938753"/>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txBox="1"/>
          <p:nvPr/>
        </p:nvSpPr>
        <p:spPr>
          <a:xfrm>
            <a:off x="8820325" y="3146425"/>
            <a:ext cx="3000000" cy="146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4125"/>
                </a:solidFill>
                <a:highlight>
                  <a:srgbClr val="FFFFFF"/>
                </a:highlight>
                <a:latin typeface="Arial"/>
                <a:ea typeface="Arial"/>
                <a:cs typeface="Arial"/>
                <a:sym typeface="Arial"/>
              </a:rPr>
              <a:t>¿Por qué usarlo?</a:t>
            </a:r>
            <a:endParaRPr b="0" i="0" sz="2400" u="none" cap="none" strike="noStrike">
              <a:solidFill>
                <a:srgbClr val="CC4125"/>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7" name="Shape 597"/>
        <p:cNvGrpSpPr/>
        <p:nvPr/>
      </p:nvGrpSpPr>
      <p:grpSpPr>
        <a:xfrm>
          <a:off x="0" y="0"/>
          <a:ext cx="0" cy="0"/>
          <a:chOff x="0" y="0"/>
          <a:chExt cx="0" cy="0"/>
        </a:xfrm>
      </p:grpSpPr>
      <p:sp>
        <p:nvSpPr>
          <p:cNvPr id="598" name="Google Shape;598;p4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9" name="Google Shape;599;p4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00" name="Google Shape;600;p4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01" name="Google Shape;601;p4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02" name="Google Shape;602;p4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03" name="Google Shape;603;p42"/>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Encontrando archivos: grep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2"/>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El comando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encuentra e imprime líneas en archivos que coinciden con un patrón. Para nuestros ejemplos, usaremos un archivo que contenga tres haikus publicados en 1998 en la revista </a:t>
            </a:r>
            <a:r>
              <a:rPr b="0" i="1" lang="en-US" sz="1400" u="none" cap="none" strike="noStrike">
                <a:solidFill>
                  <a:srgbClr val="333333"/>
                </a:solidFill>
                <a:latin typeface="Arial"/>
                <a:ea typeface="Arial"/>
                <a:cs typeface="Arial"/>
                <a:sym typeface="Arial"/>
              </a:rPr>
              <a:t>Salon</a:t>
            </a:r>
            <a:r>
              <a:rPr b="0" i="0" lang="en-US" sz="1400" u="none" cap="none" strike="noStrike">
                <a:solidFill>
                  <a:srgbClr val="333333"/>
                </a:solidFill>
                <a:latin typeface="Arial"/>
                <a:ea typeface="Arial"/>
                <a:cs typeface="Arial"/>
                <a:sym typeface="Arial"/>
              </a:rPr>
              <a:t>. Para este conjunto de ejemplos, Vamos a estar trabajando en el subdirectorio “writing”:</a:t>
            </a:r>
            <a:endParaRPr b="0" i="0" sz="1400" u="none" cap="none" strike="noStrike">
              <a:solidFill>
                <a:srgbClr val="333333"/>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80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sp>
        <p:nvSpPr>
          <p:cNvPr id="605" name="Google Shape;605;p42"/>
          <p:cNvSpPr/>
          <p:nvPr/>
        </p:nvSpPr>
        <p:spPr>
          <a:xfrm>
            <a:off x="4848200" y="3918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2"/>
          <p:cNvSpPr txBox="1"/>
          <p:nvPr/>
        </p:nvSpPr>
        <p:spPr>
          <a:xfrm>
            <a:off x="2224300" y="3586500"/>
            <a:ext cx="17568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writing</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 </a:t>
            </a:r>
            <a:r>
              <a:rPr b="0" i="0" lang="en-US" sz="1200" u="none" cap="none" strike="noStrike">
                <a:solidFill>
                  <a:srgbClr val="6E5494"/>
                </a:solidFill>
                <a:highlight>
                  <a:srgbClr val="F8F8F8"/>
                </a:highlight>
                <a:latin typeface="Consolas"/>
                <a:ea typeface="Consolas"/>
                <a:cs typeface="Consolas"/>
                <a:sym typeface="Consolas"/>
              </a:rPr>
              <a:t>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07" name="Google Shape;607;p42"/>
          <p:cNvSpPr txBox="1"/>
          <p:nvPr/>
        </p:nvSpPr>
        <p:spPr>
          <a:xfrm>
            <a:off x="5947325" y="2495375"/>
            <a:ext cx="2751900" cy="2979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You bring fresh toner.</a:t>
            </a:r>
            <a:br>
              <a:rPr b="0" i="0" lang="en-US" sz="1200" u="none" cap="none" strike="noStrike">
                <a:solidFill>
                  <a:srgbClr val="303030"/>
                </a:solidFill>
                <a:highlight>
                  <a:srgbClr val="F8F8F8"/>
                </a:highlight>
                <a:latin typeface="Consolas"/>
                <a:ea typeface="Consolas"/>
                <a:cs typeface="Consolas"/>
                <a:sym typeface="Consolas"/>
              </a:rPr>
            </a:b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With searching comes loss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and the presence of absence:</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br>
              <a:rPr b="0" i="0" lang="en-US" sz="1200" u="none" cap="none" strike="noStrike">
                <a:solidFill>
                  <a:srgbClr val="303030"/>
                </a:solidFill>
                <a:highlight>
                  <a:srgbClr val="F8F8F8"/>
                </a:highlight>
                <a:latin typeface="Consolas"/>
                <a:ea typeface="Consolas"/>
                <a:cs typeface="Consolas"/>
                <a:sym typeface="Consolas"/>
              </a:rPr>
            </a:b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Yesterday it worked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Today it is not working</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Software is like that.</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1" name="Shape 611"/>
        <p:cNvGrpSpPr/>
        <p:nvPr/>
      </p:nvGrpSpPr>
      <p:grpSpPr>
        <a:xfrm>
          <a:off x="0" y="0"/>
          <a:ext cx="0" cy="0"/>
          <a:chOff x="0" y="0"/>
          <a:chExt cx="0" cy="0"/>
        </a:xfrm>
      </p:grpSpPr>
      <p:sp>
        <p:nvSpPr>
          <p:cNvPr id="612" name="Google Shape;612;p4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4" name="Google Shape;614;p4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15" name="Google Shape;615;p4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16" name="Google Shape;616;p4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17" name="Google Shape;617;p4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18" name="Google Shape;618;p43"/>
          <p:cNvSpPr/>
          <p:nvPr/>
        </p:nvSpPr>
        <p:spPr>
          <a:xfrm>
            <a:off x="4709000" y="1993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3"/>
          <p:cNvSpPr txBox="1"/>
          <p:nvPr/>
        </p:nvSpPr>
        <p:spPr>
          <a:xfrm>
            <a:off x="1388850" y="1387175"/>
            <a:ext cx="9443100" cy="5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Busquemos líneas que contengan la palabra “not”:</a:t>
            </a:r>
            <a:endParaRPr b="0" i="0" sz="1400" u="none" cap="none" strike="noStrike">
              <a:solidFill>
                <a:srgbClr val="333333"/>
              </a:solidFill>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6E5494"/>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20" name="Google Shape;620;p43"/>
          <p:cNvSpPr txBox="1"/>
          <p:nvPr/>
        </p:nvSpPr>
        <p:spPr>
          <a:xfrm>
            <a:off x="1372650" y="2394750"/>
            <a:ext cx="8775900" cy="66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Vamos a probar un patrón distinto: “The”.</a:t>
            </a:r>
            <a:endParaRPr b="0" i="0" sz="1400" u="none" cap="none" strike="noStrike">
              <a:solidFill>
                <a:srgbClr val="000000"/>
              </a:solidFill>
              <a:latin typeface="Arial"/>
              <a:ea typeface="Arial"/>
              <a:cs typeface="Arial"/>
              <a:sym typeface="Arial"/>
            </a:endParaRPr>
          </a:p>
        </p:txBody>
      </p:sp>
      <p:sp>
        <p:nvSpPr>
          <p:cNvPr id="621" name="Google Shape;621;p43"/>
          <p:cNvSpPr/>
          <p:nvPr/>
        </p:nvSpPr>
        <p:spPr>
          <a:xfrm>
            <a:off x="4709000" y="30761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3"/>
          <p:cNvSpPr txBox="1"/>
          <p:nvPr/>
        </p:nvSpPr>
        <p:spPr>
          <a:xfrm>
            <a:off x="1358325" y="3711250"/>
            <a:ext cx="9620100" cy="718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800"/>
              </a:spcAft>
              <a:buClr>
                <a:srgbClr val="000000"/>
              </a:buClr>
              <a:buSzPts val="1400"/>
              <a:buFont typeface="Arial"/>
              <a:buNone/>
            </a:pPr>
            <a:r>
              <a:rPr b="0" i="0" lang="en-US" sz="1400" u="none" cap="none" strike="noStrike">
                <a:solidFill>
                  <a:srgbClr val="333333"/>
                </a:solidFill>
                <a:latin typeface="Arial"/>
                <a:ea typeface="Arial"/>
                <a:cs typeface="Arial"/>
                <a:sym typeface="Arial"/>
              </a:rPr>
              <a:t>Para restringir los aciertos a las líneas que contienen la palabra “The” por sí sola, podemos usar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con el indicador</a:t>
            </a:r>
            <a:r>
              <a:rPr b="0" i="0" lang="en-US" sz="1400" u="none" cap="none" strike="noStrike">
                <a:solidFill>
                  <a:srgbClr val="3D90D9"/>
                </a:solidFill>
                <a:highlight>
                  <a:srgbClr val="E7E7E7"/>
                </a:highlight>
                <a:latin typeface="Consolas"/>
                <a:ea typeface="Consolas"/>
                <a:cs typeface="Consolas"/>
                <a:sym typeface="Consolas"/>
              </a:rPr>
              <a:t> -w</a:t>
            </a:r>
            <a:r>
              <a:rPr b="0" i="0" lang="en-US" sz="1400" u="none" cap="none" strike="noStrike">
                <a:solidFill>
                  <a:srgbClr val="333333"/>
                </a:solidFill>
                <a:latin typeface="Arial"/>
                <a:ea typeface="Arial"/>
                <a:cs typeface="Arial"/>
                <a:sym typeface="Arial"/>
              </a:rPr>
              <a:t>. Esto limitará los coincidencias a palabras.</a:t>
            </a:r>
            <a:endParaRPr b="0" i="0" sz="1400" u="none" cap="none" strike="noStrike">
              <a:solidFill>
                <a:srgbClr val="333333"/>
              </a:solidFill>
              <a:latin typeface="Arial"/>
              <a:ea typeface="Arial"/>
              <a:cs typeface="Arial"/>
              <a:sym typeface="Arial"/>
            </a:endParaRPr>
          </a:p>
        </p:txBody>
      </p:sp>
      <p:sp>
        <p:nvSpPr>
          <p:cNvPr id="623" name="Google Shape;623;p43"/>
          <p:cNvSpPr/>
          <p:nvPr/>
        </p:nvSpPr>
        <p:spPr>
          <a:xfrm>
            <a:off x="4671875" y="4679238"/>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3"/>
          <p:cNvSpPr txBox="1"/>
          <p:nvPr/>
        </p:nvSpPr>
        <p:spPr>
          <a:xfrm>
            <a:off x="1404250" y="4786750"/>
            <a:ext cx="9573900" cy="847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 veces, queremos buscar una frase, en vez de una sola palabra. Esto puede hacerse fácilmente con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highlight>
                  <a:srgbClr val="FFFFFF"/>
                </a:highlight>
                <a:latin typeface="Arial"/>
                <a:ea typeface="Arial"/>
                <a:cs typeface="Arial"/>
                <a:sym typeface="Arial"/>
              </a:rPr>
              <a:t> usando la frase entre comillas.</a:t>
            </a:r>
            <a:endParaRPr b="0" i="0" sz="1400" u="none" cap="none" strike="noStrike">
              <a:solidFill>
                <a:srgbClr val="000000"/>
              </a:solidFill>
              <a:latin typeface="Arial"/>
              <a:ea typeface="Arial"/>
              <a:cs typeface="Arial"/>
              <a:sym typeface="Arial"/>
            </a:endParaRPr>
          </a:p>
        </p:txBody>
      </p:sp>
      <p:sp>
        <p:nvSpPr>
          <p:cNvPr id="625" name="Google Shape;625;p43"/>
          <p:cNvSpPr/>
          <p:nvPr/>
        </p:nvSpPr>
        <p:spPr>
          <a:xfrm>
            <a:off x="4671875" y="56100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3"/>
          <p:cNvSpPr txBox="1"/>
          <p:nvPr/>
        </p:nvSpPr>
        <p:spPr>
          <a:xfrm>
            <a:off x="5620825" y="1731300"/>
            <a:ext cx="26199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Today it is not working</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7" name="Google Shape;627;p43"/>
          <p:cNvSpPr txBox="1"/>
          <p:nvPr/>
        </p:nvSpPr>
        <p:spPr>
          <a:xfrm>
            <a:off x="1440900" y="1978850"/>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 </a:t>
            </a:r>
            <a:r>
              <a:rPr b="0" i="0" lang="en-US" sz="1200" u="none" cap="none" strike="noStrike">
                <a:solidFill>
                  <a:srgbClr val="6E5494"/>
                </a:solidFill>
                <a:highlight>
                  <a:srgbClr val="F8F8F8"/>
                </a:highlight>
                <a:latin typeface="Consolas"/>
                <a:ea typeface="Consolas"/>
                <a:cs typeface="Consolas"/>
                <a:sym typeface="Consolas"/>
              </a:rPr>
              <a:t>not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8" name="Google Shape;628;p43"/>
          <p:cNvSpPr txBox="1"/>
          <p:nvPr/>
        </p:nvSpPr>
        <p:spPr>
          <a:xfrm>
            <a:off x="1440900" y="2980138"/>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 </a:t>
            </a:r>
            <a:r>
              <a:rPr b="0" i="0" lang="en-US" sz="1200" u="none" cap="none" strike="noStrike">
                <a:solidFill>
                  <a:srgbClr val="6E5494"/>
                </a:solidFill>
                <a:highlight>
                  <a:srgbClr val="F8F8F8"/>
                </a:highlight>
                <a:latin typeface="Consolas"/>
                <a:ea typeface="Consolas"/>
                <a:cs typeface="Consolas"/>
                <a:sym typeface="Consolas"/>
              </a:rPr>
              <a:t>The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9" name="Google Shape;629;p43"/>
          <p:cNvSpPr txBox="1"/>
          <p:nvPr/>
        </p:nvSpPr>
        <p:spPr>
          <a:xfrm>
            <a:off x="5620825" y="2872413"/>
            <a:ext cx="2619900" cy="663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0" name="Google Shape;630;p43"/>
          <p:cNvSpPr txBox="1"/>
          <p:nvPr/>
        </p:nvSpPr>
        <p:spPr>
          <a:xfrm>
            <a:off x="1440900" y="4526838"/>
            <a:ext cx="23715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The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1" name="Google Shape;631;p43"/>
          <p:cNvSpPr txBox="1"/>
          <p:nvPr/>
        </p:nvSpPr>
        <p:spPr>
          <a:xfrm>
            <a:off x="1440900" y="553768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"is not"</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2" name="Google Shape;632;p43"/>
          <p:cNvSpPr txBox="1"/>
          <p:nvPr/>
        </p:nvSpPr>
        <p:spPr>
          <a:xfrm>
            <a:off x="5620825" y="4526838"/>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endParaRPr b="0" i="0" sz="1200" u="none" cap="none" strike="noStrike">
              <a:solidFill>
                <a:srgbClr val="19177C"/>
              </a:solidFill>
              <a:highlight>
                <a:srgbClr val="F8F8F8"/>
              </a:highlight>
              <a:latin typeface="Consolas"/>
              <a:ea typeface="Consolas"/>
              <a:cs typeface="Consolas"/>
              <a:sym typeface="Consolas"/>
            </a:endParaRPr>
          </a:p>
        </p:txBody>
      </p:sp>
      <p:sp>
        <p:nvSpPr>
          <p:cNvPr id="633" name="Google Shape;633;p43"/>
          <p:cNvSpPr txBox="1"/>
          <p:nvPr/>
        </p:nvSpPr>
        <p:spPr>
          <a:xfrm>
            <a:off x="5620825" y="5537675"/>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Today it is not working</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7" name="Shape 637"/>
        <p:cNvGrpSpPr/>
        <p:nvPr/>
      </p:nvGrpSpPr>
      <p:grpSpPr>
        <a:xfrm>
          <a:off x="0" y="0"/>
          <a:ext cx="0" cy="0"/>
          <a:chOff x="0" y="0"/>
          <a:chExt cx="0" cy="0"/>
        </a:xfrm>
      </p:grpSpPr>
      <p:sp>
        <p:nvSpPr>
          <p:cNvPr id="638" name="Google Shape;638;p44"/>
          <p:cNvSpPr txBox="1"/>
          <p:nvPr/>
        </p:nvSpPr>
        <p:spPr>
          <a:xfrm>
            <a:off x="1388850" y="1387175"/>
            <a:ext cx="9443100" cy="40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Otra opción útil es </a:t>
            </a:r>
            <a:r>
              <a:rPr b="0" i="0" lang="en-US" sz="1400" u="none" cap="none" strike="noStrike">
                <a:solidFill>
                  <a:srgbClr val="3D90D9"/>
                </a:solidFill>
                <a:highlight>
                  <a:srgbClr val="E7E7E7"/>
                </a:highlight>
                <a:latin typeface="Consolas"/>
                <a:ea typeface="Consolas"/>
                <a:cs typeface="Consolas"/>
                <a:sym typeface="Consolas"/>
              </a:rPr>
              <a:t>-n</a:t>
            </a:r>
            <a:r>
              <a:rPr b="0" i="0" lang="en-US" sz="1400" u="none" cap="none" strike="noStrike">
                <a:solidFill>
                  <a:srgbClr val="333333"/>
                </a:solidFill>
                <a:highlight>
                  <a:srgbClr val="FFFFFF"/>
                </a:highlight>
                <a:latin typeface="Arial"/>
                <a:ea typeface="Arial"/>
                <a:cs typeface="Arial"/>
                <a:sym typeface="Arial"/>
              </a:rPr>
              <a:t>, que numera las líneas que coinciden:</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39" name="Google Shape;639;p4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1" name="Google Shape;641;p4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42" name="Google Shape;642;p4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43" name="Google Shape;643;p4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44" name="Google Shape;644;p4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45" name="Google Shape;645;p44"/>
          <p:cNvSpPr txBox="1"/>
          <p:nvPr/>
        </p:nvSpPr>
        <p:spPr>
          <a:xfrm>
            <a:off x="1479450" y="2040263"/>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"it"</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6" name="Google Shape;646;p44"/>
          <p:cNvSpPr txBox="1"/>
          <p:nvPr/>
        </p:nvSpPr>
        <p:spPr>
          <a:xfrm>
            <a:off x="5767875" y="1781225"/>
            <a:ext cx="2870400" cy="9192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5:With searching comes loss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9:Yesterday it worked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10:Today it is not working</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7" name="Google Shape;647;p44"/>
          <p:cNvSpPr txBox="1"/>
          <p:nvPr/>
        </p:nvSpPr>
        <p:spPr>
          <a:xfrm>
            <a:off x="1479450" y="344643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br>
              <a:rPr b="0" i="0" lang="en-US" sz="1200" u="none" cap="none" strike="noStrike">
                <a:solidFill>
                  <a:srgbClr val="6E5494"/>
                </a:solidFill>
                <a:highlight>
                  <a:srgbClr val="F8F8F8"/>
                </a:highlight>
                <a:latin typeface="Consolas"/>
                <a:ea typeface="Consolas"/>
                <a:cs typeface="Consolas"/>
                <a:sym typeface="Consolas"/>
              </a:rPr>
            </a:b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8" name="Google Shape;648;p44"/>
          <p:cNvSpPr txBox="1"/>
          <p:nvPr/>
        </p:nvSpPr>
        <p:spPr>
          <a:xfrm>
            <a:off x="5767875" y="3287600"/>
            <a:ext cx="2870400" cy="71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2:Is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6:and the presence of absence:</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9" name="Google Shape;649;p44"/>
          <p:cNvSpPr txBox="1"/>
          <p:nvPr/>
        </p:nvSpPr>
        <p:spPr>
          <a:xfrm>
            <a:off x="1312650" y="2732900"/>
            <a:ext cx="9563700" cy="718800"/>
          </a:xfrm>
          <a:prstGeom prst="rect">
            <a:avLst/>
          </a:prstGeom>
          <a:noFill/>
          <a:ln>
            <a:noFill/>
          </a:ln>
        </p:spPr>
        <p:txBody>
          <a:bodyPr anchorCtr="0" anchor="ctr" bIns="91425" lIns="91425" spcFirstLastPara="1" rIns="91425" wrap="square" tIns="91425">
            <a:noAutofit/>
          </a:bodyPr>
          <a:lstStyle/>
          <a:p>
            <a:pPr indent="0" lvl="0" marL="88900" marR="88900" rtl="0" algn="just">
              <a:lnSpc>
                <a:spcPct val="100000"/>
              </a:lnSpc>
              <a:spcBef>
                <a:spcPts val="0"/>
              </a:spcBef>
              <a:spcAft>
                <a:spcPts val="80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Podemos combinar la opción </a:t>
            </a:r>
            <a:r>
              <a:rPr b="0" i="0" lang="en-US" sz="1400" u="none" cap="none" strike="noStrike">
                <a:solidFill>
                  <a:srgbClr val="3D90D9"/>
                </a:solidFill>
                <a:highlight>
                  <a:srgbClr val="E7E7E7"/>
                </a:highlight>
                <a:latin typeface="Consolas"/>
                <a:ea typeface="Consolas"/>
                <a:cs typeface="Consolas"/>
                <a:sym typeface="Consolas"/>
              </a:rPr>
              <a:t>-w</a:t>
            </a:r>
            <a:r>
              <a:rPr b="0" i="0" lang="en-US" sz="1400" u="none" cap="none" strike="noStrike">
                <a:solidFill>
                  <a:srgbClr val="333333"/>
                </a:solidFill>
                <a:highlight>
                  <a:srgbClr val="FFFFFF"/>
                </a:highlight>
                <a:latin typeface="Arial"/>
                <a:ea typeface="Arial"/>
                <a:cs typeface="Arial"/>
                <a:sym typeface="Arial"/>
              </a:rPr>
              <a:t> para encontrar las líneas que contienen la palabra “the” con </a:t>
            </a:r>
            <a:r>
              <a:rPr b="0" i="0" lang="en-US" sz="1400" u="none" cap="none" strike="noStrike">
                <a:solidFill>
                  <a:srgbClr val="3D90D9"/>
                </a:solidFill>
                <a:highlight>
                  <a:srgbClr val="E7E7E7"/>
                </a:highlight>
                <a:latin typeface="Consolas"/>
                <a:ea typeface="Consolas"/>
                <a:cs typeface="Consolas"/>
                <a:sym typeface="Consolas"/>
              </a:rPr>
              <a:t>-n</a:t>
            </a:r>
            <a:r>
              <a:rPr b="0" i="0" lang="en-US" sz="1400" u="none" cap="none" strike="noStrike">
                <a:solidFill>
                  <a:srgbClr val="333333"/>
                </a:solidFill>
                <a:highlight>
                  <a:srgbClr val="FFFFFF"/>
                </a:highlight>
                <a:latin typeface="Arial"/>
                <a:ea typeface="Arial"/>
                <a:cs typeface="Arial"/>
                <a:sym typeface="Arial"/>
              </a:rPr>
              <a:t> para numerar las líneas que coinciden:</a:t>
            </a:r>
            <a:endParaRPr b="0" i="0" sz="1400" u="none" cap="none" strike="noStrike">
              <a:solidFill>
                <a:srgbClr val="6E5494"/>
              </a:solidFill>
              <a:highlight>
                <a:srgbClr val="F8F8F8"/>
              </a:highlight>
              <a:latin typeface="Consolas"/>
              <a:ea typeface="Consolas"/>
              <a:cs typeface="Consolas"/>
              <a:sym typeface="Consolas"/>
            </a:endParaRPr>
          </a:p>
        </p:txBody>
      </p:sp>
      <p:sp>
        <p:nvSpPr>
          <p:cNvPr id="650" name="Google Shape;650;p44"/>
          <p:cNvSpPr txBox="1"/>
          <p:nvPr/>
        </p:nvSpPr>
        <p:spPr>
          <a:xfrm>
            <a:off x="1366650" y="4159100"/>
            <a:ext cx="94875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800"/>
              </a:spcAft>
              <a:buClr>
                <a:srgbClr val="000000"/>
              </a:buClr>
              <a:buSzPts val="1400"/>
              <a:buFont typeface="Arial"/>
              <a:buNone/>
            </a:pPr>
            <a:r>
              <a:rPr b="0" i="0" lang="en-US" sz="1400" u="none" cap="none" strike="noStrike">
                <a:solidFill>
                  <a:srgbClr val="333333"/>
                </a:solidFill>
                <a:latin typeface="Arial"/>
                <a:ea typeface="Arial"/>
                <a:cs typeface="Arial"/>
                <a:sym typeface="Arial"/>
              </a:rPr>
              <a:t>Ahora queremos usar la opción </a:t>
            </a:r>
            <a:r>
              <a:rPr b="0" i="0" lang="en-US" sz="1400" u="none" cap="none" strike="noStrike">
                <a:solidFill>
                  <a:srgbClr val="3D90D9"/>
                </a:solidFill>
                <a:highlight>
                  <a:srgbClr val="E7E7E7"/>
                </a:highlight>
                <a:latin typeface="Consolas"/>
                <a:ea typeface="Consolas"/>
                <a:cs typeface="Consolas"/>
                <a:sym typeface="Consolas"/>
              </a:rPr>
              <a:t>-i</a:t>
            </a:r>
            <a:r>
              <a:rPr b="0" i="0" lang="en-US" sz="1400" u="none" cap="none" strike="noStrike">
                <a:solidFill>
                  <a:srgbClr val="333333"/>
                </a:solidFill>
                <a:latin typeface="Arial"/>
                <a:ea typeface="Arial"/>
                <a:cs typeface="Arial"/>
                <a:sym typeface="Arial"/>
              </a:rPr>
              <a:t> para hacer que nuestra búsqueda sea insensible a mayúsculas y minúsculas:</a:t>
            </a:r>
            <a:endParaRPr b="0" i="0" sz="1400" u="none" cap="none" strike="noStrike">
              <a:solidFill>
                <a:srgbClr val="333333"/>
              </a:solidFill>
              <a:latin typeface="Arial"/>
              <a:ea typeface="Arial"/>
              <a:cs typeface="Arial"/>
              <a:sym typeface="Arial"/>
            </a:endParaRPr>
          </a:p>
        </p:txBody>
      </p:sp>
      <p:sp>
        <p:nvSpPr>
          <p:cNvPr id="651" name="Google Shape;651;p44"/>
          <p:cNvSpPr txBox="1"/>
          <p:nvPr/>
        </p:nvSpPr>
        <p:spPr>
          <a:xfrm>
            <a:off x="1479450" y="4685263"/>
            <a:ext cx="3097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-i</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52" name="Google Shape;652;p44"/>
          <p:cNvSpPr txBox="1"/>
          <p:nvPr/>
        </p:nvSpPr>
        <p:spPr>
          <a:xfrm>
            <a:off x="6225075" y="4497800"/>
            <a:ext cx="2870400" cy="9426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1:The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6:and the presence of absence:</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53" name="Google Shape;653;p44"/>
          <p:cNvSpPr/>
          <p:nvPr/>
        </p:nvSpPr>
        <p:spPr>
          <a:xfrm>
            <a:off x="4923863" y="2132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4"/>
          <p:cNvSpPr/>
          <p:nvPr/>
        </p:nvSpPr>
        <p:spPr>
          <a:xfrm>
            <a:off x="4923863" y="3518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4"/>
          <p:cNvSpPr/>
          <p:nvPr/>
        </p:nvSpPr>
        <p:spPr>
          <a:xfrm>
            <a:off x="5312213" y="47575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9" name="Shape 659"/>
        <p:cNvGrpSpPr/>
        <p:nvPr/>
      </p:nvGrpSpPr>
      <p:grpSpPr>
        <a:xfrm>
          <a:off x="0" y="0"/>
          <a:ext cx="0" cy="0"/>
          <a:chOff x="0" y="0"/>
          <a:chExt cx="0" cy="0"/>
        </a:xfrm>
      </p:grpSpPr>
      <p:sp>
        <p:nvSpPr>
          <p:cNvPr id="660" name="Google Shape;660;p45"/>
          <p:cNvSpPr txBox="1"/>
          <p:nvPr/>
        </p:nvSpPr>
        <p:spPr>
          <a:xfrm>
            <a:off x="1388850" y="1387175"/>
            <a:ext cx="9443100" cy="552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n-US" sz="1200" u="none" cap="none" strike="noStrike">
                <a:solidFill>
                  <a:srgbClr val="333333"/>
                </a:solidFill>
                <a:latin typeface="Arial"/>
                <a:ea typeface="Arial"/>
                <a:cs typeface="Arial"/>
                <a:sym typeface="Arial"/>
              </a:rPr>
              <a:t>Ahora, queremos usar la opción </a:t>
            </a:r>
            <a:r>
              <a:rPr b="0" i="0" lang="en-US" sz="1200" u="none" cap="none" strike="noStrike">
                <a:solidFill>
                  <a:srgbClr val="3D90D9"/>
                </a:solidFill>
                <a:highlight>
                  <a:srgbClr val="E7E7E7"/>
                </a:highlight>
                <a:latin typeface="Consolas"/>
                <a:ea typeface="Consolas"/>
                <a:cs typeface="Consolas"/>
                <a:sym typeface="Consolas"/>
              </a:rPr>
              <a:t>-v</a:t>
            </a:r>
            <a:r>
              <a:rPr b="0" i="0" lang="en-US" sz="1200" u="none" cap="none" strike="noStrike">
                <a:solidFill>
                  <a:srgbClr val="333333"/>
                </a:solidFill>
                <a:latin typeface="Arial"/>
                <a:ea typeface="Arial"/>
                <a:cs typeface="Arial"/>
                <a:sym typeface="Arial"/>
              </a:rPr>
              <a:t> para invertir nuestra búsqueda, es decir, queremos que obtener las líneas que </a:t>
            </a:r>
            <a:r>
              <a:rPr b="0" i="0" lang="en-US" sz="1200" u="none" cap="none" strike="noStrike">
                <a:solidFill>
                  <a:srgbClr val="FF0000"/>
                </a:solidFill>
                <a:latin typeface="Arial"/>
                <a:ea typeface="Arial"/>
                <a:cs typeface="Arial"/>
                <a:sym typeface="Arial"/>
              </a:rPr>
              <a:t>NO</a:t>
            </a:r>
            <a:r>
              <a:rPr b="0" i="0" lang="en-US" sz="1200" u="none" cap="none" strike="noStrike">
                <a:solidFill>
                  <a:srgbClr val="333333"/>
                </a:solidFill>
                <a:latin typeface="Arial"/>
                <a:ea typeface="Arial"/>
                <a:cs typeface="Arial"/>
                <a:sym typeface="Arial"/>
              </a:rPr>
              <a:t> contienen la palabra “the”.</a:t>
            </a:r>
            <a:endParaRPr b="0" i="0" sz="12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p:txBody>
      </p:sp>
      <p:sp>
        <p:nvSpPr>
          <p:cNvPr id="661" name="Google Shape;661;p45"/>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3" name="Google Shape;663;p4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64" name="Google Shape;664;p4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65" name="Google Shape;665;p4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66" name="Google Shape;666;p4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67" name="Google Shape;667;p45"/>
          <p:cNvSpPr txBox="1"/>
          <p:nvPr/>
        </p:nvSpPr>
        <p:spPr>
          <a:xfrm>
            <a:off x="1499400" y="2773900"/>
            <a:ext cx="3003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-v</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68" name="Google Shape;668;p45"/>
          <p:cNvSpPr txBox="1"/>
          <p:nvPr/>
        </p:nvSpPr>
        <p:spPr>
          <a:xfrm>
            <a:off x="6093200" y="1917550"/>
            <a:ext cx="3633000" cy="2113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1:The Tao that is seen</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3:You bring fresh toner.</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4:</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5:With searching comes loss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7:"My Thesis" not found.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8:</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9:Yesterday it worked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10:Today it is not working</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11:Software is like that.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69" name="Google Shape;669;p45"/>
          <p:cNvSpPr/>
          <p:nvPr/>
        </p:nvSpPr>
        <p:spPr>
          <a:xfrm>
            <a:off x="5171038" y="2846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5"/>
          <p:cNvSpPr txBox="1"/>
          <p:nvPr/>
        </p:nvSpPr>
        <p:spPr>
          <a:xfrm>
            <a:off x="1499400" y="4626525"/>
            <a:ext cx="18228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--help</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71" name="Google Shape;671;p45"/>
          <p:cNvSpPr txBox="1"/>
          <p:nvPr/>
        </p:nvSpPr>
        <p:spPr>
          <a:xfrm>
            <a:off x="1423200" y="4165850"/>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tiene muchas otras opciones. Para averiguar cuáles son, podemos escribir:</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5" name="Shape 675"/>
        <p:cNvGrpSpPr/>
        <p:nvPr/>
      </p:nvGrpSpPr>
      <p:grpSpPr>
        <a:xfrm>
          <a:off x="0" y="0"/>
          <a:ext cx="0" cy="0"/>
          <a:chOff x="0" y="0"/>
          <a:chExt cx="0" cy="0"/>
        </a:xfrm>
      </p:grpSpPr>
      <p:sp>
        <p:nvSpPr>
          <p:cNvPr id="676" name="Google Shape;676;p4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7" name="Google Shape;677;p4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78" name="Google Shape;678;p4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79" name="Google Shape;679;p4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80" name="Google Shape;680;p4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81" name="Google Shape;681;p46"/>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Encontrando archivos: find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6"/>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Mientras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encuentra líneas en los archivos, El comando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latin typeface="Arial"/>
                <a:ea typeface="Arial"/>
                <a:cs typeface="Arial"/>
                <a:sym typeface="Arial"/>
              </a:rPr>
              <a:t> busca los archivos. Una vez más, tienes muchas opciones. Para mostrar cómo funcionan las más simples, utilizaremos el árbol de directorios que se muestra a continuación.</a:t>
            </a:r>
            <a:endParaRPr b="0" i="0" sz="1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00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pic>
        <p:nvPicPr>
          <p:cNvPr id="683" name="Google Shape;683;p46"/>
          <p:cNvPicPr preferRelativeResize="0"/>
          <p:nvPr/>
        </p:nvPicPr>
        <p:blipFill rotWithShape="1">
          <a:blip r:embed="rId3">
            <a:alphaModFix/>
          </a:blip>
          <a:srcRect b="0" l="0" r="0" t="0"/>
          <a:stretch/>
        </p:blipFill>
        <p:spPr>
          <a:xfrm>
            <a:off x="3490788" y="2300625"/>
            <a:ext cx="4841580" cy="37726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7" name="Shape 687"/>
        <p:cNvGrpSpPr/>
        <p:nvPr/>
      </p:nvGrpSpPr>
      <p:grpSpPr>
        <a:xfrm>
          <a:off x="0" y="0"/>
          <a:ext cx="0" cy="0"/>
          <a:chOff x="0" y="0"/>
          <a:chExt cx="0" cy="0"/>
        </a:xfrm>
      </p:grpSpPr>
      <p:sp>
        <p:nvSpPr>
          <p:cNvPr id="688" name="Google Shape;688;p47"/>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primera opción en nuestra lista es </a:t>
            </a:r>
            <a:r>
              <a:rPr b="0" i="0" lang="en-US" sz="1400" u="none" cap="none" strike="noStrike">
                <a:solidFill>
                  <a:srgbClr val="3D90D9"/>
                </a:solidFill>
                <a:highlight>
                  <a:srgbClr val="E7E7E7"/>
                </a:highlight>
                <a:latin typeface="Consolas"/>
                <a:ea typeface="Consolas"/>
                <a:cs typeface="Consolas"/>
                <a:sym typeface="Consolas"/>
              </a:rPr>
              <a:t>-type d</a:t>
            </a:r>
            <a:r>
              <a:rPr b="0" i="0" lang="en-US" sz="1400" u="none" cap="none" strike="noStrike">
                <a:solidFill>
                  <a:srgbClr val="333333"/>
                </a:solidFill>
                <a:highlight>
                  <a:srgbClr val="FFFFFF"/>
                </a:highlight>
                <a:latin typeface="Arial"/>
                <a:ea typeface="Arial"/>
                <a:cs typeface="Arial"/>
                <a:sym typeface="Arial"/>
              </a:rPr>
              <a:t> que significa “encontrar directorios”.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89" name="Google Shape;689;p4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1" name="Google Shape;691;p4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92" name="Google Shape;692;p4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93" name="Google Shape;693;p4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94" name="Google Shape;694;p4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95" name="Google Shape;695;p47"/>
          <p:cNvSpPr txBox="1"/>
          <p:nvPr/>
        </p:nvSpPr>
        <p:spPr>
          <a:xfrm>
            <a:off x="1499400" y="22641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-type</a:t>
            </a:r>
            <a:r>
              <a:rPr b="0" i="0" lang="en-US" sz="1200" u="none" cap="none" strike="noStrike">
                <a:solidFill>
                  <a:srgbClr val="6E5494"/>
                </a:solidFill>
                <a:highlight>
                  <a:srgbClr val="F8F8F8"/>
                </a:highlight>
                <a:latin typeface="Consolas"/>
                <a:ea typeface="Consolas"/>
                <a:cs typeface="Consolas"/>
                <a:sym typeface="Consolas"/>
              </a:rPr>
              <a:t> d</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6" name="Google Shape;696;p47"/>
          <p:cNvSpPr txBox="1"/>
          <p:nvPr/>
        </p:nvSpPr>
        <p:spPr>
          <a:xfrm>
            <a:off x="5636000" y="1833275"/>
            <a:ext cx="1739100" cy="1257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./thesis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./tools/old</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7" name="Google Shape;697;p47"/>
          <p:cNvSpPr/>
          <p:nvPr/>
        </p:nvSpPr>
        <p:spPr>
          <a:xfrm>
            <a:off x="4275213" y="23336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7"/>
          <p:cNvSpPr txBox="1"/>
          <p:nvPr/>
        </p:nvSpPr>
        <p:spPr>
          <a:xfrm>
            <a:off x="1388850" y="3217563"/>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Si cambiamos </a:t>
            </a:r>
            <a:r>
              <a:rPr b="0" i="0" lang="en-US" sz="1400" u="none" cap="none" strike="noStrike">
                <a:solidFill>
                  <a:srgbClr val="3D90D9"/>
                </a:solidFill>
                <a:highlight>
                  <a:srgbClr val="E7E7E7"/>
                </a:highlight>
                <a:latin typeface="Consolas"/>
                <a:ea typeface="Consolas"/>
                <a:cs typeface="Consolas"/>
                <a:sym typeface="Consolas"/>
              </a:rPr>
              <a:t>-type d</a:t>
            </a:r>
            <a:r>
              <a:rPr b="0" i="0" lang="en-US" sz="1400" u="none" cap="none" strike="noStrike">
                <a:solidFill>
                  <a:srgbClr val="333333"/>
                </a:solidFill>
                <a:highlight>
                  <a:srgbClr val="FFFFFF"/>
                </a:highlight>
                <a:latin typeface="Arial"/>
                <a:ea typeface="Arial"/>
                <a:cs typeface="Arial"/>
                <a:sym typeface="Arial"/>
              </a:rPr>
              <a:t> por </a:t>
            </a:r>
            <a:r>
              <a:rPr b="0" i="0" lang="en-US" sz="1400" u="none" cap="none" strike="noStrike">
                <a:solidFill>
                  <a:srgbClr val="3D90D9"/>
                </a:solidFill>
                <a:highlight>
                  <a:srgbClr val="E7E7E7"/>
                </a:highlight>
                <a:latin typeface="Consolas"/>
                <a:ea typeface="Consolas"/>
                <a:cs typeface="Consolas"/>
                <a:sym typeface="Consolas"/>
              </a:rPr>
              <a:t>-type f</a:t>
            </a:r>
            <a:r>
              <a:rPr b="0" i="0" lang="en-US" sz="1400" u="none" cap="none" strike="noStrike">
                <a:solidFill>
                  <a:srgbClr val="333333"/>
                </a:solidFill>
                <a:highlight>
                  <a:srgbClr val="FFFFFF"/>
                </a:highlight>
                <a:latin typeface="Arial"/>
                <a:ea typeface="Arial"/>
                <a:cs typeface="Arial"/>
                <a:sym typeface="Arial"/>
              </a:rPr>
              <a:t>, recibimos una lista de todos los archivos:</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99" name="Google Shape;699;p47"/>
          <p:cNvSpPr txBox="1"/>
          <p:nvPr/>
        </p:nvSpPr>
        <p:spPr>
          <a:xfrm>
            <a:off x="1499400" y="44444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-type</a:t>
            </a:r>
            <a:r>
              <a:rPr b="0" i="0" lang="en-US" sz="1200" u="none" cap="none" strike="noStrike">
                <a:solidFill>
                  <a:srgbClr val="6E5494"/>
                </a:solidFill>
                <a:highlight>
                  <a:srgbClr val="F8F8F8"/>
                </a:highlight>
                <a:latin typeface="Consolas"/>
                <a:ea typeface="Consolas"/>
                <a:cs typeface="Consolas"/>
                <a:sym typeface="Consolas"/>
              </a:rPr>
              <a:t> f</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00" name="Google Shape;700;p47"/>
          <p:cNvSpPr txBox="1"/>
          <p:nvPr/>
        </p:nvSpPr>
        <p:spPr>
          <a:xfrm>
            <a:off x="5636000" y="3663675"/>
            <a:ext cx="1967400" cy="1920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./haiku.txt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./tools/stats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./tools/old/oldtool</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./tools/format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./thesis/empty-draft.md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./data/one.txt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./data/LittleWomen.txt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./data/two.txt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01" name="Google Shape;701;p47"/>
          <p:cNvSpPr/>
          <p:nvPr/>
        </p:nvSpPr>
        <p:spPr>
          <a:xfrm>
            <a:off x="4338513" y="4479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5" name="Shape 705"/>
        <p:cNvGrpSpPr/>
        <p:nvPr/>
      </p:nvGrpSpPr>
      <p:grpSpPr>
        <a:xfrm>
          <a:off x="0" y="0"/>
          <a:ext cx="0" cy="0"/>
          <a:chOff x="0" y="0"/>
          <a:chExt cx="0" cy="0"/>
        </a:xfrm>
      </p:grpSpPr>
      <p:sp>
        <p:nvSpPr>
          <p:cNvPr id="706" name="Google Shape;706;p48"/>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Ahora tratemos de buscar por nombre:</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07" name="Google Shape;707;p4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4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10" name="Google Shape;710;p4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11" name="Google Shape;711;p4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12" name="Google Shape;712;p4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13" name="Google Shape;713;p48"/>
          <p:cNvSpPr txBox="1"/>
          <p:nvPr/>
        </p:nvSpPr>
        <p:spPr>
          <a:xfrm>
            <a:off x="1499400" y="1806925"/>
            <a:ext cx="2138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14" name="Google Shape;714;p48"/>
          <p:cNvSpPr txBox="1"/>
          <p:nvPr/>
        </p:nvSpPr>
        <p:spPr>
          <a:xfrm>
            <a:off x="5636000" y="1806925"/>
            <a:ext cx="17391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./haiku.txt</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15" name="Google Shape;715;p48"/>
          <p:cNvSpPr/>
          <p:nvPr/>
        </p:nvSpPr>
        <p:spPr>
          <a:xfrm>
            <a:off x="4472038" y="1834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8"/>
          <p:cNvSpPr txBox="1"/>
          <p:nvPr/>
        </p:nvSpPr>
        <p:spPr>
          <a:xfrm>
            <a:off x="1388850" y="2455579"/>
            <a:ext cx="9443100" cy="5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problema es que el shell amplía los caracteres comodín como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highlight>
                  <a:srgbClr val="FFFFFF"/>
                </a:highlight>
                <a:latin typeface="Arial"/>
                <a:ea typeface="Arial"/>
                <a:cs typeface="Arial"/>
                <a:sym typeface="Arial"/>
              </a:rPr>
              <a:t> </a:t>
            </a:r>
            <a:r>
              <a:rPr b="0" i="1" lang="en-US" sz="1400" u="none" cap="none" strike="noStrike">
                <a:solidFill>
                  <a:srgbClr val="333333"/>
                </a:solidFill>
                <a:highlight>
                  <a:srgbClr val="FFFFFF"/>
                </a:highlight>
                <a:latin typeface="Arial"/>
                <a:ea typeface="Arial"/>
                <a:cs typeface="Arial"/>
                <a:sym typeface="Arial"/>
              </a:rPr>
              <a:t>antes</a:t>
            </a:r>
            <a:r>
              <a:rPr b="0" i="0" lang="en-US" sz="1400" u="none" cap="none" strike="noStrike">
                <a:solidFill>
                  <a:srgbClr val="333333"/>
                </a:solidFill>
                <a:highlight>
                  <a:srgbClr val="FFFFFF"/>
                </a:highlight>
                <a:latin typeface="Arial"/>
                <a:ea typeface="Arial"/>
                <a:cs typeface="Arial"/>
                <a:sym typeface="Arial"/>
              </a:rPr>
              <a:t> de ejecutar los comandos. El comando que ejecutamos era:</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17" name="Google Shape;717;p48"/>
          <p:cNvSpPr txBox="1"/>
          <p:nvPr/>
        </p:nvSpPr>
        <p:spPr>
          <a:xfrm>
            <a:off x="1499400" y="3145200"/>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18" name="Google Shape;718;p48"/>
          <p:cNvSpPr txBox="1"/>
          <p:nvPr/>
        </p:nvSpPr>
        <p:spPr>
          <a:xfrm>
            <a:off x="1423200" y="3675779"/>
            <a:ext cx="9443100" cy="597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Para conseguir lo que queremos, vamos a hacer lo que hicimos con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highlight>
                  <a:srgbClr val="FFFFFF"/>
                </a:highlight>
                <a:latin typeface="Arial"/>
                <a:ea typeface="Arial"/>
                <a:cs typeface="Arial"/>
                <a:sym typeface="Arial"/>
              </a:rPr>
              <a:t>: escribe </a:t>
            </a:r>
            <a:r>
              <a:rPr b="0" i="0" lang="en-US" sz="1400" u="none" cap="none" strike="noStrike">
                <a:solidFill>
                  <a:srgbClr val="3D90D9"/>
                </a:solidFill>
                <a:highlight>
                  <a:srgbClr val="E7E7E7"/>
                </a:highlight>
                <a:latin typeface="Consolas"/>
                <a:ea typeface="Consolas"/>
                <a:cs typeface="Consolas"/>
                <a:sym typeface="Consolas"/>
              </a:rPr>
              <a:t>* txt</a:t>
            </a:r>
            <a:r>
              <a:rPr b="0" i="0" lang="en-US" sz="1400" u="none" cap="none" strike="noStrike">
                <a:solidFill>
                  <a:srgbClr val="333333"/>
                </a:solidFill>
                <a:highlight>
                  <a:srgbClr val="FFFFFF"/>
                </a:highlight>
                <a:latin typeface="Arial"/>
                <a:ea typeface="Arial"/>
                <a:cs typeface="Arial"/>
                <a:sym typeface="Arial"/>
              </a:rPr>
              <a:t> entre comillas simples para evitar que el shell expanda el comodín </a:t>
            </a:r>
            <a:r>
              <a:rPr b="0" i="0" lang="en-US" sz="1400" u="none" cap="none" strike="noStrike">
                <a:solidFill>
                  <a:srgbClr val="3D90D9"/>
                </a:solidFill>
                <a:highlight>
                  <a:srgbClr val="E7E7E7"/>
                </a:highlight>
                <a:latin typeface="Consolas"/>
                <a:ea typeface="Consolas"/>
                <a:cs typeface="Consolas"/>
                <a:sym typeface="Consolas"/>
              </a:rPr>
              <a:t>*</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19" name="Google Shape;719;p48"/>
          <p:cNvSpPr txBox="1"/>
          <p:nvPr/>
        </p:nvSpPr>
        <p:spPr>
          <a:xfrm>
            <a:off x="1519925" y="4775675"/>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'*.txt'</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20" name="Google Shape;720;p48"/>
          <p:cNvSpPr txBox="1"/>
          <p:nvPr/>
        </p:nvSpPr>
        <p:spPr>
          <a:xfrm>
            <a:off x="6038275" y="4356575"/>
            <a:ext cx="1739100" cy="123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./data/one.txt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./data/LittleWomen.txt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./data/two.txt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./haiku.txt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21" name="Google Shape;721;p48"/>
          <p:cNvSpPr/>
          <p:nvPr/>
        </p:nvSpPr>
        <p:spPr>
          <a:xfrm>
            <a:off x="4957838" y="48479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5" name="Shape 725"/>
        <p:cNvGrpSpPr/>
        <p:nvPr/>
      </p:nvGrpSpPr>
      <p:grpSpPr>
        <a:xfrm>
          <a:off x="0" y="0"/>
          <a:ext cx="0" cy="0"/>
          <a:chOff x="0" y="0"/>
          <a:chExt cx="0" cy="0"/>
        </a:xfrm>
      </p:grpSpPr>
      <p:sp>
        <p:nvSpPr>
          <p:cNvPr id="726" name="Google Shape;726;p4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LISTAR Y BUSCAR</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8" name="Google Shape;728;p4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29" name="Google Shape;729;p4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30" name="Google Shape;730;p4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31" name="Google Shape;731;p4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32" name="Google Shape;732;p49"/>
          <p:cNvSpPr txBox="1"/>
          <p:nvPr/>
        </p:nvSpPr>
        <p:spPr>
          <a:xfrm>
            <a:off x="1564375" y="3480425"/>
            <a:ext cx="3029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wc </a:t>
            </a:r>
            <a:r>
              <a:rPr b="1" i="0" lang="en-US" sz="1200" u="none" cap="none" strike="noStrike">
                <a:solidFill>
                  <a:srgbClr val="008000"/>
                </a:solidFill>
                <a:highlight>
                  <a:srgbClr val="F8F8F8"/>
                </a:highlight>
                <a:latin typeface="Consolas"/>
                <a:ea typeface="Consolas"/>
                <a:cs typeface="Consolas"/>
                <a:sym typeface="Consolas"/>
              </a:rPr>
              <a:t>-l</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'*.txt'</a:t>
            </a:r>
            <a:r>
              <a:rPr b="1" i="0" lang="en-US" sz="1200" u="none" cap="none" strike="noStrike">
                <a:solidFill>
                  <a:srgbClr val="008000"/>
                </a:solidFill>
                <a:highlight>
                  <a:srgbClr val="F8F8F8"/>
                </a:highlight>
                <a:latin typeface="Consolas"/>
                <a:ea typeface="Consolas"/>
                <a:cs typeface="Consolas"/>
                <a:sym typeface="Consolas"/>
              </a:rPr>
              <a: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33" name="Google Shape;733;p49"/>
          <p:cNvSpPr txBox="1"/>
          <p:nvPr/>
        </p:nvSpPr>
        <p:spPr>
          <a:xfrm>
            <a:off x="5997825" y="2840525"/>
            <a:ext cx="2437800" cy="1680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11 ./haiku.txt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300 ./data/two.txt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21022 ./data/LittleWomen.txt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70 ./data/one.txt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21403 total</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34" name="Google Shape;734;p49"/>
          <p:cNvSpPr/>
          <p:nvPr/>
        </p:nvSpPr>
        <p:spPr>
          <a:xfrm>
            <a:off x="5177338" y="35527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9"/>
          <p:cNvSpPr txBox="1"/>
          <p:nvPr/>
        </p:nvSpPr>
        <p:spPr>
          <a:xfrm>
            <a:off x="1388850" y="1387175"/>
            <a:ext cx="9443100" cy="1415400"/>
          </a:xfrm>
          <a:prstGeom prst="rect">
            <a:avLst/>
          </a:prstGeom>
          <a:noFill/>
          <a:ln>
            <a:noFill/>
          </a:ln>
        </p:spPr>
        <p:txBody>
          <a:bodyPr anchorCtr="0" anchor="t" bIns="91425" lIns="91425" spcFirstLastPara="1" rIns="91425" wrap="square" tIns="91425">
            <a:noAutofit/>
          </a:bodyPr>
          <a:lstStyle/>
          <a:p>
            <a:pPr indent="0" lvl="0" marL="508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333333"/>
                </a:solidFill>
                <a:highlight>
                  <a:srgbClr val="FFFFFF"/>
                </a:highlight>
                <a:latin typeface="Arial"/>
                <a:ea typeface="Arial"/>
                <a:cs typeface="Arial"/>
                <a:sym typeface="Arial"/>
              </a:rPr>
              <a:t> y</a:t>
            </a:r>
            <a:r>
              <a:rPr b="0" i="0" lang="en-US" sz="1400" u="none" cap="none" strike="noStrike">
                <a:solidFill>
                  <a:srgbClr val="3D90D9"/>
                </a:solidFill>
                <a:highlight>
                  <a:srgbClr val="E7E7E7"/>
                </a:highlight>
                <a:latin typeface="Consolas"/>
                <a:ea typeface="Consolas"/>
                <a:cs typeface="Consolas"/>
                <a:sym typeface="Consolas"/>
              </a:rPr>
              <a:t> find</a:t>
            </a:r>
            <a:r>
              <a:rPr b="0" i="0" lang="en-US" sz="1400" u="none" cap="none" strike="noStrike">
                <a:solidFill>
                  <a:srgbClr val="333333"/>
                </a:solidFill>
                <a:highlight>
                  <a:srgbClr val="FFFFFF"/>
                </a:highlight>
                <a:latin typeface="Arial"/>
                <a:ea typeface="Arial"/>
                <a:cs typeface="Arial"/>
                <a:sym typeface="Arial"/>
              </a:rPr>
              <a:t> se pueden usar para hacer cosas similares dadas las opciones correctas, pero en circunstancias normales, </a:t>
            </a: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333333"/>
                </a:solidFill>
                <a:highlight>
                  <a:srgbClr val="FFFFFF"/>
                </a:highlight>
                <a:latin typeface="Arial"/>
                <a:ea typeface="Arial"/>
                <a:cs typeface="Arial"/>
                <a:sym typeface="Arial"/>
              </a:rPr>
              <a:t> enumera todo lo que puede, mientras que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highlight>
                  <a:srgbClr val="FFFFFF"/>
                </a:highlight>
                <a:latin typeface="Arial"/>
                <a:ea typeface="Arial"/>
                <a:cs typeface="Arial"/>
                <a:sym typeface="Arial"/>
              </a:rPr>
              <a:t> busca cosas con ciertas propiedades y las muestra.  </a:t>
            </a:r>
            <a:r>
              <a:rPr b="0" i="0" lang="en-US" sz="1400" u="none" cap="none" strike="noStrike">
                <a:solidFill>
                  <a:srgbClr val="1155CC"/>
                </a:solidFill>
                <a:highlight>
                  <a:srgbClr val="FFFFFF"/>
                </a:highlight>
                <a:latin typeface="Arial"/>
                <a:ea typeface="Arial"/>
                <a:cs typeface="Arial"/>
                <a:sym typeface="Arial"/>
              </a:rPr>
              <a:t>¿Cómo podemos combinar eso con </a:t>
            </a:r>
            <a:r>
              <a:rPr b="0" i="0" lang="en-US" sz="1400" u="none" cap="none" strike="noStrike">
                <a:solidFill>
                  <a:srgbClr val="3D90D9"/>
                </a:solidFill>
                <a:highlight>
                  <a:srgbClr val="E7E7E7"/>
                </a:highlight>
                <a:latin typeface="Consolas"/>
                <a:ea typeface="Consolas"/>
                <a:cs typeface="Consolas"/>
                <a:sym typeface="Consolas"/>
              </a:rPr>
              <a:t>wc -l</a:t>
            </a:r>
            <a:r>
              <a:rPr b="0" i="0" lang="en-US" sz="1400" u="none" cap="none" strike="noStrike">
                <a:solidFill>
                  <a:srgbClr val="333333"/>
                </a:solidFill>
                <a:highlight>
                  <a:srgbClr val="FFFFFF"/>
                </a:highlight>
                <a:latin typeface="Arial"/>
                <a:ea typeface="Arial"/>
                <a:cs typeface="Arial"/>
                <a:sym typeface="Arial"/>
              </a:rPr>
              <a:t> </a:t>
            </a:r>
            <a:r>
              <a:rPr b="0" i="0" lang="en-US" sz="1400" u="none" cap="none" strike="noStrike">
                <a:solidFill>
                  <a:srgbClr val="1155CC"/>
                </a:solidFill>
                <a:highlight>
                  <a:srgbClr val="FFFFFF"/>
                </a:highlight>
                <a:latin typeface="Arial"/>
                <a:ea typeface="Arial"/>
                <a:cs typeface="Arial"/>
                <a:sym typeface="Arial"/>
              </a:rPr>
              <a:t>para contar las líneas en todos esos archivos?</a:t>
            </a:r>
            <a:endParaRPr b="0" i="0" sz="1400" u="none" cap="none" strike="noStrike">
              <a:solidFill>
                <a:srgbClr val="1155CC"/>
              </a:solidFill>
              <a:highlight>
                <a:srgbClr val="FFFFFF"/>
              </a:highlight>
              <a:latin typeface="Arial"/>
              <a:ea typeface="Arial"/>
              <a:cs typeface="Arial"/>
              <a:sym typeface="Arial"/>
            </a:endParaRPr>
          </a:p>
          <a:p>
            <a:pPr indent="0" lvl="0" marL="50800" marR="0" rtl="0" algn="just">
              <a:lnSpc>
                <a:spcPct val="115000"/>
              </a:lnSpc>
              <a:spcBef>
                <a:spcPts val="15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forma más sencilla es poner el comando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highlight>
                  <a:srgbClr val="FFFFFF"/>
                </a:highlight>
                <a:latin typeface="Arial"/>
                <a:ea typeface="Arial"/>
                <a:cs typeface="Arial"/>
                <a:sym typeface="Arial"/>
              </a:rPr>
              <a:t> dentro de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1155CC"/>
              </a:solidFill>
              <a:highlight>
                <a:srgbClr val="FFFFFF"/>
              </a:highlight>
              <a:latin typeface="Arial"/>
              <a:ea typeface="Arial"/>
              <a:cs typeface="Arial"/>
              <a:sym typeface="Arial"/>
            </a:endParaRPr>
          </a:p>
          <a:p>
            <a:pPr indent="0" lvl="0" marL="0" marR="88900" rtl="0" algn="just">
              <a:lnSpc>
                <a:spcPct val="100000"/>
              </a:lnSpc>
              <a:spcBef>
                <a:spcPts val="15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9" name="Shape 739"/>
        <p:cNvGrpSpPr/>
        <p:nvPr/>
      </p:nvGrpSpPr>
      <p:grpSpPr>
        <a:xfrm>
          <a:off x="0" y="0"/>
          <a:ext cx="0" cy="0"/>
          <a:chOff x="0" y="0"/>
          <a:chExt cx="0" cy="0"/>
        </a:xfrm>
      </p:grpSpPr>
      <p:pic>
        <p:nvPicPr>
          <p:cNvPr id="740" name="Google Shape;740;p50"/>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741" name="Google Shape;741;p50"/>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2" name="Google Shape;742;p5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43" name="Google Shape;743;p50"/>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ENCONTRANDO ARCHIVOS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45" name="Google Shape;745;p5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46" name="Google Shape;746;p5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47" name="Google Shape;747;p50"/>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latin typeface="Arial"/>
                <a:ea typeface="Arial"/>
                <a:cs typeface="Arial"/>
                <a:sym typeface="Arial"/>
              </a:rPr>
              <a:t> encuentra archivos con propiedades específicas que coinciden con los patrones especificados.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selecciona líneas en archivos que coinciden con los patrones especificados.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--help</a:t>
            </a:r>
            <a:r>
              <a:rPr b="0" i="0" lang="en-US" sz="1400" u="none" cap="none" strike="noStrike">
                <a:solidFill>
                  <a:srgbClr val="333333"/>
                </a:solidFill>
                <a:latin typeface="Arial"/>
                <a:ea typeface="Arial"/>
                <a:cs typeface="Arial"/>
                <a:sym typeface="Arial"/>
              </a:rPr>
              <a:t> es un indicador usado por muchos comandos bash y programas que se pueden ejecutar desde dentro de Bash, se usa para mostrar más información sobre cómo usar estos comandos o programas.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man command</a:t>
            </a:r>
            <a:r>
              <a:rPr b="0" i="0" lang="en-US" sz="1400" u="none" cap="none" strike="noStrike">
                <a:solidFill>
                  <a:srgbClr val="333333"/>
                </a:solidFill>
                <a:latin typeface="Arial"/>
                <a:ea typeface="Arial"/>
                <a:cs typeface="Arial"/>
                <a:sym typeface="Arial"/>
              </a:rPr>
              <a:t> muestra la página del manual de un comando.</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$(comando)</a:t>
            </a:r>
            <a:r>
              <a:rPr b="0" i="0" lang="en-US" sz="1400" u="none" cap="none" strike="noStrike">
                <a:solidFill>
                  <a:srgbClr val="333333"/>
                </a:solidFill>
                <a:latin typeface="Arial"/>
                <a:ea typeface="Arial"/>
                <a:cs typeface="Arial"/>
                <a:sym typeface="Arial"/>
              </a:rPr>
              <a:t> contiene la salida de un comando.</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p1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1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61" name="Google Shape;161;p1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63" name="Google Shape;163;p1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txBox="1"/>
          <p:nvPr/>
        </p:nvSpPr>
        <p:spPr>
          <a:xfrm>
            <a:off x="1426175" y="1768975"/>
            <a:ext cx="3275100" cy="6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Comandos</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pwd</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ls</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cd, cd..</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pic>
        <p:nvPicPr>
          <p:cNvPr id="165" name="Google Shape;165;p16"/>
          <p:cNvPicPr preferRelativeResize="0"/>
          <p:nvPr/>
        </p:nvPicPr>
        <p:blipFill rotWithShape="1">
          <a:blip r:embed="rId3">
            <a:alphaModFix/>
          </a:blip>
          <a:srcRect b="0" l="0" r="0" t="0"/>
          <a:stretch/>
        </p:blipFill>
        <p:spPr>
          <a:xfrm>
            <a:off x="1546475" y="2404675"/>
            <a:ext cx="3528800" cy="1257595"/>
          </a:xfrm>
          <a:prstGeom prst="rect">
            <a:avLst/>
          </a:prstGeom>
          <a:noFill/>
          <a:ln>
            <a:noFill/>
          </a:ln>
        </p:spPr>
      </p:pic>
      <p:pic>
        <p:nvPicPr>
          <p:cNvPr id="166" name="Google Shape;166;p16"/>
          <p:cNvPicPr preferRelativeResize="0"/>
          <p:nvPr/>
        </p:nvPicPr>
        <p:blipFill rotWithShape="1">
          <a:blip r:embed="rId4">
            <a:alphaModFix/>
          </a:blip>
          <a:srcRect b="0" l="0" r="0" t="0"/>
          <a:stretch/>
        </p:blipFill>
        <p:spPr>
          <a:xfrm>
            <a:off x="6856550" y="2404675"/>
            <a:ext cx="2810175" cy="1654225"/>
          </a:xfrm>
          <a:prstGeom prst="rect">
            <a:avLst/>
          </a:prstGeom>
          <a:noFill/>
          <a:ln>
            <a:noFill/>
          </a:ln>
        </p:spPr>
      </p:pic>
      <p:sp>
        <p:nvSpPr>
          <p:cNvPr id="167" name="Google Shape;167;p16"/>
          <p:cNvSpPr/>
          <p:nvPr/>
        </p:nvSpPr>
        <p:spPr>
          <a:xfrm>
            <a:off x="5772275" y="29513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txBox="1"/>
          <p:nvPr/>
        </p:nvSpPr>
        <p:spPr>
          <a:xfrm>
            <a:off x="5375075" y="2648625"/>
            <a:ext cx="10878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cd home</a:t>
            </a:r>
            <a:endParaRPr i="0" sz="1400" u="none" cap="none" strike="noStrike">
              <a:solidFill>
                <a:schemeClr val="lt1"/>
              </a:solidFill>
              <a:highlight>
                <a:srgbClr val="000000"/>
              </a:highlight>
              <a:latin typeface="Consolas"/>
              <a:ea typeface="Consolas"/>
              <a:cs typeface="Consolas"/>
              <a:sym typeface="Consolas"/>
            </a:endParaRPr>
          </a:p>
        </p:txBody>
      </p:sp>
      <p:sp>
        <p:nvSpPr>
          <p:cNvPr id="169" name="Google Shape;169;p16"/>
          <p:cNvSpPr txBox="1"/>
          <p:nvPr/>
        </p:nvSpPr>
        <p:spPr>
          <a:xfrm>
            <a:off x="2081050" y="2347925"/>
            <a:ext cx="867300" cy="52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i="0" lang="en-US" sz="1800" u="none" cap="none" strike="noStrike">
                <a:solidFill>
                  <a:schemeClr val="lt1"/>
                </a:solidFill>
                <a:highlight>
                  <a:srgbClr val="000000"/>
                </a:highlight>
                <a:latin typeface="Consolas"/>
                <a:ea typeface="Consolas"/>
                <a:cs typeface="Consolas"/>
                <a:sym typeface="Consolas"/>
              </a:rPr>
              <a:t>$ ls</a:t>
            </a:r>
            <a:endParaRPr i="0" sz="1400" u="none" cap="none" strike="noStrike">
              <a:solidFill>
                <a:schemeClr val="lt1"/>
              </a:solidFill>
              <a:highlight>
                <a:srgbClr val="000000"/>
              </a:highlight>
              <a:latin typeface="Consolas"/>
              <a:ea typeface="Consolas"/>
              <a:cs typeface="Consolas"/>
              <a:sym typeface="Consolas"/>
            </a:endParaRPr>
          </a:p>
        </p:txBody>
      </p:sp>
      <p:cxnSp>
        <p:nvCxnSpPr>
          <p:cNvPr id="170" name="Google Shape;170;p16"/>
          <p:cNvCxnSpPr/>
          <p:nvPr/>
        </p:nvCxnSpPr>
        <p:spPr>
          <a:xfrm>
            <a:off x="8334700" y="3868850"/>
            <a:ext cx="681000" cy="0"/>
          </a:xfrm>
          <a:prstGeom prst="straightConnector1">
            <a:avLst/>
          </a:prstGeom>
          <a:noFill/>
          <a:ln cap="flat" cmpd="sng" w="9525">
            <a:solidFill>
              <a:schemeClr val="dk2"/>
            </a:solidFill>
            <a:prstDash val="solid"/>
            <a:round/>
            <a:headEnd len="sm" w="sm" type="none"/>
            <a:tailEnd len="med" w="med" type="triangle"/>
          </a:ln>
        </p:spPr>
      </p:cxnSp>
      <p:sp>
        <p:nvSpPr>
          <p:cNvPr id="171" name="Google Shape;171;p16"/>
          <p:cNvSpPr txBox="1"/>
          <p:nvPr/>
        </p:nvSpPr>
        <p:spPr>
          <a:xfrm>
            <a:off x="8976900" y="3673700"/>
            <a:ext cx="9459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usuarios</a:t>
            </a:r>
            <a:endParaRPr b="0" i="0" sz="1400" u="none" cap="none" strike="noStrike">
              <a:solidFill>
                <a:srgbClr val="000000"/>
              </a:solidFill>
              <a:latin typeface="Arial"/>
              <a:ea typeface="Arial"/>
              <a:cs typeface="Arial"/>
              <a:sym typeface="Arial"/>
            </a:endParaRPr>
          </a:p>
        </p:txBody>
      </p:sp>
      <p:sp>
        <p:nvSpPr>
          <p:cNvPr id="172" name="Google Shape;172;p16"/>
          <p:cNvSpPr txBox="1"/>
          <p:nvPr/>
        </p:nvSpPr>
        <p:spPr>
          <a:xfrm>
            <a:off x="5573675" y="3641750"/>
            <a:ext cx="10404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cd ..</a:t>
            </a:r>
            <a:endParaRPr i="0" sz="1400" u="none" cap="none" strike="noStrike">
              <a:solidFill>
                <a:schemeClr val="lt1"/>
              </a:solidFill>
              <a:highlight>
                <a:srgbClr val="000000"/>
              </a:highlight>
              <a:latin typeface="Consolas"/>
              <a:ea typeface="Consolas"/>
              <a:cs typeface="Consolas"/>
              <a:sym typeface="Consolas"/>
            </a:endParaRPr>
          </a:p>
        </p:txBody>
      </p:sp>
      <p:sp>
        <p:nvSpPr>
          <p:cNvPr id="173" name="Google Shape;173;p16"/>
          <p:cNvSpPr/>
          <p:nvPr/>
        </p:nvSpPr>
        <p:spPr>
          <a:xfrm rot="10800000">
            <a:off x="5772275" y="34064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rot="5400000">
            <a:off x="8114938" y="408395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txBox="1"/>
          <p:nvPr/>
        </p:nvSpPr>
        <p:spPr>
          <a:xfrm>
            <a:off x="8543813" y="4086475"/>
            <a:ext cx="11991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lt1"/>
                </a:solidFill>
                <a:highlight>
                  <a:srgbClr val="000000"/>
                </a:highlight>
                <a:latin typeface="Consolas"/>
                <a:ea typeface="Consolas"/>
                <a:cs typeface="Consolas"/>
                <a:sym typeface="Consolas"/>
              </a:rPr>
              <a:t>$ cd Luke</a:t>
            </a:r>
            <a:endParaRPr>
              <a:solidFill>
                <a:schemeClr val="lt1"/>
              </a:solidFill>
              <a:highlight>
                <a:srgbClr val="000000"/>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073763"/>
              </a:solidFill>
            </a:endParaRPr>
          </a:p>
        </p:txBody>
      </p:sp>
      <p:sp>
        <p:nvSpPr>
          <p:cNvPr id="176" name="Google Shape;176;p16"/>
          <p:cNvSpPr/>
          <p:nvPr/>
        </p:nvSpPr>
        <p:spPr>
          <a:xfrm rot="10800000">
            <a:off x="4506625" y="604027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txBox="1"/>
          <p:nvPr/>
        </p:nvSpPr>
        <p:spPr>
          <a:xfrm>
            <a:off x="3722125" y="5982525"/>
            <a:ext cx="7845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pwd</a:t>
            </a:r>
            <a:endParaRPr i="0" sz="1400" u="none" cap="none" strike="noStrike">
              <a:solidFill>
                <a:schemeClr val="lt1"/>
              </a:solidFill>
              <a:highlight>
                <a:srgbClr val="000000"/>
              </a:highlight>
              <a:latin typeface="Consolas"/>
              <a:ea typeface="Consolas"/>
              <a:cs typeface="Consolas"/>
              <a:sym typeface="Consolas"/>
            </a:endParaRPr>
          </a:p>
        </p:txBody>
      </p:sp>
      <p:sp>
        <p:nvSpPr>
          <p:cNvPr id="178" name="Google Shape;178;p16"/>
          <p:cNvSpPr txBox="1"/>
          <p:nvPr/>
        </p:nvSpPr>
        <p:spPr>
          <a:xfrm>
            <a:off x="1136575" y="5945925"/>
            <a:ext cx="2983200" cy="52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/home/Luke/data-shell</a:t>
            </a:r>
            <a:endParaRPr b="1" i="0" sz="1800" u="none" cap="none" strike="noStrike">
              <a:solidFill>
                <a:srgbClr val="000000"/>
              </a:solidFill>
              <a:latin typeface="Arial"/>
              <a:ea typeface="Arial"/>
              <a:cs typeface="Arial"/>
              <a:sym typeface="Arial"/>
            </a:endParaRPr>
          </a:p>
        </p:txBody>
      </p:sp>
      <p:cxnSp>
        <p:nvCxnSpPr>
          <p:cNvPr id="179" name="Google Shape;179;p16"/>
          <p:cNvCxnSpPr/>
          <p:nvPr/>
        </p:nvCxnSpPr>
        <p:spPr>
          <a:xfrm>
            <a:off x="1992375" y="5288925"/>
            <a:ext cx="571200" cy="708300"/>
          </a:xfrm>
          <a:prstGeom prst="straightConnector1">
            <a:avLst/>
          </a:prstGeom>
          <a:noFill/>
          <a:ln cap="flat" cmpd="sng" w="9525">
            <a:solidFill>
              <a:schemeClr val="dk2"/>
            </a:solidFill>
            <a:prstDash val="solid"/>
            <a:round/>
            <a:headEnd len="sm" w="sm" type="none"/>
            <a:tailEnd len="med" w="med" type="triangle"/>
          </a:ln>
        </p:spPr>
      </p:cxnSp>
      <p:sp>
        <p:nvSpPr>
          <p:cNvPr id="180" name="Google Shape;180;p16"/>
          <p:cNvSpPr txBox="1"/>
          <p:nvPr/>
        </p:nvSpPr>
        <p:spPr>
          <a:xfrm>
            <a:off x="1341800" y="4948350"/>
            <a:ext cx="10404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ubicación</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lt1"/>
                </a:solidFill>
                <a:highlight>
                  <a:srgbClr val="000000"/>
                </a:highlight>
                <a:latin typeface="Consolas"/>
                <a:ea typeface="Consolas"/>
                <a:cs typeface="Consolas"/>
                <a:sym typeface="Consolas"/>
              </a:rPr>
              <a:t>$ gedit ~/.bashrc</a:t>
            </a:r>
            <a:endParaRPr i="0" sz="1400" u="none" cap="none" strike="noStrike">
              <a:solidFill>
                <a:schemeClr val="lt1"/>
              </a:solidFill>
              <a:highlight>
                <a:srgbClr val="000000"/>
              </a:highlight>
              <a:latin typeface="Consolas"/>
              <a:ea typeface="Consolas"/>
              <a:cs typeface="Consolas"/>
              <a:sym typeface="Consolas"/>
            </a:endParaRPr>
          </a:p>
        </p:txBody>
      </p:sp>
      <p:sp>
        <p:nvSpPr>
          <p:cNvPr id="183" name="Google Shape;183;p16"/>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pic>
        <p:nvPicPr>
          <p:cNvPr id="184" name="Google Shape;184;p16"/>
          <p:cNvPicPr preferRelativeResize="0"/>
          <p:nvPr/>
        </p:nvPicPr>
        <p:blipFill>
          <a:blip r:embed="rId5">
            <a:alphaModFix/>
          </a:blip>
          <a:stretch>
            <a:fillRect/>
          </a:stretch>
        </p:blipFill>
        <p:spPr>
          <a:xfrm>
            <a:off x="4998812" y="4447700"/>
            <a:ext cx="5100351" cy="1989015"/>
          </a:xfrm>
          <a:prstGeom prst="rect">
            <a:avLst/>
          </a:prstGeom>
          <a:noFill/>
          <a:ln>
            <a:noFill/>
          </a:ln>
        </p:spPr>
      </p:pic>
      <p:sp>
        <p:nvSpPr>
          <p:cNvPr id="185" name="Google Shape;185;p16"/>
          <p:cNvSpPr txBox="1"/>
          <p:nvPr/>
        </p:nvSpPr>
        <p:spPr>
          <a:xfrm>
            <a:off x="7018000" y="5178525"/>
            <a:ext cx="17793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cd data-shell</a:t>
            </a:r>
            <a:endParaRPr>
              <a:solidFill>
                <a:schemeClr val="lt1"/>
              </a:solidFill>
              <a:highlight>
                <a:srgbClr val="000000"/>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ls </a:t>
            </a:r>
            <a:endParaRPr>
              <a:solidFill>
                <a:schemeClr val="lt1"/>
              </a:solidFill>
              <a:highlight>
                <a:srgbClr val="000000"/>
              </a:highlight>
              <a:latin typeface="Consolas"/>
              <a:ea typeface="Consolas"/>
              <a:cs typeface="Consolas"/>
              <a:sym typeface="Consolas"/>
            </a:endParaRPr>
          </a:p>
        </p:txBody>
      </p:sp>
      <p:sp>
        <p:nvSpPr>
          <p:cNvPr id="186" name="Google Shape;186;p16"/>
          <p:cNvSpPr txBox="1"/>
          <p:nvPr/>
        </p:nvSpPr>
        <p:spPr>
          <a:xfrm>
            <a:off x="7018000" y="4761525"/>
            <a:ext cx="5844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ls</a:t>
            </a:r>
            <a:endParaRPr>
              <a:solidFill>
                <a:schemeClr val="lt1"/>
              </a:solidFill>
              <a:highlight>
                <a:srgbClr val="000000"/>
              </a:highlight>
              <a:latin typeface="Consolas"/>
              <a:ea typeface="Consolas"/>
              <a:cs typeface="Consolas"/>
              <a:sym typeface="Consolas"/>
            </a:endParaRPr>
          </a:p>
        </p:txBody>
      </p:sp>
      <p:sp>
        <p:nvSpPr>
          <p:cNvPr id="187" name="Google Shape;187;p16"/>
          <p:cNvSpPr txBox="1"/>
          <p:nvPr/>
        </p:nvSpPr>
        <p:spPr>
          <a:xfrm>
            <a:off x="4040200" y="4879800"/>
            <a:ext cx="7845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cd </a:t>
            </a:r>
            <a:r>
              <a:rPr lang="en-US">
                <a:solidFill>
                  <a:schemeClr val="lt1"/>
                </a:solidFill>
                <a:highlight>
                  <a:srgbClr val="000000"/>
                </a:highlight>
                <a:latin typeface="Consolas"/>
                <a:ea typeface="Consolas"/>
                <a:cs typeface="Consolas"/>
                <a:sym typeface="Consolas"/>
              </a:rPr>
              <a:t>~</a:t>
            </a:r>
            <a:endParaRPr>
              <a:solidFill>
                <a:schemeClr val="lt1"/>
              </a:solidFill>
              <a:highlight>
                <a:srgbClr val="000000"/>
              </a:highlight>
              <a:latin typeface="Consolas"/>
              <a:ea typeface="Consolas"/>
              <a:cs typeface="Consolas"/>
              <a:sym typeface="Consolas"/>
            </a:endParaRPr>
          </a:p>
        </p:txBody>
      </p:sp>
      <p:cxnSp>
        <p:nvCxnSpPr>
          <p:cNvPr id="188" name="Google Shape;188;p16"/>
          <p:cNvCxnSpPr>
            <a:endCxn id="187" idx="3"/>
          </p:cNvCxnSpPr>
          <p:nvPr/>
        </p:nvCxnSpPr>
        <p:spPr>
          <a:xfrm flipH="1">
            <a:off x="4824700" y="4029600"/>
            <a:ext cx="2307600" cy="1113900"/>
          </a:xfrm>
          <a:prstGeom prst="curvedConnector3">
            <a:avLst>
              <a:gd fmla="val 50000" name="adj1"/>
            </a:avLst>
          </a:prstGeom>
          <a:noFill/>
          <a:ln cap="flat" cmpd="sng" w="9525">
            <a:solidFill>
              <a:srgbClr val="FF0000"/>
            </a:solidFill>
            <a:prstDash val="solid"/>
            <a:round/>
            <a:headEnd len="med" w="med" type="none"/>
            <a:tailEnd len="med" w="med" type="none"/>
          </a:ln>
        </p:spPr>
      </p:cxnSp>
      <p:cxnSp>
        <p:nvCxnSpPr>
          <p:cNvPr id="189" name="Google Shape;189;p16"/>
          <p:cNvCxnSpPr>
            <a:endCxn id="187" idx="2"/>
          </p:cNvCxnSpPr>
          <p:nvPr/>
        </p:nvCxnSpPr>
        <p:spPr>
          <a:xfrm rot="10800000">
            <a:off x="4432450" y="5407200"/>
            <a:ext cx="600000" cy="533400"/>
          </a:xfrm>
          <a:prstGeom prst="curvedConnector2">
            <a:avLst/>
          </a:prstGeom>
          <a:noFill/>
          <a:ln cap="flat" cmpd="sng" w="9525">
            <a:solidFill>
              <a:srgbClr val="FF0000"/>
            </a:solidFill>
            <a:prstDash val="solid"/>
            <a:round/>
            <a:headEnd len="med" w="med" type="none"/>
            <a:tailEnd len="med" w="med" type="none"/>
          </a:ln>
        </p:spPr>
      </p:cxnSp>
      <p:sp>
        <p:nvSpPr>
          <p:cNvPr id="190" name="Google Shape;190;p16"/>
          <p:cNvSpPr txBox="1"/>
          <p:nvPr/>
        </p:nvSpPr>
        <p:spPr>
          <a:xfrm>
            <a:off x="8259025" y="3290000"/>
            <a:ext cx="584400" cy="63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rgbClr val="000000"/>
                </a:highlight>
                <a:latin typeface="Consolas"/>
                <a:ea typeface="Consolas"/>
                <a:cs typeface="Consolas"/>
                <a:sym typeface="Consolas"/>
              </a:rPr>
              <a:t>$ ls</a:t>
            </a:r>
            <a:endParaRPr>
              <a:solidFill>
                <a:schemeClr val="lt1"/>
              </a:solidFill>
              <a:highlight>
                <a:srgbClr val="000000"/>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Google Shape;195;p1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1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97" name="Google Shape;197;p1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98" name="Google Shape;198;p1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99" name="Google Shape;199;p1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00" name="Google Shape;200;p1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1426175" y="1992016"/>
            <a:ext cx="100620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partir de </a:t>
            </a:r>
            <a:r>
              <a:rPr b="0" i="0" lang="en-US" sz="1400" u="none" cap="none" strike="noStrike">
                <a:solidFill>
                  <a:srgbClr val="FF0000"/>
                </a:solidFill>
                <a:latin typeface="Arial"/>
                <a:ea typeface="Arial"/>
                <a:cs typeface="Arial"/>
                <a:sym typeface="Arial"/>
              </a:rPr>
              <a:t>/Users/amanda/data</a:t>
            </a:r>
            <a:r>
              <a:rPr b="0"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cuál de los siguientes comandos podría utilizar Amanda para navegar a su directorio personal,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1681422" y="3080934"/>
            <a:ext cx="3838229"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/home/amanda</a:t>
            </a:r>
            <a:endParaRPr b="0" i="0" sz="1400" u="none" cap="none" strike="noStrike">
              <a:solidFill>
                <a:srgbClr val="FF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~/data/..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1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p1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10" name="Google Shape;210;p1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12" name="Google Shape;212;p18"/>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1426175" y="1992016"/>
            <a:ext cx="100620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partir de </a:t>
            </a:r>
            <a:r>
              <a:rPr b="0" i="0" lang="en-US" sz="1400" u="none" cap="none" strike="noStrike">
                <a:solidFill>
                  <a:srgbClr val="FF0000"/>
                </a:solidFill>
                <a:latin typeface="Arial"/>
                <a:ea typeface="Arial"/>
                <a:cs typeface="Arial"/>
                <a:sym typeface="Arial"/>
              </a:rPr>
              <a:t>/Users/amanda/data</a:t>
            </a:r>
            <a:r>
              <a:rPr b="0"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cuál de los siguientes comandos podría utilizar Amanda para navegar a su directorio personal,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1681422" y="3080934"/>
            <a:ext cx="2217247"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/home/amanda</a:t>
            </a:r>
            <a:endParaRPr b="0" i="0" sz="1400" u="none" cap="none" strike="noStrike">
              <a:solidFill>
                <a:srgbClr val="FF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~/data/..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p:txBody>
      </p:sp>
      <p:sp>
        <p:nvSpPr>
          <p:cNvPr id="215" name="Google Shape;215;p18"/>
          <p:cNvSpPr/>
          <p:nvPr/>
        </p:nvSpPr>
        <p:spPr>
          <a:xfrm>
            <a:off x="5037514" y="3078190"/>
            <a:ext cx="7074130"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actual.</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raíz.</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el directorio principal de Amanda es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esto sube dos niveles, es decir, termina en </a:t>
            </a:r>
            <a:r>
              <a:rPr b="0" i="0" lang="en-US" sz="1400" u="none" cap="none" strike="noStrike">
                <a:solidFill>
                  <a:srgbClr val="FF0000"/>
                </a:solidFill>
                <a:latin typeface="Arial"/>
                <a:ea typeface="Arial"/>
                <a:cs typeface="Arial"/>
                <a:sym typeface="Arial"/>
              </a:rPr>
              <a:t>/Users</a:t>
            </a:r>
            <a:r>
              <a:rPr b="0" i="0" lang="en-US" sz="1400" u="none" cap="none" strike="noStrike">
                <a:solidFill>
                  <a:srgbClr val="000000"/>
                </a:solidFill>
                <a:latin typeface="Arial"/>
                <a:ea typeface="Arial"/>
                <a:cs typeface="Arial"/>
                <a:sym typeface="Arial"/>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de inicio del usuario, en este caso /Users/amanda.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 </a:t>
            </a:r>
            <a:r>
              <a:rPr b="0" i="0" lang="en-US" sz="1400" u="none" cap="none" strike="noStrike">
                <a:solidFill>
                  <a:srgbClr val="000000"/>
                </a:solidFill>
                <a:latin typeface="Arial"/>
                <a:ea typeface="Arial"/>
                <a:cs typeface="Arial"/>
                <a:sym typeface="Arial"/>
              </a:rPr>
              <a:t>esto navegaría a un directorio llamado </a:t>
            </a:r>
            <a:r>
              <a:rPr b="0" i="0" lang="en-US" sz="1400" u="none" cap="none" strike="noStrike">
                <a:solidFill>
                  <a:srgbClr val="FF0000"/>
                </a:solidFill>
                <a:latin typeface="Arial"/>
                <a:ea typeface="Arial"/>
                <a:cs typeface="Arial"/>
                <a:sym typeface="Arial"/>
              </a:rPr>
              <a:t>home</a:t>
            </a:r>
            <a:r>
              <a:rPr b="0" i="0" lang="en-US" sz="1400" u="none" cap="none" strike="noStrike">
                <a:solidFill>
                  <a:srgbClr val="000000"/>
                </a:solidFill>
                <a:latin typeface="Arial"/>
                <a:ea typeface="Arial"/>
                <a:cs typeface="Arial"/>
                <a:sym typeface="Arial"/>
              </a:rPr>
              <a:t>, si existe.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innecesariamente complicado, pero correcto.</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acceso directo para volver al directorio de inicio del usuario.</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sube un nivel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Google Shape;220;p1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1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22" name="Google Shape;222;p1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23" name="Google Shape;223;p1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25" name="Google Shape;225;p1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a:off x="1426175" y="1899549"/>
            <a:ext cx="537467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 el comando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ingrese al directorio de trabajo </a:t>
            </a:r>
            <a:r>
              <a:rPr b="0" i="0" lang="en-US" sz="1400" u="none" cap="none" strike="noStrike">
                <a:solidFill>
                  <a:srgbClr val="FF0000"/>
                </a:solidFill>
                <a:latin typeface="Arial"/>
                <a:ea typeface="Arial"/>
                <a:cs typeface="Arial"/>
                <a:sym typeface="Arial"/>
              </a:rPr>
              <a:t>data-shell</a:t>
            </a:r>
            <a:endParaRPr b="0" i="0" sz="1400" u="none" cap="none" strike="noStrike">
              <a:solidFill>
                <a:srgbClr val="FF0000"/>
              </a:solidFill>
              <a:latin typeface="Arial"/>
              <a:ea typeface="Arial"/>
              <a:cs typeface="Arial"/>
              <a:sym typeface="Arial"/>
            </a:endParaRPr>
          </a:p>
        </p:txBody>
      </p:sp>
      <p:sp>
        <p:nvSpPr>
          <p:cNvPr id="227" name="Google Shape;227;p19"/>
          <p:cNvSpPr/>
          <p:nvPr/>
        </p:nvSpPr>
        <p:spPr>
          <a:xfrm>
            <a:off x="1426175" y="2357616"/>
            <a:ext cx="64700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 un nuevo directorio llamado</a:t>
            </a:r>
            <a:r>
              <a:rPr b="0" i="0" lang="en-US" sz="1400" u="none" cap="none" strike="noStrike">
                <a:solidFill>
                  <a:srgbClr val="FF0000"/>
                </a:solidFill>
                <a:latin typeface="Arial"/>
                <a:ea typeface="Arial"/>
                <a:cs typeface="Arial"/>
                <a:sym typeface="Arial"/>
              </a:rPr>
              <a:t> 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28" name="Google Shape;228;p19"/>
          <p:cNvSpPr/>
          <p:nvPr/>
        </p:nvSpPr>
        <p:spPr>
          <a:xfrm>
            <a:off x="1426175" y="2815683"/>
            <a:ext cx="687720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Verifique que ha creado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dentro de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lt1"/>
                </a:solidFill>
                <a:highlight>
                  <a:srgbClr val="000000"/>
                </a:highlight>
                <a:latin typeface="Consolas"/>
                <a:ea typeface="Consolas"/>
                <a:cs typeface="Consolas"/>
                <a:sym typeface="Consolas"/>
              </a:rPr>
              <a:t>$ ls -F</a:t>
            </a:r>
            <a:endParaRPr b="0" i="0" sz="1400" u="none" cap="none" strike="noStrike">
              <a:solidFill>
                <a:srgbClr val="FF0000"/>
              </a:solidFill>
              <a:latin typeface="Arial"/>
              <a:ea typeface="Arial"/>
              <a:cs typeface="Arial"/>
              <a:sym typeface="Arial"/>
            </a:endParaRPr>
          </a:p>
        </p:txBody>
      </p:sp>
      <p:sp>
        <p:nvSpPr>
          <p:cNvPr id="229" name="Google Shape;229;p19"/>
          <p:cNvSpPr/>
          <p:nvPr/>
        </p:nvSpPr>
        <p:spPr>
          <a:xfrm>
            <a:off x="1426175" y="3273750"/>
            <a:ext cx="96199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cree y edite un archivo de texto llamado </a:t>
            </a:r>
            <a:r>
              <a:rPr b="0" i="0" lang="en-US" sz="1400" u="none" cap="none" strike="noStrike">
                <a:solidFill>
                  <a:srgbClr val="FF0000"/>
                </a:solidFill>
                <a:latin typeface="Arial"/>
                <a:ea typeface="Arial"/>
                <a:cs typeface="Arial"/>
                <a:sym typeface="Arial"/>
              </a:rPr>
              <a:t>borrador.txt </a:t>
            </a:r>
            <a:r>
              <a:rPr b="0" i="0" lang="en-US" sz="1400" u="none" cap="none" strike="noStrike">
                <a:solidFill>
                  <a:schemeClr val="lt1"/>
                </a:solidFill>
                <a:highlight>
                  <a:srgbClr val="000000"/>
                </a:highlight>
                <a:latin typeface="Consolas"/>
                <a:ea typeface="Consolas"/>
                <a:cs typeface="Consolas"/>
                <a:sym typeface="Consolas"/>
              </a:rPr>
              <a:t>$ gedit borrador.txt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30" name="Google Shape;230;p19"/>
          <p:cNvSpPr/>
          <p:nvPr/>
        </p:nvSpPr>
        <p:spPr>
          <a:xfrm>
            <a:off x="1426175" y="3735189"/>
            <a:ext cx="47692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Podemos eliminar el archivo creado </a:t>
            </a:r>
            <a:r>
              <a:rPr b="0" i="0" lang="en-US" sz="1400" u="none" cap="none" strike="noStrike">
                <a:solidFill>
                  <a:schemeClr val="lt1"/>
                </a:solidFill>
                <a:highlight>
                  <a:srgbClr val="000000"/>
                </a:highlight>
                <a:latin typeface="Consolas"/>
                <a:ea typeface="Consolas"/>
                <a:cs typeface="Consolas"/>
                <a:sym typeface="Consolas"/>
              </a:rPr>
              <a:t>$ rm borrador.txt</a:t>
            </a:r>
            <a:endParaRPr b="0" i="0" sz="1400" u="none" cap="none" strike="noStrike">
              <a:solidFill>
                <a:srgbClr val="FF0000"/>
              </a:solidFill>
              <a:latin typeface="Arial"/>
              <a:ea typeface="Arial"/>
              <a:cs typeface="Arial"/>
              <a:sym typeface="Arial"/>
            </a:endParaRPr>
          </a:p>
        </p:txBody>
      </p:sp>
      <p:sp>
        <p:nvSpPr>
          <p:cNvPr id="231" name="Google Shape;231;p19"/>
          <p:cNvSpPr/>
          <p:nvPr/>
        </p:nvSpPr>
        <p:spPr>
          <a:xfrm>
            <a:off x="5057718" y="4540003"/>
            <a:ext cx="272396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tesis</a:t>
            </a:r>
            <a:r>
              <a:rPr b="0" i="0" lang="en-US" sz="2600" u="none" cap="none" strike="noStrike">
                <a:solidFill>
                  <a:schemeClr val="lt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r>
              <a:rPr b="0" i="0" lang="en-US" sz="2600" u="none" cap="none" strike="noStrike">
                <a:solidFill>
                  <a:schemeClr val="lt1"/>
                </a:solidFill>
                <a:latin typeface="Consolas"/>
                <a:ea typeface="Consolas"/>
                <a:cs typeface="Consolas"/>
                <a:sym typeface="Consolas"/>
              </a:rPr>
              <a:t>?</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5" name="Shape 235"/>
        <p:cNvGrpSpPr/>
        <p:nvPr/>
      </p:nvGrpSpPr>
      <p:grpSpPr>
        <a:xfrm>
          <a:off x="0" y="0"/>
          <a:ext cx="0" cy="0"/>
          <a:chOff x="0" y="0"/>
          <a:chExt cx="0" cy="0"/>
        </a:xfrm>
      </p:grpSpPr>
      <p:sp>
        <p:nvSpPr>
          <p:cNvPr id="236" name="Google Shape;236;p2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38" name="Google Shape;238;p2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39" name="Google Shape;239;p2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40" name="Google Shape;240;p2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41" name="Google Shape;241;p20"/>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0"/>
          <p:cNvSpPr/>
          <p:nvPr/>
        </p:nvSpPr>
        <p:spPr>
          <a:xfrm>
            <a:off x="1426175" y="1899549"/>
            <a:ext cx="537467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 el comando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ingrese al directorio de trabajo </a:t>
            </a:r>
            <a:r>
              <a:rPr b="0" i="0" lang="en-US" sz="1400" u="none" cap="none" strike="noStrike">
                <a:solidFill>
                  <a:srgbClr val="FF0000"/>
                </a:solidFill>
                <a:latin typeface="Arial"/>
                <a:ea typeface="Arial"/>
                <a:cs typeface="Arial"/>
                <a:sym typeface="Arial"/>
              </a:rPr>
              <a:t>data-shell</a:t>
            </a:r>
            <a:endParaRPr b="0" i="0" sz="1400" u="none" cap="none" strike="noStrike">
              <a:solidFill>
                <a:srgbClr val="FF0000"/>
              </a:solidFill>
              <a:latin typeface="Arial"/>
              <a:ea typeface="Arial"/>
              <a:cs typeface="Arial"/>
              <a:sym typeface="Arial"/>
            </a:endParaRPr>
          </a:p>
        </p:txBody>
      </p:sp>
      <p:sp>
        <p:nvSpPr>
          <p:cNvPr id="243" name="Google Shape;243;p20"/>
          <p:cNvSpPr/>
          <p:nvPr/>
        </p:nvSpPr>
        <p:spPr>
          <a:xfrm>
            <a:off x="1426175" y="2357616"/>
            <a:ext cx="64700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 un nuevo directorio llamado</a:t>
            </a:r>
            <a:r>
              <a:rPr b="0" i="0" lang="en-US" sz="1400" u="none" cap="none" strike="noStrike">
                <a:solidFill>
                  <a:srgbClr val="FF0000"/>
                </a:solidFill>
                <a:latin typeface="Arial"/>
                <a:ea typeface="Arial"/>
                <a:cs typeface="Arial"/>
                <a:sym typeface="Arial"/>
              </a:rPr>
              <a:t> 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44" name="Google Shape;244;p20"/>
          <p:cNvSpPr/>
          <p:nvPr/>
        </p:nvSpPr>
        <p:spPr>
          <a:xfrm>
            <a:off x="1426175" y="2815683"/>
            <a:ext cx="687720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Verifique que ha creado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dentro de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lt1"/>
                </a:solidFill>
                <a:highlight>
                  <a:srgbClr val="000000"/>
                </a:highlight>
                <a:latin typeface="Consolas"/>
                <a:ea typeface="Consolas"/>
                <a:cs typeface="Consolas"/>
                <a:sym typeface="Consolas"/>
              </a:rPr>
              <a:t>$ ls -F</a:t>
            </a:r>
            <a:endParaRPr b="0" i="0" sz="1400" u="none" cap="none" strike="noStrike">
              <a:solidFill>
                <a:srgbClr val="FF0000"/>
              </a:solidFill>
              <a:latin typeface="Arial"/>
              <a:ea typeface="Arial"/>
              <a:cs typeface="Arial"/>
              <a:sym typeface="Arial"/>
            </a:endParaRPr>
          </a:p>
        </p:txBody>
      </p:sp>
      <p:sp>
        <p:nvSpPr>
          <p:cNvPr id="245" name="Google Shape;245;p20"/>
          <p:cNvSpPr/>
          <p:nvPr/>
        </p:nvSpPr>
        <p:spPr>
          <a:xfrm>
            <a:off x="1426175" y="3273750"/>
            <a:ext cx="96199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cree y edite un archivo de texto llamado </a:t>
            </a:r>
            <a:r>
              <a:rPr b="0" i="0" lang="en-US" sz="1400" u="none" cap="none" strike="noStrike">
                <a:solidFill>
                  <a:srgbClr val="FF0000"/>
                </a:solidFill>
                <a:latin typeface="Arial"/>
                <a:ea typeface="Arial"/>
                <a:cs typeface="Arial"/>
                <a:sym typeface="Arial"/>
              </a:rPr>
              <a:t>borrador.txt </a:t>
            </a:r>
            <a:r>
              <a:rPr b="0" i="0" lang="en-US" sz="1400" u="none" cap="none" strike="noStrike">
                <a:solidFill>
                  <a:schemeClr val="lt1"/>
                </a:solidFill>
                <a:highlight>
                  <a:srgbClr val="000000"/>
                </a:highlight>
                <a:latin typeface="Consolas"/>
                <a:ea typeface="Consolas"/>
                <a:cs typeface="Consolas"/>
                <a:sym typeface="Consolas"/>
              </a:rPr>
              <a:t>$ gedit borrador.txt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46" name="Google Shape;246;p20"/>
          <p:cNvSpPr/>
          <p:nvPr/>
        </p:nvSpPr>
        <p:spPr>
          <a:xfrm>
            <a:off x="1426175" y="3735189"/>
            <a:ext cx="47692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Podemos eliminar el archivo creado </a:t>
            </a:r>
            <a:r>
              <a:rPr b="0" i="0" lang="en-US" sz="1400" u="none" cap="none" strike="noStrike">
                <a:solidFill>
                  <a:schemeClr val="lt1"/>
                </a:solidFill>
                <a:highlight>
                  <a:srgbClr val="000000"/>
                </a:highlight>
                <a:latin typeface="Consolas"/>
                <a:ea typeface="Consolas"/>
                <a:cs typeface="Consolas"/>
                <a:sym typeface="Consolas"/>
              </a:rPr>
              <a:t>$ rm borrador.txt</a:t>
            </a:r>
            <a:endParaRPr b="0" i="0" sz="1400" u="none" cap="none" strike="noStrike">
              <a:solidFill>
                <a:srgbClr val="FF0000"/>
              </a:solidFill>
              <a:latin typeface="Arial"/>
              <a:ea typeface="Arial"/>
              <a:cs typeface="Arial"/>
              <a:sym typeface="Arial"/>
            </a:endParaRPr>
          </a:p>
        </p:txBody>
      </p:sp>
      <p:sp>
        <p:nvSpPr>
          <p:cNvPr id="247" name="Google Shape;247;p20"/>
          <p:cNvSpPr/>
          <p:nvPr/>
        </p:nvSpPr>
        <p:spPr>
          <a:xfrm>
            <a:off x="2458448" y="4521291"/>
            <a:ext cx="272396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tesis</a:t>
            </a:r>
            <a:r>
              <a:rPr b="0" i="0" lang="en-US" sz="2600" u="none" cap="none" strike="noStrike">
                <a:solidFill>
                  <a:schemeClr val="lt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r>
              <a:rPr b="0" i="0" lang="en-US" sz="2600" u="none" cap="none" strike="noStrike">
                <a:solidFill>
                  <a:schemeClr val="lt1"/>
                </a:solidFill>
                <a:latin typeface="Consolas"/>
                <a:ea typeface="Consolas"/>
                <a:cs typeface="Consolas"/>
                <a:sym typeface="Consolas"/>
              </a:rPr>
              <a:t>?</a:t>
            </a:r>
            <a:endParaRPr b="0" i="0" sz="2600" u="none" cap="none" strike="noStrike">
              <a:solidFill>
                <a:srgbClr val="000000"/>
              </a:solidFill>
              <a:latin typeface="Arial"/>
              <a:ea typeface="Arial"/>
              <a:cs typeface="Arial"/>
              <a:sym typeface="Arial"/>
            </a:endParaRPr>
          </a:p>
        </p:txBody>
      </p:sp>
      <p:sp>
        <p:nvSpPr>
          <p:cNvPr id="248" name="Google Shape;248;p20"/>
          <p:cNvSpPr/>
          <p:nvPr/>
        </p:nvSpPr>
        <p:spPr>
          <a:xfrm>
            <a:off x="1426175" y="5313311"/>
            <a:ext cx="411470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Arial"/>
                <a:ea typeface="Arial"/>
                <a:cs typeface="Arial"/>
                <a:sym typeface="Arial"/>
              </a:rPr>
              <a:t>rm: cannot remove tesis: Is a directory</a:t>
            </a:r>
            <a:endParaRPr/>
          </a:p>
        </p:txBody>
      </p:sp>
      <p:sp>
        <p:nvSpPr>
          <p:cNvPr id="249" name="Google Shape;249;p20"/>
          <p:cNvSpPr/>
          <p:nvPr/>
        </p:nvSpPr>
        <p:spPr>
          <a:xfrm>
            <a:off x="7664422" y="4494951"/>
            <a:ext cx="3201517"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–r tesis</a:t>
            </a:r>
            <a:r>
              <a:rPr b="0" i="0" lang="en-US" sz="2600" u="none" cap="none" strike="noStrike">
                <a:solidFill>
                  <a:schemeClr val="dk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endParaRPr b="0" i="0" sz="2600" u="none" cap="none" strike="noStrike">
              <a:solidFill>
                <a:srgbClr val="FF0000"/>
              </a:solidFill>
              <a:latin typeface="Arial"/>
              <a:ea typeface="Arial"/>
              <a:cs typeface="Arial"/>
              <a:sym typeface="Arial"/>
            </a:endParaRPr>
          </a:p>
        </p:txBody>
      </p:sp>
      <p:sp>
        <p:nvSpPr>
          <p:cNvPr id="250" name="Google Shape;250;p20"/>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0"/>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rm –i</a:t>
            </a:r>
            <a:endParaRPr b="0" i="0" sz="1400" u="none" cap="none" strike="noStrike">
              <a:solidFill>
                <a:srgbClr val="FF0000"/>
              </a:solidFill>
              <a:latin typeface="Arial"/>
              <a:ea typeface="Arial"/>
              <a:cs typeface="Arial"/>
              <a:sym typeface="Arial"/>
            </a:endParaRPr>
          </a:p>
        </p:txBody>
      </p:sp>
      <p:sp>
        <p:nvSpPr>
          <p:cNvPr id="252" name="Google Shape;252;p20"/>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2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59" name="Google Shape;259;p2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60" name="Google Shape;260;p2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61" name="Google Shape;261;p2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62" name="Google Shape;262;p21"/>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1"/>
          <p:cNvSpPr/>
          <p:nvPr/>
        </p:nvSpPr>
        <p:spPr>
          <a:xfrm>
            <a:off x="1426176" y="1905709"/>
            <a:ext cx="724589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creemos de nuevo el directorio </a:t>
            </a:r>
            <a:r>
              <a:rPr b="0" i="0" lang="en-US" sz="1400" u="none" cap="none" strike="noStrike">
                <a:solidFill>
                  <a:srgbClr val="FF0000"/>
                </a:solidFill>
                <a:latin typeface="Arial"/>
                <a:ea typeface="Arial"/>
                <a:cs typeface="Arial"/>
                <a:sym typeface="Arial"/>
              </a:rPr>
              <a:t>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64" name="Google Shape;264;p21"/>
          <p:cNvSpPr/>
          <p:nvPr/>
        </p:nvSpPr>
        <p:spPr>
          <a:xfrm>
            <a:off x="1426175" y="2405313"/>
            <a:ext cx="9069548"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Cree y edite los archivos de texto llamados </a:t>
            </a:r>
            <a:r>
              <a:rPr b="0" i="0" lang="en-US" sz="1400" u="none" cap="none" strike="noStrike">
                <a:solidFill>
                  <a:srgbClr val="FF0000"/>
                </a:solidFill>
                <a:latin typeface="Arial"/>
                <a:ea typeface="Arial"/>
                <a:cs typeface="Arial"/>
                <a:sym typeface="Arial"/>
              </a:rPr>
              <a:t>final.txt </a:t>
            </a:r>
            <a:r>
              <a:rPr b="0" i="0" lang="en-US" sz="1400" u="none" cap="none" strike="noStrike">
                <a:solidFill>
                  <a:schemeClr val="dk1"/>
                </a:solidFill>
                <a:latin typeface="Arial"/>
                <a:ea typeface="Arial"/>
                <a:cs typeface="Arial"/>
                <a:sym typeface="Arial"/>
              </a:rPr>
              <a:t>y </a:t>
            </a:r>
            <a:r>
              <a:rPr b="0" i="0" lang="en-US" sz="1400" u="none" cap="none" strike="noStrike">
                <a:solidFill>
                  <a:srgbClr val="FF0000"/>
                </a:solidFill>
                <a:latin typeface="Arial"/>
                <a:ea typeface="Arial"/>
                <a:cs typeface="Arial"/>
                <a:sym typeface="Arial"/>
              </a:rPr>
              <a:t>final_final.txt</a:t>
            </a:r>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gedit final.txt</a:t>
            </a:r>
            <a:r>
              <a:rPr b="0" i="0" lang="en-US" sz="1400" u="none" cap="none" strike="noStrike">
                <a:solidFill>
                  <a:schemeClr val="lt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gedit final_final.txt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65" name="Google Shape;265;p21"/>
          <p:cNvSpPr/>
          <p:nvPr/>
        </p:nvSpPr>
        <p:spPr>
          <a:xfrm>
            <a:off x="1426175" y="3761142"/>
            <a:ext cx="830868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y verifiquemos qué hay dentro de este este directorio con </a:t>
            </a:r>
            <a:r>
              <a:rPr b="0" i="0" lang="en-US" sz="1400" u="none" cap="none" strike="noStrike">
                <a:solidFill>
                  <a:schemeClr val="lt1"/>
                </a:solidFill>
                <a:highlight>
                  <a:srgbClr val="000000"/>
                </a:highlight>
                <a:latin typeface="Consolas"/>
                <a:ea typeface="Consolas"/>
                <a:cs typeface="Consolas"/>
                <a:sym typeface="Consolas"/>
              </a:rPr>
              <a:t>$ ls</a:t>
            </a:r>
            <a:endParaRPr b="0" i="0" sz="1400" u="none" cap="none" strike="noStrike">
              <a:solidFill>
                <a:schemeClr val="dk1"/>
              </a:solidFill>
              <a:latin typeface="Arial"/>
              <a:ea typeface="Arial"/>
              <a:cs typeface="Arial"/>
              <a:sym typeface="Arial"/>
            </a:endParaRPr>
          </a:p>
        </p:txBody>
      </p:sp>
      <p:sp>
        <p:nvSpPr>
          <p:cNvPr id="266" name="Google Shape;266;p21"/>
          <p:cNvSpPr/>
          <p:nvPr/>
        </p:nvSpPr>
        <p:spPr>
          <a:xfrm>
            <a:off x="4311298" y="4307636"/>
            <a:ext cx="329930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No están los archivos! </a:t>
            </a:r>
            <a:endParaRPr b="0" i="0" sz="2400" u="none" cap="none" strike="noStrike">
              <a:solidFill>
                <a:srgbClr val="FF0000"/>
              </a:solidFill>
              <a:latin typeface="Arial"/>
              <a:ea typeface="Arial"/>
              <a:cs typeface="Arial"/>
              <a:sym typeface="Arial"/>
            </a:endParaRPr>
          </a:p>
        </p:txBody>
      </p:sp>
      <p:sp>
        <p:nvSpPr>
          <p:cNvPr id="267" name="Google Shape;267;p21"/>
          <p:cNvSpPr/>
          <p:nvPr/>
        </p:nvSpPr>
        <p:spPr>
          <a:xfrm>
            <a:off x="1426175" y="4945910"/>
            <a:ext cx="1031885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 han creado erróneamente en el directorio</a:t>
            </a:r>
            <a:r>
              <a:rPr b="0" i="0" lang="en-US" sz="1400" u="none" cap="none" strike="noStrike">
                <a:solidFill>
                  <a:srgbClr val="FF0000"/>
                </a:solidFill>
                <a:latin typeface="Arial"/>
                <a:ea typeface="Arial"/>
                <a:cs typeface="Arial"/>
                <a:sym typeface="Arial"/>
              </a:rPr>
              <a:t> data-</a:t>
            </a:r>
            <a:r>
              <a:rPr lang="en-US">
                <a:solidFill>
                  <a:srgbClr val="FF0000"/>
                </a:solidFill>
              </a:rPr>
              <a:t>s</a:t>
            </a:r>
            <a:r>
              <a:rPr b="0" i="0" lang="en-US" sz="1400" u="none" cap="none" strike="noStrike">
                <a:solidFill>
                  <a:srgbClr val="FF0000"/>
                </a:solidFill>
                <a:latin typeface="Arial"/>
                <a:ea typeface="Arial"/>
                <a:cs typeface="Arial"/>
                <a:sym typeface="Arial"/>
              </a:rPr>
              <a:t>hell</a:t>
            </a:r>
            <a:r>
              <a:rPr b="0" i="0" lang="en-US" sz="1400" u="none" cap="none" strike="noStrike">
                <a:solidFill>
                  <a:schemeClr val="dk1"/>
                </a:solidFill>
                <a:latin typeface="Arial"/>
                <a:ea typeface="Arial"/>
                <a:cs typeface="Arial"/>
                <a:sym typeface="Arial"/>
              </a:rPr>
              <a:t>, si queremos moverlos a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podemos utilizar comando </a:t>
            </a:r>
            <a:r>
              <a:rPr b="0" i="0" lang="en-US" sz="1400" u="none" cap="none" strike="noStrike">
                <a:solidFill>
                  <a:srgbClr val="FF0000"/>
                </a:solidFill>
                <a:latin typeface="Arial"/>
                <a:ea typeface="Arial"/>
                <a:cs typeface="Arial"/>
                <a:sym typeface="Arial"/>
              </a:rPr>
              <a:t>mv</a:t>
            </a:r>
            <a:endParaRPr b="0" i="0" sz="1400" u="none" cap="none" strike="noStrike">
              <a:solidFill>
                <a:srgbClr val="FF0000"/>
              </a:solidFill>
              <a:latin typeface="Arial"/>
              <a:ea typeface="Arial"/>
              <a:cs typeface="Arial"/>
              <a:sym typeface="Arial"/>
            </a:endParaRPr>
          </a:p>
        </p:txBody>
      </p:sp>
      <p:sp>
        <p:nvSpPr>
          <p:cNvPr id="268" name="Google Shape;268;p21"/>
          <p:cNvSpPr/>
          <p:nvPr/>
        </p:nvSpPr>
        <p:spPr>
          <a:xfrm>
            <a:off x="4065636" y="5460927"/>
            <a:ext cx="406072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mv ../final.txt ../final_final.txt .</a:t>
            </a:r>
            <a:r>
              <a:rPr b="0" i="0" lang="en-US" sz="1400" u="none" cap="none" strike="noStrike">
                <a:solidFill>
                  <a:schemeClr val="lt1"/>
                </a:solidFill>
                <a:latin typeface="Consolas"/>
                <a:ea typeface="Consolas"/>
                <a:cs typeface="Consolas"/>
                <a:sym typeface="Consolas"/>
              </a:rPr>
              <a:t> </a:t>
            </a:r>
            <a:endParaRPr/>
          </a:p>
        </p:txBody>
      </p:sp>
      <p:sp>
        <p:nvSpPr>
          <p:cNvPr id="269" name="Google Shape;269;p21"/>
          <p:cNvSpPr/>
          <p:nvPr/>
        </p:nvSpPr>
        <p:spPr>
          <a:xfrm>
            <a:off x="9909313" y="5460927"/>
            <a:ext cx="2289512" cy="1163798"/>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txBox="1"/>
          <p:nvPr/>
        </p:nvSpPr>
        <p:spPr>
          <a:xfrm>
            <a:off x="9946663" y="5914567"/>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cp</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copiar</a:t>
            </a:r>
            <a:endParaRPr b="0" i="0" sz="1400" u="none" cap="none" strike="noStrike">
              <a:solidFill>
                <a:schemeClr val="dk1"/>
              </a:solidFill>
              <a:latin typeface="Arial"/>
              <a:ea typeface="Arial"/>
              <a:cs typeface="Arial"/>
              <a:sym typeface="Arial"/>
            </a:endParaRPr>
          </a:p>
        </p:txBody>
      </p:sp>
      <p:sp>
        <p:nvSpPr>
          <p:cNvPr id="271" name="Google Shape;271;p21"/>
          <p:cNvSpPr txBox="1"/>
          <p:nvPr/>
        </p:nvSpPr>
        <p:spPr>
          <a:xfrm>
            <a:off x="9909313" y="5528792"/>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