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5" name="Google Shape;27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0" name="Google Shape;29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02" name="Google Shape;30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3f33b6ef9b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1" name="Google Shape;321;g3f33b6ef9b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3f33b6ef9b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0" name="Google Shape;340;g3f33b6ef9b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3f33b6ef9b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53" name="Google Shape;353;g3f33b6ef9b_0_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5" name="Google Shape;36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77" name="Google Shape;37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97" name="Google Shape;39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17" name="Google Shape;41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9" name="Google Shape;9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38" name="Google Shape;43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54" name="Google Shape;454;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72" name="Google Shape;472;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86" name="Google Shape;486;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Google Shape;49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98" name="Google Shape;498;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15" name="Google Shape;515;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34" name="Google Shape;534;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Google Shape;55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54" name="Google Shape;554;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8" name="Shape 568"/>
        <p:cNvGrpSpPr/>
        <p:nvPr/>
      </p:nvGrpSpPr>
      <p:grpSpPr>
        <a:xfrm>
          <a:off x="0" y="0"/>
          <a:ext cx="0" cy="0"/>
          <a:chOff x="0" y="0"/>
          <a:chExt cx="0" cy="0"/>
        </a:xfrm>
      </p:grpSpPr>
      <p:sp>
        <p:nvSpPr>
          <p:cNvPr id="569" name="Google Shape;56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70" name="Google Shape;570;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3" name="Shape 583"/>
        <p:cNvGrpSpPr/>
        <p:nvPr/>
      </p:nvGrpSpPr>
      <p:grpSpPr>
        <a:xfrm>
          <a:off x="0" y="0"/>
          <a:ext cx="0" cy="0"/>
          <a:chOff x="0" y="0"/>
          <a:chExt cx="0" cy="0"/>
        </a:xfrm>
      </p:grpSpPr>
      <p:sp>
        <p:nvSpPr>
          <p:cNvPr id="584" name="Google Shape;58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85" name="Google Shape;585;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3" name="Google Shape;12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5" name="Shape 595"/>
        <p:cNvGrpSpPr/>
        <p:nvPr/>
      </p:nvGrpSpPr>
      <p:grpSpPr>
        <a:xfrm>
          <a:off x="0" y="0"/>
          <a:ext cx="0" cy="0"/>
          <a:chOff x="0" y="0"/>
          <a:chExt cx="0" cy="0"/>
        </a:xfrm>
      </p:grpSpPr>
      <p:sp>
        <p:nvSpPr>
          <p:cNvPr id="596" name="Google Shape;59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97" name="Google Shape;597;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9" name="Shape 609"/>
        <p:cNvGrpSpPr/>
        <p:nvPr/>
      </p:nvGrpSpPr>
      <p:grpSpPr>
        <a:xfrm>
          <a:off x="0" y="0"/>
          <a:ext cx="0" cy="0"/>
          <a:chOff x="0" y="0"/>
          <a:chExt cx="0" cy="0"/>
        </a:xfrm>
      </p:grpSpPr>
      <p:sp>
        <p:nvSpPr>
          <p:cNvPr id="610" name="Google Shape;610;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11" name="Google Shape;611;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5" name="Shape 635"/>
        <p:cNvGrpSpPr/>
        <p:nvPr/>
      </p:nvGrpSpPr>
      <p:grpSpPr>
        <a:xfrm>
          <a:off x="0" y="0"/>
          <a:ext cx="0" cy="0"/>
          <a:chOff x="0" y="0"/>
          <a:chExt cx="0" cy="0"/>
        </a:xfrm>
      </p:grpSpPr>
      <p:sp>
        <p:nvSpPr>
          <p:cNvPr id="636" name="Google Shape;63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37" name="Google Shape;637;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7" name="Shape 657"/>
        <p:cNvGrpSpPr/>
        <p:nvPr/>
      </p:nvGrpSpPr>
      <p:grpSpPr>
        <a:xfrm>
          <a:off x="0" y="0"/>
          <a:ext cx="0" cy="0"/>
          <a:chOff x="0" y="0"/>
          <a:chExt cx="0" cy="0"/>
        </a:xfrm>
      </p:grpSpPr>
      <p:sp>
        <p:nvSpPr>
          <p:cNvPr id="658" name="Google Shape;658;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59" name="Google Shape;659;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3" name="Shape 673"/>
        <p:cNvGrpSpPr/>
        <p:nvPr/>
      </p:nvGrpSpPr>
      <p:grpSpPr>
        <a:xfrm>
          <a:off x="0" y="0"/>
          <a:ext cx="0" cy="0"/>
          <a:chOff x="0" y="0"/>
          <a:chExt cx="0" cy="0"/>
        </a:xfrm>
      </p:grpSpPr>
      <p:sp>
        <p:nvSpPr>
          <p:cNvPr id="674" name="Google Shape;674;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75" name="Google Shape;675;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5" name="Shape 685"/>
        <p:cNvGrpSpPr/>
        <p:nvPr/>
      </p:nvGrpSpPr>
      <p:grpSpPr>
        <a:xfrm>
          <a:off x="0" y="0"/>
          <a:ext cx="0" cy="0"/>
          <a:chOff x="0" y="0"/>
          <a:chExt cx="0" cy="0"/>
        </a:xfrm>
      </p:grpSpPr>
      <p:sp>
        <p:nvSpPr>
          <p:cNvPr id="686" name="Google Shape;686;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87" name="Google Shape;687;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3" name="Shape 703"/>
        <p:cNvGrpSpPr/>
        <p:nvPr/>
      </p:nvGrpSpPr>
      <p:grpSpPr>
        <a:xfrm>
          <a:off x="0" y="0"/>
          <a:ext cx="0" cy="0"/>
          <a:chOff x="0" y="0"/>
          <a:chExt cx="0" cy="0"/>
        </a:xfrm>
      </p:grpSpPr>
      <p:sp>
        <p:nvSpPr>
          <p:cNvPr id="704" name="Google Shape;704;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05" name="Google Shape;705;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3" name="Shape 723"/>
        <p:cNvGrpSpPr/>
        <p:nvPr/>
      </p:nvGrpSpPr>
      <p:grpSpPr>
        <a:xfrm>
          <a:off x="0" y="0"/>
          <a:ext cx="0" cy="0"/>
          <a:chOff x="0" y="0"/>
          <a:chExt cx="0" cy="0"/>
        </a:xfrm>
      </p:grpSpPr>
      <p:sp>
        <p:nvSpPr>
          <p:cNvPr id="724" name="Google Shape;724;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25" name="Google Shape;725;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7" name="Shape 737"/>
        <p:cNvGrpSpPr/>
        <p:nvPr/>
      </p:nvGrpSpPr>
      <p:grpSpPr>
        <a:xfrm>
          <a:off x="0" y="0"/>
          <a:ext cx="0" cy="0"/>
          <a:chOff x="0" y="0"/>
          <a:chExt cx="0" cy="0"/>
        </a:xfrm>
      </p:grpSpPr>
      <p:sp>
        <p:nvSpPr>
          <p:cNvPr id="738" name="Google Shape;738;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39" name="Google Shape;739;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9" name="Shape 749"/>
        <p:cNvGrpSpPr/>
        <p:nvPr/>
      </p:nvGrpSpPr>
      <p:grpSpPr>
        <a:xfrm>
          <a:off x="0" y="0"/>
          <a:ext cx="0" cy="0"/>
          <a:chOff x="0" y="0"/>
          <a:chExt cx="0" cy="0"/>
        </a:xfrm>
      </p:grpSpPr>
      <p:sp>
        <p:nvSpPr>
          <p:cNvPr id="750" name="Google Shape;750;g3f33b6ef9b_2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3f33b6ef9b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7" name="Google Shape;15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94" name="Google Shape;19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6" name="Google Shape;20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19" name="Google Shape;21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35" name="Google Shape;23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56" name="Google Shape;25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11" name="Shape 11"/>
        <p:cNvGrpSpPr/>
        <p:nvPr/>
      </p:nvGrpSpPr>
      <p:grpSpPr>
        <a:xfrm>
          <a:off x="0" y="0"/>
          <a:ext cx="0" cy="0"/>
          <a:chOff x="0" y="0"/>
          <a:chExt cx="0" cy="0"/>
        </a:xfrm>
      </p:grpSpPr>
      <p:sp>
        <p:nvSpPr>
          <p:cNvPr id="12" name="Google Shape;1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6" name="Shape 16"/>
        <p:cNvGrpSpPr/>
        <p:nvPr/>
      </p:nvGrpSpPr>
      <p:grpSpPr>
        <a:xfrm>
          <a:off x="0" y="0"/>
          <a:ext cx="0" cy="0"/>
          <a:chOff x="0" y="0"/>
          <a:chExt cx="0" cy="0"/>
        </a:xfrm>
      </p:grpSpPr>
      <p:sp>
        <p:nvSpPr>
          <p:cNvPr id="17" name="Google Shape;17;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8" name="Google Shape;18;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9" name="Google Shape;19;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0" name="Google Shape;20;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22" name="Shape 22"/>
        <p:cNvGrpSpPr/>
        <p:nvPr/>
      </p:nvGrpSpPr>
      <p:grpSpPr>
        <a:xfrm>
          <a:off x="0" y="0"/>
          <a:ext cx="0" cy="0"/>
          <a:chOff x="0" y="0"/>
          <a:chExt cx="0" cy="0"/>
        </a:xfrm>
      </p:grpSpPr>
      <p:sp>
        <p:nvSpPr>
          <p:cNvPr id="23" name="Google Shape;23;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4" name="Google Shape;24;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5" name="Google Shape;25;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6" name="Google Shape;26;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28" name="Shape 28"/>
        <p:cNvGrpSpPr/>
        <p:nvPr/>
      </p:nvGrpSpPr>
      <p:grpSpPr>
        <a:xfrm>
          <a:off x="0" y="0"/>
          <a:ext cx="0" cy="0"/>
          <a:chOff x="0" y="0"/>
          <a:chExt cx="0" cy="0"/>
        </a:xfrm>
      </p:grpSpPr>
      <p:sp>
        <p:nvSpPr>
          <p:cNvPr id="29" name="Google Shape;29;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0" name="Google Shape;30;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1" name="Google Shape;31;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3" name="Google Shape;33;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34" name="Shape 34"/>
        <p:cNvGrpSpPr/>
        <p:nvPr/>
      </p:nvGrpSpPr>
      <p:grpSpPr>
        <a:xfrm>
          <a:off x="0" y="0"/>
          <a:ext cx="0" cy="0"/>
          <a:chOff x="0" y="0"/>
          <a:chExt cx="0" cy="0"/>
        </a:xfrm>
      </p:grpSpPr>
      <p:sp>
        <p:nvSpPr>
          <p:cNvPr id="35" name="Google Shape;3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6" name="Google Shape;36;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8" name="Google Shape;3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9" name="Google Shape;3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0" name="Google Shape;4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41" name="Shape 41"/>
        <p:cNvGrpSpPr/>
        <p:nvPr/>
      </p:nvGrpSpPr>
      <p:grpSpPr>
        <a:xfrm>
          <a:off x="0" y="0"/>
          <a:ext cx="0" cy="0"/>
          <a:chOff x="0" y="0"/>
          <a:chExt cx="0" cy="0"/>
        </a:xfrm>
      </p:grpSpPr>
      <p:sp>
        <p:nvSpPr>
          <p:cNvPr id="42" name="Google Shape;42;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3" name="Google Shape;43;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4" name="Google Shape;44;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5" name="Google Shape;45;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6" name="Google Shape;46;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mt="8000"/>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jp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3.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3" name="Shape 83"/>
        <p:cNvGrpSpPr/>
        <p:nvPr/>
      </p:nvGrpSpPr>
      <p:grpSpPr>
        <a:xfrm>
          <a:off x="0" y="0"/>
          <a:ext cx="0" cy="0"/>
          <a:chOff x="0" y="0"/>
          <a:chExt cx="0" cy="0"/>
        </a:xfrm>
      </p:grpSpPr>
      <p:sp>
        <p:nvSpPr>
          <p:cNvPr id="84" name="Google Shape;84;p13"/>
          <p:cNvSpPr/>
          <p:nvPr/>
        </p:nvSpPr>
        <p:spPr>
          <a:xfrm>
            <a:off x="0" y="6624734"/>
            <a:ext cx="4441370" cy="233266"/>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85" name="Google Shape;85;p13"/>
          <p:cNvSpPr/>
          <p:nvPr/>
        </p:nvSpPr>
        <p:spPr>
          <a:xfrm>
            <a:off x="4441370" y="6624734"/>
            <a:ext cx="3336053" cy="233266"/>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86" name="Google Shape;86;p13"/>
          <p:cNvSpPr/>
          <p:nvPr/>
        </p:nvSpPr>
        <p:spPr>
          <a:xfrm>
            <a:off x="7777425" y="6624725"/>
            <a:ext cx="4397100" cy="233400"/>
          </a:xfrm>
          <a:prstGeom prst="rect">
            <a:avLst/>
          </a:prstGeom>
          <a:gradFill>
            <a:gsLst>
              <a:gs pos="0">
                <a:srgbClr val="1E4E79"/>
              </a:gs>
              <a:gs pos="100000">
                <a:srgbClr val="1E4E79"/>
              </a:gs>
            </a:gsLst>
            <a:lin ang="0" scaled="0"/>
          </a:gra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pic>
        <p:nvPicPr>
          <p:cNvPr id="87" name="Google Shape;87;p13"/>
          <p:cNvPicPr preferRelativeResize="0"/>
          <p:nvPr/>
        </p:nvPicPr>
        <p:blipFill rotWithShape="1">
          <a:blip r:embed="rId3">
            <a:alphaModFix/>
          </a:blip>
          <a:srcRect b="0" l="0" r="0" t="0"/>
          <a:stretch/>
        </p:blipFill>
        <p:spPr>
          <a:xfrm>
            <a:off x="6586362" y="5218213"/>
            <a:ext cx="2283780" cy="1131218"/>
          </a:xfrm>
          <a:prstGeom prst="rect">
            <a:avLst/>
          </a:prstGeom>
          <a:noFill/>
          <a:ln>
            <a:noFill/>
          </a:ln>
        </p:spPr>
      </p:pic>
      <p:sp>
        <p:nvSpPr>
          <p:cNvPr id="88" name="Google Shape;88;p13"/>
          <p:cNvSpPr txBox="1"/>
          <p:nvPr>
            <p:ph type="title"/>
          </p:nvPr>
        </p:nvSpPr>
        <p:spPr>
          <a:xfrm>
            <a:off x="0" y="1"/>
            <a:ext cx="12192000" cy="1690688"/>
          </a:xfrm>
          <a:prstGeom prst="rect">
            <a:avLst/>
          </a:prstGeom>
          <a:solidFill>
            <a:srgbClr val="1E4E79"/>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4400"/>
              <a:buFont typeface="Calibri"/>
              <a:buNone/>
            </a:pPr>
            <a:r>
              <a:rPr b="0" i="0" lang="en-US" sz="4400" u="none" cap="none" strike="noStrike">
                <a:solidFill>
                  <a:schemeClr val="lt1"/>
                </a:solidFill>
                <a:latin typeface="Calibri"/>
                <a:ea typeface="Calibri"/>
                <a:cs typeface="Calibri"/>
                <a:sym typeface="Calibri"/>
              </a:rPr>
              <a:t>Introducción Shell-UNIX y Programación en BASH</a:t>
            </a:r>
            <a:endParaRPr b="0" i="0" sz="4400" u="none" cap="none" strike="noStrike">
              <a:solidFill>
                <a:schemeClr val="dk1"/>
              </a:solidFill>
              <a:latin typeface="Calibri"/>
              <a:ea typeface="Calibri"/>
              <a:cs typeface="Calibri"/>
              <a:sym typeface="Calibri"/>
            </a:endParaRPr>
          </a:p>
        </p:txBody>
      </p:sp>
      <p:sp>
        <p:nvSpPr>
          <p:cNvPr id="89" name="Google Shape;89;p13"/>
          <p:cNvSpPr/>
          <p:nvPr/>
        </p:nvSpPr>
        <p:spPr>
          <a:xfrm>
            <a:off x="138221" y="1416996"/>
            <a:ext cx="12036356" cy="77821"/>
          </a:xfrm>
          <a:prstGeom prst="rect">
            <a:avLst/>
          </a:prstGeom>
          <a:solidFill>
            <a:srgbClr val="2E75B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0" name="Google Shape;90;p13"/>
          <p:cNvSpPr/>
          <p:nvPr/>
        </p:nvSpPr>
        <p:spPr>
          <a:xfrm>
            <a:off x="984528" y="1601920"/>
            <a:ext cx="11190050" cy="77821"/>
          </a:xfrm>
          <a:prstGeom prst="rect">
            <a:avLst/>
          </a:prstGeom>
          <a:solidFill>
            <a:srgbClr val="17161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1" name="Google Shape;91;p13"/>
          <p:cNvSpPr/>
          <p:nvPr/>
        </p:nvSpPr>
        <p:spPr>
          <a:xfrm>
            <a:off x="3963717" y="3429000"/>
            <a:ext cx="4264565" cy="70788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Facultad de Ciencias</a:t>
            </a:r>
            <a:endParaRPr b="0"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Escuela de Física</a:t>
            </a:r>
            <a:endParaRPr b="0" i="0" sz="2000" u="none" cap="none" strike="noStrike">
              <a:solidFill>
                <a:schemeClr val="dk1"/>
              </a:solidFill>
              <a:latin typeface="Times New Roman"/>
              <a:ea typeface="Times New Roman"/>
              <a:cs typeface="Times New Roman"/>
              <a:sym typeface="Times New Roman"/>
            </a:endParaRPr>
          </a:p>
        </p:txBody>
      </p:sp>
      <p:sp>
        <p:nvSpPr>
          <p:cNvPr id="92" name="Google Shape;92;p13"/>
          <p:cNvSpPr/>
          <p:nvPr/>
        </p:nvSpPr>
        <p:spPr>
          <a:xfrm>
            <a:off x="2571700" y="2548150"/>
            <a:ext cx="7169400" cy="708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93" name="Google Shape;93;p13"/>
          <p:cNvSpPr/>
          <p:nvPr/>
        </p:nvSpPr>
        <p:spPr>
          <a:xfrm>
            <a:off x="4095873" y="4309475"/>
            <a:ext cx="3954000" cy="400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pic>
        <p:nvPicPr>
          <p:cNvPr id="94" name="Google Shape;94;p13"/>
          <p:cNvPicPr preferRelativeResize="0"/>
          <p:nvPr/>
        </p:nvPicPr>
        <p:blipFill rotWithShape="1">
          <a:blip r:embed="rId4">
            <a:alphaModFix/>
          </a:blip>
          <a:srcRect b="0" l="0" r="0" t="0"/>
          <a:stretch/>
        </p:blipFill>
        <p:spPr>
          <a:xfrm>
            <a:off x="1087475" y="3494175"/>
            <a:ext cx="2478975" cy="970612"/>
          </a:xfrm>
          <a:prstGeom prst="rect">
            <a:avLst/>
          </a:prstGeom>
          <a:noFill/>
          <a:ln>
            <a:noFill/>
          </a:ln>
        </p:spPr>
      </p:pic>
      <p:pic>
        <p:nvPicPr>
          <p:cNvPr id="95" name="Google Shape;95;p13"/>
          <p:cNvPicPr preferRelativeResize="0"/>
          <p:nvPr/>
        </p:nvPicPr>
        <p:blipFill rotWithShape="1">
          <a:blip r:embed="rId5">
            <a:alphaModFix/>
          </a:blip>
          <a:srcRect b="0" l="0" r="0" t="0"/>
          <a:stretch/>
        </p:blipFill>
        <p:spPr>
          <a:xfrm>
            <a:off x="3321843" y="5429824"/>
            <a:ext cx="2589257" cy="708000"/>
          </a:xfrm>
          <a:prstGeom prst="rect">
            <a:avLst/>
          </a:prstGeom>
          <a:noFill/>
          <a:ln>
            <a:noFill/>
          </a:ln>
        </p:spPr>
      </p:pic>
      <p:pic>
        <p:nvPicPr>
          <p:cNvPr id="96" name="Google Shape;96;p13"/>
          <p:cNvPicPr preferRelativeResize="0"/>
          <p:nvPr/>
        </p:nvPicPr>
        <p:blipFill rotWithShape="1">
          <a:blip r:embed="rId6">
            <a:alphaModFix/>
          </a:blip>
          <a:srcRect b="0" l="0" r="0" t="0"/>
          <a:stretch/>
        </p:blipFill>
        <p:spPr>
          <a:xfrm>
            <a:off x="9929625" y="3413887"/>
            <a:ext cx="1131200" cy="1131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6" name="Shape 276"/>
        <p:cNvGrpSpPr/>
        <p:nvPr/>
      </p:nvGrpSpPr>
      <p:grpSpPr>
        <a:xfrm>
          <a:off x="0" y="0"/>
          <a:ext cx="0" cy="0"/>
          <a:chOff x="0" y="0"/>
          <a:chExt cx="0" cy="0"/>
        </a:xfrm>
      </p:grpSpPr>
      <p:sp>
        <p:nvSpPr>
          <p:cNvPr id="277" name="Google Shape;277;p22"/>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8" name="Google Shape;278;p22"/>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279" name="Google Shape;279;p22"/>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280" name="Google Shape;280;p22"/>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281" name="Google Shape;281;p22"/>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282" name="Google Shape;282;p22"/>
          <p:cNvSpPr txBox="1"/>
          <p:nvPr/>
        </p:nvSpPr>
        <p:spPr>
          <a:xfrm>
            <a:off x="1426175" y="750775"/>
            <a:ext cx="8033100" cy="101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Arial"/>
                <a:ea typeface="Arial"/>
                <a:cs typeface="Arial"/>
                <a:sym typeface="Arial"/>
              </a:rPr>
              <a:t>Usando “Wildcards” </a:t>
            </a:r>
            <a:endParaRPr b="1"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2"/>
          <p:cNvSpPr/>
          <p:nvPr/>
        </p:nvSpPr>
        <p:spPr>
          <a:xfrm>
            <a:off x="1426175" y="2965787"/>
            <a:ext cx="7486345"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Estando en el directorio </a:t>
            </a:r>
            <a:r>
              <a:rPr b="0" i="0" lang="en-US" sz="1400" u="none" cap="none" strike="noStrike">
                <a:solidFill>
                  <a:srgbClr val="FF0000"/>
                </a:solidFill>
                <a:latin typeface="Arial"/>
                <a:ea typeface="Arial"/>
                <a:cs typeface="Arial"/>
                <a:sym typeface="Arial"/>
              </a:rPr>
              <a:t>molecules </a:t>
            </a:r>
            <a:r>
              <a:rPr b="0" i="0" lang="en-US" sz="1400" u="none" cap="none" strike="noStrike">
                <a:solidFill>
                  <a:schemeClr val="dk1"/>
                </a:solidFill>
                <a:latin typeface="Arial"/>
                <a:ea typeface="Arial"/>
                <a:cs typeface="Arial"/>
                <a:sym typeface="Arial"/>
              </a:rPr>
              <a:t>cuál comando con </a:t>
            </a:r>
            <a:r>
              <a:rPr b="0" i="0" lang="en-US" sz="1400" u="none" cap="none" strike="noStrike">
                <a:solidFill>
                  <a:schemeClr val="lt1"/>
                </a:solidFill>
                <a:highlight>
                  <a:srgbClr val="000000"/>
                </a:highlight>
                <a:latin typeface="Consolas"/>
                <a:ea typeface="Consolas"/>
                <a:cs typeface="Consolas"/>
                <a:sym typeface="Consolas"/>
              </a:rPr>
              <a:t>$ ls</a:t>
            </a:r>
            <a:r>
              <a:rPr b="0" i="0" lang="en-US" sz="1400" u="none" cap="none" strike="noStrike">
                <a:solidFill>
                  <a:srgbClr val="FF0000"/>
                </a:solidFill>
                <a:latin typeface="Arial"/>
                <a:ea typeface="Arial"/>
                <a:cs typeface="Arial"/>
                <a:sym typeface="Arial"/>
              </a:rPr>
              <a:t> </a:t>
            </a:r>
            <a:r>
              <a:rPr b="0" i="0" lang="en-US" sz="1400" u="none" cap="none" strike="noStrike">
                <a:solidFill>
                  <a:schemeClr val="dk1"/>
                </a:solidFill>
                <a:latin typeface="Arial"/>
                <a:ea typeface="Arial"/>
                <a:cs typeface="Arial"/>
                <a:sym typeface="Arial"/>
              </a:rPr>
              <a:t>retorna los siguientes archivos ?</a:t>
            </a:r>
            <a:endParaRPr b="0" i="0" sz="1400" u="none" cap="none" strike="noStrike">
              <a:solidFill>
                <a:schemeClr val="dk1"/>
              </a:solidFill>
              <a:highlight>
                <a:srgbClr val="000000"/>
              </a:highlight>
              <a:latin typeface="Arial"/>
              <a:ea typeface="Arial"/>
              <a:cs typeface="Arial"/>
              <a:sym typeface="Arial"/>
            </a:endParaRPr>
          </a:p>
        </p:txBody>
      </p:sp>
      <p:sp>
        <p:nvSpPr>
          <p:cNvPr id="284" name="Google Shape;284;p22"/>
          <p:cNvSpPr/>
          <p:nvPr/>
        </p:nvSpPr>
        <p:spPr>
          <a:xfrm>
            <a:off x="1426175" y="3250052"/>
            <a:ext cx="9069548"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FF0000"/>
                </a:solidFill>
                <a:latin typeface="Arial"/>
                <a:ea typeface="Arial"/>
                <a:cs typeface="Arial"/>
                <a:sym typeface="Arial"/>
              </a:rPr>
              <a:t>ethane.pdb       methane.pdb </a:t>
            </a:r>
            <a:endParaRPr/>
          </a:p>
        </p:txBody>
      </p:sp>
      <p:sp>
        <p:nvSpPr>
          <p:cNvPr id="285" name="Google Shape;285;p22"/>
          <p:cNvSpPr/>
          <p:nvPr/>
        </p:nvSpPr>
        <p:spPr>
          <a:xfrm>
            <a:off x="1426175" y="3740148"/>
            <a:ext cx="2509721" cy="95410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chemeClr val="lt1"/>
                </a:solidFill>
                <a:highlight>
                  <a:srgbClr val="000000"/>
                </a:highlight>
                <a:latin typeface="Consolas"/>
                <a:ea typeface="Consolas"/>
                <a:cs typeface="Consolas"/>
                <a:sym typeface="Consolas"/>
              </a:rPr>
              <a:t>$ ls *t*ane.pdb</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chemeClr val="lt1"/>
                </a:solidFill>
                <a:highlight>
                  <a:srgbClr val="000000"/>
                </a:highlight>
                <a:latin typeface="Consolas"/>
                <a:ea typeface="Consolas"/>
                <a:cs typeface="Consolas"/>
                <a:sym typeface="Consolas"/>
              </a:rPr>
              <a:t>$ ls *t?ne.*</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chemeClr val="lt1"/>
                </a:solidFill>
                <a:highlight>
                  <a:srgbClr val="000000"/>
                </a:highlight>
                <a:latin typeface="Consolas"/>
                <a:ea typeface="Consolas"/>
                <a:cs typeface="Consolas"/>
                <a:sym typeface="Consolas"/>
              </a:rPr>
              <a:t>$ ls *t??ne.pdb</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chemeClr val="lt1"/>
                </a:solidFill>
                <a:highlight>
                  <a:srgbClr val="000000"/>
                </a:highlight>
                <a:latin typeface="Consolas"/>
                <a:ea typeface="Consolas"/>
                <a:cs typeface="Consolas"/>
                <a:sym typeface="Consolas"/>
              </a:rPr>
              <a:t>$ ls ethane.*</a:t>
            </a:r>
            <a:endParaRPr b="0" i="0" sz="1400" u="none" cap="none" strike="noStrike">
              <a:solidFill>
                <a:schemeClr val="lt1"/>
              </a:solidFill>
              <a:highlight>
                <a:srgbClr val="000000"/>
              </a:highlight>
              <a:latin typeface="Consolas"/>
              <a:ea typeface="Consolas"/>
              <a:cs typeface="Consolas"/>
              <a:sym typeface="Consolas"/>
            </a:endParaRPr>
          </a:p>
        </p:txBody>
      </p:sp>
      <p:sp>
        <p:nvSpPr>
          <p:cNvPr id="286" name="Google Shape;286;p22"/>
          <p:cNvSpPr/>
          <p:nvPr/>
        </p:nvSpPr>
        <p:spPr>
          <a:xfrm>
            <a:off x="1426175" y="1753712"/>
            <a:ext cx="4453463"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FF0000"/>
                </a:solidFill>
                <a:latin typeface="Arial"/>
                <a:ea typeface="Arial"/>
                <a:cs typeface="Arial"/>
                <a:sym typeface="Arial"/>
              </a:rPr>
              <a:t>*</a:t>
            </a:r>
            <a:r>
              <a:rPr b="0" i="0" lang="en-US" sz="1400" u="none" cap="none" strike="noStrike">
                <a:solidFill>
                  <a:srgbClr val="000000"/>
                </a:solidFill>
                <a:latin typeface="Arial"/>
                <a:ea typeface="Arial"/>
                <a:cs typeface="Arial"/>
                <a:sym typeface="Arial"/>
              </a:rPr>
              <a:t> es un wildcard. Coincide con cero o más caracteres.</a:t>
            </a:r>
            <a:endParaRPr b="0" i="0" sz="1400" u="none" cap="none" strike="noStrike">
              <a:solidFill>
                <a:srgbClr val="000000"/>
              </a:solidFill>
              <a:latin typeface="Arial"/>
              <a:ea typeface="Arial"/>
              <a:cs typeface="Arial"/>
              <a:sym typeface="Arial"/>
            </a:endParaRPr>
          </a:p>
        </p:txBody>
      </p:sp>
      <p:sp>
        <p:nvSpPr>
          <p:cNvPr id="287" name="Google Shape;287;p22"/>
          <p:cNvSpPr/>
          <p:nvPr/>
        </p:nvSpPr>
        <p:spPr>
          <a:xfrm>
            <a:off x="1426175" y="2130924"/>
            <a:ext cx="5367175"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FF0000"/>
                </a:solidFill>
                <a:latin typeface="Arial"/>
                <a:ea typeface="Arial"/>
                <a:cs typeface="Arial"/>
                <a:sym typeface="Arial"/>
              </a:rPr>
              <a:t>?</a:t>
            </a:r>
            <a:r>
              <a:rPr b="0" i="0" lang="en-US" sz="1400" u="none" cap="none" strike="noStrike">
                <a:solidFill>
                  <a:srgbClr val="000000"/>
                </a:solidFill>
                <a:latin typeface="Arial"/>
                <a:ea typeface="Arial"/>
                <a:cs typeface="Arial"/>
                <a:sym typeface="Arial"/>
              </a:rPr>
              <a:t> también es un wildcard, pero solo coincide con un solo caracter.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91" name="Shape 291"/>
        <p:cNvGrpSpPr/>
        <p:nvPr/>
      </p:nvGrpSpPr>
      <p:grpSpPr>
        <a:xfrm>
          <a:off x="0" y="0"/>
          <a:ext cx="0" cy="0"/>
          <a:chOff x="0" y="0"/>
          <a:chExt cx="0" cy="0"/>
        </a:xfrm>
      </p:grpSpPr>
      <p:pic>
        <p:nvPicPr>
          <p:cNvPr id="292" name="Google Shape;292;p23"/>
          <p:cNvPicPr preferRelativeResize="0"/>
          <p:nvPr/>
        </p:nvPicPr>
        <p:blipFill rotWithShape="1">
          <a:blip r:embed="rId3">
            <a:alphaModFix/>
          </a:blip>
          <a:srcRect b="0" l="0" r="0" t="0"/>
          <a:stretch/>
        </p:blipFill>
        <p:spPr>
          <a:xfrm>
            <a:off x="3874425" y="2320025"/>
            <a:ext cx="8241373" cy="4304699"/>
          </a:xfrm>
          <a:prstGeom prst="rect">
            <a:avLst/>
          </a:prstGeom>
          <a:noFill/>
          <a:ln>
            <a:noFill/>
          </a:ln>
        </p:spPr>
      </p:pic>
      <p:sp>
        <p:nvSpPr>
          <p:cNvPr id="293" name="Google Shape;293;p23"/>
          <p:cNvSpPr txBox="1"/>
          <p:nvPr/>
        </p:nvSpPr>
        <p:spPr>
          <a:xfrm>
            <a:off x="1366800" y="1528124"/>
            <a:ext cx="9723900" cy="4414200"/>
          </a:xfrm>
          <a:prstGeom prst="rect">
            <a:avLst/>
          </a:prstGeom>
          <a:noFill/>
          <a:ln>
            <a:noFill/>
          </a:ln>
        </p:spPr>
        <p:txBody>
          <a:bodyPr anchorCtr="0" anchor="t" bIns="91425" lIns="91425" spcFirstLastPara="1" rIns="91425" wrap="square" tIns="91425">
            <a:noAutofit/>
          </a:bodyPr>
          <a:lstStyle/>
          <a:p>
            <a:pPr indent="-285750" lvl="0" marL="285750" marR="0" rtl="0" algn="just">
              <a:lnSpc>
                <a:spcPct val="150000"/>
              </a:lnSpc>
              <a:spcBef>
                <a:spcPts val="0"/>
              </a:spcBef>
              <a:spcAft>
                <a:spcPts val="0"/>
              </a:spcAft>
              <a:buClr>
                <a:srgbClr val="000000"/>
              </a:buClr>
              <a:buSzPts val="1400"/>
              <a:buFont typeface="Noto Sans Symbols"/>
              <a:buChar char="❖"/>
            </a:pPr>
            <a:r>
              <a:rPr b="0" i="0" lang="en-US" sz="1400" u="none" cap="none" strike="noStrike">
                <a:solidFill>
                  <a:srgbClr val="3D90D9"/>
                </a:solidFill>
                <a:highlight>
                  <a:srgbClr val="E7E7E7"/>
                </a:highlight>
                <a:latin typeface="Consolas"/>
                <a:ea typeface="Consolas"/>
                <a:cs typeface="Consolas"/>
                <a:sym typeface="Consolas"/>
              </a:rPr>
              <a:t>cd ruta </a:t>
            </a:r>
            <a:r>
              <a:rPr b="0" i="0" lang="en-US" sz="1400" u="none" cap="none" strike="noStrike">
                <a:solidFill>
                  <a:srgbClr val="000000"/>
                </a:solidFill>
                <a:latin typeface="Arial"/>
                <a:ea typeface="Arial"/>
                <a:cs typeface="Arial"/>
                <a:sym typeface="Arial"/>
              </a:rPr>
              <a:t>cambia el directorio de trabajo actual.</a:t>
            </a:r>
            <a:endParaRPr/>
          </a:p>
          <a:p>
            <a:pPr indent="-285750" lvl="0" marL="285750" marR="0" rtl="0" algn="just">
              <a:lnSpc>
                <a:spcPct val="150000"/>
              </a:lnSpc>
              <a:spcBef>
                <a:spcPts val="0"/>
              </a:spcBef>
              <a:spcAft>
                <a:spcPts val="0"/>
              </a:spcAft>
              <a:buClr>
                <a:srgbClr val="000000"/>
              </a:buClr>
              <a:buSzPts val="1400"/>
              <a:buFont typeface="Noto Sans Symbols"/>
              <a:buChar char="❖"/>
            </a:pPr>
            <a:r>
              <a:rPr b="0" i="0" lang="en-US" sz="1400" u="none" cap="none" strike="noStrike">
                <a:solidFill>
                  <a:srgbClr val="3D90D9"/>
                </a:solidFill>
                <a:highlight>
                  <a:srgbClr val="E7E7E7"/>
                </a:highlight>
                <a:latin typeface="Consolas"/>
                <a:ea typeface="Consolas"/>
                <a:cs typeface="Consolas"/>
                <a:sym typeface="Consolas"/>
              </a:rPr>
              <a:t>ls ruta</a:t>
            </a:r>
            <a:r>
              <a:rPr b="0" i="0" lang="en-US" sz="1400" u="none" cap="none" strike="noStrike">
                <a:solidFill>
                  <a:srgbClr val="000000"/>
                </a:solidFill>
                <a:latin typeface="Arial"/>
                <a:ea typeface="Arial"/>
                <a:cs typeface="Arial"/>
                <a:sym typeface="Arial"/>
              </a:rPr>
              <a:t> imprime una lista de un archivo o directorio específico; </a:t>
            </a:r>
            <a:r>
              <a:rPr b="0" i="0" lang="en-US" sz="1400" u="none" cap="none" strike="noStrike">
                <a:solidFill>
                  <a:srgbClr val="3D90D9"/>
                </a:solidFill>
                <a:highlight>
                  <a:srgbClr val="E7E7E7"/>
                </a:highlight>
                <a:latin typeface="Consolas"/>
                <a:ea typeface="Consolas"/>
                <a:cs typeface="Consolas"/>
                <a:sym typeface="Consolas"/>
              </a:rPr>
              <a:t>ls</a:t>
            </a:r>
            <a:r>
              <a:rPr b="0" i="0" lang="en-US" sz="1400" u="none" cap="none" strike="noStrike">
                <a:solidFill>
                  <a:srgbClr val="000000"/>
                </a:solidFill>
                <a:latin typeface="Arial"/>
                <a:ea typeface="Arial"/>
                <a:cs typeface="Arial"/>
                <a:sym typeface="Arial"/>
              </a:rPr>
              <a:t> una lista del directorio de trabajo actual.</a:t>
            </a:r>
            <a:endParaRPr/>
          </a:p>
          <a:p>
            <a:pPr indent="-285750" lvl="0" marL="285750" marR="0" rtl="0" algn="just">
              <a:lnSpc>
                <a:spcPct val="150000"/>
              </a:lnSpc>
              <a:spcBef>
                <a:spcPts val="0"/>
              </a:spcBef>
              <a:spcAft>
                <a:spcPts val="0"/>
              </a:spcAft>
              <a:buClr>
                <a:srgbClr val="000000"/>
              </a:buClr>
              <a:buSzPts val="1400"/>
              <a:buFont typeface="Noto Sans Symbols"/>
              <a:buChar char="❖"/>
            </a:pPr>
            <a:r>
              <a:rPr b="0" i="0" lang="en-US" sz="1400" u="none" cap="none" strike="noStrike">
                <a:solidFill>
                  <a:srgbClr val="3D90D9"/>
                </a:solidFill>
                <a:highlight>
                  <a:srgbClr val="E7E7E7"/>
                </a:highlight>
                <a:latin typeface="Consolas"/>
                <a:ea typeface="Consolas"/>
                <a:cs typeface="Consolas"/>
                <a:sym typeface="Consolas"/>
              </a:rPr>
              <a:t>pwd</a:t>
            </a:r>
            <a:r>
              <a:rPr b="0" i="0" lang="en-US" sz="1400" u="none" cap="none" strike="noStrike">
                <a:solidFill>
                  <a:srgbClr val="000000"/>
                </a:solidFill>
                <a:latin typeface="Arial"/>
                <a:ea typeface="Arial"/>
                <a:cs typeface="Arial"/>
                <a:sym typeface="Arial"/>
              </a:rPr>
              <a:t> imprime el directorio de trabajo actual </a:t>
            </a:r>
            <a:endParaRPr/>
          </a:p>
          <a:p>
            <a:pPr indent="-285750" lvl="0" marL="285750" marR="0" rtl="0" algn="just">
              <a:lnSpc>
                <a:spcPct val="150000"/>
              </a:lnSpc>
              <a:spcBef>
                <a:spcPts val="0"/>
              </a:spcBef>
              <a:spcAft>
                <a:spcPts val="0"/>
              </a:spcAft>
              <a:buClr>
                <a:srgbClr val="000000"/>
              </a:buClr>
              <a:buSzPts val="1400"/>
              <a:buFont typeface="Noto Sans Symbols"/>
              <a:buChar char="❖"/>
            </a:pPr>
            <a:r>
              <a:rPr b="0" i="0" lang="en-US" sz="1400" u="none" cap="none" strike="noStrike">
                <a:solidFill>
                  <a:srgbClr val="3D90D9"/>
                </a:solidFill>
                <a:highlight>
                  <a:srgbClr val="E7E7E7"/>
                </a:highlight>
                <a:latin typeface="Consolas"/>
                <a:ea typeface="Consolas"/>
                <a:cs typeface="Consolas"/>
                <a:sym typeface="Consolas"/>
              </a:rPr>
              <a:t>/  </a:t>
            </a:r>
            <a:r>
              <a:rPr b="0" i="0" lang="en-US" sz="1400" u="none" cap="none" strike="noStrike">
                <a:solidFill>
                  <a:srgbClr val="000000"/>
                </a:solidFill>
                <a:latin typeface="Arial"/>
                <a:ea typeface="Arial"/>
                <a:cs typeface="Arial"/>
                <a:sym typeface="Arial"/>
              </a:rPr>
              <a:t>es el directorio raíz de todo el sistema de archivos.</a:t>
            </a:r>
            <a:endParaRPr/>
          </a:p>
          <a:p>
            <a:pPr indent="-285750" lvl="0" marL="285750" marR="0" rtl="0" algn="just">
              <a:lnSpc>
                <a:spcPct val="150000"/>
              </a:lnSpc>
              <a:spcBef>
                <a:spcPts val="0"/>
              </a:spcBef>
              <a:spcAft>
                <a:spcPts val="0"/>
              </a:spcAft>
              <a:buClr>
                <a:srgbClr val="000000"/>
              </a:buClr>
              <a:buSzPts val="1400"/>
              <a:buFont typeface="Noto Sans Symbols"/>
              <a:buChar char="❖"/>
            </a:pPr>
            <a:r>
              <a:rPr b="0" i="0" lang="en-US" sz="1400" u="none" cap="none" strike="noStrike">
                <a:solidFill>
                  <a:srgbClr val="3D90D9"/>
                </a:solidFill>
                <a:highlight>
                  <a:srgbClr val="E7E7E7"/>
                </a:highlight>
                <a:latin typeface="Consolas"/>
                <a:ea typeface="Consolas"/>
                <a:cs typeface="Consolas"/>
                <a:sym typeface="Consolas"/>
              </a:rPr>
              <a:t>..</a:t>
            </a:r>
            <a:r>
              <a:rPr b="0" i="0" lang="en-US" sz="1400" u="none" cap="none" strike="noStrike">
                <a:solidFill>
                  <a:srgbClr val="000000"/>
                </a:solidFill>
                <a:latin typeface="Arial"/>
                <a:ea typeface="Arial"/>
                <a:cs typeface="Arial"/>
                <a:sym typeface="Arial"/>
              </a:rPr>
              <a:t> significa 'el directorio sobre el actual’; </a:t>
            </a:r>
            <a:r>
              <a:rPr b="0" i="0" lang="en-US" sz="1400" u="none" cap="none" strike="noStrike">
                <a:solidFill>
                  <a:srgbClr val="3D90D9"/>
                </a:solidFill>
                <a:highlight>
                  <a:srgbClr val="E7E7E7"/>
                </a:highlight>
                <a:latin typeface="Consolas"/>
                <a:ea typeface="Consolas"/>
                <a:cs typeface="Consolas"/>
                <a:sym typeface="Consolas"/>
              </a:rPr>
              <a:t>.</a:t>
            </a:r>
            <a:r>
              <a:rPr b="0" i="0" lang="en-US" sz="1400" u="none" cap="none" strike="noStrike">
                <a:solidFill>
                  <a:srgbClr val="000000"/>
                </a:solidFill>
                <a:latin typeface="Arial"/>
                <a:ea typeface="Arial"/>
                <a:cs typeface="Arial"/>
                <a:sym typeface="Arial"/>
              </a:rPr>
              <a:t> por sí solo significa 'el directorio actual’.</a:t>
            </a:r>
            <a:endParaRPr/>
          </a:p>
          <a:p>
            <a:pPr indent="-285750" lvl="0" marL="285750" marR="0" rtl="0" algn="just">
              <a:lnSpc>
                <a:spcPct val="150000"/>
              </a:lnSpc>
              <a:spcBef>
                <a:spcPts val="0"/>
              </a:spcBef>
              <a:spcAft>
                <a:spcPts val="0"/>
              </a:spcAft>
              <a:buClr>
                <a:srgbClr val="000000"/>
              </a:buClr>
              <a:buSzPts val="1400"/>
              <a:buFont typeface="Noto Sans Symbols"/>
              <a:buChar char="❖"/>
            </a:pPr>
            <a:r>
              <a:rPr b="0" i="0" lang="en-US" sz="1400" u="none" cap="none" strike="noStrike">
                <a:solidFill>
                  <a:srgbClr val="3D90D9"/>
                </a:solidFill>
                <a:highlight>
                  <a:srgbClr val="E7E7E7"/>
                </a:highlight>
                <a:latin typeface="Consolas"/>
                <a:ea typeface="Consolas"/>
                <a:cs typeface="Consolas"/>
                <a:sym typeface="Consolas"/>
              </a:rPr>
              <a:t>cp </a:t>
            </a:r>
            <a:r>
              <a:rPr b="0" i="0" lang="en-US" sz="1400" u="none" cap="none" strike="noStrike">
                <a:solidFill>
                  <a:schemeClr val="dk1"/>
                </a:solidFill>
                <a:latin typeface="Arial"/>
                <a:ea typeface="Arial"/>
                <a:cs typeface="Arial"/>
                <a:sym typeface="Arial"/>
              </a:rPr>
              <a:t>copia un archivo.</a:t>
            </a:r>
            <a:endParaRPr/>
          </a:p>
          <a:p>
            <a:pPr indent="-285750" lvl="0" marL="285750" marR="0" rtl="0" algn="just">
              <a:lnSpc>
                <a:spcPct val="150000"/>
              </a:lnSpc>
              <a:spcBef>
                <a:spcPts val="0"/>
              </a:spcBef>
              <a:spcAft>
                <a:spcPts val="0"/>
              </a:spcAft>
              <a:buClr>
                <a:srgbClr val="000000"/>
              </a:buClr>
              <a:buSzPts val="1400"/>
              <a:buFont typeface="Noto Sans Symbols"/>
              <a:buChar char="❖"/>
            </a:pPr>
            <a:r>
              <a:rPr b="0" i="0" lang="en-US" sz="1400" u="none" cap="none" strike="noStrike">
                <a:solidFill>
                  <a:srgbClr val="3D90D9"/>
                </a:solidFill>
                <a:highlight>
                  <a:srgbClr val="E7E7E7"/>
                </a:highlight>
                <a:latin typeface="Consolas"/>
                <a:ea typeface="Consolas"/>
                <a:cs typeface="Consolas"/>
                <a:sym typeface="Consolas"/>
              </a:rPr>
              <a:t>mkdir </a:t>
            </a:r>
            <a:r>
              <a:rPr b="0" i="0" lang="en-US" sz="1400" u="none" cap="none" strike="noStrike">
                <a:solidFill>
                  <a:schemeClr val="dk1"/>
                </a:solidFill>
                <a:latin typeface="Arial"/>
                <a:ea typeface="Arial"/>
                <a:cs typeface="Arial"/>
                <a:sym typeface="Arial"/>
              </a:rPr>
              <a:t>crea un nuevo directorio.</a:t>
            </a:r>
            <a:endParaRPr/>
          </a:p>
          <a:p>
            <a:pPr indent="-285750" lvl="0" marL="285750" marR="0" rtl="0" algn="just">
              <a:lnSpc>
                <a:spcPct val="150000"/>
              </a:lnSpc>
              <a:spcBef>
                <a:spcPts val="0"/>
              </a:spcBef>
              <a:spcAft>
                <a:spcPts val="0"/>
              </a:spcAft>
              <a:buClr>
                <a:srgbClr val="000000"/>
              </a:buClr>
              <a:buSzPts val="1400"/>
              <a:buFont typeface="Noto Sans Symbols"/>
              <a:buChar char="❖"/>
            </a:pPr>
            <a:r>
              <a:rPr b="0" i="0" lang="en-US" sz="1400" u="none" cap="none" strike="noStrike">
                <a:solidFill>
                  <a:srgbClr val="3D90D9"/>
                </a:solidFill>
                <a:highlight>
                  <a:srgbClr val="E7E7E7"/>
                </a:highlight>
                <a:latin typeface="Consolas"/>
                <a:ea typeface="Consolas"/>
                <a:cs typeface="Consolas"/>
                <a:sym typeface="Consolas"/>
              </a:rPr>
              <a:t>mv</a:t>
            </a:r>
            <a:r>
              <a:rPr b="0" i="0" lang="en-US" sz="1400" u="none" cap="none" strike="noStrike">
                <a:solidFill>
                  <a:schemeClr val="dk1"/>
                </a:solidFill>
                <a:latin typeface="Arial"/>
                <a:ea typeface="Arial"/>
                <a:cs typeface="Arial"/>
                <a:sym typeface="Arial"/>
              </a:rPr>
              <a:t> mueve (renombra) un archivo o directorio.</a:t>
            </a:r>
            <a:endParaRPr/>
          </a:p>
          <a:p>
            <a:pPr indent="-285750" lvl="0" marL="285750" marR="0" rtl="0" algn="just">
              <a:lnSpc>
                <a:spcPct val="150000"/>
              </a:lnSpc>
              <a:spcBef>
                <a:spcPts val="0"/>
              </a:spcBef>
              <a:spcAft>
                <a:spcPts val="0"/>
              </a:spcAft>
              <a:buClr>
                <a:srgbClr val="000000"/>
              </a:buClr>
              <a:buSzPts val="1400"/>
              <a:buFont typeface="Noto Sans Symbols"/>
              <a:buChar char="❖"/>
            </a:pPr>
            <a:r>
              <a:rPr b="0" i="0" lang="en-US" sz="1400" u="none" cap="none" strike="noStrike">
                <a:solidFill>
                  <a:srgbClr val="3D90D9"/>
                </a:solidFill>
                <a:highlight>
                  <a:srgbClr val="E7E7E7"/>
                </a:highlight>
                <a:latin typeface="Consolas"/>
                <a:ea typeface="Consolas"/>
                <a:cs typeface="Consolas"/>
                <a:sym typeface="Consolas"/>
              </a:rPr>
              <a:t>rm </a:t>
            </a:r>
            <a:r>
              <a:rPr b="0" i="0" lang="en-US" sz="1400" u="none" cap="none" strike="noStrike">
                <a:solidFill>
                  <a:schemeClr val="dk1"/>
                </a:solidFill>
                <a:latin typeface="Arial"/>
                <a:ea typeface="Arial"/>
                <a:cs typeface="Arial"/>
                <a:sym typeface="Arial"/>
              </a:rPr>
              <a:t>elimina un archivo; </a:t>
            </a:r>
            <a:r>
              <a:rPr b="0" i="0" lang="en-US" sz="1400" u="none" cap="none" strike="noStrike">
                <a:solidFill>
                  <a:srgbClr val="3D90D9"/>
                </a:solidFill>
                <a:highlight>
                  <a:srgbClr val="E7E7E7"/>
                </a:highlight>
                <a:latin typeface="Consolas"/>
                <a:ea typeface="Consolas"/>
                <a:cs typeface="Consolas"/>
                <a:sym typeface="Consolas"/>
              </a:rPr>
              <a:t>rm –l </a:t>
            </a:r>
            <a:r>
              <a:rPr b="0" i="0" lang="en-US" sz="1400" u="none" cap="none" strike="noStrike">
                <a:solidFill>
                  <a:schemeClr val="dk1"/>
                </a:solidFill>
                <a:latin typeface="Arial"/>
                <a:ea typeface="Arial"/>
                <a:cs typeface="Arial"/>
                <a:sym typeface="Arial"/>
              </a:rPr>
              <a:t>elimina un archivo. </a:t>
            </a:r>
            <a:endParaRPr/>
          </a:p>
          <a:p>
            <a:pPr indent="-285750" lvl="0" marL="285750" marR="0" rtl="0" algn="just">
              <a:lnSpc>
                <a:spcPct val="150000"/>
              </a:lnSpc>
              <a:spcBef>
                <a:spcPts val="0"/>
              </a:spcBef>
              <a:spcAft>
                <a:spcPts val="0"/>
              </a:spcAft>
              <a:buClr>
                <a:srgbClr val="000000"/>
              </a:buClr>
              <a:buSzPts val="1400"/>
              <a:buFont typeface="Noto Sans Symbols"/>
              <a:buChar char="❖"/>
            </a:pPr>
            <a:r>
              <a:rPr b="0" i="0" lang="en-US" sz="1400" u="none" cap="none" strike="noStrike">
                <a:solidFill>
                  <a:srgbClr val="3D90D9"/>
                </a:solidFill>
                <a:highlight>
                  <a:srgbClr val="E7E7E7"/>
                </a:highlight>
                <a:latin typeface="Consolas"/>
                <a:ea typeface="Consolas"/>
                <a:cs typeface="Consolas"/>
                <a:sym typeface="Consolas"/>
              </a:rPr>
              <a:t>*</a:t>
            </a:r>
            <a:r>
              <a:rPr b="0" i="0" lang="en-US" sz="1400" u="none" cap="none" strike="noStrike">
                <a:solidFill>
                  <a:schemeClr val="dk1"/>
                </a:solidFill>
                <a:latin typeface="Arial"/>
                <a:ea typeface="Arial"/>
                <a:cs typeface="Arial"/>
                <a:sym typeface="Arial"/>
              </a:rPr>
              <a:t> coincide con cero o más caracteres en un nombre de archivo, por lo que </a:t>
            </a:r>
            <a:r>
              <a:rPr b="0" i="0" lang="en-US" sz="1400" u="none" cap="none" strike="noStrike">
                <a:solidFill>
                  <a:srgbClr val="3D90D9"/>
                </a:solidFill>
                <a:highlight>
                  <a:srgbClr val="E7E7E7"/>
                </a:highlight>
                <a:latin typeface="Consolas"/>
                <a:ea typeface="Consolas"/>
                <a:cs typeface="Consolas"/>
                <a:sym typeface="Consolas"/>
              </a:rPr>
              <a:t>*.txt </a:t>
            </a:r>
            <a:r>
              <a:rPr b="0" i="0" lang="en-US" sz="1400" u="none" cap="none" strike="noStrike">
                <a:solidFill>
                  <a:schemeClr val="dk1"/>
                </a:solidFill>
                <a:latin typeface="Arial"/>
                <a:ea typeface="Arial"/>
                <a:cs typeface="Arial"/>
                <a:sym typeface="Arial"/>
              </a:rPr>
              <a:t>coincide con todos los archivos que terminan en .txt.</a:t>
            </a:r>
            <a:endParaRPr/>
          </a:p>
          <a:p>
            <a:pPr indent="-285750" lvl="0" marL="285750" marR="0" rtl="0" algn="just">
              <a:lnSpc>
                <a:spcPct val="150000"/>
              </a:lnSpc>
              <a:spcBef>
                <a:spcPts val="0"/>
              </a:spcBef>
              <a:spcAft>
                <a:spcPts val="0"/>
              </a:spcAft>
              <a:buClr>
                <a:srgbClr val="000000"/>
              </a:buClr>
              <a:buSzPts val="1400"/>
              <a:buFont typeface="Noto Sans Symbols"/>
              <a:buChar char="❖"/>
            </a:pPr>
            <a:r>
              <a:rPr b="0" i="0" lang="en-US" sz="1400" u="none" cap="none" strike="noStrike">
                <a:solidFill>
                  <a:srgbClr val="3D90D9"/>
                </a:solidFill>
                <a:highlight>
                  <a:srgbClr val="E7E7E7"/>
                </a:highlight>
                <a:latin typeface="Consolas"/>
                <a:ea typeface="Consolas"/>
                <a:cs typeface="Consolas"/>
                <a:sym typeface="Consolas"/>
              </a:rPr>
              <a:t>?</a:t>
            </a:r>
            <a:r>
              <a:rPr b="0" i="0" lang="en-US" sz="1400" u="none" cap="none" strike="noStrike">
                <a:solidFill>
                  <a:schemeClr val="dk1"/>
                </a:solidFill>
                <a:latin typeface="Arial"/>
                <a:ea typeface="Arial"/>
                <a:cs typeface="Arial"/>
                <a:sym typeface="Arial"/>
              </a:rPr>
              <a:t> coincide con cualquier carácter individual en un nombre de archivo, por lo que </a:t>
            </a:r>
            <a:r>
              <a:rPr b="0" i="0" lang="en-US" sz="1400" u="none" cap="none" strike="noStrike">
                <a:solidFill>
                  <a:srgbClr val="3D90D9"/>
                </a:solidFill>
                <a:highlight>
                  <a:srgbClr val="E7E7E7"/>
                </a:highlight>
                <a:latin typeface="Consolas"/>
                <a:ea typeface="Consolas"/>
                <a:cs typeface="Consolas"/>
                <a:sym typeface="Consolas"/>
              </a:rPr>
              <a:t>?.txt </a:t>
            </a:r>
            <a:r>
              <a:rPr b="0" i="0" lang="en-US" sz="1400" u="none" cap="none" strike="noStrike">
                <a:solidFill>
                  <a:schemeClr val="dk1"/>
                </a:solidFill>
                <a:latin typeface="Arial"/>
                <a:ea typeface="Arial"/>
                <a:cs typeface="Arial"/>
                <a:sym typeface="Arial"/>
              </a:rPr>
              <a:t>coincide con a.txt pero no con any.txt.</a:t>
            </a:r>
            <a:endParaRPr b="0" i="0" sz="1400" u="none" cap="none" strike="noStrike">
              <a:solidFill>
                <a:schemeClr val="dk1"/>
              </a:solidFill>
              <a:highlight>
                <a:srgbClr val="FFFFFF"/>
              </a:highlight>
              <a:latin typeface="Arial"/>
              <a:ea typeface="Arial"/>
              <a:cs typeface="Arial"/>
              <a:sym typeface="Arial"/>
            </a:endParaRPr>
          </a:p>
        </p:txBody>
      </p:sp>
      <p:sp>
        <p:nvSpPr>
          <p:cNvPr id="294" name="Google Shape;294;p23"/>
          <p:cNvSpPr/>
          <p:nvPr/>
        </p:nvSpPr>
        <p:spPr>
          <a:xfrm>
            <a:off x="-250" y="0"/>
            <a:ext cx="121989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5" name="Google Shape;295;p23"/>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296" name="Google Shape;296;p23"/>
          <p:cNvSpPr txBox="1"/>
          <p:nvPr/>
        </p:nvSpPr>
        <p:spPr>
          <a:xfrm>
            <a:off x="1312650" y="750775"/>
            <a:ext cx="72807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RESUMEN: DIRECTORIOS Y WILDCARDS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23"/>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298" name="Google Shape;298;p23"/>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299" name="Google Shape;299;p23"/>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03" name="Shape 303"/>
        <p:cNvGrpSpPr/>
        <p:nvPr/>
      </p:nvGrpSpPr>
      <p:grpSpPr>
        <a:xfrm>
          <a:off x="0" y="0"/>
          <a:ext cx="0" cy="0"/>
          <a:chOff x="0" y="0"/>
          <a:chExt cx="0" cy="0"/>
        </a:xfrm>
      </p:grpSpPr>
      <p:sp>
        <p:nvSpPr>
          <p:cNvPr id="304" name="Google Shape;304;p24"/>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5" name="Google Shape;305;p24"/>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306" name="Google Shape;306;p24"/>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307" name="Google Shape;307;p24"/>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308" name="Google Shape;308;p24"/>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309" name="Google Shape;309;p24"/>
          <p:cNvSpPr txBox="1"/>
          <p:nvPr/>
        </p:nvSpPr>
        <p:spPr>
          <a:xfrm>
            <a:off x="1426175" y="750775"/>
            <a:ext cx="8033100" cy="101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Arial"/>
                <a:ea typeface="Arial"/>
                <a:cs typeface="Arial"/>
                <a:sym typeface="Arial"/>
              </a:rPr>
              <a:t>Tuberías y Filtros (“</a:t>
            </a:r>
            <a:r>
              <a:rPr b="1" i="1" lang="en-US" sz="3000" u="none" cap="none" strike="noStrike">
                <a:solidFill>
                  <a:srgbClr val="000000"/>
                </a:solidFill>
                <a:latin typeface="Arial"/>
                <a:ea typeface="Arial"/>
                <a:cs typeface="Arial"/>
                <a:sym typeface="Arial"/>
              </a:rPr>
              <a:t>Pipes and Filters</a:t>
            </a:r>
            <a:r>
              <a:rPr b="1" i="0" lang="en-US" sz="3000" u="none" cap="none" strike="noStrike">
                <a:solidFill>
                  <a:srgbClr val="000000"/>
                </a:solidFill>
                <a:latin typeface="Arial"/>
                <a:ea typeface="Arial"/>
                <a:cs typeface="Arial"/>
                <a:sym typeface="Arial"/>
              </a:rPr>
              <a:t>”)</a:t>
            </a:r>
            <a:endParaRPr b="1"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24"/>
          <p:cNvSpPr txBox="1"/>
          <p:nvPr/>
        </p:nvSpPr>
        <p:spPr>
          <a:xfrm>
            <a:off x="1426175" y="1677100"/>
            <a:ext cx="9645900" cy="65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“World Count” : </a:t>
            </a:r>
            <a:r>
              <a:rPr lang="en-US">
                <a:solidFill>
                  <a:srgbClr val="FF0000"/>
                </a:solidFill>
              </a:rPr>
              <a:t>wc </a:t>
            </a:r>
            <a:r>
              <a:rPr lang="en-US"/>
              <a:t>este cuenta el número de </a:t>
            </a:r>
            <a:r>
              <a:rPr lang="en-US"/>
              <a:t>líneas</a:t>
            </a:r>
            <a:r>
              <a:rPr lang="en-US"/>
              <a:t>, palabra y caracteres de un archivo. </a:t>
            </a:r>
            <a:endParaRPr/>
          </a:p>
        </p:txBody>
      </p:sp>
      <p:sp>
        <p:nvSpPr>
          <p:cNvPr id="311" name="Google Shape;311;p24"/>
          <p:cNvSpPr txBox="1"/>
          <p:nvPr/>
        </p:nvSpPr>
        <p:spPr>
          <a:xfrm>
            <a:off x="1426175" y="2263250"/>
            <a:ext cx="10238700" cy="74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chemeClr val="dk1"/>
                </a:solidFill>
              </a:rPr>
              <a:t>Podemos redireccionar la salida de un comando a un archivo, en lugar de verlo en la pantalla de Shell, usando </a:t>
            </a:r>
            <a:r>
              <a:rPr lang="en-US">
                <a:solidFill>
                  <a:srgbClr val="FF0000"/>
                </a:solidFill>
              </a:rPr>
              <a:t>&gt;</a:t>
            </a:r>
            <a:endParaRPr>
              <a:solidFill>
                <a:srgbClr val="FF0000"/>
              </a:solidFill>
            </a:endParaRPr>
          </a:p>
        </p:txBody>
      </p:sp>
      <p:sp>
        <p:nvSpPr>
          <p:cNvPr id="312" name="Google Shape;312;p24"/>
          <p:cNvSpPr txBox="1"/>
          <p:nvPr/>
        </p:nvSpPr>
        <p:spPr>
          <a:xfrm>
            <a:off x="2227250" y="300425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chemeClr val="lt1"/>
                </a:solidFill>
                <a:highlight>
                  <a:schemeClr val="dk1"/>
                </a:highlight>
                <a:latin typeface="Consolas"/>
                <a:ea typeface="Consolas"/>
                <a:cs typeface="Consolas"/>
                <a:sym typeface="Consolas"/>
              </a:rPr>
              <a:t>$ cd molecules</a:t>
            </a:r>
            <a:endParaRPr>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None/>
            </a:pPr>
            <a:r>
              <a:rPr lang="en-US">
                <a:solidFill>
                  <a:schemeClr val="lt1"/>
                </a:solidFill>
                <a:highlight>
                  <a:schemeClr val="dk1"/>
                </a:highlight>
                <a:latin typeface="Consolas"/>
                <a:ea typeface="Consolas"/>
                <a:cs typeface="Consolas"/>
                <a:sym typeface="Consolas"/>
              </a:rPr>
              <a:t>$ wc -l *.pdb &gt; lineas.txt</a:t>
            </a:r>
            <a:endParaRPr>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None/>
            </a:pPr>
            <a:r>
              <a:rPr lang="en-US">
                <a:solidFill>
                  <a:schemeClr val="lt1"/>
                </a:solidFill>
                <a:highlight>
                  <a:schemeClr val="dk1"/>
                </a:highlight>
                <a:latin typeface="Consolas"/>
                <a:ea typeface="Consolas"/>
                <a:cs typeface="Consolas"/>
                <a:sym typeface="Consolas"/>
              </a:rPr>
              <a:t>$ cat lineas.txt</a:t>
            </a:r>
            <a:endParaRPr>
              <a:solidFill>
                <a:schemeClr val="lt1"/>
              </a:solidFill>
              <a:highlight>
                <a:schemeClr val="dk1"/>
              </a:highlight>
              <a:latin typeface="Consolas"/>
              <a:ea typeface="Consolas"/>
              <a:cs typeface="Consolas"/>
              <a:sym typeface="Consolas"/>
            </a:endParaRPr>
          </a:p>
        </p:txBody>
      </p:sp>
      <p:sp>
        <p:nvSpPr>
          <p:cNvPr id="313" name="Google Shape;313;p24"/>
          <p:cNvSpPr/>
          <p:nvPr/>
        </p:nvSpPr>
        <p:spPr>
          <a:xfrm>
            <a:off x="9459275" y="5011000"/>
            <a:ext cx="2739600" cy="1613700"/>
          </a:xfrm>
          <a:prstGeom prst="rect">
            <a:avLst/>
          </a:prstGeom>
          <a:solidFill>
            <a:srgbClr val="FFFFFF"/>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24"/>
          <p:cNvSpPr txBox="1"/>
          <p:nvPr/>
        </p:nvSpPr>
        <p:spPr>
          <a:xfrm>
            <a:off x="9496625" y="5401825"/>
            <a:ext cx="2739600" cy="3387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400" u="none" cap="none" strike="noStrike">
                <a:solidFill>
                  <a:schemeClr val="lt1"/>
                </a:solidFill>
                <a:highlight>
                  <a:srgbClr val="000000"/>
                </a:highlight>
                <a:latin typeface="Consolas"/>
                <a:ea typeface="Consolas"/>
                <a:cs typeface="Consolas"/>
                <a:sym typeface="Consolas"/>
              </a:rPr>
              <a:t>$ </a:t>
            </a:r>
            <a:r>
              <a:rPr lang="en-US">
                <a:solidFill>
                  <a:schemeClr val="lt1"/>
                </a:solidFill>
                <a:highlight>
                  <a:srgbClr val="000000"/>
                </a:highlight>
                <a:latin typeface="Consolas"/>
                <a:ea typeface="Consolas"/>
                <a:cs typeface="Consolas"/>
                <a:sym typeface="Consolas"/>
              </a:rPr>
              <a:t>wc -l</a:t>
            </a:r>
            <a:r>
              <a:rPr lang="en-US">
                <a:solidFill>
                  <a:schemeClr val="dk1"/>
                </a:solidFill>
              </a:rPr>
              <a:t> número de líneas</a:t>
            </a:r>
            <a:endParaRPr b="0" i="0" sz="1400" u="none" cap="none" strike="noStrike">
              <a:solidFill>
                <a:schemeClr val="dk1"/>
              </a:solidFill>
              <a:latin typeface="Arial"/>
              <a:ea typeface="Arial"/>
              <a:cs typeface="Arial"/>
              <a:sym typeface="Arial"/>
            </a:endParaRPr>
          </a:p>
        </p:txBody>
      </p:sp>
      <p:sp>
        <p:nvSpPr>
          <p:cNvPr id="315" name="Google Shape;315;p24"/>
          <p:cNvSpPr txBox="1"/>
          <p:nvPr/>
        </p:nvSpPr>
        <p:spPr>
          <a:xfrm>
            <a:off x="9459263" y="5010992"/>
            <a:ext cx="2023200" cy="52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TIPS...</a:t>
            </a:r>
            <a:endParaRPr b="1" i="0" sz="1400" u="none" cap="none" strike="noStrike">
              <a:solidFill>
                <a:srgbClr val="000000"/>
              </a:solidFill>
              <a:latin typeface="Arial"/>
              <a:ea typeface="Arial"/>
              <a:cs typeface="Arial"/>
              <a:sym typeface="Arial"/>
            </a:endParaRPr>
          </a:p>
        </p:txBody>
      </p:sp>
      <p:sp>
        <p:nvSpPr>
          <p:cNvPr id="316" name="Google Shape;316;p24"/>
          <p:cNvSpPr txBox="1"/>
          <p:nvPr/>
        </p:nvSpPr>
        <p:spPr>
          <a:xfrm>
            <a:off x="6306525" y="3743175"/>
            <a:ext cx="4252800" cy="65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chemeClr val="lt1"/>
                </a:solidFill>
                <a:highlight>
                  <a:schemeClr val="dk1"/>
                </a:highlight>
                <a:latin typeface="Consolas"/>
                <a:ea typeface="Consolas"/>
                <a:cs typeface="Consolas"/>
                <a:sym typeface="Consolas"/>
              </a:rPr>
              <a:t>$ cat</a:t>
            </a:r>
            <a:r>
              <a:rPr lang="en-US">
                <a:solidFill>
                  <a:schemeClr val="lt1"/>
                </a:solidFill>
                <a:highlight>
                  <a:schemeClr val="lt1"/>
                </a:highlight>
                <a:latin typeface="Consolas"/>
                <a:ea typeface="Consolas"/>
                <a:cs typeface="Consolas"/>
                <a:sym typeface="Consolas"/>
              </a:rPr>
              <a:t> </a:t>
            </a:r>
            <a:r>
              <a:rPr lang="en-US">
                <a:highlight>
                  <a:schemeClr val="lt1"/>
                </a:highlight>
              </a:rPr>
              <a:t>muestra el contenido en el archivo. </a:t>
            </a:r>
            <a:endParaRPr/>
          </a:p>
        </p:txBody>
      </p:sp>
      <p:sp>
        <p:nvSpPr>
          <p:cNvPr id="317" name="Google Shape;317;p24"/>
          <p:cNvSpPr txBox="1"/>
          <p:nvPr/>
        </p:nvSpPr>
        <p:spPr>
          <a:xfrm>
            <a:off x="9496625" y="5817871"/>
            <a:ext cx="2739600" cy="3387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400" u="none" cap="none" strike="noStrike">
                <a:solidFill>
                  <a:schemeClr val="lt1"/>
                </a:solidFill>
                <a:highlight>
                  <a:srgbClr val="000000"/>
                </a:highlight>
                <a:latin typeface="Consolas"/>
                <a:ea typeface="Consolas"/>
                <a:cs typeface="Consolas"/>
                <a:sym typeface="Consolas"/>
              </a:rPr>
              <a:t>$ </a:t>
            </a:r>
            <a:r>
              <a:rPr lang="en-US">
                <a:solidFill>
                  <a:schemeClr val="lt1"/>
                </a:solidFill>
                <a:highlight>
                  <a:srgbClr val="000000"/>
                </a:highlight>
                <a:latin typeface="Consolas"/>
                <a:ea typeface="Consolas"/>
                <a:cs typeface="Consolas"/>
                <a:sym typeface="Consolas"/>
              </a:rPr>
              <a:t>wc -w</a:t>
            </a:r>
            <a:r>
              <a:rPr lang="en-US">
                <a:solidFill>
                  <a:schemeClr val="dk1"/>
                </a:solidFill>
              </a:rPr>
              <a:t> número de palabras</a:t>
            </a:r>
            <a:endParaRPr b="0" i="0" sz="1400" u="none" cap="none" strike="noStrike">
              <a:solidFill>
                <a:schemeClr val="dk1"/>
              </a:solidFill>
              <a:latin typeface="Arial"/>
              <a:ea typeface="Arial"/>
              <a:cs typeface="Arial"/>
              <a:sym typeface="Arial"/>
            </a:endParaRPr>
          </a:p>
        </p:txBody>
      </p:sp>
      <p:sp>
        <p:nvSpPr>
          <p:cNvPr id="318" name="Google Shape;318;p24"/>
          <p:cNvSpPr txBox="1"/>
          <p:nvPr/>
        </p:nvSpPr>
        <p:spPr>
          <a:xfrm>
            <a:off x="9496625" y="6286021"/>
            <a:ext cx="2739600" cy="3387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400" u="none" cap="none" strike="noStrike">
                <a:solidFill>
                  <a:schemeClr val="lt1"/>
                </a:solidFill>
                <a:highlight>
                  <a:srgbClr val="000000"/>
                </a:highlight>
                <a:latin typeface="Consolas"/>
                <a:ea typeface="Consolas"/>
                <a:cs typeface="Consolas"/>
                <a:sym typeface="Consolas"/>
              </a:rPr>
              <a:t>$ </a:t>
            </a:r>
            <a:r>
              <a:rPr lang="en-US">
                <a:solidFill>
                  <a:schemeClr val="lt1"/>
                </a:solidFill>
                <a:highlight>
                  <a:srgbClr val="000000"/>
                </a:highlight>
                <a:latin typeface="Consolas"/>
                <a:ea typeface="Consolas"/>
                <a:cs typeface="Consolas"/>
                <a:sym typeface="Consolas"/>
              </a:rPr>
              <a:t>wc -c</a:t>
            </a:r>
            <a:r>
              <a:rPr lang="en-US">
                <a:solidFill>
                  <a:schemeClr val="dk1"/>
                </a:solidFill>
              </a:rPr>
              <a:t> número de caracteres</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22" name="Shape 322"/>
        <p:cNvGrpSpPr/>
        <p:nvPr/>
      </p:nvGrpSpPr>
      <p:grpSpPr>
        <a:xfrm>
          <a:off x="0" y="0"/>
          <a:ext cx="0" cy="0"/>
          <a:chOff x="0" y="0"/>
          <a:chExt cx="0" cy="0"/>
        </a:xfrm>
      </p:grpSpPr>
      <p:sp>
        <p:nvSpPr>
          <p:cNvPr id="323" name="Google Shape;323;p25"/>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4" name="Google Shape;324;p25"/>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325" name="Google Shape;325;p25"/>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326" name="Google Shape;326;p25"/>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327" name="Google Shape;327;p25"/>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328" name="Google Shape;328;p25"/>
          <p:cNvSpPr txBox="1"/>
          <p:nvPr/>
        </p:nvSpPr>
        <p:spPr>
          <a:xfrm>
            <a:off x="1426175" y="750775"/>
            <a:ext cx="8033100" cy="101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Arial"/>
                <a:ea typeface="Arial"/>
                <a:cs typeface="Arial"/>
                <a:sym typeface="Arial"/>
              </a:rPr>
              <a:t>Tuberías y Filtros (“</a:t>
            </a:r>
            <a:r>
              <a:rPr b="1" i="1" lang="en-US" sz="3000" u="none" cap="none" strike="noStrike">
                <a:solidFill>
                  <a:srgbClr val="000000"/>
                </a:solidFill>
                <a:latin typeface="Arial"/>
                <a:ea typeface="Arial"/>
                <a:cs typeface="Arial"/>
                <a:sym typeface="Arial"/>
              </a:rPr>
              <a:t>Pipes and Filters</a:t>
            </a:r>
            <a:r>
              <a:rPr b="1" i="0" lang="en-US" sz="3000" u="none" cap="none" strike="noStrike">
                <a:solidFill>
                  <a:srgbClr val="000000"/>
                </a:solidFill>
                <a:latin typeface="Arial"/>
                <a:ea typeface="Arial"/>
                <a:cs typeface="Arial"/>
                <a:sym typeface="Arial"/>
              </a:rPr>
              <a:t>”)</a:t>
            </a:r>
            <a:endParaRPr b="1"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5"/>
          <p:cNvSpPr txBox="1"/>
          <p:nvPr/>
        </p:nvSpPr>
        <p:spPr>
          <a:xfrm>
            <a:off x="1426175" y="1652488"/>
            <a:ext cx="10238700" cy="74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chemeClr val="dk1"/>
                </a:solidFill>
              </a:rPr>
              <a:t>Cual es la diferencia? entre </a:t>
            </a:r>
            <a:r>
              <a:rPr lang="en-US">
                <a:solidFill>
                  <a:srgbClr val="FF0000"/>
                </a:solidFill>
              </a:rPr>
              <a:t>&gt;</a:t>
            </a:r>
            <a:r>
              <a:rPr lang="en-US">
                <a:solidFill>
                  <a:schemeClr val="dk1"/>
                </a:solidFill>
              </a:rPr>
              <a:t> y </a:t>
            </a:r>
            <a:r>
              <a:rPr lang="en-US">
                <a:solidFill>
                  <a:srgbClr val="FF0000"/>
                </a:solidFill>
              </a:rPr>
              <a:t>&gt;&gt;  </a:t>
            </a:r>
            <a:endParaRPr>
              <a:solidFill>
                <a:srgbClr val="FF0000"/>
              </a:solidFill>
            </a:endParaRPr>
          </a:p>
        </p:txBody>
      </p:sp>
      <p:sp>
        <p:nvSpPr>
          <p:cNvPr id="330" name="Google Shape;330;p25"/>
          <p:cNvSpPr txBox="1"/>
          <p:nvPr/>
        </p:nvSpPr>
        <p:spPr>
          <a:xfrm>
            <a:off x="1426175" y="2393500"/>
            <a:ext cx="4252800" cy="1163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chemeClr val="lt1"/>
                </a:solidFill>
                <a:highlight>
                  <a:schemeClr val="dk1"/>
                </a:highlight>
                <a:latin typeface="Consolas"/>
                <a:ea typeface="Consolas"/>
                <a:cs typeface="Consolas"/>
                <a:sym typeface="Consolas"/>
              </a:rPr>
              <a:t>$ </a:t>
            </a:r>
            <a:r>
              <a:rPr lang="en-US">
                <a:solidFill>
                  <a:schemeClr val="lt1"/>
                </a:solidFill>
                <a:highlight>
                  <a:schemeClr val="dk1"/>
                </a:highlight>
                <a:latin typeface="Consolas"/>
                <a:ea typeface="Consolas"/>
                <a:cs typeface="Consolas"/>
                <a:sym typeface="Consolas"/>
              </a:rPr>
              <a:t>echo hello &gt; prueba01.txt</a:t>
            </a:r>
            <a:endParaRPr>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None/>
            </a:pPr>
            <a:r>
              <a:rPr lang="en-US">
                <a:solidFill>
                  <a:schemeClr val="lt1"/>
                </a:solidFill>
                <a:highlight>
                  <a:schemeClr val="dk1"/>
                </a:highlight>
                <a:latin typeface="Consolas"/>
                <a:ea typeface="Consolas"/>
                <a:cs typeface="Consolas"/>
                <a:sym typeface="Consolas"/>
              </a:rPr>
              <a:t>$ </a:t>
            </a:r>
            <a:r>
              <a:rPr lang="en-US">
                <a:solidFill>
                  <a:schemeClr val="lt1"/>
                </a:solidFill>
                <a:highlight>
                  <a:schemeClr val="dk1"/>
                </a:highlight>
                <a:latin typeface="Consolas"/>
                <a:ea typeface="Consolas"/>
                <a:cs typeface="Consolas"/>
                <a:sym typeface="Consolas"/>
              </a:rPr>
              <a:t>echo hello &gt;&gt; prueba02.txt</a:t>
            </a:r>
            <a:endParaRPr>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a:solidFill>
                <a:schemeClr val="lt1"/>
              </a:solidFill>
              <a:highlight>
                <a:schemeClr val="dk1"/>
              </a:highlight>
              <a:latin typeface="Consolas"/>
              <a:ea typeface="Consolas"/>
              <a:cs typeface="Consolas"/>
              <a:sym typeface="Consolas"/>
            </a:endParaRPr>
          </a:p>
        </p:txBody>
      </p:sp>
      <p:sp>
        <p:nvSpPr>
          <p:cNvPr id="331" name="Google Shape;331;p25"/>
          <p:cNvSpPr txBox="1"/>
          <p:nvPr/>
        </p:nvSpPr>
        <p:spPr>
          <a:xfrm>
            <a:off x="1991425" y="3109950"/>
            <a:ext cx="8235900" cy="217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En el primer ejemplo con </a:t>
            </a:r>
            <a:r>
              <a:rPr lang="en-US">
                <a:solidFill>
                  <a:srgbClr val="FF0000"/>
                </a:solidFill>
              </a:rPr>
              <a:t>&gt;</a:t>
            </a:r>
            <a:r>
              <a:rPr lang="en-US"/>
              <a:t>, la cadena "hello" se escribe en archivo de prueba01.txt, </a:t>
            </a:r>
            <a:r>
              <a:rPr b="1" lang="en-US"/>
              <a:t>pero el archivo se sobrescribe cada vez que ejecutamos el comando.</a:t>
            </a:r>
            <a:br>
              <a:rPr lang="en-US"/>
            </a:br>
            <a:br>
              <a:rPr lang="en-US"/>
            </a:br>
            <a:r>
              <a:rPr lang="en-US"/>
              <a:t>Vemos en el segundo ejemplo que el operador</a:t>
            </a:r>
            <a:r>
              <a:rPr lang="en-US">
                <a:solidFill>
                  <a:srgbClr val="FF0000"/>
                </a:solidFill>
              </a:rPr>
              <a:t> &gt;&gt;</a:t>
            </a:r>
            <a:r>
              <a:rPr lang="en-US"/>
              <a:t> también escribe "hola" en un archivo (en este caso, archivo de prueba02.txt), </a:t>
            </a:r>
            <a:r>
              <a:rPr b="1" lang="en-US"/>
              <a:t>pero agrega la cadena al archivo</a:t>
            </a:r>
            <a:endParaRPr/>
          </a:p>
        </p:txBody>
      </p:sp>
      <p:sp>
        <p:nvSpPr>
          <p:cNvPr id="332" name="Google Shape;332;p25"/>
          <p:cNvSpPr txBox="1"/>
          <p:nvPr/>
        </p:nvSpPr>
        <p:spPr>
          <a:xfrm>
            <a:off x="1426175" y="4995325"/>
            <a:ext cx="4998300" cy="87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chemeClr val="lt1"/>
                </a:solidFill>
                <a:highlight>
                  <a:schemeClr val="dk1"/>
                </a:highlight>
                <a:latin typeface="Consolas"/>
                <a:ea typeface="Consolas"/>
                <a:cs typeface="Consolas"/>
                <a:sym typeface="Consolas"/>
              </a:rPr>
              <a:t>$ head -n 3 animals.txt &gt; animalsUpd.txt</a:t>
            </a:r>
            <a:br>
              <a:rPr lang="en-US">
                <a:solidFill>
                  <a:schemeClr val="lt1"/>
                </a:solidFill>
                <a:highlight>
                  <a:schemeClr val="dk1"/>
                </a:highlight>
                <a:latin typeface="Consolas"/>
                <a:ea typeface="Consolas"/>
                <a:cs typeface="Consolas"/>
                <a:sym typeface="Consolas"/>
              </a:rPr>
            </a:br>
            <a:r>
              <a:rPr lang="en-US">
                <a:solidFill>
                  <a:schemeClr val="lt1"/>
                </a:solidFill>
                <a:highlight>
                  <a:schemeClr val="dk1"/>
                </a:highlight>
                <a:latin typeface="Consolas"/>
                <a:ea typeface="Consolas"/>
                <a:cs typeface="Consolas"/>
                <a:sym typeface="Consolas"/>
              </a:rPr>
              <a:t>$ tail -n 2 animals.txt &gt;&gt; animalsUpd.txt</a:t>
            </a:r>
            <a:endParaRPr>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a:solidFill>
                <a:schemeClr val="lt1"/>
              </a:solidFill>
              <a:highlight>
                <a:schemeClr val="dk1"/>
              </a:highlight>
              <a:latin typeface="Consolas"/>
              <a:ea typeface="Consolas"/>
              <a:cs typeface="Consolas"/>
              <a:sym typeface="Consolas"/>
            </a:endParaRPr>
          </a:p>
        </p:txBody>
      </p:sp>
      <p:sp>
        <p:nvSpPr>
          <p:cNvPr id="333" name="Google Shape;333;p25"/>
          <p:cNvSpPr txBox="1"/>
          <p:nvPr/>
        </p:nvSpPr>
        <p:spPr>
          <a:xfrm>
            <a:off x="5678975" y="4847125"/>
            <a:ext cx="3336000" cy="101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800">
                <a:solidFill>
                  <a:srgbClr val="FF0000"/>
                </a:solidFill>
              </a:rPr>
              <a:t>Cuáles </a:t>
            </a:r>
            <a:r>
              <a:rPr lang="en-US" sz="1800">
                <a:solidFill>
                  <a:srgbClr val="FF0000"/>
                </a:solidFill>
              </a:rPr>
              <a:t>líneas</a:t>
            </a:r>
            <a:r>
              <a:rPr lang="en-US" sz="1800">
                <a:solidFill>
                  <a:srgbClr val="FF0000"/>
                </a:solidFill>
              </a:rPr>
              <a:t> quedarán en el archivo animalsUpd.txt ??</a:t>
            </a:r>
            <a:endParaRPr sz="1800">
              <a:solidFill>
                <a:srgbClr val="FF0000"/>
              </a:solidFill>
            </a:endParaRPr>
          </a:p>
        </p:txBody>
      </p:sp>
      <p:sp>
        <p:nvSpPr>
          <p:cNvPr id="334" name="Google Shape;334;p25"/>
          <p:cNvSpPr/>
          <p:nvPr/>
        </p:nvSpPr>
        <p:spPr>
          <a:xfrm>
            <a:off x="9306525" y="4995325"/>
            <a:ext cx="2892300" cy="1629300"/>
          </a:xfrm>
          <a:prstGeom prst="rect">
            <a:avLst/>
          </a:prstGeom>
          <a:solidFill>
            <a:srgbClr val="FFFFFF"/>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25"/>
          <p:cNvSpPr txBox="1"/>
          <p:nvPr/>
        </p:nvSpPr>
        <p:spPr>
          <a:xfrm>
            <a:off x="9343880" y="5475025"/>
            <a:ext cx="2848200" cy="3903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400" u="none" cap="none" strike="noStrike">
                <a:solidFill>
                  <a:schemeClr val="lt1"/>
                </a:solidFill>
                <a:highlight>
                  <a:srgbClr val="000000"/>
                </a:highlight>
                <a:latin typeface="Consolas"/>
                <a:ea typeface="Consolas"/>
                <a:cs typeface="Consolas"/>
                <a:sym typeface="Consolas"/>
              </a:rPr>
              <a:t>$</a:t>
            </a:r>
            <a:r>
              <a:rPr lang="en-US">
                <a:solidFill>
                  <a:schemeClr val="lt1"/>
                </a:solidFill>
                <a:highlight>
                  <a:srgbClr val="000000"/>
                </a:highlight>
                <a:latin typeface="Consolas"/>
                <a:ea typeface="Consolas"/>
                <a:cs typeface="Consolas"/>
                <a:sym typeface="Consolas"/>
              </a:rPr>
              <a:t> head </a:t>
            </a:r>
            <a:r>
              <a:rPr lang="en-US">
                <a:solidFill>
                  <a:schemeClr val="dk1"/>
                </a:solidFill>
              </a:rPr>
              <a:t> primeras líneas</a:t>
            </a:r>
            <a:endParaRPr b="0" i="0" sz="1400" u="none" cap="none" strike="noStrike">
              <a:solidFill>
                <a:schemeClr val="dk1"/>
              </a:solidFill>
              <a:latin typeface="Arial"/>
              <a:ea typeface="Arial"/>
              <a:cs typeface="Arial"/>
              <a:sym typeface="Arial"/>
            </a:endParaRPr>
          </a:p>
        </p:txBody>
      </p:sp>
      <p:sp>
        <p:nvSpPr>
          <p:cNvPr id="336" name="Google Shape;336;p25"/>
          <p:cNvSpPr txBox="1"/>
          <p:nvPr/>
        </p:nvSpPr>
        <p:spPr>
          <a:xfrm>
            <a:off x="9306513" y="4995317"/>
            <a:ext cx="2023200" cy="52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TIPS...</a:t>
            </a:r>
            <a:endParaRPr b="1" i="0" sz="1400" u="none" cap="none" strike="noStrike">
              <a:solidFill>
                <a:srgbClr val="000000"/>
              </a:solidFill>
              <a:latin typeface="Arial"/>
              <a:ea typeface="Arial"/>
              <a:cs typeface="Arial"/>
              <a:sym typeface="Arial"/>
            </a:endParaRPr>
          </a:p>
        </p:txBody>
      </p:sp>
      <p:sp>
        <p:nvSpPr>
          <p:cNvPr id="337" name="Google Shape;337;p25"/>
          <p:cNvSpPr txBox="1"/>
          <p:nvPr/>
        </p:nvSpPr>
        <p:spPr>
          <a:xfrm>
            <a:off x="9328580" y="6000200"/>
            <a:ext cx="2848200" cy="3903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400" u="none" cap="none" strike="noStrike">
                <a:solidFill>
                  <a:schemeClr val="lt1"/>
                </a:solidFill>
                <a:highlight>
                  <a:srgbClr val="000000"/>
                </a:highlight>
                <a:latin typeface="Consolas"/>
                <a:ea typeface="Consolas"/>
                <a:cs typeface="Consolas"/>
                <a:sym typeface="Consolas"/>
              </a:rPr>
              <a:t>$</a:t>
            </a:r>
            <a:r>
              <a:rPr lang="en-US">
                <a:solidFill>
                  <a:schemeClr val="lt1"/>
                </a:solidFill>
                <a:highlight>
                  <a:srgbClr val="000000"/>
                </a:highlight>
                <a:latin typeface="Consolas"/>
                <a:ea typeface="Consolas"/>
                <a:cs typeface="Consolas"/>
                <a:sym typeface="Consolas"/>
              </a:rPr>
              <a:t> tail</a:t>
            </a:r>
            <a:r>
              <a:rPr lang="en-US">
                <a:solidFill>
                  <a:schemeClr val="dk1"/>
                </a:solidFill>
              </a:rPr>
              <a:t> últimas líneas</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41" name="Shape 341"/>
        <p:cNvGrpSpPr/>
        <p:nvPr/>
      </p:nvGrpSpPr>
      <p:grpSpPr>
        <a:xfrm>
          <a:off x="0" y="0"/>
          <a:ext cx="0" cy="0"/>
          <a:chOff x="0" y="0"/>
          <a:chExt cx="0" cy="0"/>
        </a:xfrm>
      </p:grpSpPr>
      <p:sp>
        <p:nvSpPr>
          <p:cNvPr id="342" name="Google Shape;342;p26"/>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3" name="Google Shape;343;p26"/>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344" name="Google Shape;344;p26"/>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345" name="Google Shape;345;p26"/>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346" name="Google Shape;346;p26"/>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347" name="Google Shape;347;p26"/>
          <p:cNvSpPr txBox="1"/>
          <p:nvPr/>
        </p:nvSpPr>
        <p:spPr>
          <a:xfrm>
            <a:off x="1426175" y="750775"/>
            <a:ext cx="8033100" cy="101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Arial"/>
                <a:ea typeface="Arial"/>
                <a:cs typeface="Arial"/>
                <a:sym typeface="Arial"/>
              </a:rPr>
              <a:t>Tuberías y Filtros (“</a:t>
            </a:r>
            <a:r>
              <a:rPr b="1" i="1" lang="en-US" sz="3000" u="none" cap="none" strike="noStrike">
                <a:solidFill>
                  <a:srgbClr val="000000"/>
                </a:solidFill>
                <a:latin typeface="Arial"/>
                <a:ea typeface="Arial"/>
                <a:cs typeface="Arial"/>
                <a:sym typeface="Arial"/>
              </a:rPr>
              <a:t>Pipes and Filters</a:t>
            </a:r>
            <a:r>
              <a:rPr b="1" i="0" lang="en-US" sz="3000" u="none" cap="none" strike="noStrike">
                <a:solidFill>
                  <a:srgbClr val="000000"/>
                </a:solidFill>
                <a:latin typeface="Arial"/>
                <a:ea typeface="Arial"/>
                <a:cs typeface="Arial"/>
                <a:sym typeface="Arial"/>
              </a:rPr>
              <a:t>”)</a:t>
            </a:r>
            <a:endParaRPr b="1"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26"/>
          <p:cNvSpPr txBox="1"/>
          <p:nvPr/>
        </p:nvSpPr>
        <p:spPr>
          <a:xfrm>
            <a:off x="1426175" y="1379975"/>
            <a:ext cx="10254900" cy="76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La barra vertical,</a:t>
            </a:r>
            <a:r>
              <a:rPr lang="en-US">
                <a:solidFill>
                  <a:srgbClr val="FF0000"/>
                </a:solidFill>
              </a:rPr>
              <a:t> |</a:t>
            </a:r>
            <a:r>
              <a:rPr lang="en-US"/>
              <a:t>, entre los dos comandos se llama tubería (</a:t>
            </a:r>
            <a:r>
              <a:rPr b="1" lang="en-US"/>
              <a:t>“pipe”</a:t>
            </a:r>
            <a:r>
              <a:rPr lang="en-US"/>
              <a:t>). Le dice al shell que queremos usar la salida del comando de la izquierda como entrada al comando de la derecha. </a:t>
            </a:r>
            <a:endParaRPr/>
          </a:p>
        </p:txBody>
      </p:sp>
      <p:sp>
        <p:nvSpPr>
          <p:cNvPr id="349" name="Google Shape;349;p26"/>
          <p:cNvSpPr txBox="1"/>
          <p:nvPr/>
        </p:nvSpPr>
        <p:spPr>
          <a:xfrm>
            <a:off x="1426175" y="2391950"/>
            <a:ext cx="8381400" cy="486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Queremos </a:t>
            </a:r>
            <a:r>
              <a:rPr lang="en-US"/>
              <a:t>enviar la salida de</a:t>
            </a:r>
            <a:r>
              <a:rPr lang="en-US">
                <a:solidFill>
                  <a:srgbClr val="FF0000"/>
                </a:solidFill>
              </a:rPr>
              <a:t> wc</a:t>
            </a:r>
            <a:r>
              <a:rPr lang="en-US"/>
              <a:t> directamente a </a:t>
            </a:r>
            <a:r>
              <a:rPr lang="en-US">
                <a:solidFill>
                  <a:srgbClr val="FF0000"/>
                </a:solidFill>
              </a:rPr>
              <a:t>sort</a:t>
            </a:r>
            <a:r>
              <a:rPr lang="en-US"/>
              <a:t>, y luego la salida resultante a </a:t>
            </a:r>
            <a:r>
              <a:rPr lang="en-US">
                <a:solidFill>
                  <a:srgbClr val="FF0000"/>
                </a:solidFill>
              </a:rPr>
              <a:t>head</a:t>
            </a:r>
            <a:r>
              <a:rPr lang="en-US"/>
              <a:t>. </a:t>
            </a:r>
            <a:endParaRPr/>
          </a:p>
        </p:txBody>
      </p:sp>
      <p:sp>
        <p:nvSpPr>
          <p:cNvPr id="350" name="Google Shape;350;p26"/>
          <p:cNvSpPr txBox="1"/>
          <p:nvPr/>
        </p:nvSpPr>
        <p:spPr>
          <a:xfrm>
            <a:off x="3673825" y="3218850"/>
            <a:ext cx="4871100" cy="11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chemeClr val="lt1"/>
                </a:solidFill>
                <a:highlight>
                  <a:schemeClr val="dk1"/>
                </a:highlight>
                <a:latin typeface="Consolas"/>
                <a:ea typeface="Consolas"/>
                <a:cs typeface="Consolas"/>
                <a:sym typeface="Consolas"/>
              </a:rPr>
              <a:t>$ wc -l *.pdb | sort -n</a:t>
            </a:r>
            <a:endParaRPr>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None/>
            </a:pPr>
            <a:r>
              <a:rPr lang="en-US">
                <a:solidFill>
                  <a:schemeClr val="lt1"/>
                </a:solidFill>
                <a:highlight>
                  <a:schemeClr val="dk1"/>
                </a:highlight>
                <a:latin typeface="Consolas"/>
                <a:ea typeface="Consolas"/>
                <a:cs typeface="Consolas"/>
                <a:sym typeface="Consolas"/>
              </a:rPr>
              <a:t>$ </a:t>
            </a:r>
            <a:r>
              <a:rPr lang="en-US">
                <a:solidFill>
                  <a:schemeClr val="lt1"/>
                </a:solidFill>
                <a:highlight>
                  <a:schemeClr val="dk1"/>
                </a:highlight>
                <a:latin typeface="Consolas"/>
                <a:ea typeface="Consolas"/>
                <a:cs typeface="Consolas"/>
                <a:sym typeface="Consolas"/>
              </a:rPr>
              <a:t>wc -l *.pdb | sort -n | head -n 1</a:t>
            </a:r>
            <a:endParaRPr>
              <a:solidFill>
                <a:schemeClr val="lt1"/>
              </a:solidFill>
              <a:highlight>
                <a:schemeClr val="dk1"/>
              </a:highlight>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54" name="Shape 354"/>
        <p:cNvGrpSpPr/>
        <p:nvPr/>
      </p:nvGrpSpPr>
      <p:grpSpPr>
        <a:xfrm>
          <a:off x="0" y="0"/>
          <a:ext cx="0" cy="0"/>
          <a:chOff x="0" y="0"/>
          <a:chExt cx="0" cy="0"/>
        </a:xfrm>
      </p:grpSpPr>
      <p:sp>
        <p:nvSpPr>
          <p:cNvPr id="355" name="Google Shape;355;p27"/>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6" name="Google Shape;356;p27"/>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357" name="Google Shape;357;p27"/>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358" name="Google Shape;358;p27"/>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359" name="Google Shape;359;p27"/>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360" name="Google Shape;360;p27"/>
          <p:cNvSpPr txBox="1"/>
          <p:nvPr/>
        </p:nvSpPr>
        <p:spPr>
          <a:xfrm>
            <a:off x="1426175" y="750775"/>
            <a:ext cx="8033100" cy="101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Arial"/>
                <a:ea typeface="Arial"/>
                <a:cs typeface="Arial"/>
                <a:sym typeface="Arial"/>
              </a:rPr>
              <a:t>Tuberías y Filtros (“</a:t>
            </a:r>
            <a:r>
              <a:rPr b="1" i="1" lang="en-US" sz="3000" u="none" cap="none" strike="noStrike">
                <a:solidFill>
                  <a:srgbClr val="000000"/>
                </a:solidFill>
                <a:latin typeface="Arial"/>
                <a:ea typeface="Arial"/>
                <a:cs typeface="Arial"/>
                <a:sym typeface="Arial"/>
              </a:rPr>
              <a:t>Pipes and Filters</a:t>
            </a:r>
            <a:r>
              <a:rPr b="1" i="0" lang="en-US" sz="3000" u="none" cap="none" strike="noStrike">
                <a:solidFill>
                  <a:srgbClr val="000000"/>
                </a:solidFill>
                <a:latin typeface="Arial"/>
                <a:ea typeface="Arial"/>
                <a:cs typeface="Arial"/>
                <a:sym typeface="Arial"/>
              </a:rPr>
              <a:t>”)</a:t>
            </a:r>
            <a:endParaRPr b="1"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27"/>
          <p:cNvSpPr txBox="1"/>
          <p:nvPr/>
        </p:nvSpPr>
        <p:spPr>
          <a:xfrm>
            <a:off x="1426175" y="1536400"/>
            <a:ext cx="4871100" cy="11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chemeClr val="lt1"/>
                </a:solidFill>
                <a:highlight>
                  <a:schemeClr val="dk1"/>
                </a:highlight>
                <a:latin typeface="Consolas"/>
                <a:ea typeface="Consolas"/>
                <a:cs typeface="Consolas"/>
                <a:sym typeface="Consolas"/>
              </a:rPr>
              <a:t>$ wc -l *.pdb | sort -n</a:t>
            </a:r>
            <a:endParaRPr>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None/>
            </a:pPr>
            <a:r>
              <a:rPr lang="en-US">
                <a:solidFill>
                  <a:schemeClr val="lt1"/>
                </a:solidFill>
                <a:highlight>
                  <a:schemeClr val="dk1"/>
                </a:highlight>
                <a:latin typeface="Consolas"/>
                <a:ea typeface="Consolas"/>
                <a:cs typeface="Consolas"/>
                <a:sym typeface="Consolas"/>
              </a:rPr>
              <a:t>$ wc -l *.pdb | sort -n | head -n 1</a:t>
            </a:r>
            <a:endParaRPr>
              <a:solidFill>
                <a:schemeClr val="lt1"/>
              </a:solidFill>
              <a:highlight>
                <a:schemeClr val="dk1"/>
              </a:highlight>
              <a:latin typeface="Consolas"/>
              <a:ea typeface="Consolas"/>
              <a:cs typeface="Consolas"/>
              <a:sym typeface="Consolas"/>
            </a:endParaRPr>
          </a:p>
        </p:txBody>
      </p:sp>
      <p:pic>
        <p:nvPicPr>
          <p:cNvPr id="362" name="Google Shape;362;p27"/>
          <p:cNvPicPr preferRelativeResize="0"/>
          <p:nvPr/>
        </p:nvPicPr>
        <p:blipFill>
          <a:blip r:embed="rId3">
            <a:alphaModFix/>
          </a:blip>
          <a:stretch>
            <a:fillRect/>
          </a:stretch>
        </p:blipFill>
        <p:spPr>
          <a:xfrm>
            <a:off x="5316525" y="1619525"/>
            <a:ext cx="6650824" cy="45121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66" name="Shape 366"/>
        <p:cNvGrpSpPr/>
        <p:nvPr/>
      </p:nvGrpSpPr>
      <p:grpSpPr>
        <a:xfrm>
          <a:off x="0" y="0"/>
          <a:ext cx="0" cy="0"/>
          <a:chOff x="0" y="0"/>
          <a:chExt cx="0" cy="0"/>
        </a:xfrm>
      </p:grpSpPr>
      <p:pic>
        <p:nvPicPr>
          <p:cNvPr id="367" name="Google Shape;367;p28"/>
          <p:cNvPicPr preferRelativeResize="0"/>
          <p:nvPr/>
        </p:nvPicPr>
        <p:blipFill rotWithShape="1">
          <a:blip r:embed="rId3">
            <a:alphaModFix/>
          </a:blip>
          <a:srcRect b="0" l="0" r="0" t="0"/>
          <a:stretch/>
        </p:blipFill>
        <p:spPr>
          <a:xfrm>
            <a:off x="3874425" y="2320025"/>
            <a:ext cx="8241373" cy="4304699"/>
          </a:xfrm>
          <a:prstGeom prst="rect">
            <a:avLst/>
          </a:prstGeom>
          <a:noFill/>
          <a:ln>
            <a:noFill/>
          </a:ln>
        </p:spPr>
      </p:pic>
      <p:sp>
        <p:nvSpPr>
          <p:cNvPr id="368" name="Google Shape;368;p28"/>
          <p:cNvSpPr txBox="1"/>
          <p:nvPr/>
        </p:nvSpPr>
        <p:spPr>
          <a:xfrm>
            <a:off x="1366800" y="1528132"/>
            <a:ext cx="9723900" cy="4007963"/>
          </a:xfrm>
          <a:prstGeom prst="rect">
            <a:avLst/>
          </a:prstGeom>
          <a:noFill/>
          <a:ln>
            <a:noFill/>
          </a:ln>
        </p:spPr>
        <p:txBody>
          <a:bodyPr anchorCtr="0" anchor="t" bIns="91425" lIns="91425" spcFirstLastPara="1" rIns="91425" wrap="square" tIns="91425">
            <a:noAutofit/>
          </a:bodyPr>
          <a:lstStyle/>
          <a:p>
            <a:pPr indent="-285750" lvl="0" marL="285750" marR="0" rtl="0" algn="just">
              <a:lnSpc>
                <a:spcPct val="150000"/>
              </a:lnSpc>
              <a:spcBef>
                <a:spcPts val="0"/>
              </a:spcBef>
              <a:spcAft>
                <a:spcPts val="0"/>
              </a:spcAft>
              <a:buClr>
                <a:srgbClr val="000000"/>
              </a:buClr>
              <a:buSzPts val="1400"/>
              <a:buFont typeface="Noto Sans Symbols"/>
              <a:buChar char="❖"/>
            </a:pPr>
            <a:r>
              <a:rPr b="0" i="0" lang="en-US" sz="1400" u="none" cap="none" strike="noStrike">
                <a:solidFill>
                  <a:srgbClr val="3D90D9"/>
                </a:solidFill>
                <a:highlight>
                  <a:srgbClr val="E7E7E7"/>
                </a:highlight>
                <a:latin typeface="Consolas"/>
                <a:ea typeface="Consolas"/>
                <a:cs typeface="Consolas"/>
                <a:sym typeface="Consolas"/>
              </a:rPr>
              <a:t>cat</a:t>
            </a:r>
            <a:r>
              <a:rPr b="0" i="0" lang="en-US" sz="1400" u="none" cap="none" strike="noStrike">
                <a:solidFill>
                  <a:schemeClr val="dk1"/>
                </a:solidFill>
                <a:latin typeface="Arial"/>
                <a:ea typeface="Arial"/>
                <a:cs typeface="Arial"/>
                <a:sym typeface="Arial"/>
              </a:rPr>
              <a:t> muestra el contenido de sus entradas.</a:t>
            </a:r>
            <a:endParaRPr b="0" i="0" sz="1400" u="none" cap="none" strike="noStrike">
              <a:solidFill>
                <a:schemeClr val="dk1"/>
              </a:solidFill>
              <a:latin typeface="Arial"/>
              <a:ea typeface="Arial"/>
              <a:cs typeface="Arial"/>
              <a:sym typeface="Arial"/>
            </a:endParaRPr>
          </a:p>
          <a:p>
            <a:pPr indent="-285750" lvl="0" marL="285750" marR="0" rtl="0" algn="just">
              <a:lnSpc>
                <a:spcPct val="150000"/>
              </a:lnSpc>
              <a:spcBef>
                <a:spcPts val="0"/>
              </a:spcBef>
              <a:spcAft>
                <a:spcPts val="0"/>
              </a:spcAft>
              <a:buClr>
                <a:srgbClr val="000000"/>
              </a:buClr>
              <a:buSzPts val="1400"/>
              <a:buFont typeface="Noto Sans Symbols"/>
              <a:buChar char="❖"/>
            </a:pPr>
            <a:r>
              <a:rPr b="0" i="0" lang="en-US" sz="1400" u="none" cap="none" strike="noStrike">
                <a:solidFill>
                  <a:srgbClr val="3D90D9"/>
                </a:solidFill>
                <a:highlight>
                  <a:srgbClr val="E7E7E7"/>
                </a:highlight>
                <a:latin typeface="Consolas"/>
                <a:ea typeface="Consolas"/>
                <a:cs typeface="Consolas"/>
                <a:sym typeface="Consolas"/>
              </a:rPr>
              <a:t>head </a:t>
            </a:r>
            <a:r>
              <a:rPr b="0" i="0" lang="en-US" sz="1400" u="none" cap="none" strike="noStrike">
                <a:solidFill>
                  <a:schemeClr val="dk1"/>
                </a:solidFill>
                <a:latin typeface="Arial"/>
                <a:ea typeface="Arial"/>
                <a:cs typeface="Arial"/>
                <a:sym typeface="Arial"/>
              </a:rPr>
              <a:t>muestra las primeras 10 líneas de su entrada.</a:t>
            </a:r>
            <a:endParaRPr b="0" i="0" sz="1400" u="none" cap="none" strike="noStrike">
              <a:solidFill>
                <a:schemeClr val="dk1"/>
              </a:solidFill>
              <a:latin typeface="Arial"/>
              <a:ea typeface="Arial"/>
              <a:cs typeface="Arial"/>
              <a:sym typeface="Arial"/>
            </a:endParaRPr>
          </a:p>
          <a:p>
            <a:pPr indent="-285750" lvl="0" marL="285750" marR="0" rtl="0" algn="just">
              <a:lnSpc>
                <a:spcPct val="150000"/>
              </a:lnSpc>
              <a:spcBef>
                <a:spcPts val="0"/>
              </a:spcBef>
              <a:spcAft>
                <a:spcPts val="0"/>
              </a:spcAft>
              <a:buClr>
                <a:srgbClr val="000000"/>
              </a:buClr>
              <a:buSzPts val="1400"/>
              <a:buFont typeface="Noto Sans Symbols"/>
              <a:buChar char="❖"/>
            </a:pPr>
            <a:r>
              <a:rPr b="0" i="0" lang="en-US" sz="1400" u="none" cap="none" strike="noStrike">
                <a:solidFill>
                  <a:srgbClr val="3D90D9"/>
                </a:solidFill>
                <a:highlight>
                  <a:srgbClr val="E7E7E7"/>
                </a:highlight>
                <a:latin typeface="Consolas"/>
                <a:ea typeface="Consolas"/>
                <a:cs typeface="Consolas"/>
                <a:sym typeface="Consolas"/>
              </a:rPr>
              <a:t>tail </a:t>
            </a:r>
            <a:r>
              <a:rPr b="0" i="0" lang="en-US" sz="1400" u="none" cap="none" strike="noStrike">
                <a:solidFill>
                  <a:schemeClr val="dk1"/>
                </a:solidFill>
                <a:latin typeface="Arial"/>
                <a:ea typeface="Arial"/>
                <a:cs typeface="Arial"/>
                <a:sym typeface="Arial"/>
              </a:rPr>
              <a:t>muestra las últimas 10 líneas de su entrada.</a:t>
            </a:r>
            <a:endParaRPr b="0" i="0" sz="1400" u="none" cap="none" strike="noStrike">
              <a:solidFill>
                <a:schemeClr val="dk1"/>
              </a:solidFill>
              <a:latin typeface="Arial"/>
              <a:ea typeface="Arial"/>
              <a:cs typeface="Arial"/>
              <a:sym typeface="Arial"/>
            </a:endParaRPr>
          </a:p>
          <a:p>
            <a:pPr indent="-285750" lvl="0" marL="285750" marR="0" rtl="0" algn="just">
              <a:lnSpc>
                <a:spcPct val="150000"/>
              </a:lnSpc>
              <a:spcBef>
                <a:spcPts val="0"/>
              </a:spcBef>
              <a:spcAft>
                <a:spcPts val="0"/>
              </a:spcAft>
              <a:buClr>
                <a:srgbClr val="000000"/>
              </a:buClr>
              <a:buSzPts val="1400"/>
              <a:buFont typeface="Noto Sans Symbols"/>
              <a:buChar char="❖"/>
            </a:pPr>
            <a:r>
              <a:rPr b="0" i="0" lang="en-US" sz="1400" u="none" cap="none" strike="noStrike">
                <a:solidFill>
                  <a:srgbClr val="3D90D9"/>
                </a:solidFill>
                <a:highlight>
                  <a:srgbClr val="E7E7E7"/>
                </a:highlight>
                <a:latin typeface="Consolas"/>
                <a:ea typeface="Consolas"/>
                <a:cs typeface="Consolas"/>
                <a:sym typeface="Consolas"/>
              </a:rPr>
              <a:t>sort </a:t>
            </a:r>
            <a:r>
              <a:rPr b="0" i="0" lang="en-US" sz="1400" u="none" cap="none" strike="noStrike">
                <a:solidFill>
                  <a:schemeClr val="dk1"/>
                </a:solidFill>
                <a:latin typeface="Arial"/>
                <a:ea typeface="Arial"/>
                <a:cs typeface="Arial"/>
                <a:sym typeface="Arial"/>
              </a:rPr>
              <a:t>ordena sus entradas.</a:t>
            </a:r>
            <a:endParaRPr b="0" i="0" sz="1400" u="none" cap="none" strike="noStrike">
              <a:solidFill>
                <a:schemeClr val="dk1"/>
              </a:solidFill>
              <a:latin typeface="Arial"/>
              <a:ea typeface="Arial"/>
              <a:cs typeface="Arial"/>
              <a:sym typeface="Arial"/>
            </a:endParaRPr>
          </a:p>
          <a:p>
            <a:pPr indent="-285750" lvl="0" marL="285750" marR="0" rtl="0" algn="just">
              <a:lnSpc>
                <a:spcPct val="150000"/>
              </a:lnSpc>
              <a:spcBef>
                <a:spcPts val="0"/>
              </a:spcBef>
              <a:spcAft>
                <a:spcPts val="0"/>
              </a:spcAft>
              <a:buClr>
                <a:srgbClr val="000000"/>
              </a:buClr>
              <a:buSzPts val="1400"/>
              <a:buFont typeface="Noto Sans Symbols"/>
              <a:buChar char="❖"/>
            </a:pPr>
            <a:r>
              <a:rPr b="0" i="0" lang="en-US" sz="1400" u="none" cap="none" strike="noStrike">
                <a:solidFill>
                  <a:srgbClr val="3D90D9"/>
                </a:solidFill>
                <a:highlight>
                  <a:srgbClr val="E7E7E7"/>
                </a:highlight>
                <a:latin typeface="Consolas"/>
                <a:ea typeface="Consolas"/>
                <a:cs typeface="Consolas"/>
                <a:sym typeface="Consolas"/>
              </a:rPr>
              <a:t>wc </a:t>
            </a:r>
            <a:r>
              <a:rPr b="0" i="0" lang="en-US" sz="1400" u="none" cap="none" strike="noStrike">
                <a:solidFill>
                  <a:schemeClr val="dk1"/>
                </a:solidFill>
                <a:latin typeface="Arial"/>
                <a:ea typeface="Arial"/>
                <a:cs typeface="Arial"/>
                <a:sym typeface="Arial"/>
              </a:rPr>
              <a:t>cuenta líneas, palabras y caracteres en sus entradas.</a:t>
            </a:r>
            <a:endParaRPr b="0" i="0" sz="1400" u="none" cap="none" strike="noStrike">
              <a:solidFill>
                <a:schemeClr val="dk1"/>
              </a:solidFill>
              <a:latin typeface="Arial"/>
              <a:ea typeface="Arial"/>
              <a:cs typeface="Arial"/>
              <a:sym typeface="Arial"/>
            </a:endParaRPr>
          </a:p>
          <a:p>
            <a:pPr indent="-285750" lvl="0" marL="285750" marR="0" rtl="0" algn="just">
              <a:lnSpc>
                <a:spcPct val="150000"/>
              </a:lnSpc>
              <a:spcBef>
                <a:spcPts val="0"/>
              </a:spcBef>
              <a:spcAft>
                <a:spcPts val="0"/>
              </a:spcAft>
              <a:buClr>
                <a:srgbClr val="000000"/>
              </a:buClr>
              <a:buSzPts val="1400"/>
              <a:buFont typeface="Noto Sans Symbols"/>
              <a:buChar char="❖"/>
            </a:pPr>
            <a:r>
              <a:rPr b="0" i="0" lang="en-US" sz="1400" u="none" cap="none" strike="noStrike">
                <a:solidFill>
                  <a:srgbClr val="3D90D9"/>
                </a:solidFill>
                <a:highlight>
                  <a:srgbClr val="E7E7E7"/>
                </a:highlight>
                <a:latin typeface="Consolas"/>
                <a:ea typeface="Consolas"/>
                <a:cs typeface="Consolas"/>
                <a:sym typeface="Consolas"/>
              </a:rPr>
              <a:t>Comando &gt; archivo </a:t>
            </a:r>
            <a:r>
              <a:rPr b="0" i="0" lang="en-US" sz="1400" u="none" cap="none" strike="noStrike">
                <a:solidFill>
                  <a:schemeClr val="dk1"/>
                </a:solidFill>
                <a:latin typeface="Arial"/>
                <a:ea typeface="Arial"/>
                <a:cs typeface="Arial"/>
                <a:sym typeface="Arial"/>
              </a:rPr>
              <a:t>redirige la salida de un comando a un archivo.</a:t>
            </a:r>
            <a:endParaRPr b="0" i="0" sz="1400" u="none" cap="none" strike="noStrike">
              <a:solidFill>
                <a:schemeClr val="dk1"/>
              </a:solidFill>
              <a:latin typeface="Arial"/>
              <a:ea typeface="Arial"/>
              <a:cs typeface="Arial"/>
              <a:sym typeface="Arial"/>
            </a:endParaRPr>
          </a:p>
          <a:p>
            <a:pPr indent="-285750" lvl="0" marL="285750" marR="0" rtl="0" algn="just">
              <a:lnSpc>
                <a:spcPct val="150000"/>
              </a:lnSpc>
              <a:spcBef>
                <a:spcPts val="0"/>
              </a:spcBef>
              <a:spcAft>
                <a:spcPts val="0"/>
              </a:spcAft>
              <a:buClr>
                <a:srgbClr val="000000"/>
              </a:buClr>
              <a:buSzPts val="1400"/>
              <a:buFont typeface="Noto Sans Symbols"/>
              <a:buChar char="❖"/>
            </a:pPr>
            <a:r>
              <a:rPr b="0" i="0" lang="en-US" sz="1400" u="none" cap="none" strike="noStrike">
                <a:solidFill>
                  <a:srgbClr val="3D90D9"/>
                </a:solidFill>
                <a:highlight>
                  <a:srgbClr val="E7E7E7"/>
                </a:highlight>
                <a:latin typeface="Consolas"/>
                <a:ea typeface="Consolas"/>
                <a:cs typeface="Consolas"/>
                <a:sym typeface="Consolas"/>
              </a:rPr>
              <a:t>Primero | Segundo </a:t>
            </a:r>
            <a:r>
              <a:rPr b="0" i="0" lang="en-US" sz="1400" u="none" cap="none" strike="noStrike">
                <a:solidFill>
                  <a:schemeClr val="dk1"/>
                </a:solidFill>
                <a:latin typeface="Arial"/>
                <a:ea typeface="Arial"/>
                <a:cs typeface="Arial"/>
                <a:sym typeface="Arial"/>
              </a:rPr>
              <a:t>es una tubería: la salida del primer comando se usa como entrada para el segundo.</a:t>
            </a:r>
            <a:endParaRPr b="0" i="0" sz="1400" u="none" cap="none" strike="noStrike">
              <a:solidFill>
                <a:schemeClr val="dk1"/>
              </a:solidFill>
              <a:highlight>
                <a:srgbClr val="FFFFFF"/>
              </a:highlight>
              <a:latin typeface="Arial"/>
              <a:ea typeface="Arial"/>
              <a:cs typeface="Arial"/>
              <a:sym typeface="Arial"/>
            </a:endParaRPr>
          </a:p>
        </p:txBody>
      </p:sp>
      <p:sp>
        <p:nvSpPr>
          <p:cNvPr id="369" name="Google Shape;369;p28"/>
          <p:cNvSpPr/>
          <p:nvPr/>
        </p:nvSpPr>
        <p:spPr>
          <a:xfrm>
            <a:off x="-250" y="0"/>
            <a:ext cx="121989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0" name="Google Shape;370;p28"/>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371" name="Google Shape;371;p28"/>
          <p:cNvSpPr txBox="1"/>
          <p:nvPr/>
        </p:nvSpPr>
        <p:spPr>
          <a:xfrm>
            <a:off x="1312650" y="750775"/>
            <a:ext cx="72807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RESUMEN: </a:t>
            </a:r>
            <a:r>
              <a:rPr b="1" lang="en-US" sz="1800"/>
              <a:t>TUBERÍAS</a:t>
            </a:r>
            <a:r>
              <a:rPr b="1" i="0" lang="en-US" sz="1800" u="none" cap="none" strike="noStrike">
                <a:solidFill>
                  <a:srgbClr val="000000"/>
                </a:solidFill>
                <a:latin typeface="Arial"/>
                <a:ea typeface="Arial"/>
                <a:cs typeface="Arial"/>
                <a:sym typeface="Arial"/>
              </a:rPr>
              <a:t> Y FILTROS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28"/>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373" name="Google Shape;373;p28"/>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374" name="Google Shape;374;p28"/>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78" name="Shape 378"/>
        <p:cNvGrpSpPr/>
        <p:nvPr/>
      </p:nvGrpSpPr>
      <p:grpSpPr>
        <a:xfrm>
          <a:off x="0" y="0"/>
          <a:ext cx="0" cy="0"/>
          <a:chOff x="0" y="0"/>
          <a:chExt cx="0" cy="0"/>
        </a:xfrm>
      </p:grpSpPr>
      <p:sp>
        <p:nvSpPr>
          <p:cNvPr id="379" name="Google Shape;379;p29"/>
          <p:cNvSpPr txBox="1"/>
          <p:nvPr/>
        </p:nvSpPr>
        <p:spPr>
          <a:xfrm>
            <a:off x="1312650" y="4648938"/>
            <a:ext cx="9443100" cy="11484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1" i="1" lang="en-US" sz="1400" u="none" cap="none" strike="noStrike">
                <a:solidFill>
                  <a:schemeClr val="dk1"/>
                </a:solidFill>
                <a:latin typeface="Arial"/>
                <a:ea typeface="Arial"/>
                <a:cs typeface="Arial"/>
                <a:sym typeface="Arial"/>
              </a:rPr>
              <a:t>Nota:</a:t>
            </a:r>
            <a:endParaRPr b="1" i="1" sz="1400" u="none" cap="none" strike="noStrike">
              <a:solidFill>
                <a:schemeClr val="dk1"/>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Char char="❖"/>
            </a:pPr>
            <a:r>
              <a:rPr b="0" i="0" lang="en-US" sz="1400" u="none" cap="none" strike="noStrike">
                <a:solidFill>
                  <a:srgbClr val="3D90D9"/>
                </a:solidFill>
                <a:highlight>
                  <a:srgbClr val="E7E7E7"/>
                </a:highlight>
                <a:latin typeface="Consolas"/>
                <a:ea typeface="Consolas"/>
                <a:cs typeface="Consolas"/>
                <a:sym typeface="Consolas"/>
              </a:rPr>
              <a:t>$</a:t>
            </a:r>
            <a:r>
              <a:rPr b="0" i="0" lang="en-US" sz="1400" u="none" cap="none" strike="noStrike">
                <a:solidFill>
                  <a:schemeClr val="dk1"/>
                </a:solidFill>
                <a:latin typeface="Arial"/>
                <a:ea typeface="Arial"/>
                <a:cs typeface="Arial"/>
                <a:sym typeface="Arial"/>
              </a:rPr>
              <a:t> - se refiere al </a:t>
            </a:r>
            <a:r>
              <a:rPr b="0" i="0" lang="en-US" sz="1400" u="none" cap="none" strike="noStrike">
                <a:solidFill>
                  <a:srgbClr val="3C78D8"/>
                </a:solidFill>
                <a:latin typeface="Arial"/>
                <a:ea typeface="Arial"/>
                <a:cs typeface="Arial"/>
                <a:sym typeface="Arial"/>
              </a:rPr>
              <a:t>prompt</a:t>
            </a:r>
            <a:r>
              <a:rPr b="0" i="0" lang="en-US" sz="1400" u="none" cap="none" strike="noStrike">
                <a:solidFill>
                  <a:schemeClr val="dk1"/>
                </a:solidFill>
                <a:latin typeface="Arial"/>
                <a:ea typeface="Arial"/>
                <a:cs typeface="Arial"/>
                <a:sym typeface="Arial"/>
              </a:rPr>
              <a:t>, pero también se utiliza para pedir que la terminal obtenga el valor de una </a:t>
            </a:r>
            <a:r>
              <a:rPr b="0" i="0" lang="en-US" sz="1400" u="none" cap="none" strike="noStrike">
                <a:solidFill>
                  <a:srgbClr val="3C78D8"/>
                </a:solidFill>
                <a:latin typeface="Arial"/>
                <a:ea typeface="Arial"/>
                <a:cs typeface="Arial"/>
                <a:sym typeface="Arial"/>
              </a:rPr>
              <a:t>variable</a:t>
            </a:r>
            <a:r>
              <a:rPr b="0" i="0" lang="en-US"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Char char="❖"/>
            </a:pPr>
            <a:r>
              <a:rPr b="0" i="0" lang="en-US" sz="1400" u="none" cap="none" strike="noStrike">
                <a:solidFill>
                  <a:srgbClr val="3D90D9"/>
                </a:solidFill>
                <a:highlight>
                  <a:srgbClr val="E7E7E7"/>
                </a:highlight>
                <a:latin typeface="Consolas"/>
                <a:ea typeface="Consolas"/>
                <a:cs typeface="Consolas"/>
                <a:sym typeface="Consolas"/>
              </a:rPr>
              <a:t>&gt;</a:t>
            </a:r>
            <a:r>
              <a:rPr b="0" i="0" lang="en-US" sz="1400" u="none" cap="none" strike="noStrike">
                <a:solidFill>
                  <a:schemeClr val="dk1"/>
                </a:solidFill>
                <a:latin typeface="Arial"/>
                <a:ea typeface="Arial"/>
                <a:cs typeface="Arial"/>
                <a:sym typeface="Arial"/>
              </a:rPr>
              <a:t> - se refiere al </a:t>
            </a:r>
            <a:r>
              <a:rPr b="0" i="0" lang="en-US" sz="1400" u="none" cap="none" strike="noStrike">
                <a:solidFill>
                  <a:srgbClr val="3C78D8"/>
                </a:solidFill>
                <a:latin typeface="Arial"/>
                <a:ea typeface="Arial"/>
                <a:cs typeface="Arial"/>
                <a:sym typeface="Arial"/>
              </a:rPr>
              <a:t>prompt dentro del bucle</a:t>
            </a:r>
            <a:r>
              <a:rPr b="0" i="0" lang="en-US" sz="1400" u="none" cap="none" strike="noStrike">
                <a:solidFill>
                  <a:schemeClr val="dk1"/>
                </a:solidFill>
                <a:latin typeface="Arial"/>
                <a:ea typeface="Arial"/>
                <a:cs typeface="Arial"/>
                <a:sym typeface="Arial"/>
              </a:rPr>
              <a:t>, pero también se utiliza para </a:t>
            </a:r>
            <a:r>
              <a:rPr b="0" i="0" lang="en-US" sz="1400" u="none" cap="none" strike="noStrike">
                <a:solidFill>
                  <a:srgbClr val="3C78D8"/>
                </a:solidFill>
                <a:latin typeface="Arial"/>
                <a:ea typeface="Arial"/>
                <a:cs typeface="Arial"/>
                <a:sym typeface="Arial"/>
              </a:rPr>
              <a:t>redirigir la salida</a:t>
            </a:r>
            <a:r>
              <a:rPr b="0" i="0" lang="en-US" sz="1400" u="none" cap="none" strike="noStrike">
                <a:solidFill>
                  <a:schemeClr val="dk1"/>
                </a:solidFill>
                <a:latin typeface="Arial"/>
                <a:ea typeface="Arial"/>
                <a:cs typeface="Arial"/>
                <a:sym typeface="Arial"/>
              </a:rPr>
              <a:t> de un comando.</a:t>
            </a:r>
            <a:endParaRPr b="0" i="0" sz="1400" u="none" cap="none" strike="noStrike">
              <a:solidFill>
                <a:schemeClr val="dk1"/>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Char char="❖"/>
            </a:pPr>
            <a:r>
              <a:rPr b="0" i="0" lang="en-US" sz="1400" u="none" cap="none" strike="noStrike">
                <a:solidFill>
                  <a:srgbClr val="3D90D9"/>
                </a:solidFill>
                <a:highlight>
                  <a:srgbClr val="E7E7E7"/>
                </a:highlight>
                <a:latin typeface="Consolas"/>
                <a:ea typeface="Consolas"/>
                <a:cs typeface="Consolas"/>
                <a:sym typeface="Consolas"/>
              </a:rPr>
              <a:t>;</a:t>
            </a:r>
            <a:r>
              <a:rPr b="0" i="0" lang="en-US" sz="1400" u="none" cap="none" strike="noStrike">
                <a:solidFill>
                  <a:schemeClr val="dk1"/>
                </a:solidFill>
                <a:latin typeface="Arial"/>
                <a:ea typeface="Arial"/>
                <a:cs typeface="Arial"/>
                <a:sym typeface="Arial"/>
              </a:rPr>
              <a:t> - se utiliza para separar dos comando escritos en una sola línea.</a:t>
            </a:r>
            <a:endParaRPr b="0" i="0" sz="1400" u="none" cap="none" strike="noStrike">
              <a:solidFill>
                <a:srgbClr val="3D90D9"/>
              </a:solidFill>
              <a:highlight>
                <a:srgbClr val="E7E7E7"/>
              </a:highlight>
              <a:latin typeface="Consolas"/>
              <a:ea typeface="Consolas"/>
              <a:cs typeface="Consolas"/>
              <a:sym typeface="Consolas"/>
            </a:endParaRPr>
          </a:p>
        </p:txBody>
      </p:sp>
      <p:sp>
        <p:nvSpPr>
          <p:cNvPr id="380" name="Google Shape;380;p29"/>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1" name="Google Shape;381;p29"/>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382" name="Google Shape;382;p29"/>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383" name="Google Shape;383;p29"/>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384" name="Google Shape;384;p29"/>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385" name="Google Shape;385;p29"/>
          <p:cNvSpPr txBox="1"/>
          <p:nvPr/>
        </p:nvSpPr>
        <p:spPr>
          <a:xfrm>
            <a:off x="1312650" y="1463375"/>
            <a:ext cx="9443100" cy="718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Los bucles (loops en inglés) son fundamentales para mejorar la productividad a través de la automatización, debido a que nos permiten ejecutar comandos de forma repetitiva.</a:t>
            </a:r>
            <a:endParaRPr b="0" i="0" sz="1400" u="none" cap="none" strike="noStrike">
              <a:solidFill>
                <a:srgbClr val="000000"/>
              </a:solidFill>
              <a:latin typeface="Arial"/>
              <a:ea typeface="Arial"/>
              <a:cs typeface="Arial"/>
              <a:sym typeface="Arial"/>
            </a:endParaRPr>
          </a:p>
        </p:txBody>
      </p:sp>
      <p:sp>
        <p:nvSpPr>
          <p:cNvPr id="386" name="Google Shape;386;p29"/>
          <p:cNvSpPr txBox="1"/>
          <p:nvPr/>
        </p:nvSpPr>
        <p:spPr>
          <a:xfrm>
            <a:off x="1388850" y="3107300"/>
            <a:ext cx="6955800" cy="12288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for </a:t>
            </a:r>
            <a:r>
              <a:rPr b="0" i="0" lang="en-US" sz="1200" u="none" cap="none" strike="noStrike">
                <a:solidFill>
                  <a:srgbClr val="6E5494"/>
                </a:solidFill>
                <a:highlight>
                  <a:srgbClr val="F8F8F8"/>
                </a:highlight>
                <a:latin typeface="Consolas"/>
                <a:ea typeface="Consolas"/>
                <a:cs typeface="Consolas"/>
                <a:sym typeface="Consolas"/>
              </a:rPr>
              <a:t>filename </a:t>
            </a:r>
            <a:r>
              <a:rPr b="1" i="0" lang="en-US" sz="1200" u="none" cap="none" strike="noStrike">
                <a:solidFill>
                  <a:srgbClr val="008000"/>
                </a:solidFill>
                <a:highlight>
                  <a:srgbClr val="F8F8F8"/>
                </a:highlight>
                <a:latin typeface="Consolas"/>
                <a:ea typeface="Consolas"/>
                <a:cs typeface="Consolas"/>
                <a:sym typeface="Consolas"/>
              </a:rPr>
              <a:t>in </a:t>
            </a:r>
            <a:r>
              <a:rPr b="0" i="0" lang="en-US" sz="1200" u="none" cap="none" strike="noStrike">
                <a:solidFill>
                  <a:srgbClr val="6E5494"/>
                </a:solidFill>
                <a:highlight>
                  <a:srgbClr val="F8F8F8"/>
                </a:highlight>
                <a:latin typeface="Consolas"/>
                <a:ea typeface="Consolas"/>
                <a:cs typeface="Consolas"/>
                <a:sym typeface="Consolas"/>
              </a:rPr>
              <a:t>basilisk.dat unicorn.dat</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do</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head </a:t>
            </a:r>
            <a:r>
              <a:rPr b="1" i="0" lang="en-US" sz="1200" u="none" cap="none" strike="noStrike">
                <a:solidFill>
                  <a:srgbClr val="008000"/>
                </a:solidFill>
                <a:highlight>
                  <a:srgbClr val="F8F8F8"/>
                </a:highlight>
                <a:latin typeface="Consolas"/>
                <a:ea typeface="Consolas"/>
                <a:cs typeface="Consolas"/>
                <a:sym typeface="Consolas"/>
              </a:rPr>
              <a:t>-n</a:t>
            </a:r>
            <a:r>
              <a:rPr b="0" i="0" lang="en-US" sz="1200" u="none" cap="none" strike="noStrike">
                <a:solidFill>
                  <a:srgbClr val="6E5494"/>
                </a:solidFill>
                <a:highlight>
                  <a:srgbClr val="F8F8F8"/>
                </a:highlight>
                <a:latin typeface="Consolas"/>
                <a:ea typeface="Consolas"/>
                <a:cs typeface="Consolas"/>
                <a:sym typeface="Consolas"/>
              </a:rPr>
              <a:t> 3 </a:t>
            </a:r>
            <a:r>
              <a:rPr b="0" i="0" lang="en-US" sz="1200" u="none" cap="none" strike="noStrike">
                <a:solidFill>
                  <a:srgbClr val="19177C"/>
                </a:solidFill>
                <a:highlight>
                  <a:srgbClr val="F8F8F8"/>
                </a:highlight>
                <a:latin typeface="Consolas"/>
                <a:ea typeface="Consolas"/>
                <a:cs typeface="Consolas"/>
                <a:sym typeface="Consolas"/>
              </a:rPr>
              <a:t>$filename</a:t>
            </a:r>
            <a:r>
              <a:rPr b="0" i="0" lang="en-US" sz="1200" u="none" cap="none" strike="noStrike">
                <a:solidFill>
                  <a:srgbClr val="6E5494"/>
                </a:solidFill>
                <a:highlight>
                  <a:srgbClr val="F8F8F8"/>
                </a:highlight>
                <a:latin typeface="Consolas"/>
                <a:ea typeface="Consolas"/>
                <a:cs typeface="Consolas"/>
                <a:sym typeface="Consolas"/>
              </a:rPr>
              <a:t>	</a:t>
            </a:r>
            <a:r>
              <a:rPr b="0" i="1" lang="en-US" sz="1200" u="none" cap="none" strike="noStrike">
                <a:solidFill>
                  <a:srgbClr val="408080"/>
                </a:solidFill>
                <a:highlight>
                  <a:srgbClr val="F8F8F8"/>
                </a:highlight>
                <a:latin typeface="Consolas"/>
                <a:ea typeface="Consolas"/>
                <a:cs typeface="Consolas"/>
                <a:sym typeface="Consolas"/>
              </a:rPr>
              <a:t># La sangría dentro del bucle ayuda a la legibilidad</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done</a:t>
            </a:r>
            <a:endParaRPr b="0" i="0" sz="1400" u="none" cap="none" strike="noStrike">
              <a:solidFill>
                <a:srgbClr val="000000"/>
              </a:solidFill>
              <a:latin typeface="Arial"/>
              <a:ea typeface="Arial"/>
              <a:cs typeface="Arial"/>
              <a:sym typeface="Arial"/>
            </a:endParaRPr>
          </a:p>
        </p:txBody>
      </p:sp>
      <p:sp>
        <p:nvSpPr>
          <p:cNvPr id="387" name="Google Shape;387;p29"/>
          <p:cNvSpPr txBox="1"/>
          <p:nvPr/>
        </p:nvSpPr>
        <p:spPr>
          <a:xfrm>
            <a:off x="1980450" y="2636275"/>
            <a:ext cx="785400" cy="33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variable</a:t>
            </a:r>
            <a:endParaRPr b="1" i="0" sz="1200" u="none" cap="none" strike="noStrike">
              <a:solidFill>
                <a:srgbClr val="000000"/>
              </a:solidFill>
              <a:latin typeface="Arial"/>
              <a:ea typeface="Arial"/>
              <a:cs typeface="Arial"/>
              <a:sym typeface="Arial"/>
            </a:endParaRPr>
          </a:p>
        </p:txBody>
      </p:sp>
      <p:sp>
        <p:nvSpPr>
          <p:cNvPr id="388" name="Google Shape;388;p29"/>
          <p:cNvSpPr txBox="1"/>
          <p:nvPr/>
        </p:nvSpPr>
        <p:spPr>
          <a:xfrm>
            <a:off x="2936850" y="2611375"/>
            <a:ext cx="1922400" cy="38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elemento iterable (lista)</a:t>
            </a:r>
            <a:endParaRPr b="1" i="0" sz="1200" u="none" cap="none" strike="noStrike">
              <a:solidFill>
                <a:srgbClr val="000000"/>
              </a:solidFill>
              <a:latin typeface="Arial"/>
              <a:ea typeface="Arial"/>
              <a:cs typeface="Arial"/>
              <a:sym typeface="Arial"/>
            </a:endParaRPr>
          </a:p>
        </p:txBody>
      </p:sp>
      <p:sp>
        <p:nvSpPr>
          <p:cNvPr id="389" name="Google Shape;389;p29"/>
          <p:cNvSpPr txBox="1"/>
          <p:nvPr/>
        </p:nvSpPr>
        <p:spPr>
          <a:xfrm>
            <a:off x="8750125" y="3635100"/>
            <a:ext cx="1400400" cy="33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cuerpo del bucle</a:t>
            </a:r>
            <a:endParaRPr b="1" i="0" sz="1200" u="none" cap="none" strike="noStrike">
              <a:solidFill>
                <a:srgbClr val="000000"/>
              </a:solidFill>
              <a:latin typeface="Arial"/>
              <a:ea typeface="Arial"/>
              <a:cs typeface="Arial"/>
              <a:sym typeface="Arial"/>
            </a:endParaRPr>
          </a:p>
        </p:txBody>
      </p:sp>
      <p:sp>
        <p:nvSpPr>
          <p:cNvPr id="390" name="Google Shape;390;p29"/>
          <p:cNvSpPr txBox="1"/>
          <p:nvPr/>
        </p:nvSpPr>
        <p:spPr>
          <a:xfrm>
            <a:off x="1483325" y="2175750"/>
            <a:ext cx="5274000" cy="4755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Sintaxis de un bucle </a:t>
            </a:r>
            <a:r>
              <a:rPr b="1" i="0" lang="en-US" sz="1400" u="none" cap="none" strike="noStrike">
                <a:solidFill>
                  <a:srgbClr val="008000"/>
                </a:solidFill>
                <a:highlight>
                  <a:srgbClr val="F8F8F8"/>
                </a:highlight>
                <a:latin typeface="Consolas"/>
                <a:ea typeface="Consolas"/>
                <a:cs typeface="Consolas"/>
                <a:sym typeface="Consolas"/>
              </a:rPr>
              <a:t>for</a:t>
            </a:r>
            <a:endParaRPr b="0" i="0" sz="1400" u="none" cap="none" strike="noStrike">
              <a:solidFill>
                <a:srgbClr val="000000"/>
              </a:solidFill>
              <a:latin typeface="Arial"/>
              <a:ea typeface="Arial"/>
              <a:cs typeface="Arial"/>
              <a:sym typeface="Arial"/>
            </a:endParaRPr>
          </a:p>
        </p:txBody>
      </p:sp>
      <p:sp>
        <p:nvSpPr>
          <p:cNvPr id="391" name="Google Shape;391;p29"/>
          <p:cNvSpPr txBox="1"/>
          <p:nvPr/>
        </p:nvSpPr>
        <p:spPr>
          <a:xfrm>
            <a:off x="1426175" y="750775"/>
            <a:ext cx="8033100" cy="101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3000" u="none" cap="none" strike="noStrike">
                <a:solidFill>
                  <a:schemeClr val="dk1"/>
                </a:solidFill>
                <a:latin typeface="Arial"/>
                <a:ea typeface="Arial"/>
                <a:cs typeface="Arial"/>
                <a:sym typeface="Arial"/>
              </a:rPr>
              <a:t>Bucles</a:t>
            </a:r>
            <a:endParaRPr b="1"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29"/>
          <p:cNvSpPr/>
          <p:nvPr/>
        </p:nvSpPr>
        <p:spPr>
          <a:xfrm>
            <a:off x="2247750" y="2920575"/>
            <a:ext cx="185700" cy="186600"/>
          </a:xfrm>
          <a:prstGeom prst="upArrow">
            <a:avLst>
              <a:gd fmla="val 50000" name="adj1"/>
              <a:gd fmla="val 50000" name="adj2"/>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29"/>
          <p:cNvSpPr/>
          <p:nvPr/>
        </p:nvSpPr>
        <p:spPr>
          <a:xfrm>
            <a:off x="3820025" y="2920575"/>
            <a:ext cx="185700" cy="186600"/>
          </a:xfrm>
          <a:prstGeom prst="upArrow">
            <a:avLst>
              <a:gd fmla="val 50000" name="adj1"/>
              <a:gd fmla="val 50000" name="adj2"/>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29"/>
          <p:cNvSpPr/>
          <p:nvPr/>
        </p:nvSpPr>
        <p:spPr>
          <a:xfrm>
            <a:off x="8344650" y="3711150"/>
            <a:ext cx="370200" cy="186600"/>
          </a:xfrm>
          <a:prstGeom prst="rightArrow">
            <a:avLst>
              <a:gd fmla="val 50000" name="adj1"/>
              <a:gd fmla="val 50000" name="adj2"/>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98" name="Shape 398"/>
        <p:cNvGrpSpPr/>
        <p:nvPr/>
      </p:nvGrpSpPr>
      <p:grpSpPr>
        <a:xfrm>
          <a:off x="0" y="0"/>
          <a:ext cx="0" cy="0"/>
          <a:chOff x="0" y="0"/>
          <a:chExt cx="0" cy="0"/>
        </a:xfrm>
      </p:grpSpPr>
      <p:sp>
        <p:nvSpPr>
          <p:cNvPr id="399" name="Google Shape;399;p30"/>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0" name="Google Shape;400;p30"/>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401" name="Google Shape;401;p30"/>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402" name="Google Shape;402;p30"/>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403" name="Google Shape;403;p30"/>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404" name="Google Shape;404;p30"/>
          <p:cNvSpPr txBox="1"/>
          <p:nvPr/>
        </p:nvSpPr>
        <p:spPr>
          <a:xfrm>
            <a:off x="1312650" y="750775"/>
            <a:ext cx="50679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EJEMPLO 1</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5" name="Google Shape;405;p30"/>
          <p:cNvSpPr txBox="1"/>
          <p:nvPr/>
        </p:nvSpPr>
        <p:spPr>
          <a:xfrm>
            <a:off x="1399100" y="4307250"/>
            <a:ext cx="3526800" cy="11628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for </a:t>
            </a:r>
            <a:r>
              <a:rPr b="0" i="0" lang="en-US" sz="1200" u="none" cap="none" strike="noStrike">
                <a:solidFill>
                  <a:srgbClr val="6E5494"/>
                </a:solidFill>
                <a:highlight>
                  <a:srgbClr val="F8F8F8"/>
                </a:highlight>
                <a:latin typeface="Consolas"/>
                <a:ea typeface="Consolas"/>
                <a:cs typeface="Consolas"/>
                <a:sym typeface="Consolas"/>
              </a:rPr>
              <a:t>filename </a:t>
            </a:r>
            <a:r>
              <a:rPr b="1" i="0" lang="en-US" sz="1200" u="none" cap="none" strike="noStrike">
                <a:solidFill>
                  <a:srgbClr val="008000"/>
                </a:solidFill>
                <a:highlight>
                  <a:srgbClr val="F8F8F8"/>
                </a:highlight>
                <a:latin typeface="Consolas"/>
                <a:ea typeface="Consolas"/>
                <a:cs typeface="Consolas"/>
                <a:sym typeface="Consolas"/>
              </a:rPr>
              <a:t>in </a:t>
            </a:r>
            <a:r>
              <a:rPr b="0" i="0" lang="en-US" sz="1200" u="none" cap="none" strike="noStrike">
                <a:solidFill>
                  <a:srgbClr val="6E5494"/>
                </a:solidFill>
                <a:highlight>
                  <a:srgbClr val="F8F8F8"/>
                </a:highlight>
                <a:latin typeface="Consolas"/>
                <a:ea typeface="Consolas"/>
                <a:cs typeface="Consolas"/>
                <a:sym typeface="Consolas"/>
              </a:rPr>
              <a:t>*.dat</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do</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cp </a:t>
            </a:r>
            <a:r>
              <a:rPr b="0" i="0" lang="en-US" sz="1200" u="none" cap="none" strike="noStrike">
                <a:solidFill>
                  <a:srgbClr val="19177C"/>
                </a:solidFill>
                <a:highlight>
                  <a:srgbClr val="F8F8F8"/>
                </a:highlight>
                <a:latin typeface="Consolas"/>
                <a:ea typeface="Consolas"/>
                <a:cs typeface="Consolas"/>
                <a:sym typeface="Consolas"/>
              </a:rPr>
              <a:t>$filename </a:t>
            </a:r>
            <a:r>
              <a:rPr b="0" i="0" lang="en-US" sz="1200" u="none" cap="none" strike="noStrike">
                <a:solidFill>
                  <a:srgbClr val="6E5494"/>
                </a:solidFill>
                <a:highlight>
                  <a:srgbClr val="F8F8F8"/>
                </a:highlight>
                <a:latin typeface="Consolas"/>
                <a:ea typeface="Consolas"/>
                <a:cs typeface="Consolas"/>
                <a:sym typeface="Consolas"/>
              </a:rPr>
              <a:t>original-</a:t>
            </a:r>
            <a:r>
              <a:rPr b="0" i="0" lang="en-US" sz="1200" u="none" cap="none" strike="noStrike">
                <a:solidFill>
                  <a:srgbClr val="19177C"/>
                </a:solidFill>
                <a:highlight>
                  <a:srgbClr val="F8F8F8"/>
                </a:highlight>
                <a:latin typeface="Consolas"/>
                <a:ea typeface="Consolas"/>
                <a:cs typeface="Consolas"/>
                <a:sym typeface="Consolas"/>
              </a:rPr>
              <a:t>$filename</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done</a:t>
            </a:r>
            <a:endParaRPr b="0" i="0" sz="1400" u="none" cap="none" strike="noStrike">
              <a:solidFill>
                <a:srgbClr val="000000"/>
              </a:solidFill>
              <a:latin typeface="Arial"/>
              <a:ea typeface="Arial"/>
              <a:cs typeface="Arial"/>
              <a:sym typeface="Arial"/>
            </a:endParaRPr>
          </a:p>
        </p:txBody>
      </p:sp>
      <p:sp>
        <p:nvSpPr>
          <p:cNvPr id="406" name="Google Shape;406;p30"/>
          <p:cNvSpPr txBox="1"/>
          <p:nvPr/>
        </p:nvSpPr>
        <p:spPr>
          <a:xfrm>
            <a:off x="5051800" y="4323300"/>
            <a:ext cx="6050700" cy="116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Este bucle ejecuta el comando </a:t>
            </a:r>
            <a:r>
              <a:rPr b="0" i="0" lang="en-US" sz="1400" u="none" cap="none" strike="noStrike">
                <a:solidFill>
                  <a:srgbClr val="3D90D9"/>
                </a:solidFill>
                <a:highlight>
                  <a:srgbClr val="E7E7E7"/>
                </a:highlight>
                <a:latin typeface="Consolas"/>
                <a:ea typeface="Consolas"/>
                <a:cs typeface="Consolas"/>
                <a:sym typeface="Consolas"/>
              </a:rPr>
              <a:t>cp</a:t>
            </a:r>
            <a:r>
              <a:rPr b="0" i="0" lang="en-US" sz="1400" u="none" cap="none" strike="noStrike">
                <a:solidFill>
                  <a:srgbClr val="333333"/>
                </a:solidFill>
                <a:highlight>
                  <a:srgbClr val="FFFFFF"/>
                </a:highlight>
                <a:latin typeface="Arial"/>
                <a:ea typeface="Arial"/>
                <a:cs typeface="Arial"/>
                <a:sym typeface="Arial"/>
              </a:rPr>
              <a:t> una vez para cada nombre de archivo:</a:t>
            </a:r>
            <a:endParaRPr b="0" i="0" sz="1400" u="none" cap="none" strike="noStrike">
              <a:solidFill>
                <a:srgbClr val="333333"/>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6E5494"/>
              </a:solidFill>
              <a:highlight>
                <a:srgbClr val="F8F8F8"/>
              </a:highlight>
              <a:latin typeface="Consolas"/>
              <a:ea typeface="Consolas"/>
              <a:cs typeface="Consolas"/>
              <a:sym typeface="Consolas"/>
            </a:endParaRPr>
          </a:p>
          <a:p>
            <a:pPr indent="-304800" lvl="0" marL="457200" marR="0" rtl="0" algn="l">
              <a:lnSpc>
                <a:spcPct val="100000"/>
              </a:lnSpc>
              <a:spcBef>
                <a:spcPts val="0"/>
              </a:spcBef>
              <a:spcAft>
                <a:spcPts val="0"/>
              </a:spcAft>
              <a:buClr>
                <a:srgbClr val="6E5494"/>
              </a:buClr>
              <a:buSzPts val="1200"/>
              <a:buFont typeface="Consolas"/>
              <a:buChar char="❖"/>
            </a:pPr>
            <a:r>
              <a:rPr b="0" i="0" lang="en-US" sz="1200" u="none" cap="none" strike="noStrike">
                <a:solidFill>
                  <a:srgbClr val="6E5494"/>
                </a:solidFill>
                <a:highlight>
                  <a:srgbClr val="F8F8F8"/>
                </a:highlight>
                <a:latin typeface="Consolas"/>
                <a:ea typeface="Consolas"/>
                <a:cs typeface="Consolas"/>
                <a:sym typeface="Consolas"/>
              </a:rPr>
              <a:t>cp basilisk.dat original-basilisk.dat</a:t>
            </a:r>
            <a:endParaRPr b="0" i="0" sz="1200" u="none" cap="none" strike="noStrike">
              <a:solidFill>
                <a:srgbClr val="6E5494"/>
              </a:solidFill>
              <a:highlight>
                <a:srgbClr val="F8F8F8"/>
              </a:highlight>
              <a:latin typeface="Consolas"/>
              <a:ea typeface="Consolas"/>
              <a:cs typeface="Consolas"/>
              <a:sym typeface="Consolas"/>
            </a:endParaRPr>
          </a:p>
          <a:p>
            <a:pPr indent="-304800" lvl="0" marL="457200" marR="88900" rtl="0" algn="l">
              <a:lnSpc>
                <a:spcPct val="142857"/>
              </a:lnSpc>
              <a:spcBef>
                <a:spcPts val="0"/>
              </a:spcBef>
              <a:spcAft>
                <a:spcPts val="0"/>
              </a:spcAft>
              <a:buClr>
                <a:srgbClr val="6E5494"/>
              </a:buClr>
              <a:buSzPts val="1200"/>
              <a:buFont typeface="Consolas"/>
              <a:buChar char="❖"/>
            </a:pPr>
            <a:r>
              <a:rPr b="0" i="0" lang="en-US" sz="1200" u="none" cap="none" strike="noStrike">
                <a:solidFill>
                  <a:srgbClr val="6E5494"/>
                </a:solidFill>
                <a:highlight>
                  <a:srgbClr val="F8F8F8"/>
                </a:highlight>
                <a:latin typeface="Consolas"/>
                <a:ea typeface="Consolas"/>
                <a:cs typeface="Consolas"/>
                <a:sym typeface="Consolas"/>
              </a:rPr>
              <a:t>cp unicorn.dat original-unicorn.dat</a:t>
            </a:r>
            <a:endParaRPr b="0" i="0" sz="1200" u="none" cap="none" strike="noStrike">
              <a:solidFill>
                <a:srgbClr val="6E5494"/>
              </a:solidFill>
              <a:highlight>
                <a:srgbClr val="F8F8F8"/>
              </a:highlight>
              <a:latin typeface="Consolas"/>
              <a:ea typeface="Consolas"/>
              <a:cs typeface="Consolas"/>
              <a:sym typeface="Consolas"/>
            </a:endParaRPr>
          </a:p>
        </p:txBody>
      </p:sp>
      <p:sp>
        <p:nvSpPr>
          <p:cNvPr id="407" name="Google Shape;407;p30"/>
          <p:cNvSpPr txBox="1"/>
          <p:nvPr/>
        </p:nvSpPr>
        <p:spPr>
          <a:xfrm>
            <a:off x="1312650" y="1234775"/>
            <a:ext cx="9443100" cy="1270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Arial"/>
                <a:ea typeface="Arial"/>
                <a:cs typeface="Arial"/>
                <a:sym typeface="Arial"/>
              </a:rPr>
              <a:t>En este ejemplo, usaremos el directorio creatures que sólo tiene dos archivos de ejemplo, pero los principios se pueden aplicar a muchos más archivos a la vez. Nos gustaría modificar estos archivos, pero también guardar una versión de los archivos originales, nombrando las copias </a:t>
            </a:r>
            <a:r>
              <a:rPr b="0" i="0" lang="en-US" sz="1400" u="none" cap="none" strike="noStrike">
                <a:solidFill>
                  <a:srgbClr val="6E5494"/>
                </a:solidFill>
                <a:highlight>
                  <a:srgbClr val="F8F8F8"/>
                </a:highlight>
                <a:latin typeface="Consolas"/>
                <a:ea typeface="Consolas"/>
                <a:cs typeface="Consolas"/>
                <a:sym typeface="Consolas"/>
              </a:rPr>
              <a:t>original-basilisk.dat</a:t>
            </a:r>
            <a:r>
              <a:rPr b="0" i="0" lang="en-US" sz="1400" u="none" cap="none" strike="noStrike">
                <a:solidFill>
                  <a:schemeClr val="dk1"/>
                </a:solidFill>
                <a:latin typeface="Arial"/>
                <a:ea typeface="Arial"/>
                <a:cs typeface="Arial"/>
                <a:sym typeface="Arial"/>
              </a:rPr>
              <a:t> y </a:t>
            </a:r>
            <a:r>
              <a:rPr b="0" i="0" lang="en-US" sz="1400" u="none" cap="none" strike="noStrike">
                <a:solidFill>
                  <a:srgbClr val="6E5494"/>
                </a:solidFill>
                <a:highlight>
                  <a:srgbClr val="F8F8F8"/>
                </a:highlight>
                <a:latin typeface="Consolas"/>
                <a:ea typeface="Consolas"/>
                <a:cs typeface="Consolas"/>
                <a:sym typeface="Consolas"/>
              </a:rPr>
              <a:t>original-unicorn.dat</a:t>
            </a:r>
            <a:r>
              <a:rPr b="0" i="0" lang="en-US"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No se puede usar: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30"/>
          <p:cNvSpPr txBox="1"/>
          <p:nvPr/>
        </p:nvSpPr>
        <p:spPr>
          <a:xfrm>
            <a:off x="1399100" y="2429375"/>
            <a:ext cx="2452200" cy="4362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 </a:t>
            </a: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6E5494"/>
                </a:solidFill>
                <a:highlight>
                  <a:srgbClr val="F8F8F8"/>
                </a:highlight>
                <a:latin typeface="Consolas"/>
                <a:ea typeface="Consolas"/>
                <a:cs typeface="Consolas"/>
                <a:sym typeface="Consolas"/>
              </a:rPr>
              <a:t>cp </a:t>
            </a:r>
            <a:r>
              <a:rPr b="1"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.dat original-</a:t>
            </a:r>
            <a:r>
              <a:rPr b="1"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.dat</a:t>
            </a:r>
            <a:endParaRPr b="0" i="0" sz="1400" u="none" cap="none" strike="noStrike">
              <a:solidFill>
                <a:srgbClr val="000000"/>
              </a:solidFill>
              <a:latin typeface="Arial"/>
              <a:ea typeface="Arial"/>
              <a:cs typeface="Arial"/>
              <a:sym typeface="Arial"/>
            </a:endParaRPr>
          </a:p>
        </p:txBody>
      </p:sp>
      <p:sp>
        <p:nvSpPr>
          <p:cNvPr id="409" name="Google Shape;409;p30"/>
          <p:cNvSpPr txBox="1"/>
          <p:nvPr/>
        </p:nvSpPr>
        <p:spPr>
          <a:xfrm>
            <a:off x="5436200" y="2029800"/>
            <a:ext cx="2807700" cy="5202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Puesto que se expandiría a: </a:t>
            </a:r>
            <a:endParaRPr b="0" i="0" sz="1400" u="none" cap="none" strike="noStrike">
              <a:solidFill>
                <a:schemeClr val="dk1"/>
              </a:solidFill>
              <a:latin typeface="Arial"/>
              <a:ea typeface="Arial"/>
              <a:cs typeface="Arial"/>
              <a:sym typeface="Arial"/>
            </a:endParaRPr>
          </a:p>
        </p:txBody>
      </p:sp>
      <p:sp>
        <p:nvSpPr>
          <p:cNvPr id="410" name="Google Shape;410;p30"/>
          <p:cNvSpPr txBox="1"/>
          <p:nvPr/>
        </p:nvSpPr>
        <p:spPr>
          <a:xfrm>
            <a:off x="5454775" y="2429375"/>
            <a:ext cx="3971700" cy="4362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 </a:t>
            </a: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6E5494"/>
                </a:solidFill>
                <a:highlight>
                  <a:srgbClr val="F8F8F8"/>
                </a:highlight>
                <a:latin typeface="Consolas"/>
                <a:ea typeface="Consolas"/>
                <a:cs typeface="Consolas"/>
                <a:sym typeface="Consolas"/>
              </a:rPr>
              <a:t>cp basilisk.dat unicorn.dat original-</a:t>
            </a:r>
            <a:r>
              <a:rPr b="1"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.dat</a:t>
            </a:r>
            <a:endParaRPr b="0" i="0" sz="1400" u="none" cap="none" strike="noStrike">
              <a:solidFill>
                <a:schemeClr val="dk1"/>
              </a:solidFill>
              <a:latin typeface="Arial"/>
              <a:ea typeface="Arial"/>
              <a:cs typeface="Arial"/>
              <a:sym typeface="Arial"/>
            </a:endParaRPr>
          </a:p>
        </p:txBody>
      </p:sp>
      <p:sp>
        <p:nvSpPr>
          <p:cNvPr id="411" name="Google Shape;411;p30"/>
          <p:cNvSpPr txBox="1"/>
          <p:nvPr/>
        </p:nvSpPr>
        <p:spPr>
          <a:xfrm>
            <a:off x="1312650" y="2865575"/>
            <a:ext cx="7625100" cy="5202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Esto no respalda nuestros archivos, en su lugar obtenemos un error:</a:t>
            </a:r>
            <a:endParaRPr b="0" i="0" sz="1400" u="none" cap="none" strike="noStrike">
              <a:solidFill>
                <a:schemeClr val="dk1"/>
              </a:solidFill>
              <a:latin typeface="Arial"/>
              <a:ea typeface="Arial"/>
              <a:cs typeface="Arial"/>
              <a:sym typeface="Arial"/>
            </a:endParaRPr>
          </a:p>
        </p:txBody>
      </p:sp>
      <p:sp>
        <p:nvSpPr>
          <p:cNvPr id="412" name="Google Shape;412;p30"/>
          <p:cNvSpPr txBox="1"/>
          <p:nvPr/>
        </p:nvSpPr>
        <p:spPr>
          <a:xfrm>
            <a:off x="1399100" y="3268625"/>
            <a:ext cx="4113300" cy="4362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 </a:t>
            </a:r>
            <a:r>
              <a:rPr b="0" i="0" lang="en-US" sz="1200" u="none" cap="none" strike="noStrike">
                <a:solidFill>
                  <a:srgbClr val="BD2C00"/>
                </a:solidFill>
                <a:highlight>
                  <a:srgbClr val="F8F8F8"/>
                </a:highlight>
                <a:latin typeface="Consolas"/>
                <a:ea typeface="Consolas"/>
                <a:cs typeface="Consolas"/>
                <a:sym typeface="Consolas"/>
              </a:rPr>
              <a:t>cp: target `original-*.dat' is not a directory</a:t>
            </a:r>
            <a:endParaRPr b="0" i="0" sz="1400" u="none" cap="none" strike="noStrike">
              <a:solidFill>
                <a:schemeClr val="dk1"/>
              </a:solidFill>
              <a:latin typeface="Arial"/>
              <a:ea typeface="Arial"/>
              <a:cs typeface="Arial"/>
              <a:sym typeface="Arial"/>
            </a:endParaRPr>
          </a:p>
        </p:txBody>
      </p:sp>
      <p:sp>
        <p:nvSpPr>
          <p:cNvPr id="413" name="Google Shape;413;p30"/>
          <p:cNvSpPr txBox="1"/>
          <p:nvPr/>
        </p:nvSpPr>
        <p:spPr>
          <a:xfrm>
            <a:off x="1312650" y="3787050"/>
            <a:ext cx="8530500" cy="520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En cambio, podemos usar un </a:t>
            </a:r>
            <a:r>
              <a:rPr b="1" i="0" lang="en-US" sz="1400" u="none" cap="none" strike="noStrike">
                <a:solidFill>
                  <a:srgbClr val="333333"/>
                </a:solidFill>
                <a:highlight>
                  <a:srgbClr val="FFFFFF"/>
                </a:highlight>
                <a:latin typeface="Arial"/>
                <a:ea typeface="Arial"/>
                <a:cs typeface="Arial"/>
                <a:sym typeface="Arial"/>
              </a:rPr>
              <a:t>bucle</a:t>
            </a:r>
            <a:r>
              <a:rPr b="0" i="0" lang="en-US" sz="1400" u="none" cap="none" strike="noStrike">
                <a:solidFill>
                  <a:srgbClr val="333333"/>
                </a:solidFill>
                <a:highlight>
                  <a:srgbClr val="FFFFFF"/>
                </a:highlight>
                <a:latin typeface="Arial"/>
                <a:ea typeface="Arial"/>
                <a:cs typeface="Arial"/>
                <a:sym typeface="Arial"/>
              </a:rPr>
              <a:t> para ejecutar una operación a la vez sobre cada cosa en una lista: </a:t>
            </a:r>
            <a:endParaRPr b="0" i="0" sz="1400" u="none" cap="none" strike="noStrike">
              <a:solidFill>
                <a:schemeClr val="dk1"/>
              </a:solidFill>
              <a:latin typeface="Arial"/>
              <a:ea typeface="Arial"/>
              <a:cs typeface="Arial"/>
              <a:sym typeface="Arial"/>
            </a:endParaRPr>
          </a:p>
        </p:txBody>
      </p:sp>
      <p:sp>
        <p:nvSpPr>
          <p:cNvPr id="414" name="Google Shape;414;p30"/>
          <p:cNvSpPr/>
          <p:nvPr/>
        </p:nvSpPr>
        <p:spPr>
          <a:xfrm>
            <a:off x="4538575" y="2519225"/>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18" name="Shape 418"/>
        <p:cNvGrpSpPr/>
        <p:nvPr/>
      </p:nvGrpSpPr>
      <p:grpSpPr>
        <a:xfrm>
          <a:off x="0" y="0"/>
          <a:ext cx="0" cy="0"/>
          <a:chOff x="0" y="0"/>
          <a:chExt cx="0" cy="0"/>
        </a:xfrm>
      </p:grpSpPr>
      <p:sp>
        <p:nvSpPr>
          <p:cNvPr id="419" name="Google Shape;419;p31"/>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0" name="Google Shape;420;p31"/>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421" name="Google Shape;421;p31"/>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422" name="Google Shape;422;p31"/>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423" name="Google Shape;423;p31"/>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424" name="Google Shape;424;p31"/>
          <p:cNvSpPr txBox="1"/>
          <p:nvPr/>
        </p:nvSpPr>
        <p:spPr>
          <a:xfrm>
            <a:off x="1263875" y="5577600"/>
            <a:ext cx="9467700" cy="8790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1" i="1" lang="en-US" sz="1400" u="none" cap="none" strike="noStrike">
                <a:solidFill>
                  <a:schemeClr val="dk1"/>
                </a:solidFill>
                <a:latin typeface="Arial"/>
                <a:ea typeface="Arial"/>
                <a:cs typeface="Arial"/>
                <a:sym typeface="Arial"/>
              </a:rPr>
              <a:t>Nota:</a:t>
            </a:r>
            <a:endParaRPr b="1" i="1"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Evitar el uso nombres sin sentido </a:t>
            </a:r>
            <a:r>
              <a:rPr b="0" i="0" lang="en-US" sz="1400" u="none" cap="none" strike="noStrike">
                <a:solidFill>
                  <a:srgbClr val="3D90D9"/>
                </a:solidFill>
                <a:highlight>
                  <a:srgbClr val="E7E7E7"/>
                </a:highlight>
                <a:latin typeface="Consolas"/>
                <a:ea typeface="Consolas"/>
                <a:cs typeface="Consolas"/>
                <a:sym typeface="Consolas"/>
              </a:rPr>
              <a:t>x</a:t>
            </a:r>
            <a:r>
              <a:rPr b="0" i="0" lang="en-US" sz="1400" u="none" cap="none" strike="noStrike">
                <a:solidFill>
                  <a:srgbClr val="000000"/>
                </a:solidFill>
                <a:latin typeface="Arial"/>
                <a:ea typeface="Arial"/>
                <a:cs typeface="Arial"/>
                <a:sym typeface="Arial"/>
              </a:rPr>
              <a:t> o nombres engañosos </a:t>
            </a:r>
            <a:r>
              <a:rPr b="0" i="0" lang="en-US" sz="1400" u="none" cap="none" strike="noStrike">
                <a:solidFill>
                  <a:srgbClr val="3D90D9"/>
                </a:solidFill>
                <a:highlight>
                  <a:srgbClr val="E7E7E7"/>
                </a:highlight>
                <a:latin typeface="Consolas"/>
                <a:ea typeface="Consolas"/>
                <a:cs typeface="Consolas"/>
                <a:sym typeface="Consolas"/>
              </a:rPr>
              <a:t>temperature</a:t>
            </a: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425" name="Google Shape;425;p31"/>
          <p:cNvSpPr/>
          <p:nvPr/>
        </p:nvSpPr>
        <p:spPr>
          <a:xfrm>
            <a:off x="5259263" y="4668000"/>
            <a:ext cx="523200" cy="4629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31"/>
          <p:cNvSpPr txBox="1"/>
          <p:nvPr/>
        </p:nvSpPr>
        <p:spPr>
          <a:xfrm>
            <a:off x="1263875" y="3416900"/>
            <a:ext cx="9559200" cy="814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Teniendo en cuenta el bucle anterior, hemos llamado a la variable en este bucle </a:t>
            </a:r>
            <a:r>
              <a:rPr b="0" i="0" lang="en-US" sz="1400" u="none" cap="none" strike="noStrike">
                <a:solidFill>
                  <a:srgbClr val="3D90D9"/>
                </a:solidFill>
                <a:highlight>
                  <a:srgbClr val="E7E7E7"/>
                </a:highlight>
                <a:latin typeface="Consolas"/>
                <a:ea typeface="Consolas"/>
                <a:cs typeface="Consolas"/>
                <a:sym typeface="Consolas"/>
              </a:rPr>
              <a:t>filename</a:t>
            </a:r>
            <a:r>
              <a:rPr b="0" i="0" lang="en-US" sz="1400" u="none" cap="none" strike="noStrike">
                <a:solidFill>
                  <a:srgbClr val="333333"/>
                </a:solidFill>
                <a:highlight>
                  <a:srgbClr val="FFFFFF"/>
                </a:highlight>
                <a:latin typeface="Arial"/>
                <a:ea typeface="Arial"/>
                <a:cs typeface="Arial"/>
                <a:sym typeface="Arial"/>
              </a:rPr>
              <a:t> con el fin de hacer su propósito más claro para los lectores humanos. A la terminal no le importa el nombre de la variable; si escribimos este bucle como:</a:t>
            </a:r>
            <a:endParaRPr b="0" i="0" sz="1400" u="none" cap="none" strike="noStrike">
              <a:solidFill>
                <a:srgbClr val="000000"/>
              </a:solidFill>
              <a:latin typeface="Arial"/>
              <a:ea typeface="Arial"/>
              <a:cs typeface="Arial"/>
              <a:sym typeface="Arial"/>
            </a:endParaRPr>
          </a:p>
        </p:txBody>
      </p:sp>
      <p:sp>
        <p:nvSpPr>
          <p:cNvPr id="427" name="Google Shape;427;p31"/>
          <p:cNvSpPr txBox="1"/>
          <p:nvPr/>
        </p:nvSpPr>
        <p:spPr>
          <a:xfrm>
            <a:off x="6634725" y="1706300"/>
            <a:ext cx="3405300" cy="16344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303030"/>
                </a:solidFill>
                <a:highlight>
                  <a:srgbClr val="F8F8F8"/>
                </a:highlight>
                <a:latin typeface="Consolas"/>
                <a:ea typeface="Consolas"/>
                <a:cs typeface="Consolas"/>
                <a:sym typeface="Consolas"/>
              </a:rPr>
              <a:t>COMMON NAME: basilisk</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CLASSIFICATION: basiliscus vulgaris</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UPDATED: 1745-05-02</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COMMON NAME: unicorn</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CLASSIFICATION: equus monoceros</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UPDATED: 1738-11-24</a:t>
            </a:r>
            <a:endParaRPr b="0" i="0" sz="1200" u="none" cap="none" strike="noStrike">
              <a:solidFill>
                <a:srgbClr val="303030"/>
              </a:solidFill>
              <a:highlight>
                <a:srgbClr val="F8F8F8"/>
              </a:highlight>
              <a:latin typeface="Consolas"/>
              <a:ea typeface="Consolas"/>
              <a:cs typeface="Consolas"/>
              <a:sym typeface="Consolas"/>
            </a:endParaRPr>
          </a:p>
          <a:p>
            <a:pPr indent="0" lvl="0" marL="0" marR="0" rtl="0" algn="l">
              <a:lnSpc>
                <a:spcPct val="100000"/>
              </a:lnSpc>
              <a:spcBef>
                <a:spcPts val="80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28" name="Google Shape;428;p31"/>
          <p:cNvSpPr txBox="1"/>
          <p:nvPr/>
        </p:nvSpPr>
        <p:spPr>
          <a:xfrm>
            <a:off x="1535625" y="1942100"/>
            <a:ext cx="3929700" cy="11628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for </a:t>
            </a:r>
            <a:r>
              <a:rPr b="0" i="0" lang="en-US" sz="1200" u="none" cap="none" strike="noStrike">
                <a:solidFill>
                  <a:srgbClr val="6E5494"/>
                </a:solidFill>
                <a:highlight>
                  <a:srgbClr val="F8F8F8"/>
                </a:highlight>
                <a:latin typeface="Consolas"/>
                <a:ea typeface="Consolas"/>
                <a:cs typeface="Consolas"/>
                <a:sym typeface="Consolas"/>
              </a:rPr>
              <a:t>filename </a:t>
            </a:r>
            <a:r>
              <a:rPr b="1" i="0" lang="en-US" sz="1200" u="none" cap="none" strike="noStrike">
                <a:solidFill>
                  <a:srgbClr val="008000"/>
                </a:solidFill>
                <a:highlight>
                  <a:srgbClr val="F8F8F8"/>
                </a:highlight>
                <a:latin typeface="Consolas"/>
                <a:ea typeface="Consolas"/>
                <a:cs typeface="Consolas"/>
                <a:sym typeface="Consolas"/>
              </a:rPr>
              <a:t>in </a:t>
            </a:r>
            <a:r>
              <a:rPr b="0" i="0" lang="en-US" sz="1200" u="none" cap="none" strike="noStrike">
                <a:solidFill>
                  <a:srgbClr val="6E5494"/>
                </a:solidFill>
                <a:highlight>
                  <a:srgbClr val="F8F8F8"/>
                </a:highlight>
                <a:latin typeface="Consolas"/>
                <a:ea typeface="Consolas"/>
                <a:cs typeface="Consolas"/>
                <a:sym typeface="Consolas"/>
              </a:rPr>
              <a:t>basilisk.dat unicorn.dat</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do</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head </a:t>
            </a:r>
            <a:r>
              <a:rPr b="1" i="0" lang="en-US" sz="1200" u="none" cap="none" strike="noStrike">
                <a:solidFill>
                  <a:srgbClr val="008000"/>
                </a:solidFill>
                <a:highlight>
                  <a:srgbClr val="F8F8F8"/>
                </a:highlight>
                <a:latin typeface="Consolas"/>
                <a:ea typeface="Consolas"/>
                <a:cs typeface="Consolas"/>
                <a:sym typeface="Consolas"/>
              </a:rPr>
              <a:t>-n</a:t>
            </a:r>
            <a:r>
              <a:rPr b="0" i="0" lang="en-US" sz="1200" u="none" cap="none" strike="noStrike">
                <a:solidFill>
                  <a:srgbClr val="6E5494"/>
                </a:solidFill>
                <a:highlight>
                  <a:srgbClr val="F8F8F8"/>
                </a:highlight>
                <a:latin typeface="Consolas"/>
                <a:ea typeface="Consolas"/>
                <a:cs typeface="Consolas"/>
                <a:sym typeface="Consolas"/>
              </a:rPr>
              <a:t> 3 </a:t>
            </a:r>
            <a:r>
              <a:rPr b="0" i="0" lang="en-US" sz="1200" u="none" cap="none" strike="noStrike">
                <a:solidFill>
                  <a:srgbClr val="19177C"/>
                </a:solidFill>
                <a:highlight>
                  <a:srgbClr val="F8F8F8"/>
                </a:highlight>
                <a:latin typeface="Consolas"/>
                <a:ea typeface="Consolas"/>
                <a:cs typeface="Consolas"/>
                <a:sym typeface="Consolas"/>
              </a:rPr>
              <a:t>$filename</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done</a:t>
            </a:r>
            <a:endParaRPr b="0" i="0" sz="1200" u="none" cap="none" strike="noStrike">
              <a:solidFill>
                <a:srgbClr val="000000"/>
              </a:solidFill>
              <a:latin typeface="Arial"/>
              <a:ea typeface="Arial"/>
              <a:cs typeface="Arial"/>
              <a:sym typeface="Arial"/>
            </a:endParaRPr>
          </a:p>
        </p:txBody>
      </p:sp>
      <p:sp>
        <p:nvSpPr>
          <p:cNvPr id="429" name="Google Shape;429;p31"/>
          <p:cNvSpPr/>
          <p:nvPr/>
        </p:nvSpPr>
        <p:spPr>
          <a:xfrm>
            <a:off x="5923275" y="239525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31"/>
          <p:cNvSpPr txBox="1"/>
          <p:nvPr/>
        </p:nvSpPr>
        <p:spPr>
          <a:xfrm>
            <a:off x="1263875" y="1291400"/>
            <a:ext cx="8800800" cy="338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Aquí un ejemplo sencillo que muestra las tres primeras líneas de cada archivo de una sola vez:</a:t>
            </a:r>
            <a:endParaRPr b="0" i="0" sz="1400" u="none" cap="none" strike="noStrike">
              <a:solidFill>
                <a:srgbClr val="000000"/>
              </a:solidFill>
              <a:latin typeface="Arial"/>
              <a:ea typeface="Arial"/>
              <a:cs typeface="Arial"/>
              <a:sym typeface="Arial"/>
            </a:endParaRPr>
          </a:p>
        </p:txBody>
      </p:sp>
      <p:sp>
        <p:nvSpPr>
          <p:cNvPr id="431" name="Google Shape;431;p31"/>
          <p:cNvSpPr txBox="1"/>
          <p:nvPr/>
        </p:nvSpPr>
        <p:spPr>
          <a:xfrm>
            <a:off x="1312650" y="750775"/>
            <a:ext cx="50679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EJEMPLO 2</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31"/>
          <p:cNvSpPr txBox="1"/>
          <p:nvPr/>
        </p:nvSpPr>
        <p:spPr>
          <a:xfrm>
            <a:off x="1554975" y="4246675"/>
            <a:ext cx="3296700" cy="11628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for </a:t>
            </a:r>
            <a:r>
              <a:rPr b="0" i="0" lang="en-US" sz="1200" u="none" cap="none" strike="noStrike">
                <a:solidFill>
                  <a:srgbClr val="6E5494"/>
                </a:solidFill>
                <a:highlight>
                  <a:srgbClr val="F8F8F8"/>
                </a:highlight>
                <a:latin typeface="Consolas"/>
                <a:ea typeface="Consolas"/>
                <a:cs typeface="Consolas"/>
                <a:sym typeface="Consolas"/>
              </a:rPr>
              <a:t>x </a:t>
            </a:r>
            <a:r>
              <a:rPr b="1" i="0" lang="en-US" sz="1200" u="none" cap="none" strike="noStrike">
                <a:solidFill>
                  <a:srgbClr val="008000"/>
                </a:solidFill>
                <a:highlight>
                  <a:srgbClr val="F8F8F8"/>
                </a:highlight>
                <a:latin typeface="Consolas"/>
                <a:ea typeface="Consolas"/>
                <a:cs typeface="Consolas"/>
                <a:sym typeface="Consolas"/>
              </a:rPr>
              <a:t>in </a:t>
            </a:r>
            <a:r>
              <a:rPr b="0" i="0" lang="en-US" sz="1200" u="none" cap="none" strike="noStrike">
                <a:solidFill>
                  <a:srgbClr val="6E5494"/>
                </a:solidFill>
                <a:highlight>
                  <a:srgbClr val="F8F8F8"/>
                </a:highlight>
                <a:latin typeface="Consolas"/>
                <a:ea typeface="Consolas"/>
                <a:cs typeface="Consolas"/>
                <a:sym typeface="Consolas"/>
              </a:rPr>
              <a:t>basilisk.dat unicorn.dat</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do</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head </a:t>
            </a:r>
            <a:r>
              <a:rPr b="1" i="0" lang="en-US" sz="1200" u="none" cap="none" strike="noStrike">
                <a:solidFill>
                  <a:srgbClr val="008000"/>
                </a:solidFill>
                <a:highlight>
                  <a:srgbClr val="F8F8F8"/>
                </a:highlight>
                <a:latin typeface="Consolas"/>
                <a:ea typeface="Consolas"/>
                <a:cs typeface="Consolas"/>
                <a:sym typeface="Consolas"/>
              </a:rPr>
              <a:t>-n</a:t>
            </a:r>
            <a:r>
              <a:rPr b="0" i="0" lang="en-US" sz="1200" u="none" cap="none" strike="noStrike">
                <a:solidFill>
                  <a:srgbClr val="6E5494"/>
                </a:solidFill>
                <a:highlight>
                  <a:srgbClr val="F8F8F8"/>
                </a:highlight>
                <a:latin typeface="Consolas"/>
                <a:ea typeface="Consolas"/>
                <a:cs typeface="Consolas"/>
                <a:sym typeface="Consolas"/>
              </a:rPr>
              <a:t> 3 </a:t>
            </a:r>
            <a:r>
              <a:rPr b="0" i="0" lang="en-US" sz="1200" u="none" cap="none" strike="noStrike">
                <a:solidFill>
                  <a:srgbClr val="19177C"/>
                </a:solidFill>
                <a:highlight>
                  <a:srgbClr val="F8F8F8"/>
                </a:highlight>
                <a:latin typeface="Consolas"/>
                <a:ea typeface="Consolas"/>
                <a:cs typeface="Consolas"/>
                <a:sym typeface="Consolas"/>
              </a:rPr>
              <a:t>$x</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done</a:t>
            </a:r>
            <a:endParaRPr b="0" i="0" sz="1200" u="none" cap="none" strike="noStrike">
              <a:solidFill>
                <a:srgbClr val="000000"/>
              </a:solidFill>
              <a:latin typeface="Arial"/>
              <a:ea typeface="Arial"/>
              <a:cs typeface="Arial"/>
              <a:sym typeface="Arial"/>
            </a:endParaRPr>
          </a:p>
        </p:txBody>
      </p:sp>
      <p:sp>
        <p:nvSpPr>
          <p:cNvPr id="433" name="Google Shape;433;p31"/>
          <p:cNvSpPr txBox="1"/>
          <p:nvPr/>
        </p:nvSpPr>
        <p:spPr>
          <a:xfrm>
            <a:off x="6176775" y="4246675"/>
            <a:ext cx="4153800" cy="11628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for </a:t>
            </a:r>
            <a:r>
              <a:rPr b="0" i="0" lang="en-US" sz="1200" u="none" cap="none" strike="noStrike">
                <a:solidFill>
                  <a:srgbClr val="6E5494"/>
                </a:solidFill>
                <a:highlight>
                  <a:srgbClr val="F8F8F8"/>
                </a:highlight>
                <a:latin typeface="Consolas"/>
                <a:ea typeface="Consolas"/>
                <a:cs typeface="Consolas"/>
                <a:sym typeface="Consolas"/>
              </a:rPr>
              <a:t>temperature </a:t>
            </a:r>
            <a:r>
              <a:rPr b="1" i="0" lang="en-US" sz="1200" u="none" cap="none" strike="noStrike">
                <a:solidFill>
                  <a:srgbClr val="008000"/>
                </a:solidFill>
                <a:highlight>
                  <a:srgbClr val="F8F8F8"/>
                </a:highlight>
                <a:latin typeface="Consolas"/>
                <a:ea typeface="Consolas"/>
                <a:cs typeface="Consolas"/>
                <a:sym typeface="Consolas"/>
              </a:rPr>
              <a:t>in </a:t>
            </a:r>
            <a:r>
              <a:rPr b="0" i="0" lang="en-US" sz="1200" u="none" cap="none" strike="noStrike">
                <a:solidFill>
                  <a:srgbClr val="6E5494"/>
                </a:solidFill>
                <a:highlight>
                  <a:srgbClr val="F8F8F8"/>
                </a:highlight>
                <a:latin typeface="Consolas"/>
                <a:ea typeface="Consolas"/>
                <a:cs typeface="Consolas"/>
                <a:sym typeface="Consolas"/>
              </a:rPr>
              <a:t>basilisk.dat unicorn.dat</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do</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head </a:t>
            </a:r>
            <a:r>
              <a:rPr b="1" i="0" lang="en-US" sz="1200" u="none" cap="none" strike="noStrike">
                <a:solidFill>
                  <a:srgbClr val="008000"/>
                </a:solidFill>
                <a:highlight>
                  <a:srgbClr val="F8F8F8"/>
                </a:highlight>
                <a:latin typeface="Consolas"/>
                <a:ea typeface="Consolas"/>
                <a:cs typeface="Consolas"/>
                <a:sym typeface="Consolas"/>
              </a:rPr>
              <a:t>-n</a:t>
            </a:r>
            <a:r>
              <a:rPr b="0" i="0" lang="en-US" sz="1200" u="none" cap="none" strike="noStrike">
                <a:solidFill>
                  <a:srgbClr val="6E5494"/>
                </a:solidFill>
                <a:highlight>
                  <a:srgbClr val="F8F8F8"/>
                </a:highlight>
                <a:latin typeface="Consolas"/>
                <a:ea typeface="Consolas"/>
                <a:cs typeface="Consolas"/>
                <a:sym typeface="Consolas"/>
              </a:rPr>
              <a:t> 3 </a:t>
            </a:r>
            <a:r>
              <a:rPr b="0" i="0" lang="en-US" sz="1200" u="none" cap="none" strike="noStrike">
                <a:solidFill>
                  <a:srgbClr val="19177C"/>
                </a:solidFill>
                <a:highlight>
                  <a:srgbClr val="F8F8F8"/>
                </a:highlight>
                <a:latin typeface="Consolas"/>
                <a:ea typeface="Consolas"/>
                <a:cs typeface="Consolas"/>
                <a:sym typeface="Consolas"/>
              </a:rPr>
              <a:t>$temperature</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done</a:t>
            </a:r>
            <a:endParaRPr b="0" i="0" sz="1200" u="none" cap="none" strike="noStrike">
              <a:solidFill>
                <a:srgbClr val="000000"/>
              </a:solidFill>
              <a:latin typeface="Arial"/>
              <a:ea typeface="Arial"/>
              <a:cs typeface="Arial"/>
              <a:sym typeface="Arial"/>
            </a:endParaRPr>
          </a:p>
        </p:txBody>
      </p:sp>
      <p:sp>
        <p:nvSpPr>
          <p:cNvPr id="434" name="Google Shape;434;p31"/>
          <p:cNvSpPr/>
          <p:nvPr/>
        </p:nvSpPr>
        <p:spPr>
          <a:xfrm>
            <a:off x="4486950" y="3860100"/>
            <a:ext cx="584700" cy="603300"/>
          </a:xfrm>
          <a:prstGeom prst="mathMultiply">
            <a:avLst>
              <a:gd fmla="val 23520" name="adj1"/>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highlight>
                <a:srgbClr val="FF0000"/>
              </a:highlight>
              <a:latin typeface="Arial"/>
              <a:ea typeface="Arial"/>
              <a:cs typeface="Arial"/>
              <a:sym typeface="Arial"/>
            </a:endParaRPr>
          </a:p>
        </p:txBody>
      </p:sp>
      <p:sp>
        <p:nvSpPr>
          <p:cNvPr id="435" name="Google Shape;435;p31"/>
          <p:cNvSpPr/>
          <p:nvPr/>
        </p:nvSpPr>
        <p:spPr>
          <a:xfrm>
            <a:off x="10053600" y="3860100"/>
            <a:ext cx="584700" cy="603300"/>
          </a:xfrm>
          <a:prstGeom prst="mathMultiply">
            <a:avLst>
              <a:gd fmla="val 23520" name="adj1"/>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highlight>
                <a:srgbClr val="FF0000"/>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0" name="Shape 100"/>
        <p:cNvGrpSpPr/>
        <p:nvPr/>
      </p:nvGrpSpPr>
      <p:grpSpPr>
        <a:xfrm>
          <a:off x="0" y="0"/>
          <a:ext cx="0" cy="0"/>
          <a:chOff x="0" y="0"/>
          <a:chExt cx="0" cy="0"/>
        </a:xfrm>
      </p:grpSpPr>
      <p:sp>
        <p:nvSpPr>
          <p:cNvPr id="101" name="Google Shape;101;p14"/>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2" name="Google Shape;102;p14"/>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103" name="Google Shape;103;p14"/>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104" name="Google Shape;104;p14"/>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105" name="Google Shape;105;p14"/>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106" name="Google Shape;106;p14"/>
          <p:cNvSpPr txBox="1"/>
          <p:nvPr/>
        </p:nvSpPr>
        <p:spPr>
          <a:xfrm>
            <a:off x="1312650" y="750775"/>
            <a:ext cx="50679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Arial"/>
                <a:ea typeface="Arial"/>
                <a:cs typeface="Arial"/>
                <a:sym typeface="Arial"/>
              </a:rPr>
              <a:t>Estructura del Shell</a:t>
            </a:r>
            <a:endParaRPr b="1"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4"/>
          <p:cNvSpPr txBox="1"/>
          <p:nvPr/>
        </p:nvSpPr>
        <p:spPr>
          <a:xfrm>
            <a:off x="2366361" y="1748199"/>
            <a:ext cx="1542000" cy="33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1400" u="none" cap="none" strike="noStrike">
                <a:solidFill>
                  <a:srgbClr val="0B5394"/>
                </a:solidFill>
                <a:latin typeface="Arial"/>
                <a:ea typeface="Arial"/>
                <a:cs typeface="Arial"/>
                <a:sym typeface="Arial"/>
              </a:rPr>
              <a:t>Abrir Terminal </a:t>
            </a:r>
            <a:endParaRPr b="1" i="0" sz="1400" u="none" cap="none" strike="noStrike">
              <a:solidFill>
                <a:srgbClr val="0B53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B53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8" name="Google Shape;108;p14"/>
          <p:cNvPicPr preferRelativeResize="0"/>
          <p:nvPr/>
        </p:nvPicPr>
        <p:blipFill rotWithShape="1">
          <a:blip r:embed="rId3">
            <a:alphaModFix/>
          </a:blip>
          <a:srcRect b="11515" l="1552" r="1397" t="12316"/>
          <a:stretch/>
        </p:blipFill>
        <p:spPr>
          <a:xfrm>
            <a:off x="1312650" y="2131981"/>
            <a:ext cx="3986101" cy="2708655"/>
          </a:xfrm>
          <a:prstGeom prst="rect">
            <a:avLst/>
          </a:prstGeom>
          <a:noFill/>
          <a:ln>
            <a:noFill/>
          </a:ln>
        </p:spPr>
      </p:pic>
      <p:sp>
        <p:nvSpPr>
          <p:cNvPr id="109" name="Google Shape;109;p14"/>
          <p:cNvSpPr txBox="1"/>
          <p:nvPr/>
        </p:nvSpPr>
        <p:spPr>
          <a:xfrm>
            <a:off x="5470950" y="4495345"/>
            <a:ext cx="909600" cy="473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US" sz="1400" u="none" cap="none" strike="noStrike">
                <a:solidFill>
                  <a:schemeClr val="dk1"/>
                </a:solidFill>
                <a:latin typeface="Arial"/>
                <a:ea typeface="Arial"/>
                <a:cs typeface="Arial"/>
                <a:sym typeface="Arial"/>
              </a:rPr>
              <a:t>Usuario</a:t>
            </a:r>
            <a:endParaRPr b="0" i="0" sz="1400" u="none" cap="none" strike="noStrike">
              <a:solidFill>
                <a:srgbClr val="000000"/>
              </a:solidFill>
              <a:latin typeface="Arial"/>
              <a:ea typeface="Arial"/>
              <a:cs typeface="Arial"/>
              <a:sym typeface="Arial"/>
            </a:endParaRPr>
          </a:p>
        </p:txBody>
      </p:sp>
      <p:sp>
        <p:nvSpPr>
          <p:cNvPr id="110" name="Google Shape;110;p14"/>
          <p:cNvSpPr/>
          <p:nvPr/>
        </p:nvSpPr>
        <p:spPr>
          <a:xfrm>
            <a:off x="5636480" y="3372454"/>
            <a:ext cx="425700" cy="473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1" name="Google Shape;111;p14"/>
          <p:cNvPicPr preferRelativeResize="0"/>
          <p:nvPr/>
        </p:nvPicPr>
        <p:blipFill rotWithShape="1">
          <a:blip r:embed="rId4">
            <a:alphaModFix/>
          </a:blip>
          <a:srcRect b="0" l="0" r="0" t="0"/>
          <a:stretch/>
        </p:blipFill>
        <p:spPr>
          <a:xfrm>
            <a:off x="6380550" y="2126259"/>
            <a:ext cx="4543925" cy="3756401"/>
          </a:xfrm>
          <a:prstGeom prst="rect">
            <a:avLst/>
          </a:prstGeom>
          <a:noFill/>
          <a:ln>
            <a:noFill/>
          </a:ln>
        </p:spPr>
      </p:pic>
      <p:sp>
        <p:nvSpPr>
          <p:cNvPr id="112" name="Google Shape;112;p14"/>
          <p:cNvSpPr txBox="1"/>
          <p:nvPr/>
        </p:nvSpPr>
        <p:spPr>
          <a:xfrm>
            <a:off x="7881512" y="1758018"/>
            <a:ext cx="1542000" cy="33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B5394"/>
                </a:solidFill>
                <a:latin typeface="Arial"/>
                <a:ea typeface="Arial"/>
                <a:cs typeface="Arial"/>
                <a:sym typeface="Arial"/>
              </a:rPr>
              <a:t>Terminal </a:t>
            </a:r>
            <a:endParaRPr b="1" i="0" sz="1400" u="none" cap="none" strike="noStrike">
              <a:solidFill>
                <a:srgbClr val="0B53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B53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4"/>
          <p:cNvSpPr/>
          <p:nvPr/>
        </p:nvSpPr>
        <p:spPr>
          <a:xfrm>
            <a:off x="9577876" y="2786183"/>
            <a:ext cx="113400" cy="14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4" name="Google Shape;114;p14"/>
          <p:cNvCxnSpPr/>
          <p:nvPr/>
        </p:nvCxnSpPr>
        <p:spPr>
          <a:xfrm>
            <a:off x="9704125" y="2860583"/>
            <a:ext cx="1675999" cy="663888"/>
          </a:xfrm>
          <a:prstGeom prst="straightConnector1">
            <a:avLst/>
          </a:prstGeom>
          <a:noFill/>
          <a:ln cap="flat" cmpd="sng" w="9525">
            <a:solidFill>
              <a:srgbClr val="FF0000"/>
            </a:solidFill>
            <a:prstDash val="solid"/>
            <a:round/>
            <a:headEnd len="sm" w="sm" type="none"/>
            <a:tailEnd len="med" w="med" type="triangle"/>
          </a:ln>
        </p:spPr>
      </p:cxnSp>
      <p:sp>
        <p:nvSpPr>
          <p:cNvPr id="115" name="Google Shape;115;p14"/>
          <p:cNvSpPr txBox="1"/>
          <p:nvPr/>
        </p:nvSpPr>
        <p:spPr>
          <a:xfrm>
            <a:off x="11139050" y="3372454"/>
            <a:ext cx="841800" cy="572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prompt</a:t>
            </a:r>
            <a:endParaRPr b="1" i="0" sz="1400" u="none" cap="none" strike="noStrike">
              <a:solidFill>
                <a:srgbClr val="000000"/>
              </a:solidFill>
              <a:latin typeface="Arial"/>
              <a:ea typeface="Arial"/>
              <a:cs typeface="Arial"/>
              <a:sym typeface="Arial"/>
            </a:endParaRPr>
          </a:p>
        </p:txBody>
      </p:sp>
      <p:sp>
        <p:nvSpPr>
          <p:cNvPr id="116" name="Google Shape;116;p14"/>
          <p:cNvSpPr/>
          <p:nvPr/>
        </p:nvSpPr>
        <p:spPr>
          <a:xfrm rot="-5400000">
            <a:off x="7797925" y="1612208"/>
            <a:ext cx="198900" cy="2938800"/>
          </a:xfrm>
          <a:prstGeom prst="leftBrace">
            <a:avLst>
              <a:gd fmla="val 8333" name="adj1"/>
              <a:gd fmla="val 50106"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7" name="Google Shape;117;p14"/>
          <p:cNvCxnSpPr>
            <a:stCxn id="116" idx="1"/>
          </p:cNvCxnSpPr>
          <p:nvPr/>
        </p:nvCxnSpPr>
        <p:spPr>
          <a:xfrm flipH="1">
            <a:off x="6165890" y="3181058"/>
            <a:ext cx="1734600" cy="1449600"/>
          </a:xfrm>
          <a:prstGeom prst="straightConnector1">
            <a:avLst/>
          </a:prstGeom>
          <a:noFill/>
          <a:ln cap="flat" cmpd="sng" w="9525">
            <a:solidFill>
              <a:srgbClr val="FF0000"/>
            </a:solidFill>
            <a:prstDash val="solid"/>
            <a:round/>
            <a:headEnd len="sm" w="sm" type="none"/>
            <a:tailEnd len="med" w="med" type="triangle"/>
          </a:ln>
        </p:spPr>
      </p:cxnSp>
      <p:cxnSp>
        <p:nvCxnSpPr>
          <p:cNvPr id="118" name="Google Shape;118;p14"/>
          <p:cNvCxnSpPr/>
          <p:nvPr/>
        </p:nvCxnSpPr>
        <p:spPr>
          <a:xfrm>
            <a:off x="9489550" y="2934983"/>
            <a:ext cx="1821025" cy="1420819"/>
          </a:xfrm>
          <a:prstGeom prst="straightConnector1">
            <a:avLst/>
          </a:prstGeom>
          <a:noFill/>
          <a:ln cap="flat" cmpd="sng" w="9525">
            <a:solidFill>
              <a:srgbClr val="FF0000"/>
            </a:solidFill>
            <a:prstDash val="solid"/>
            <a:round/>
            <a:headEnd len="sm" w="sm" type="none"/>
            <a:tailEnd len="med" w="med" type="triangle"/>
          </a:ln>
        </p:spPr>
      </p:cxnSp>
      <p:sp>
        <p:nvSpPr>
          <p:cNvPr id="119" name="Google Shape;119;p14"/>
          <p:cNvSpPr txBox="1"/>
          <p:nvPr/>
        </p:nvSpPr>
        <p:spPr>
          <a:xfrm>
            <a:off x="11132151" y="4258795"/>
            <a:ext cx="1210800" cy="47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Ubicación</a:t>
            </a:r>
            <a:endParaRPr b="0" i="0" sz="1400" u="none" cap="none" strike="noStrike">
              <a:solidFill>
                <a:srgbClr val="000000"/>
              </a:solidFill>
              <a:latin typeface="Arial"/>
              <a:ea typeface="Arial"/>
              <a:cs typeface="Arial"/>
              <a:sym typeface="Arial"/>
            </a:endParaRPr>
          </a:p>
        </p:txBody>
      </p:sp>
      <p:sp>
        <p:nvSpPr>
          <p:cNvPr id="120" name="Google Shape;120;p14"/>
          <p:cNvSpPr txBox="1"/>
          <p:nvPr/>
        </p:nvSpPr>
        <p:spPr>
          <a:xfrm>
            <a:off x="2432350" y="4968450"/>
            <a:ext cx="1410000" cy="40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t>Ctrl + Alt + T</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39" name="Shape 439"/>
        <p:cNvGrpSpPr/>
        <p:nvPr/>
      </p:nvGrpSpPr>
      <p:grpSpPr>
        <a:xfrm>
          <a:off x="0" y="0"/>
          <a:ext cx="0" cy="0"/>
          <a:chOff x="0" y="0"/>
          <a:chExt cx="0" cy="0"/>
        </a:xfrm>
      </p:grpSpPr>
      <p:sp>
        <p:nvSpPr>
          <p:cNvPr id="440" name="Google Shape;440;p32"/>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41" name="Google Shape;441;p32"/>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442" name="Google Shape;442;p32"/>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443" name="Google Shape;443;p32"/>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444" name="Google Shape;444;p32"/>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445" name="Google Shape;445;p32"/>
          <p:cNvSpPr txBox="1"/>
          <p:nvPr/>
        </p:nvSpPr>
        <p:spPr>
          <a:xfrm>
            <a:off x="1688025" y="1637300"/>
            <a:ext cx="3843000" cy="14025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for </a:t>
            </a:r>
            <a:r>
              <a:rPr b="0" i="0" lang="en-US" sz="1200" u="none" cap="none" strike="noStrike">
                <a:solidFill>
                  <a:srgbClr val="6E5494"/>
                </a:solidFill>
                <a:highlight>
                  <a:srgbClr val="F8F8F8"/>
                </a:highlight>
                <a:latin typeface="Consolas"/>
                <a:ea typeface="Consolas"/>
                <a:cs typeface="Consolas"/>
                <a:sym typeface="Consolas"/>
              </a:rPr>
              <a:t>filename </a:t>
            </a:r>
            <a:r>
              <a:rPr b="1" i="0" lang="en-US" sz="1200" u="none" cap="none" strike="noStrike">
                <a:solidFill>
                  <a:srgbClr val="008000"/>
                </a:solidFill>
                <a:highlight>
                  <a:srgbClr val="F8F8F8"/>
                </a:highlight>
                <a:latin typeface="Consolas"/>
                <a:ea typeface="Consolas"/>
                <a:cs typeface="Consolas"/>
                <a:sym typeface="Consolas"/>
              </a:rPr>
              <a:t>in</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.dat</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do</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echo</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19177C"/>
                </a:solidFill>
                <a:highlight>
                  <a:srgbClr val="F8F8F8"/>
                </a:highlight>
                <a:latin typeface="Consolas"/>
                <a:ea typeface="Consolas"/>
                <a:cs typeface="Consolas"/>
                <a:sym typeface="Consolas"/>
              </a:rPr>
              <a:t>$filename</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head </a:t>
            </a:r>
            <a:r>
              <a:rPr b="1" i="0" lang="en-US" sz="1200" u="none" cap="none" strike="noStrike">
                <a:solidFill>
                  <a:srgbClr val="008000"/>
                </a:solidFill>
                <a:highlight>
                  <a:srgbClr val="F8F8F8"/>
                </a:highlight>
                <a:latin typeface="Consolas"/>
                <a:ea typeface="Consolas"/>
                <a:cs typeface="Consolas"/>
                <a:sym typeface="Consolas"/>
              </a:rPr>
              <a:t>-n</a:t>
            </a:r>
            <a:r>
              <a:rPr b="0" i="0" lang="en-US" sz="1200" u="none" cap="none" strike="noStrike">
                <a:solidFill>
                  <a:srgbClr val="6E5494"/>
                </a:solidFill>
                <a:highlight>
                  <a:srgbClr val="F8F8F8"/>
                </a:highlight>
                <a:latin typeface="Consolas"/>
                <a:ea typeface="Consolas"/>
                <a:cs typeface="Consolas"/>
                <a:sym typeface="Consolas"/>
              </a:rPr>
              <a:t> 100 </a:t>
            </a:r>
            <a:r>
              <a:rPr b="0" i="0" lang="en-US" sz="1200" u="none" cap="none" strike="noStrike">
                <a:solidFill>
                  <a:srgbClr val="19177C"/>
                </a:solidFill>
                <a:highlight>
                  <a:srgbClr val="F8F8F8"/>
                </a:highlight>
                <a:latin typeface="Consolas"/>
                <a:ea typeface="Consolas"/>
                <a:cs typeface="Consolas"/>
                <a:sym typeface="Consolas"/>
              </a:rPr>
              <a:t>$filename</a:t>
            </a:r>
            <a:r>
              <a:rPr b="0" i="0" lang="en-US" sz="1200" u="none" cap="none" strike="noStrike">
                <a:solidFill>
                  <a:srgbClr val="6E5494"/>
                </a:solidFill>
                <a:highlight>
                  <a:srgbClr val="F8F8F8"/>
                </a:highlight>
                <a:latin typeface="Consolas"/>
                <a:ea typeface="Consolas"/>
                <a:cs typeface="Consolas"/>
                <a:sym typeface="Consolas"/>
              </a:rPr>
              <a:t> | tail </a:t>
            </a:r>
            <a:r>
              <a:rPr b="1" i="0" lang="en-US" sz="1200" u="none" cap="none" strike="noStrike">
                <a:solidFill>
                  <a:srgbClr val="008000"/>
                </a:solidFill>
                <a:highlight>
                  <a:srgbClr val="F8F8F8"/>
                </a:highlight>
                <a:latin typeface="Consolas"/>
                <a:ea typeface="Consolas"/>
                <a:cs typeface="Consolas"/>
                <a:sym typeface="Consolas"/>
              </a:rPr>
              <a:t>-n</a:t>
            </a:r>
            <a:r>
              <a:rPr b="0" i="0" lang="en-US" sz="1200" u="none" cap="none" strike="noStrike">
                <a:solidFill>
                  <a:srgbClr val="6E5494"/>
                </a:solidFill>
                <a:highlight>
                  <a:srgbClr val="F8F8F8"/>
                </a:highlight>
                <a:latin typeface="Consolas"/>
                <a:ea typeface="Consolas"/>
                <a:cs typeface="Consolas"/>
                <a:sym typeface="Consolas"/>
              </a:rPr>
              <a:t> 20</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done</a:t>
            </a:r>
            <a:endParaRPr b="1" i="0" sz="1200" u="none" cap="none" strike="noStrike">
              <a:solidFill>
                <a:srgbClr val="00800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446" name="Google Shape;446;p32"/>
          <p:cNvSpPr txBox="1"/>
          <p:nvPr/>
        </p:nvSpPr>
        <p:spPr>
          <a:xfrm>
            <a:off x="1263875" y="1291400"/>
            <a:ext cx="8800800" cy="338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He aquí un bucle un poco más complicado:</a:t>
            </a:r>
            <a:endParaRPr b="0" i="0" sz="1400" u="none" cap="none" strike="noStrike">
              <a:solidFill>
                <a:srgbClr val="000000"/>
              </a:solidFill>
              <a:latin typeface="Arial"/>
              <a:ea typeface="Arial"/>
              <a:cs typeface="Arial"/>
              <a:sym typeface="Arial"/>
            </a:endParaRPr>
          </a:p>
        </p:txBody>
      </p:sp>
      <p:sp>
        <p:nvSpPr>
          <p:cNvPr id="447" name="Google Shape;447;p32"/>
          <p:cNvSpPr txBox="1"/>
          <p:nvPr/>
        </p:nvSpPr>
        <p:spPr>
          <a:xfrm>
            <a:off x="1263825" y="2998350"/>
            <a:ext cx="9559200" cy="8694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En este caso, ya que la terminal expande </a:t>
            </a:r>
            <a:r>
              <a:rPr b="0" i="0" lang="en-US" sz="1400" u="none" cap="none" strike="noStrike">
                <a:solidFill>
                  <a:srgbClr val="3D90D9"/>
                </a:solidFill>
                <a:highlight>
                  <a:srgbClr val="E7E7E7"/>
                </a:highlight>
                <a:latin typeface="Consolas"/>
                <a:ea typeface="Consolas"/>
                <a:cs typeface="Consolas"/>
                <a:sym typeface="Consolas"/>
              </a:rPr>
              <a:t>$filename</a:t>
            </a:r>
            <a:r>
              <a:rPr b="0" i="0" lang="en-US" sz="1400" u="none" cap="none" strike="noStrike">
                <a:solidFill>
                  <a:srgbClr val="333333"/>
                </a:solidFill>
                <a:highlight>
                  <a:srgbClr val="FFFFFF"/>
                </a:highlight>
                <a:latin typeface="Arial"/>
                <a:ea typeface="Arial"/>
                <a:cs typeface="Arial"/>
                <a:sym typeface="Arial"/>
              </a:rPr>
              <a:t> para que sea el nombre de un archivo, </a:t>
            </a:r>
            <a:r>
              <a:rPr b="0" i="0" lang="en-US" sz="1400" u="none" cap="none" strike="noStrike">
                <a:solidFill>
                  <a:srgbClr val="3D90D9"/>
                </a:solidFill>
                <a:highlight>
                  <a:srgbClr val="E7E7E7"/>
                </a:highlight>
                <a:latin typeface="Consolas"/>
                <a:ea typeface="Consolas"/>
                <a:cs typeface="Consolas"/>
                <a:sym typeface="Consolas"/>
              </a:rPr>
              <a:t>echo $filename</a:t>
            </a:r>
            <a:r>
              <a:rPr b="0" i="0" lang="en-US" sz="1400" u="none" cap="none" strike="noStrike">
                <a:solidFill>
                  <a:srgbClr val="333333"/>
                </a:solidFill>
                <a:highlight>
                  <a:srgbClr val="FFFFFF"/>
                </a:highlight>
                <a:latin typeface="Arial"/>
                <a:ea typeface="Arial"/>
                <a:cs typeface="Arial"/>
                <a:sym typeface="Arial"/>
              </a:rPr>
              <a:t> sólo imprime el nombre del archivo </a:t>
            </a:r>
            <a:r>
              <a:rPr b="0" i="0" lang="en-US" sz="1400" u="none" cap="none" strike="noStrike">
                <a:solidFill>
                  <a:srgbClr val="303030"/>
                </a:solidFill>
                <a:highlight>
                  <a:srgbClr val="F8F8F8"/>
                </a:highlight>
                <a:latin typeface="Consolas"/>
                <a:ea typeface="Consolas"/>
                <a:cs typeface="Consolas"/>
                <a:sym typeface="Consolas"/>
              </a:rPr>
              <a:t>hello there</a:t>
            </a:r>
            <a:r>
              <a:rPr b="0" i="0" lang="en-US" sz="1400" u="none" cap="none" strike="noStrike">
                <a:solidFill>
                  <a:srgbClr val="333333"/>
                </a:solidFill>
                <a:highlight>
                  <a:srgbClr val="FFFFFF"/>
                </a:highlight>
                <a:latin typeface="Arial"/>
                <a:ea typeface="Arial"/>
                <a:cs typeface="Arial"/>
                <a:sym typeface="Arial"/>
              </a:rPr>
              <a:t>. Ten en cuenta que no podemos escribir esto como:</a:t>
            </a:r>
            <a:endParaRPr b="0" i="0" sz="1400" u="none" cap="none" strike="noStrike">
              <a:solidFill>
                <a:srgbClr val="000000"/>
              </a:solidFill>
              <a:latin typeface="Arial"/>
              <a:ea typeface="Arial"/>
              <a:cs typeface="Arial"/>
              <a:sym typeface="Arial"/>
            </a:endParaRPr>
          </a:p>
        </p:txBody>
      </p:sp>
      <p:sp>
        <p:nvSpPr>
          <p:cNvPr id="448" name="Google Shape;448;p32"/>
          <p:cNvSpPr txBox="1"/>
          <p:nvPr/>
        </p:nvSpPr>
        <p:spPr>
          <a:xfrm>
            <a:off x="5786325" y="4002150"/>
            <a:ext cx="5067900" cy="11616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La primera vez a través del bucle, cuando </a:t>
            </a:r>
            <a:r>
              <a:rPr b="0" i="0" lang="en-US" sz="1400" u="none" cap="none" strike="noStrike">
                <a:solidFill>
                  <a:srgbClr val="3D90D9"/>
                </a:solidFill>
                <a:highlight>
                  <a:srgbClr val="E7E7E7"/>
                </a:highlight>
                <a:latin typeface="Consolas"/>
                <a:ea typeface="Consolas"/>
                <a:cs typeface="Consolas"/>
                <a:sym typeface="Consolas"/>
              </a:rPr>
              <a:t>$filename</a:t>
            </a:r>
            <a:r>
              <a:rPr b="0" i="0" lang="en-US" sz="1400" u="none" cap="none" strike="noStrike">
                <a:solidFill>
                  <a:srgbClr val="333333"/>
                </a:solidFill>
                <a:highlight>
                  <a:srgbClr val="FFFFFF"/>
                </a:highlight>
                <a:latin typeface="Arial"/>
                <a:ea typeface="Arial"/>
                <a:cs typeface="Arial"/>
                <a:sym typeface="Arial"/>
              </a:rPr>
              <a:t> se expande a </a:t>
            </a:r>
            <a:r>
              <a:rPr b="0" i="0" lang="en-US" sz="1400" u="none" cap="none" strike="noStrike">
                <a:solidFill>
                  <a:srgbClr val="3D90D9"/>
                </a:solidFill>
                <a:highlight>
                  <a:srgbClr val="E7E7E7"/>
                </a:highlight>
                <a:latin typeface="Consolas"/>
                <a:ea typeface="Consolas"/>
                <a:cs typeface="Consolas"/>
                <a:sym typeface="Consolas"/>
              </a:rPr>
              <a:t>basilisk.dat</a:t>
            </a:r>
            <a:r>
              <a:rPr b="0" i="0" lang="en-US" sz="1400" u="none" cap="none" strike="noStrike">
                <a:solidFill>
                  <a:srgbClr val="333333"/>
                </a:solidFill>
                <a:highlight>
                  <a:srgbClr val="FFFFFF"/>
                </a:highlight>
                <a:latin typeface="Arial"/>
                <a:ea typeface="Arial"/>
                <a:cs typeface="Arial"/>
                <a:sym typeface="Arial"/>
              </a:rPr>
              <a:t>, la terminal intentará ejecutar </a:t>
            </a:r>
            <a:r>
              <a:rPr b="0" i="0" lang="en-US" sz="1400" u="none" cap="none" strike="noStrike">
                <a:solidFill>
                  <a:srgbClr val="3D90D9"/>
                </a:solidFill>
                <a:highlight>
                  <a:srgbClr val="E7E7E7"/>
                </a:highlight>
                <a:latin typeface="Consolas"/>
                <a:ea typeface="Consolas"/>
                <a:cs typeface="Consolas"/>
                <a:sym typeface="Consolas"/>
              </a:rPr>
              <a:t>basilisk.dat</a:t>
            </a:r>
            <a:r>
              <a:rPr b="0" i="0" lang="en-US" sz="1400" u="none" cap="none" strike="noStrike">
                <a:solidFill>
                  <a:srgbClr val="333333"/>
                </a:solidFill>
                <a:highlight>
                  <a:srgbClr val="FFFFFF"/>
                </a:highlight>
                <a:latin typeface="Arial"/>
                <a:ea typeface="Arial"/>
                <a:cs typeface="Arial"/>
                <a:sym typeface="Arial"/>
              </a:rPr>
              <a:t> como un programa. </a:t>
            </a:r>
            <a:endParaRPr b="0" i="0" sz="1400" u="none" cap="none" strike="noStrike">
              <a:solidFill>
                <a:srgbClr val="000000"/>
              </a:solidFill>
              <a:latin typeface="Arial"/>
              <a:ea typeface="Arial"/>
              <a:cs typeface="Arial"/>
              <a:sym typeface="Arial"/>
            </a:endParaRPr>
          </a:p>
        </p:txBody>
      </p:sp>
      <p:sp>
        <p:nvSpPr>
          <p:cNvPr id="449" name="Google Shape;449;p32"/>
          <p:cNvSpPr txBox="1"/>
          <p:nvPr/>
        </p:nvSpPr>
        <p:spPr>
          <a:xfrm>
            <a:off x="1312650" y="750775"/>
            <a:ext cx="50679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EJEMPLO 3</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32"/>
          <p:cNvSpPr txBox="1"/>
          <p:nvPr/>
        </p:nvSpPr>
        <p:spPr>
          <a:xfrm>
            <a:off x="1688025" y="3913650"/>
            <a:ext cx="3843000" cy="14025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for </a:t>
            </a:r>
            <a:r>
              <a:rPr b="0" i="0" lang="en-US" sz="1200" u="none" cap="none" strike="noStrike">
                <a:solidFill>
                  <a:srgbClr val="6E5494"/>
                </a:solidFill>
                <a:highlight>
                  <a:srgbClr val="F8F8F8"/>
                </a:highlight>
                <a:latin typeface="Consolas"/>
                <a:ea typeface="Consolas"/>
                <a:cs typeface="Consolas"/>
                <a:sym typeface="Consolas"/>
              </a:rPr>
              <a:t>filename </a:t>
            </a:r>
            <a:r>
              <a:rPr b="1" i="0" lang="en-US" sz="1200" u="none" cap="none" strike="noStrike">
                <a:solidFill>
                  <a:srgbClr val="008000"/>
                </a:solidFill>
                <a:highlight>
                  <a:srgbClr val="F8F8F8"/>
                </a:highlight>
                <a:latin typeface="Consolas"/>
                <a:ea typeface="Consolas"/>
                <a:cs typeface="Consolas"/>
                <a:sym typeface="Consolas"/>
              </a:rPr>
              <a:t>in</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.dat</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do</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19177C"/>
                </a:solidFill>
                <a:highlight>
                  <a:srgbClr val="F8F8F8"/>
                </a:highlight>
                <a:latin typeface="Consolas"/>
                <a:ea typeface="Consolas"/>
                <a:cs typeface="Consolas"/>
                <a:sym typeface="Consolas"/>
              </a:rPr>
              <a:t>$filename</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head </a:t>
            </a:r>
            <a:r>
              <a:rPr b="1" i="0" lang="en-US" sz="1200" u="none" cap="none" strike="noStrike">
                <a:solidFill>
                  <a:srgbClr val="008000"/>
                </a:solidFill>
                <a:highlight>
                  <a:srgbClr val="F8F8F8"/>
                </a:highlight>
                <a:latin typeface="Consolas"/>
                <a:ea typeface="Consolas"/>
                <a:cs typeface="Consolas"/>
                <a:sym typeface="Consolas"/>
              </a:rPr>
              <a:t>-n</a:t>
            </a:r>
            <a:r>
              <a:rPr b="0" i="0" lang="en-US" sz="1200" u="none" cap="none" strike="noStrike">
                <a:solidFill>
                  <a:srgbClr val="6E5494"/>
                </a:solidFill>
                <a:highlight>
                  <a:srgbClr val="F8F8F8"/>
                </a:highlight>
                <a:latin typeface="Consolas"/>
                <a:ea typeface="Consolas"/>
                <a:cs typeface="Consolas"/>
                <a:sym typeface="Consolas"/>
              </a:rPr>
              <a:t> 100 </a:t>
            </a:r>
            <a:r>
              <a:rPr b="0" i="0" lang="en-US" sz="1200" u="none" cap="none" strike="noStrike">
                <a:solidFill>
                  <a:srgbClr val="19177C"/>
                </a:solidFill>
                <a:highlight>
                  <a:srgbClr val="F8F8F8"/>
                </a:highlight>
                <a:latin typeface="Consolas"/>
                <a:ea typeface="Consolas"/>
                <a:cs typeface="Consolas"/>
                <a:sym typeface="Consolas"/>
              </a:rPr>
              <a:t>$filename</a:t>
            </a:r>
            <a:r>
              <a:rPr b="0" i="0" lang="en-US" sz="1200" u="none" cap="none" strike="noStrike">
                <a:solidFill>
                  <a:srgbClr val="6E5494"/>
                </a:solidFill>
                <a:highlight>
                  <a:srgbClr val="F8F8F8"/>
                </a:highlight>
                <a:latin typeface="Consolas"/>
                <a:ea typeface="Consolas"/>
                <a:cs typeface="Consolas"/>
                <a:sym typeface="Consolas"/>
              </a:rPr>
              <a:t> | tail </a:t>
            </a:r>
            <a:r>
              <a:rPr b="1" i="0" lang="en-US" sz="1200" u="none" cap="none" strike="noStrike">
                <a:solidFill>
                  <a:srgbClr val="008000"/>
                </a:solidFill>
                <a:highlight>
                  <a:srgbClr val="F8F8F8"/>
                </a:highlight>
                <a:latin typeface="Consolas"/>
                <a:ea typeface="Consolas"/>
                <a:cs typeface="Consolas"/>
                <a:sym typeface="Consolas"/>
              </a:rPr>
              <a:t>-n</a:t>
            </a:r>
            <a:r>
              <a:rPr b="0" i="0" lang="en-US" sz="1200" u="none" cap="none" strike="noStrike">
                <a:solidFill>
                  <a:srgbClr val="6E5494"/>
                </a:solidFill>
                <a:highlight>
                  <a:srgbClr val="F8F8F8"/>
                </a:highlight>
                <a:latin typeface="Consolas"/>
                <a:ea typeface="Consolas"/>
                <a:cs typeface="Consolas"/>
                <a:sym typeface="Consolas"/>
              </a:rPr>
              <a:t> 20</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done</a:t>
            </a:r>
            <a:endParaRPr b="1" i="0" sz="1200" u="none" cap="none" strike="noStrike">
              <a:solidFill>
                <a:srgbClr val="00800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451" name="Google Shape;451;p32"/>
          <p:cNvSpPr/>
          <p:nvPr/>
        </p:nvSpPr>
        <p:spPr>
          <a:xfrm>
            <a:off x="5322250" y="3593725"/>
            <a:ext cx="584700" cy="603300"/>
          </a:xfrm>
          <a:prstGeom prst="mathMultiply">
            <a:avLst>
              <a:gd fmla="val 23520" name="adj1"/>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highlight>
                <a:srgbClr val="FF0000"/>
              </a:highlight>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55" name="Shape 455"/>
        <p:cNvGrpSpPr/>
        <p:nvPr/>
      </p:nvGrpSpPr>
      <p:grpSpPr>
        <a:xfrm>
          <a:off x="0" y="0"/>
          <a:ext cx="0" cy="0"/>
          <a:chOff x="0" y="0"/>
          <a:chExt cx="0" cy="0"/>
        </a:xfrm>
      </p:grpSpPr>
      <p:sp>
        <p:nvSpPr>
          <p:cNvPr id="456" name="Google Shape;456;p33"/>
          <p:cNvSpPr txBox="1"/>
          <p:nvPr/>
        </p:nvSpPr>
        <p:spPr>
          <a:xfrm>
            <a:off x="1312650" y="750775"/>
            <a:ext cx="89883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PIPELINE DE NELLE: PROCESANDO ARCHIVOS</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33"/>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58" name="Google Shape;458;p33"/>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459" name="Google Shape;459;p33"/>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460" name="Google Shape;460;p33"/>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461" name="Google Shape;461;p33"/>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462" name="Google Shape;462;p33"/>
          <p:cNvSpPr txBox="1"/>
          <p:nvPr/>
        </p:nvSpPr>
        <p:spPr>
          <a:xfrm>
            <a:off x="1236450" y="1234775"/>
            <a:ext cx="9443100" cy="13206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Nelle ahora está lista para procesar sus archivos de datos. Dado que todavía está aprendiendo cómo utilizar la terminal, decide construir los comandos requeridos en etapas. Su primer paso es asegurarse de que puede seleccionar los archivos correctos (recuerda, aquellos cuyos nombres terminan en ‘A’ o ‘B’, en lugar de ‘Z’). Posicionada en su directorio home, Nelle teclea:</a:t>
            </a:r>
            <a:endParaRPr b="0" i="0" sz="1400" u="none" cap="none" strike="noStrike">
              <a:solidFill>
                <a:srgbClr val="000000"/>
              </a:solidFill>
              <a:latin typeface="Arial"/>
              <a:ea typeface="Arial"/>
              <a:cs typeface="Arial"/>
              <a:sym typeface="Arial"/>
            </a:endParaRPr>
          </a:p>
        </p:txBody>
      </p:sp>
      <p:sp>
        <p:nvSpPr>
          <p:cNvPr id="463" name="Google Shape;463;p33"/>
          <p:cNvSpPr/>
          <p:nvPr/>
        </p:nvSpPr>
        <p:spPr>
          <a:xfrm>
            <a:off x="5716425" y="2869175"/>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33"/>
          <p:cNvSpPr txBox="1"/>
          <p:nvPr/>
        </p:nvSpPr>
        <p:spPr>
          <a:xfrm>
            <a:off x="1236450" y="3818025"/>
            <a:ext cx="9366900" cy="8631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Su siguiente paso es decidir cómo llamar a los archivos que creará el programa de análisis </a:t>
            </a:r>
            <a:r>
              <a:rPr b="0" i="0" lang="en-US" sz="1400" u="none" cap="none" strike="noStrike">
                <a:solidFill>
                  <a:srgbClr val="3D90D9"/>
                </a:solidFill>
                <a:highlight>
                  <a:srgbClr val="E7E7E7"/>
                </a:highlight>
                <a:latin typeface="Consolas"/>
                <a:ea typeface="Consolas"/>
                <a:cs typeface="Consolas"/>
                <a:sym typeface="Consolas"/>
              </a:rPr>
              <a:t>goostats</a:t>
            </a:r>
            <a:r>
              <a:rPr b="0" i="0" lang="en-US" sz="1400" u="none" cap="none" strike="noStrike">
                <a:solidFill>
                  <a:srgbClr val="333333"/>
                </a:solidFill>
                <a:highlight>
                  <a:srgbClr val="FFFFFF"/>
                </a:highlight>
                <a:latin typeface="Arial"/>
                <a:ea typeface="Arial"/>
                <a:cs typeface="Arial"/>
                <a:sym typeface="Arial"/>
              </a:rPr>
              <a:t>. Prefijar el nombre de cada archivo de entrada con “stats” parece simple, así que modifica su bucle para hacer eso:</a:t>
            </a:r>
            <a:endParaRPr b="0" i="0" sz="1400" u="none" cap="none" strike="noStrike">
              <a:solidFill>
                <a:srgbClr val="000000"/>
              </a:solidFill>
              <a:latin typeface="Arial"/>
              <a:ea typeface="Arial"/>
              <a:cs typeface="Arial"/>
              <a:sym typeface="Arial"/>
            </a:endParaRPr>
          </a:p>
        </p:txBody>
      </p:sp>
      <p:sp>
        <p:nvSpPr>
          <p:cNvPr id="465" name="Google Shape;465;p33"/>
          <p:cNvSpPr/>
          <p:nvPr/>
        </p:nvSpPr>
        <p:spPr>
          <a:xfrm>
            <a:off x="5385950" y="521440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33"/>
          <p:cNvSpPr txBox="1"/>
          <p:nvPr/>
        </p:nvSpPr>
        <p:spPr>
          <a:xfrm>
            <a:off x="1324950" y="2296175"/>
            <a:ext cx="3843000" cy="14025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cd </a:t>
            </a:r>
            <a:r>
              <a:rPr b="0" i="0" lang="en-US" sz="1200" u="none" cap="none" strike="noStrike">
                <a:solidFill>
                  <a:srgbClr val="6E5494"/>
                </a:solidFill>
                <a:highlight>
                  <a:srgbClr val="F8F8F8"/>
                </a:highlight>
                <a:latin typeface="Consolas"/>
                <a:ea typeface="Consolas"/>
                <a:cs typeface="Consolas"/>
                <a:sym typeface="Consolas"/>
              </a:rPr>
              <a:t>north-pacific-gyre/2012-07-03</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19177C"/>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for </a:t>
            </a:r>
            <a:r>
              <a:rPr b="0" i="0" lang="en-US" sz="1200" u="none" cap="none" strike="noStrike">
                <a:solidFill>
                  <a:srgbClr val="6E5494"/>
                </a:solidFill>
                <a:highlight>
                  <a:srgbClr val="F8F8F8"/>
                </a:highlight>
                <a:latin typeface="Consolas"/>
                <a:ea typeface="Consolas"/>
                <a:cs typeface="Consolas"/>
                <a:sym typeface="Consolas"/>
              </a:rPr>
              <a:t>datafile </a:t>
            </a:r>
            <a:r>
              <a:rPr b="1" i="0" lang="en-US" sz="1200" u="none" cap="none" strike="noStrike">
                <a:solidFill>
                  <a:srgbClr val="008000"/>
                </a:solidFill>
                <a:highlight>
                  <a:srgbClr val="F8F8F8"/>
                </a:highlight>
                <a:latin typeface="Consolas"/>
                <a:ea typeface="Consolas"/>
                <a:cs typeface="Consolas"/>
                <a:sym typeface="Consolas"/>
              </a:rPr>
              <a:t>in </a:t>
            </a:r>
            <a:r>
              <a:rPr b="0" i="0" lang="en-US" sz="1200" u="none" cap="none" strike="noStrike">
                <a:solidFill>
                  <a:srgbClr val="6E5494"/>
                </a:solidFill>
                <a:highlight>
                  <a:srgbClr val="F8F8F8"/>
                </a:highlight>
                <a:latin typeface="Consolas"/>
                <a:ea typeface="Consolas"/>
                <a:cs typeface="Consolas"/>
                <a:sym typeface="Consolas"/>
              </a:rPr>
              <a:t>NENE</a:t>
            </a:r>
            <a:r>
              <a:rPr b="1"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66666"/>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AB].txt</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do</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echo</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19177C"/>
                </a:solidFill>
                <a:highlight>
                  <a:srgbClr val="F8F8F8"/>
                </a:highlight>
                <a:latin typeface="Consolas"/>
                <a:ea typeface="Consolas"/>
                <a:cs typeface="Consolas"/>
                <a:sym typeface="Consolas"/>
              </a:rPr>
              <a:t>$datafile</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done</a:t>
            </a:r>
            <a:endParaRPr b="1" i="0" sz="1200" u="none" cap="none" strike="noStrike">
              <a:solidFill>
                <a:srgbClr val="00800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467" name="Google Shape;467;p33"/>
          <p:cNvSpPr txBox="1"/>
          <p:nvPr/>
        </p:nvSpPr>
        <p:spPr>
          <a:xfrm>
            <a:off x="6633675" y="2136675"/>
            <a:ext cx="1583100" cy="16953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303030"/>
                </a:solidFill>
                <a:highlight>
                  <a:srgbClr val="F8F8F8"/>
                </a:highlight>
                <a:latin typeface="Consolas"/>
                <a:ea typeface="Consolas"/>
                <a:cs typeface="Consolas"/>
                <a:sym typeface="Consolas"/>
              </a:rPr>
              <a:t>NENE01729A.txt</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NENE01729B.txt</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NENE01736A.txt</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NENE02043A.txt</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NENE02043B.txt</a:t>
            </a:r>
            <a:endParaRPr b="1" i="0" sz="1200" u="none" cap="none" strike="noStrike">
              <a:solidFill>
                <a:srgbClr val="00800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468" name="Google Shape;468;p33"/>
          <p:cNvSpPr txBox="1"/>
          <p:nvPr/>
        </p:nvSpPr>
        <p:spPr>
          <a:xfrm>
            <a:off x="1324950" y="4919800"/>
            <a:ext cx="3441000" cy="11505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for </a:t>
            </a:r>
            <a:r>
              <a:rPr b="0" i="0" lang="en-US" sz="1200" u="none" cap="none" strike="noStrike">
                <a:solidFill>
                  <a:srgbClr val="6E5494"/>
                </a:solidFill>
                <a:highlight>
                  <a:srgbClr val="F8F8F8"/>
                </a:highlight>
                <a:latin typeface="Consolas"/>
                <a:ea typeface="Consolas"/>
                <a:cs typeface="Consolas"/>
                <a:sym typeface="Consolas"/>
              </a:rPr>
              <a:t>datafile </a:t>
            </a:r>
            <a:r>
              <a:rPr b="1" i="0" lang="en-US" sz="1200" u="none" cap="none" strike="noStrike">
                <a:solidFill>
                  <a:srgbClr val="008000"/>
                </a:solidFill>
                <a:highlight>
                  <a:srgbClr val="F8F8F8"/>
                </a:highlight>
                <a:latin typeface="Consolas"/>
                <a:ea typeface="Consolas"/>
                <a:cs typeface="Consolas"/>
                <a:sym typeface="Consolas"/>
              </a:rPr>
              <a:t>in </a:t>
            </a:r>
            <a:r>
              <a:rPr b="0" i="0" lang="en-US" sz="1200" u="none" cap="none" strike="noStrike">
                <a:solidFill>
                  <a:srgbClr val="6E5494"/>
                </a:solidFill>
                <a:highlight>
                  <a:srgbClr val="F8F8F8"/>
                </a:highlight>
                <a:latin typeface="Consolas"/>
                <a:ea typeface="Consolas"/>
                <a:cs typeface="Consolas"/>
                <a:sym typeface="Consolas"/>
              </a:rPr>
              <a:t>NENE</a:t>
            </a:r>
            <a:r>
              <a:rPr b="1"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66666"/>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AB].txt</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do</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echo</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19177C"/>
                </a:solidFill>
                <a:highlight>
                  <a:srgbClr val="F8F8F8"/>
                </a:highlight>
                <a:latin typeface="Consolas"/>
                <a:ea typeface="Consolas"/>
                <a:cs typeface="Consolas"/>
                <a:sym typeface="Consolas"/>
              </a:rPr>
              <a:t>$datafile</a:t>
            </a:r>
            <a:r>
              <a:rPr b="0" i="0" lang="en-US" sz="1200" u="none" cap="none" strike="noStrike">
                <a:solidFill>
                  <a:srgbClr val="6E5494"/>
                </a:solidFill>
                <a:highlight>
                  <a:srgbClr val="F8F8F8"/>
                </a:highlight>
                <a:latin typeface="Consolas"/>
                <a:ea typeface="Consolas"/>
                <a:cs typeface="Consolas"/>
                <a:sym typeface="Consolas"/>
              </a:rPr>
              <a:t> stats-</a:t>
            </a:r>
            <a:r>
              <a:rPr b="0" i="0" lang="en-US" sz="1200" u="none" cap="none" strike="noStrike">
                <a:solidFill>
                  <a:srgbClr val="19177C"/>
                </a:solidFill>
                <a:highlight>
                  <a:srgbClr val="F8F8F8"/>
                </a:highlight>
                <a:latin typeface="Consolas"/>
                <a:ea typeface="Consolas"/>
                <a:cs typeface="Consolas"/>
                <a:sym typeface="Consolas"/>
              </a:rPr>
              <a:t>$datafile</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done</a:t>
            </a:r>
            <a:endParaRPr b="1" i="0" sz="1200" u="none" cap="none" strike="noStrike">
              <a:solidFill>
                <a:srgbClr val="00800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469" name="Google Shape;469;p33"/>
          <p:cNvSpPr txBox="1"/>
          <p:nvPr/>
        </p:nvSpPr>
        <p:spPr>
          <a:xfrm>
            <a:off x="6284950" y="4647400"/>
            <a:ext cx="3336000" cy="16953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303030"/>
                </a:solidFill>
                <a:highlight>
                  <a:srgbClr val="F8F8F8"/>
                </a:highlight>
                <a:latin typeface="Consolas"/>
                <a:ea typeface="Consolas"/>
                <a:cs typeface="Consolas"/>
                <a:sym typeface="Consolas"/>
              </a:rPr>
              <a:t>NENE01729A.txt stats-NENE01729A.txt</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NENE01729B.txt stats-NENE01729B.txt</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NENE01736A.txt stats-NENE01736A.txt</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NENE02043A.txt stats-NENE02043A.txt</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NENE02043B.txt stats-NENE02043B.txt</a:t>
            </a:r>
            <a:endParaRPr b="1" i="0" sz="1200" u="none" cap="none" strike="noStrike">
              <a:solidFill>
                <a:srgbClr val="00800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73" name="Shape 473"/>
        <p:cNvGrpSpPr/>
        <p:nvPr/>
      </p:nvGrpSpPr>
      <p:grpSpPr>
        <a:xfrm>
          <a:off x="0" y="0"/>
          <a:ext cx="0" cy="0"/>
          <a:chOff x="0" y="0"/>
          <a:chExt cx="0" cy="0"/>
        </a:xfrm>
      </p:grpSpPr>
      <p:sp>
        <p:nvSpPr>
          <p:cNvPr id="474" name="Google Shape;474;p34"/>
          <p:cNvSpPr txBox="1"/>
          <p:nvPr/>
        </p:nvSpPr>
        <p:spPr>
          <a:xfrm>
            <a:off x="1312650" y="750775"/>
            <a:ext cx="89883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REDIRECCIONAMIENTO DE LA SALIDA</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34"/>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76" name="Google Shape;476;p34"/>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477" name="Google Shape;477;p34"/>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478" name="Google Shape;478;p34"/>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479" name="Google Shape;479;p34"/>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480" name="Google Shape;480;p34"/>
          <p:cNvSpPr txBox="1"/>
          <p:nvPr/>
        </p:nvSpPr>
        <p:spPr>
          <a:xfrm>
            <a:off x="1524950" y="1530500"/>
            <a:ext cx="3000000" cy="1531200"/>
          </a:xfrm>
          <a:prstGeom prst="rect">
            <a:avLst/>
          </a:prstGeom>
          <a:solidFill>
            <a:srgbClr val="000000"/>
          </a:solidFill>
          <a:ln>
            <a:noFill/>
          </a:ln>
        </p:spPr>
        <p:txBody>
          <a:bodyPr anchorCtr="0" anchor="ctr"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1" i="0" lang="en-US" sz="1200" u="none" cap="none" strike="noStrike">
                <a:solidFill>
                  <a:srgbClr val="008000"/>
                </a:solidFill>
                <a:highlight>
                  <a:srgbClr val="F8F8F8"/>
                </a:highlight>
                <a:latin typeface="Consolas"/>
                <a:ea typeface="Consolas"/>
                <a:cs typeface="Consolas"/>
                <a:sym typeface="Consolas"/>
              </a:rPr>
              <a:t>for </a:t>
            </a:r>
            <a:r>
              <a:rPr b="0" i="0" lang="en-US" sz="1200" u="none" cap="none" strike="noStrike">
                <a:solidFill>
                  <a:srgbClr val="6E5494"/>
                </a:solidFill>
                <a:highlight>
                  <a:srgbClr val="F8F8F8"/>
                </a:highlight>
                <a:latin typeface="Consolas"/>
                <a:ea typeface="Consolas"/>
                <a:cs typeface="Consolas"/>
                <a:sym typeface="Consolas"/>
              </a:rPr>
              <a:t>alkanes </a:t>
            </a:r>
            <a:r>
              <a:rPr b="1" i="0" lang="en-US" sz="1200" u="none" cap="none" strike="noStrike">
                <a:solidFill>
                  <a:srgbClr val="008000"/>
                </a:solidFill>
                <a:highlight>
                  <a:srgbClr val="F8F8F8"/>
                </a:highlight>
                <a:latin typeface="Consolas"/>
                <a:ea typeface="Consolas"/>
                <a:cs typeface="Consolas"/>
                <a:sym typeface="Consolas"/>
              </a:rPr>
              <a:t>in</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.pdb</a:t>
            </a:r>
            <a:br>
              <a:rPr b="0" i="0" lang="en-US" sz="1200" u="none" cap="none" strike="noStrike">
                <a:solidFill>
                  <a:srgbClr val="6E5494"/>
                </a:solidFill>
                <a:highlight>
                  <a:srgbClr val="F8F8F8"/>
                </a:highlight>
                <a:latin typeface="Consolas"/>
                <a:ea typeface="Consolas"/>
                <a:cs typeface="Consolas"/>
                <a:sym typeface="Consolas"/>
              </a:rPr>
            </a:br>
            <a:r>
              <a:rPr b="1" i="0" lang="en-US" sz="1200" u="none" cap="none" strike="noStrike">
                <a:solidFill>
                  <a:srgbClr val="008000"/>
                </a:solidFill>
                <a:highlight>
                  <a:srgbClr val="F8F8F8"/>
                </a:highlight>
                <a:latin typeface="Consolas"/>
                <a:ea typeface="Consolas"/>
                <a:cs typeface="Consolas"/>
                <a:sym typeface="Consolas"/>
              </a:rPr>
              <a:t>do</a:t>
            </a:r>
            <a:br>
              <a:rPr b="1" i="0" lang="en-US" sz="1200" u="none" cap="none" strike="noStrike">
                <a:solidFill>
                  <a:srgbClr val="008000"/>
                </a:solidFill>
                <a:highlight>
                  <a:srgbClr val="F8F8F8"/>
                </a:highlight>
                <a:latin typeface="Consolas"/>
                <a:ea typeface="Consolas"/>
                <a:cs typeface="Consolas"/>
                <a:sym typeface="Consolas"/>
              </a:rPr>
            </a:br>
            <a:r>
              <a:rPr b="1" i="0" lang="en-US" sz="1200" u="none" cap="none" strike="noStrike">
                <a:solidFill>
                  <a:srgbClr val="008000"/>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echo</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19177C"/>
                </a:solidFill>
                <a:highlight>
                  <a:srgbClr val="F8F8F8"/>
                </a:highlight>
                <a:latin typeface="Consolas"/>
                <a:ea typeface="Consolas"/>
                <a:cs typeface="Consolas"/>
                <a:sym typeface="Consolas"/>
              </a:rPr>
              <a:t>$alkanes</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cat</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19177C"/>
                </a:solidFill>
                <a:highlight>
                  <a:srgbClr val="F8F8F8"/>
                </a:highlight>
                <a:latin typeface="Consolas"/>
                <a:ea typeface="Consolas"/>
                <a:cs typeface="Consolas"/>
                <a:sym typeface="Consolas"/>
              </a:rPr>
              <a:t>$alkanes</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alkanes.pdb</a:t>
            </a:r>
            <a:br>
              <a:rPr b="0" i="0" lang="en-US" sz="1200" u="none" cap="none" strike="noStrike">
                <a:solidFill>
                  <a:srgbClr val="6E5494"/>
                </a:solidFill>
                <a:highlight>
                  <a:srgbClr val="F8F8F8"/>
                </a:highlight>
                <a:latin typeface="Consolas"/>
                <a:ea typeface="Consolas"/>
                <a:cs typeface="Consolas"/>
                <a:sym typeface="Consolas"/>
              </a:rPr>
            </a:br>
            <a:r>
              <a:rPr b="1" i="0" lang="en-US" sz="1200" u="none" cap="none" strike="noStrike">
                <a:solidFill>
                  <a:srgbClr val="008000"/>
                </a:solidFill>
                <a:highlight>
                  <a:srgbClr val="F8F8F8"/>
                </a:highlight>
                <a:latin typeface="Consolas"/>
                <a:ea typeface="Consolas"/>
                <a:cs typeface="Consolas"/>
                <a:sym typeface="Consolas"/>
              </a:rPr>
              <a:t>done</a:t>
            </a:r>
            <a:endParaRPr b="1" i="0" sz="1200" u="none" cap="none" strike="noStrike">
              <a:solidFill>
                <a:srgbClr val="008000"/>
              </a:solidFill>
              <a:highlight>
                <a:srgbClr val="F8F8F8"/>
              </a:highlight>
              <a:latin typeface="Consolas"/>
              <a:ea typeface="Consolas"/>
              <a:cs typeface="Consolas"/>
              <a:sym typeface="Consolas"/>
            </a:endParaRPr>
          </a:p>
        </p:txBody>
      </p:sp>
      <p:sp>
        <p:nvSpPr>
          <p:cNvPr id="481" name="Google Shape;481;p34"/>
          <p:cNvSpPr txBox="1"/>
          <p:nvPr/>
        </p:nvSpPr>
        <p:spPr>
          <a:xfrm>
            <a:off x="1524950" y="3527550"/>
            <a:ext cx="3000000" cy="1380900"/>
          </a:xfrm>
          <a:prstGeom prst="rect">
            <a:avLst/>
          </a:prstGeom>
          <a:solidFill>
            <a:srgbClr val="000000"/>
          </a:solidFill>
          <a:ln>
            <a:noFill/>
          </a:ln>
        </p:spPr>
        <p:txBody>
          <a:bodyPr anchorCtr="0" anchor="ctr"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1" i="0" lang="en-US" sz="1200" u="none" cap="none" strike="noStrike">
                <a:solidFill>
                  <a:srgbClr val="008000"/>
                </a:solidFill>
                <a:highlight>
                  <a:srgbClr val="F8F8F8"/>
                </a:highlight>
                <a:latin typeface="Consolas"/>
                <a:ea typeface="Consolas"/>
                <a:cs typeface="Consolas"/>
                <a:sym typeface="Consolas"/>
              </a:rPr>
              <a:t>for </a:t>
            </a:r>
            <a:r>
              <a:rPr b="0" i="0" lang="en-US" sz="1200" u="none" cap="none" strike="noStrike">
                <a:solidFill>
                  <a:srgbClr val="6E5494"/>
                </a:solidFill>
                <a:highlight>
                  <a:srgbClr val="F8F8F8"/>
                </a:highlight>
                <a:latin typeface="Consolas"/>
                <a:ea typeface="Consolas"/>
                <a:cs typeface="Consolas"/>
                <a:sym typeface="Consolas"/>
              </a:rPr>
              <a:t>datafile </a:t>
            </a:r>
            <a:r>
              <a:rPr b="1" i="0" lang="en-US" sz="1200" u="none" cap="none" strike="noStrike">
                <a:solidFill>
                  <a:srgbClr val="008000"/>
                </a:solidFill>
                <a:highlight>
                  <a:srgbClr val="F8F8F8"/>
                </a:highlight>
                <a:latin typeface="Consolas"/>
                <a:ea typeface="Consolas"/>
                <a:cs typeface="Consolas"/>
                <a:sym typeface="Consolas"/>
              </a:rPr>
              <a:t>in</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.pdb</a:t>
            </a:r>
            <a:br>
              <a:rPr b="0" i="0" lang="en-US" sz="1200" u="none" cap="none" strike="noStrike">
                <a:solidFill>
                  <a:srgbClr val="6E5494"/>
                </a:solidFill>
                <a:highlight>
                  <a:srgbClr val="F8F8F8"/>
                </a:highlight>
                <a:latin typeface="Consolas"/>
                <a:ea typeface="Consolas"/>
                <a:cs typeface="Consolas"/>
                <a:sym typeface="Consolas"/>
              </a:rPr>
            </a:br>
            <a:r>
              <a:rPr b="1" i="0" lang="en-US" sz="1200" u="none" cap="none" strike="noStrike">
                <a:solidFill>
                  <a:srgbClr val="008000"/>
                </a:solidFill>
                <a:highlight>
                  <a:srgbClr val="F8F8F8"/>
                </a:highlight>
                <a:latin typeface="Consolas"/>
                <a:ea typeface="Consolas"/>
                <a:cs typeface="Consolas"/>
                <a:sym typeface="Consolas"/>
              </a:rPr>
              <a:t>do</a:t>
            </a:r>
            <a:br>
              <a:rPr b="1" i="0" lang="en-US" sz="1200" u="none" cap="none" strike="noStrike">
                <a:solidFill>
                  <a:srgbClr val="008000"/>
                </a:solidFill>
                <a:highlight>
                  <a:srgbClr val="F8F8F8"/>
                </a:highlight>
                <a:latin typeface="Consolas"/>
                <a:ea typeface="Consolas"/>
                <a:cs typeface="Consolas"/>
                <a:sym typeface="Consolas"/>
              </a:rPr>
            </a:br>
            <a:r>
              <a:rPr b="1" i="0" lang="en-US" sz="1200" u="none" cap="none" strike="noStrike">
                <a:solidFill>
                  <a:srgbClr val="008000"/>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cat</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19177C"/>
                </a:solidFill>
                <a:highlight>
                  <a:srgbClr val="F8F8F8"/>
                </a:highlight>
                <a:latin typeface="Consolas"/>
                <a:ea typeface="Consolas"/>
                <a:cs typeface="Consolas"/>
                <a:sym typeface="Consolas"/>
              </a:rPr>
              <a:t>$datafile</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666666"/>
                </a:solidFill>
                <a:highlight>
                  <a:srgbClr val="F8F8F8"/>
                </a:highlight>
                <a:latin typeface="Consolas"/>
                <a:ea typeface="Consolas"/>
                <a:cs typeface="Consolas"/>
                <a:sym typeface="Consolas"/>
              </a:rPr>
              <a:t>&gt;&gt;</a:t>
            </a:r>
            <a:r>
              <a:rPr b="0" i="0" lang="en-US" sz="1200" u="none" cap="none" strike="noStrike">
                <a:solidFill>
                  <a:srgbClr val="6E5494"/>
                </a:solidFill>
                <a:highlight>
                  <a:srgbClr val="F8F8F8"/>
                </a:highlight>
                <a:latin typeface="Consolas"/>
                <a:ea typeface="Consolas"/>
                <a:cs typeface="Consolas"/>
                <a:sym typeface="Consolas"/>
              </a:rPr>
              <a:t> all.pdb</a:t>
            </a:r>
            <a:br>
              <a:rPr b="0" i="0" lang="en-US" sz="1200" u="none" cap="none" strike="noStrike">
                <a:solidFill>
                  <a:srgbClr val="6E5494"/>
                </a:solidFill>
                <a:highlight>
                  <a:srgbClr val="F8F8F8"/>
                </a:highlight>
                <a:latin typeface="Consolas"/>
                <a:ea typeface="Consolas"/>
                <a:cs typeface="Consolas"/>
                <a:sym typeface="Consolas"/>
              </a:rPr>
            </a:br>
            <a:r>
              <a:rPr b="1" i="0" lang="en-US" sz="1200" u="none" cap="none" strike="noStrike">
                <a:solidFill>
                  <a:srgbClr val="008000"/>
                </a:solidFill>
                <a:highlight>
                  <a:srgbClr val="F8F8F8"/>
                </a:highlight>
                <a:latin typeface="Consolas"/>
                <a:ea typeface="Consolas"/>
                <a:cs typeface="Consolas"/>
                <a:sym typeface="Consolas"/>
              </a:rPr>
              <a:t>done</a:t>
            </a:r>
            <a:endParaRPr b="1" i="0" sz="1200" u="none" cap="none" strike="noStrike">
              <a:solidFill>
                <a:srgbClr val="008000"/>
              </a:solidFill>
              <a:highlight>
                <a:srgbClr val="F8F8F8"/>
              </a:highlight>
              <a:latin typeface="Consolas"/>
              <a:ea typeface="Consolas"/>
              <a:cs typeface="Consolas"/>
              <a:sym typeface="Consolas"/>
            </a:endParaRPr>
          </a:p>
        </p:txBody>
      </p:sp>
      <p:sp>
        <p:nvSpPr>
          <p:cNvPr id="482" name="Google Shape;482;p34"/>
          <p:cNvSpPr txBox="1"/>
          <p:nvPr/>
        </p:nvSpPr>
        <p:spPr>
          <a:xfrm>
            <a:off x="5170850" y="1963850"/>
            <a:ext cx="5630700" cy="6741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El texto de cada archivo se escribe (uno a la vez) en </a:t>
            </a:r>
            <a:r>
              <a:rPr b="0" i="0" lang="en-US" sz="1400" u="none" cap="none" strike="noStrike">
                <a:solidFill>
                  <a:srgbClr val="3D90D9"/>
                </a:solidFill>
                <a:highlight>
                  <a:srgbClr val="E7E7E7"/>
                </a:highlight>
                <a:latin typeface="Consolas"/>
                <a:ea typeface="Consolas"/>
                <a:cs typeface="Consolas"/>
                <a:sym typeface="Consolas"/>
              </a:rPr>
              <a:t>alkanes.pdb</a:t>
            </a:r>
            <a:r>
              <a:rPr b="0" i="0" lang="en-US" sz="1400" u="none" cap="none" strike="noStrike">
                <a:solidFill>
                  <a:srgbClr val="333333"/>
                </a:solidFill>
                <a:highlight>
                  <a:srgbClr val="FFFFFF"/>
                </a:highlight>
                <a:latin typeface="Arial"/>
                <a:ea typeface="Arial"/>
                <a:cs typeface="Arial"/>
                <a:sym typeface="Arial"/>
              </a:rPr>
              <a:t>. Sin embargo, el archivo se sobrescribe en cada iteración del bucle.</a:t>
            </a:r>
            <a:endParaRPr b="0" i="0" sz="1400" u="none" cap="none" strike="noStrike">
              <a:solidFill>
                <a:srgbClr val="000000"/>
              </a:solidFill>
              <a:latin typeface="Arial"/>
              <a:ea typeface="Arial"/>
              <a:cs typeface="Arial"/>
              <a:sym typeface="Arial"/>
            </a:endParaRPr>
          </a:p>
        </p:txBody>
      </p:sp>
      <p:sp>
        <p:nvSpPr>
          <p:cNvPr id="483" name="Google Shape;483;p34"/>
          <p:cNvSpPr txBox="1"/>
          <p:nvPr/>
        </p:nvSpPr>
        <p:spPr>
          <a:xfrm>
            <a:off x="5170850" y="3707550"/>
            <a:ext cx="5630700" cy="10209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3D90D9"/>
                </a:solidFill>
                <a:highlight>
                  <a:srgbClr val="E7E7E7"/>
                </a:highlight>
                <a:latin typeface="Consolas"/>
                <a:ea typeface="Consolas"/>
                <a:cs typeface="Consolas"/>
                <a:sym typeface="Consolas"/>
              </a:rPr>
              <a:t>&gt;&gt;</a:t>
            </a:r>
            <a:r>
              <a:rPr b="0" i="0" lang="en-US" sz="1400" u="none" cap="none" strike="noStrike">
                <a:solidFill>
                  <a:srgbClr val="333333"/>
                </a:solidFill>
                <a:highlight>
                  <a:srgbClr val="FFFFFF"/>
                </a:highlight>
                <a:latin typeface="Arial"/>
                <a:ea typeface="Arial"/>
                <a:cs typeface="Arial"/>
                <a:sym typeface="Arial"/>
              </a:rPr>
              <a:t> concatena en un archivo, en lugar de sobrescribirlo con la salida del comando. Dado que la salida del comando </a:t>
            </a:r>
            <a:r>
              <a:rPr b="0" i="0" lang="en-US" sz="1400" u="none" cap="none" strike="noStrike">
                <a:solidFill>
                  <a:srgbClr val="3D90D9"/>
                </a:solidFill>
                <a:highlight>
                  <a:srgbClr val="E7E7E7"/>
                </a:highlight>
                <a:latin typeface="Consolas"/>
                <a:ea typeface="Consolas"/>
                <a:cs typeface="Consolas"/>
                <a:sym typeface="Consolas"/>
              </a:rPr>
              <a:t>cat</a:t>
            </a:r>
            <a:r>
              <a:rPr b="0" i="0" lang="en-US" sz="1400" u="none" cap="none" strike="noStrike">
                <a:solidFill>
                  <a:srgbClr val="333333"/>
                </a:solidFill>
                <a:highlight>
                  <a:srgbClr val="FFFFFF"/>
                </a:highlight>
                <a:latin typeface="Arial"/>
                <a:ea typeface="Arial"/>
                <a:cs typeface="Arial"/>
                <a:sym typeface="Arial"/>
              </a:rPr>
              <a:t> ha sido redirigida, nada se imprime en pantalla.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87" name="Shape 487"/>
        <p:cNvGrpSpPr/>
        <p:nvPr/>
      </p:nvGrpSpPr>
      <p:grpSpPr>
        <a:xfrm>
          <a:off x="0" y="0"/>
          <a:ext cx="0" cy="0"/>
          <a:chOff x="0" y="0"/>
          <a:chExt cx="0" cy="0"/>
        </a:xfrm>
      </p:grpSpPr>
      <p:pic>
        <p:nvPicPr>
          <p:cNvPr id="488" name="Google Shape;488;p35"/>
          <p:cNvPicPr preferRelativeResize="0"/>
          <p:nvPr/>
        </p:nvPicPr>
        <p:blipFill rotWithShape="1">
          <a:blip r:embed="rId3">
            <a:alphaModFix/>
          </a:blip>
          <a:srcRect b="0" l="0" r="0" t="0"/>
          <a:stretch/>
        </p:blipFill>
        <p:spPr>
          <a:xfrm>
            <a:off x="3874425" y="2320025"/>
            <a:ext cx="8241373" cy="4304699"/>
          </a:xfrm>
          <a:prstGeom prst="rect">
            <a:avLst/>
          </a:prstGeom>
          <a:noFill/>
          <a:ln>
            <a:noFill/>
          </a:ln>
        </p:spPr>
      </p:pic>
      <p:sp>
        <p:nvSpPr>
          <p:cNvPr id="489" name="Google Shape;489;p35"/>
          <p:cNvSpPr txBox="1"/>
          <p:nvPr/>
        </p:nvSpPr>
        <p:spPr>
          <a:xfrm>
            <a:off x="1366800" y="1528133"/>
            <a:ext cx="9723900" cy="3343800"/>
          </a:xfrm>
          <a:prstGeom prst="rect">
            <a:avLst/>
          </a:prstGeom>
          <a:noFill/>
          <a:ln>
            <a:noFill/>
          </a:ln>
        </p:spPr>
        <p:txBody>
          <a:bodyPr anchorCtr="0" anchor="t" bIns="91425" lIns="91425" spcFirstLastPara="1" rIns="91425" wrap="square" tIns="91425">
            <a:noAutofit/>
          </a:bodyPr>
          <a:lstStyle/>
          <a:p>
            <a:pPr indent="-317500" lvl="0" marL="457200" marR="0" rtl="0" algn="just">
              <a:lnSpc>
                <a:spcPct val="150000"/>
              </a:lnSpc>
              <a:spcBef>
                <a:spcPts val="0"/>
              </a:spcBef>
              <a:spcAft>
                <a:spcPts val="0"/>
              </a:spcAft>
              <a:buClr>
                <a:srgbClr val="333333"/>
              </a:buClr>
              <a:buSzPts val="1400"/>
              <a:buFont typeface="Arial"/>
              <a:buChar char="❖"/>
            </a:pPr>
            <a:r>
              <a:rPr b="0" i="0" lang="en-US" sz="1400" u="none" cap="none" strike="noStrike">
                <a:solidFill>
                  <a:srgbClr val="333333"/>
                </a:solidFill>
                <a:latin typeface="Arial"/>
                <a:ea typeface="Arial"/>
                <a:cs typeface="Arial"/>
                <a:sym typeface="Arial"/>
              </a:rPr>
              <a:t>Un bucle </a:t>
            </a:r>
            <a:r>
              <a:rPr b="0" i="0" lang="en-US" sz="1400" u="none" cap="none" strike="noStrike">
                <a:solidFill>
                  <a:srgbClr val="3D90D9"/>
                </a:solidFill>
                <a:highlight>
                  <a:srgbClr val="E7E7E7"/>
                </a:highlight>
                <a:latin typeface="Consolas"/>
                <a:ea typeface="Consolas"/>
                <a:cs typeface="Consolas"/>
                <a:sym typeface="Consolas"/>
              </a:rPr>
              <a:t>for</a:t>
            </a:r>
            <a:r>
              <a:rPr b="0" i="0" lang="en-US" sz="1400" u="none" cap="none" strike="noStrike">
                <a:solidFill>
                  <a:srgbClr val="333333"/>
                </a:solidFill>
                <a:latin typeface="Arial"/>
                <a:ea typeface="Arial"/>
                <a:cs typeface="Arial"/>
                <a:sym typeface="Arial"/>
              </a:rPr>
              <a:t> repite comandos una vez para cada elemento de una lista.</a:t>
            </a:r>
            <a:endParaRPr b="0" i="0" sz="1400" u="none" cap="none" strike="noStrike">
              <a:solidFill>
                <a:srgbClr val="333333"/>
              </a:solidFill>
              <a:latin typeface="Arial"/>
              <a:ea typeface="Arial"/>
              <a:cs typeface="Arial"/>
              <a:sym typeface="Arial"/>
            </a:endParaRPr>
          </a:p>
          <a:p>
            <a:pPr indent="-317500" lvl="0" marL="457200" marR="0" rtl="0" algn="just">
              <a:lnSpc>
                <a:spcPct val="150000"/>
              </a:lnSpc>
              <a:spcBef>
                <a:spcPts val="0"/>
              </a:spcBef>
              <a:spcAft>
                <a:spcPts val="0"/>
              </a:spcAft>
              <a:buClr>
                <a:srgbClr val="333333"/>
              </a:buClr>
              <a:buSzPts val="1400"/>
              <a:buFont typeface="Arial"/>
              <a:buChar char="❖"/>
            </a:pPr>
            <a:r>
              <a:rPr b="0" i="0" lang="en-US" sz="1400" u="none" cap="none" strike="noStrike">
                <a:solidFill>
                  <a:srgbClr val="333333"/>
                </a:solidFill>
                <a:latin typeface="Arial"/>
                <a:ea typeface="Arial"/>
                <a:cs typeface="Arial"/>
                <a:sym typeface="Arial"/>
              </a:rPr>
              <a:t>Cada bucle </a:t>
            </a:r>
            <a:r>
              <a:rPr b="0" i="0" lang="en-US" sz="1400" u="none" cap="none" strike="noStrike">
                <a:solidFill>
                  <a:srgbClr val="3D90D9"/>
                </a:solidFill>
                <a:highlight>
                  <a:srgbClr val="E7E7E7"/>
                </a:highlight>
                <a:latin typeface="Consolas"/>
                <a:ea typeface="Consolas"/>
                <a:cs typeface="Consolas"/>
                <a:sym typeface="Consolas"/>
              </a:rPr>
              <a:t>for</a:t>
            </a:r>
            <a:r>
              <a:rPr b="0" i="0" lang="en-US" sz="1400" u="none" cap="none" strike="noStrike">
                <a:solidFill>
                  <a:srgbClr val="333333"/>
                </a:solidFill>
                <a:latin typeface="Arial"/>
                <a:ea typeface="Arial"/>
                <a:cs typeface="Arial"/>
                <a:sym typeface="Arial"/>
              </a:rPr>
              <a:t> necesita una variable para referirse al elemento en el que está trabajando actualmente.</a:t>
            </a:r>
            <a:endParaRPr b="0" i="0" sz="1400" u="none" cap="none" strike="noStrike">
              <a:solidFill>
                <a:srgbClr val="333333"/>
              </a:solidFill>
              <a:latin typeface="Arial"/>
              <a:ea typeface="Arial"/>
              <a:cs typeface="Arial"/>
              <a:sym typeface="Arial"/>
            </a:endParaRPr>
          </a:p>
          <a:p>
            <a:pPr indent="-317500" lvl="0" marL="457200" marR="0" rtl="0" algn="just">
              <a:lnSpc>
                <a:spcPct val="150000"/>
              </a:lnSpc>
              <a:spcBef>
                <a:spcPts val="0"/>
              </a:spcBef>
              <a:spcAft>
                <a:spcPts val="0"/>
              </a:spcAft>
              <a:buClr>
                <a:srgbClr val="333333"/>
              </a:buClr>
              <a:buSzPts val="1400"/>
              <a:buFont typeface="Arial"/>
              <a:buChar char="❖"/>
            </a:pPr>
            <a:r>
              <a:rPr b="0" i="0" lang="en-US" sz="1400" u="none" cap="none" strike="noStrike">
                <a:solidFill>
                  <a:srgbClr val="333333"/>
                </a:solidFill>
                <a:latin typeface="Arial"/>
                <a:ea typeface="Arial"/>
                <a:cs typeface="Arial"/>
                <a:sym typeface="Arial"/>
              </a:rPr>
              <a:t>Uso de </a:t>
            </a:r>
            <a:r>
              <a:rPr b="0" i="0" lang="en-US" sz="1400" u="none" cap="none" strike="noStrike">
                <a:solidFill>
                  <a:srgbClr val="3D90D9"/>
                </a:solidFill>
                <a:highlight>
                  <a:srgbClr val="E7E7E7"/>
                </a:highlight>
                <a:latin typeface="Consolas"/>
                <a:ea typeface="Consolas"/>
                <a:cs typeface="Consolas"/>
                <a:sym typeface="Consolas"/>
              </a:rPr>
              <a:t>$name</a:t>
            </a:r>
            <a:r>
              <a:rPr b="0" i="0" lang="en-US" sz="1400" u="none" cap="none" strike="noStrike">
                <a:solidFill>
                  <a:srgbClr val="333333"/>
                </a:solidFill>
                <a:latin typeface="Arial"/>
                <a:ea typeface="Arial"/>
                <a:cs typeface="Arial"/>
                <a:sym typeface="Arial"/>
              </a:rPr>
              <a:t> para expandir una variable (es decir, obtener su valor). También se puede usar </a:t>
            </a:r>
            <a:r>
              <a:rPr b="0" i="0" lang="en-US" sz="1400" u="none" cap="none" strike="noStrike">
                <a:solidFill>
                  <a:srgbClr val="3D90D9"/>
                </a:solidFill>
                <a:highlight>
                  <a:srgbClr val="E7E7E7"/>
                </a:highlight>
                <a:latin typeface="Consolas"/>
                <a:ea typeface="Consolas"/>
                <a:cs typeface="Consolas"/>
                <a:sym typeface="Consolas"/>
              </a:rPr>
              <a:t>${name}</a:t>
            </a:r>
            <a:r>
              <a:rPr b="0" i="0" lang="en-US" sz="1400" u="none" cap="none" strike="noStrike">
                <a:solidFill>
                  <a:srgbClr val="333333"/>
                </a:solidFill>
                <a:latin typeface="Arial"/>
                <a:ea typeface="Arial"/>
                <a:cs typeface="Arial"/>
                <a:sym typeface="Arial"/>
              </a:rPr>
              <a:t>.</a:t>
            </a:r>
            <a:endParaRPr b="0" i="0" sz="1400" u="none" cap="none" strike="noStrike">
              <a:solidFill>
                <a:srgbClr val="333333"/>
              </a:solidFill>
              <a:latin typeface="Arial"/>
              <a:ea typeface="Arial"/>
              <a:cs typeface="Arial"/>
              <a:sym typeface="Arial"/>
            </a:endParaRPr>
          </a:p>
          <a:p>
            <a:pPr indent="-317500" lvl="0" marL="457200" marR="0" rtl="0" algn="just">
              <a:lnSpc>
                <a:spcPct val="150000"/>
              </a:lnSpc>
              <a:spcBef>
                <a:spcPts val="0"/>
              </a:spcBef>
              <a:spcAft>
                <a:spcPts val="0"/>
              </a:spcAft>
              <a:buClr>
                <a:srgbClr val="333333"/>
              </a:buClr>
              <a:buSzPts val="1400"/>
              <a:buFont typeface="Arial"/>
              <a:buChar char="❖"/>
            </a:pPr>
            <a:r>
              <a:rPr b="0" i="0" lang="en-US" sz="1400" u="none" cap="none" strike="noStrike">
                <a:solidFill>
                  <a:srgbClr val="333333"/>
                </a:solidFill>
                <a:latin typeface="Arial"/>
                <a:ea typeface="Arial"/>
                <a:cs typeface="Arial"/>
                <a:sym typeface="Arial"/>
              </a:rPr>
              <a:t>No utilizar espacios, comillas o caracteres especiales como ‘*’ o ‘?’ en nombres de directorios, ya que complica la expansión de variables.</a:t>
            </a:r>
            <a:endParaRPr b="0" i="0" sz="1400" u="none" cap="none" strike="noStrike">
              <a:solidFill>
                <a:srgbClr val="333333"/>
              </a:solidFill>
              <a:latin typeface="Arial"/>
              <a:ea typeface="Arial"/>
              <a:cs typeface="Arial"/>
              <a:sym typeface="Arial"/>
            </a:endParaRPr>
          </a:p>
          <a:p>
            <a:pPr indent="-317500" lvl="0" marL="457200" marR="0" rtl="0" algn="just">
              <a:lnSpc>
                <a:spcPct val="150000"/>
              </a:lnSpc>
              <a:spcBef>
                <a:spcPts val="0"/>
              </a:spcBef>
              <a:spcAft>
                <a:spcPts val="0"/>
              </a:spcAft>
              <a:buClr>
                <a:srgbClr val="333333"/>
              </a:buClr>
              <a:buSzPts val="1400"/>
              <a:buFont typeface="Arial"/>
              <a:buChar char="❖"/>
            </a:pPr>
            <a:r>
              <a:rPr b="0" i="0" lang="en-US" sz="1400" u="none" cap="none" strike="noStrike">
                <a:solidFill>
                  <a:srgbClr val="333333"/>
                </a:solidFill>
                <a:latin typeface="Arial"/>
                <a:ea typeface="Arial"/>
                <a:cs typeface="Arial"/>
                <a:sym typeface="Arial"/>
              </a:rPr>
              <a:t>Proporcionar a los archivos nombres coherentes que sean fáciles de combinar con los caracteres especiales para facilitar la selección de los bucles.</a:t>
            </a:r>
            <a:endParaRPr b="0" i="0" sz="1400" u="none" cap="none" strike="noStrike">
              <a:solidFill>
                <a:srgbClr val="333333"/>
              </a:solidFill>
              <a:latin typeface="Arial"/>
              <a:ea typeface="Arial"/>
              <a:cs typeface="Arial"/>
              <a:sym typeface="Arial"/>
            </a:endParaRPr>
          </a:p>
          <a:p>
            <a:pPr indent="-317500" lvl="0" marL="457200" marR="0" rtl="0" algn="just">
              <a:lnSpc>
                <a:spcPct val="150000"/>
              </a:lnSpc>
              <a:spcBef>
                <a:spcPts val="0"/>
              </a:spcBef>
              <a:spcAft>
                <a:spcPts val="0"/>
              </a:spcAft>
              <a:buClr>
                <a:srgbClr val="333333"/>
              </a:buClr>
              <a:buSzPts val="1400"/>
              <a:buFont typeface="Arial"/>
              <a:buChar char="❖"/>
            </a:pPr>
            <a:r>
              <a:rPr b="0" i="0" lang="en-US" sz="1400" u="none" cap="none" strike="noStrike">
                <a:solidFill>
                  <a:srgbClr val="333333"/>
                </a:solidFill>
                <a:latin typeface="Arial"/>
                <a:ea typeface="Arial"/>
                <a:cs typeface="Arial"/>
                <a:sym typeface="Arial"/>
              </a:rPr>
              <a:t>Utilizar la tecla de flecha hacia arriba para desplazarse por los comandos anteriores para editarlos y repetirlos.</a:t>
            </a:r>
            <a:endParaRPr b="0" i="0" sz="1400" u="none" cap="none" strike="noStrike">
              <a:solidFill>
                <a:srgbClr val="333333"/>
              </a:solidFill>
              <a:latin typeface="Arial"/>
              <a:ea typeface="Arial"/>
              <a:cs typeface="Arial"/>
              <a:sym typeface="Arial"/>
            </a:endParaRPr>
          </a:p>
          <a:p>
            <a:pPr indent="-317500" lvl="0" marL="457200" marR="0" rtl="0" algn="just">
              <a:lnSpc>
                <a:spcPct val="150000"/>
              </a:lnSpc>
              <a:spcBef>
                <a:spcPts val="0"/>
              </a:spcBef>
              <a:spcAft>
                <a:spcPts val="0"/>
              </a:spcAft>
              <a:buClr>
                <a:srgbClr val="333333"/>
              </a:buClr>
              <a:buSzPts val="1400"/>
              <a:buFont typeface="Arial"/>
              <a:buChar char="❖"/>
            </a:pPr>
            <a:r>
              <a:rPr b="0" i="0" lang="en-US" sz="1400" u="none" cap="none" strike="noStrike">
                <a:solidFill>
                  <a:srgbClr val="333333"/>
                </a:solidFill>
                <a:latin typeface="Arial"/>
                <a:ea typeface="Arial"/>
                <a:cs typeface="Arial"/>
                <a:sym typeface="Arial"/>
              </a:rPr>
              <a:t>Usar</a:t>
            </a:r>
            <a:r>
              <a:rPr b="0" i="0" lang="en-US" sz="1400" u="none" cap="none" strike="noStrike">
                <a:solidFill>
                  <a:srgbClr val="3D90D9"/>
                </a:solidFill>
                <a:highlight>
                  <a:srgbClr val="E7E7E7"/>
                </a:highlight>
                <a:latin typeface="Consolas"/>
                <a:ea typeface="Consolas"/>
                <a:cs typeface="Consolas"/>
                <a:sym typeface="Consolas"/>
              </a:rPr>
              <a:t> Ctrl-R</a:t>
            </a:r>
            <a:r>
              <a:rPr b="0" i="0" lang="en-US" sz="1400" u="none" cap="none" strike="noStrike">
                <a:solidFill>
                  <a:srgbClr val="333333"/>
                </a:solidFill>
                <a:latin typeface="Arial"/>
                <a:ea typeface="Arial"/>
                <a:cs typeface="Arial"/>
                <a:sym typeface="Arial"/>
              </a:rPr>
              <a:t> para buscar a través de los comandos previamente introducidos.</a:t>
            </a:r>
            <a:endParaRPr b="0" i="0" sz="1400" u="none" cap="none" strike="noStrike">
              <a:solidFill>
                <a:srgbClr val="333333"/>
              </a:solidFill>
              <a:latin typeface="Arial"/>
              <a:ea typeface="Arial"/>
              <a:cs typeface="Arial"/>
              <a:sym typeface="Arial"/>
            </a:endParaRPr>
          </a:p>
          <a:p>
            <a:pPr indent="-317500" lvl="0" marL="457200" marR="0" rtl="0" algn="just">
              <a:lnSpc>
                <a:spcPct val="150000"/>
              </a:lnSpc>
              <a:spcBef>
                <a:spcPts val="0"/>
              </a:spcBef>
              <a:spcAft>
                <a:spcPts val="0"/>
              </a:spcAft>
              <a:buClr>
                <a:srgbClr val="333333"/>
              </a:buClr>
              <a:buSzPts val="1400"/>
              <a:buFont typeface="Arial"/>
              <a:buChar char="❖"/>
            </a:pPr>
            <a:r>
              <a:rPr b="0" i="0" lang="en-US" sz="1400" u="none" cap="none" strike="noStrike">
                <a:solidFill>
                  <a:srgbClr val="333333"/>
                </a:solidFill>
                <a:latin typeface="Arial"/>
                <a:ea typeface="Arial"/>
                <a:cs typeface="Arial"/>
                <a:sym typeface="Arial"/>
              </a:rPr>
              <a:t>Usar </a:t>
            </a:r>
            <a:r>
              <a:rPr b="0" i="0" lang="en-US" sz="1400" u="none" cap="none" strike="noStrike">
                <a:solidFill>
                  <a:srgbClr val="3D90D9"/>
                </a:solidFill>
                <a:highlight>
                  <a:srgbClr val="E7E7E7"/>
                </a:highlight>
                <a:latin typeface="Consolas"/>
                <a:ea typeface="Consolas"/>
                <a:cs typeface="Consolas"/>
                <a:sym typeface="Consolas"/>
              </a:rPr>
              <a:t>history</a:t>
            </a:r>
            <a:r>
              <a:rPr b="0" i="0" lang="en-US" sz="1400" u="none" cap="none" strike="noStrike">
                <a:solidFill>
                  <a:srgbClr val="333333"/>
                </a:solidFill>
                <a:latin typeface="Arial"/>
                <a:ea typeface="Arial"/>
                <a:cs typeface="Arial"/>
                <a:sym typeface="Arial"/>
              </a:rPr>
              <a:t> para mostrar comandos recientes, y </a:t>
            </a:r>
            <a:r>
              <a:rPr b="0" i="0" lang="en-US" sz="1400" u="none" cap="none" strike="noStrike">
                <a:solidFill>
                  <a:srgbClr val="3D90D9"/>
                </a:solidFill>
                <a:highlight>
                  <a:srgbClr val="E7E7E7"/>
                </a:highlight>
                <a:latin typeface="Consolas"/>
                <a:ea typeface="Consolas"/>
                <a:cs typeface="Consolas"/>
                <a:sym typeface="Consolas"/>
              </a:rPr>
              <a:t>!number</a:t>
            </a:r>
            <a:r>
              <a:rPr b="0" i="0" lang="en-US" sz="1400" u="none" cap="none" strike="noStrike">
                <a:solidFill>
                  <a:srgbClr val="333333"/>
                </a:solidFill>
                <a:latin typeface="Arial"/>
                <a:ea typeface="Arial"/>
                <a:cs typeface="Arial"/>
                <a:sym typeface="Arial"/>
              </a:rPr>
              <a:t> para repetir un comando por número.</a:t>
            </a:r>
            <a:endParaRPr b="0" i="0" sz="1400" u="none" cap="none" strike="noStrike">
              <a:solidFill>
                <a:srgbClr val="333333"/>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457200" marR="0" rtl="0" algn="just">
              <a:lnSpc>
                <a:spcPct val="150000"/>
              </a:lnSpc>
              <a:spcBef>
                <a:spcPts val="0"/>
              </a:spcBef>
              <a:spcAft>
                <a:spcPts val="0"/>
              </a:spcAft>
              <a:buClr>
                <a:srgbClr val="000000"/>
              </a:buClr>
              <a:buSzPts val="1050"/>
              <a:buFont typeface="Arial"/>
              <a:buNone/>
            </a:pPr>
            <a:r>
              <a:t/>
            </a:r>
            <a:endParaRPr b="0" i="0" sz="1050" u="none" cap="none" strike="noStrike">
              <a:solidFill>
                <a:srgbClr val="333333"/>
              </a:solidFill>
              <a:highlight>
                <a:srgbClr val="FFFFFF"/>
              </a:highlight>
              <a:latin typeface="Arial"/>
              <a:ea typeface="Arial"/>
              <a:cs typeface="Arial"/>
              <a:sym typeface="Arial"/>
            </a:endParaRPr>
          </a:p>
        </p:txBody>
      </p:sp>
      <p:sp>
        <p:nvSpPr>
          <p:cNvPr id="490" name="Google Shape;490;p35"/>
          <p:cNvSpPr/>
          <p:nvPr/>
        </p:nvSpPr>
        <p:spPr>
          <a:xfrm>
            <a:off x="-250" y="0"/>
            <a:ext cx="121989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91" name="Google Shape;491;p35"/>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492" name="Google Shape;492;p35"/>
          <p:cNvSpPr txBox="1"/>
          <p:nvPr/>
        </p:nvSpPr>
        <p:spPr>
          <a:xfrm>
            <a:off x="1312650" y="750775"/>
            <a:ext cx="72807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RESUMEN: BUCLES</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35"/>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494" name="Google Shape;494;p35"/>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495" name="Google Shape;495;p35"/>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99" name="Shape 499"/>
        <p:cNvGrpSpPr/>
        <p:nvPr/>
      </p:nvGrpSpPr>
      <p:grpSpPr>
        <a:xfrm>
          <a:off x="0" y="0"/>
          <a:ext cx="0" cy="0"/>
          <a:chOff x="0" y="0"/>
          <a:chExt cx="0" cy="0"/>
        </a:xfrm>
      </p:grpSpPr>
      <p:sp>
        <p:nvSpPr>
          <p:cNvPr id="500" name="Google Shape;500;p36"/>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01" name="Google Shape;501;p36"/>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502" name="Google Shape;502;p36"/>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503" name="Google Shape;503;p36"/>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504" name="Google Shape;504;p36"/>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505" name="Google Shape;505;p36"/>
          <p:cNvSpPr txBox="1"/>
          <p:nvPr/>
        </p:nvSpPr>
        <p:spPr>
          <a:xfrm>
            <a:off x="1312650" y="750775"/>
            <a:ext cx="50679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Arial"/>
                <a:ea typeface="Arial"/>
                <a:cs typeface="Arial"/>
                <a:sym typeface="Arial"/>
              </a:rPr>
              <a:t>Scripts de Shell</a:t>
            </a:r>
            <a:endParaRPr b="1"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36"/>
          <p:cNvSpPr txBox="1"/>
          <p:nvPr/>
        </p:nvSpPr>
        <p:spPr>
          <a:xfrm>
            <a:off x="1312650" y="1463375"/>
            <a:ext cx="92262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36"/>
          <p:cNvSpPr txBox="1"/>
          <p:nvPr/>
        </p:nvSpPr>
        <p:spPr>
          <a:xfrm>
            <a:off x="1312650" y="1463375"/>
            <a:ext cx="9443100" cy="3473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Vamos a tomar los comandos que repetimos con frecuencia y los vamos a guardar en archivos, de modo que, podemos volver a ejecutar todas esas operaciones escribiendo un sólo comando. Por razones históricas, a un conjunto de comandos guardados en un archivo se le llama un </a:t>
            </a:r>
            <a:r>
              <a:rPr b="1" i="0" lang="en-US" sz="1400" u="none" cap="none" strike="noStrike">
                <a:solidFill>
                  <a:srgbClr val="000000"/>
                </a:solidFill>
                <a:latin typeface="Arial"/>
                <a:ea typeface="Arial"/>
                <a:cs typeface="Arial"/>
                <a:sym typeface="Arial"/>
              </a:rPr>
              <a:t>script </a:t>
            </a:r>
            <a:r>
              <a:rPr b="0" i="0" lang="en-US" sz="1400" u="none" cap="none" strike="noStrike">
                <a:solidFill>
                  <a:srgbClr val="000000"/>
                </a:solidFill>
                <a:latin typeface="Arial"/>
                <a:ea typeface="Arial"/>
                <a:cs typeface="Arial"/>
                <a:sym typeface="Arial"/>
              </a:rPr>
              <a:t>de la terminal.</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rPr b="0" i="0" lang="en-US" sz="1400" u="none" cap="none" strike="noStrike">
                <a:solidFill>
                  <a:srgbClr val="333333"/>
                </a:solidFill>
                <a:latin typeface="Arial"/>
                <a:ea typeface="Arial"/>
                <a:cs typeface="Arial"/>
                <a:sym typeface="Arial"/>
              </a:rPr>
              <a:t>Comencemos por volver a </a:t>
            </a:r>
            <a:r>
              <a:rPr b="0" i="0" lang="en-US" sz="1400" u="none" cap="none" strike="noStrike">
                <a:solidFill>
                  <a:srgbClr val="3D90D9"/>
                </a:solidFill>
                <a:highlight>
                  <a:srgbClr val="E7E7E7"/>
                </a:highlight>
                <a:latin typeface="Consolas"/>
                <a:ea typeface="Consolas"/>
                <a:cs typeface="Consolas"/>
                <a:sym typeface="Consolas"/>
              </a:rPr>
              <a:t>molecules/</a:t>
            </a:r>
            <a:r>
              <a:rPr b="0" i="0" lang="en-US" sz="1400" u="none" cap="none" strike="noStrike">
                <a:solidFill>
                  <a:srgbClr val="333333"/>
                </a:solidFill>
                <a:latin typeface="Arial"/>
                <a:ea typeface="Arial"/>
                <a:cs typeface="Arial"/>
                <a:sym typeface="Arial"/>
              </a:rPr>
              <a:t> creando un nuevo archivo, </a:t>
            </a:r>
            <a:r>
              <a:rPr b="0" i="0" lang="en-US" sz="1400" u="none" cap="none" strike="noStrike">
                <a:solidFill>
                  <a:srgbClr val="3D90D9"/>
                </a:solidFill>
                <a:highlight>
                  <a:srgbClr val="E7E7E7"/>
                </a:highlight>
                <a:latin typeface="Consolas"/>
                <a:ea typeface="Consolas"/>
                <a:cs typeface="Consolas"/>
                <a:sym typeface="Consolas"/>
              </a:rPr>
              <a:t>middle.sh</a:t>
            </a:r>
            <a:r>
              <a:rPr b="0" i="0" lang="en-US" sz="1400" u="none" cap="none" strike="noStrike">
                <a:solidFill>
                  <a:srgbClr val="333333"/>
                </a:solidFill>
                <a:latin typeface="Arial"/>
                <a:ea typeface="Arial"/>
                <a:cs typeface="Arial"/>
                <a:sym typeface="Arial"/>
              </a:rPr>
              <a:t>, que se convertirá en nuestro </a:t>
            </a:r>
            <a:r>
              <a:rPr b="1" i="0" lang="en-US" sz="1400" u="none" cap="none" strike="noStrike">
                <a:solidFill>
                  <a:srgbClr val="333333"/>
                </a:solidFill>
                <a:latin typeface="Arial"/>
                <a:ea typeface="Arial"/>
                <a:cs typeface="Arial"/>
                <a:sym typeface="Arial"/>
              </a:rPr>
              <a:t>script</a:t>
            </a:r>
            <a:r>
              <a:rPr b="0" i="0" lang="en-US" sz="1400" u="none" cap="none" strike="noStrike">
                <a:solidFill>
                  <a:srgbClr val="333333"/>
                </a:solidFill>
                <a:latin typeface="Arial"/>
                <a:ea typeface="Arial"/>
                <a:cs typeface="Arial"/>
                <a:sym typeface="Arial"/>
              </a:rPr>
              <a:t> de la terminal:</a:t>
            </a:r>
            <a:endParaRPr b="0" i="0" sz="1400" u="none" cap="none" strike="noStrike">
              <a:solidFill>
                <a:srgbClr val="333333"/>
              </a:solidFill>
              <a:latin typeface="Arial"/>
              <a:ea typeface="Arial"/>
              <a:cs typeface="Arial"/>
              <a:sym typeface="Arial"/>
            </a:endParaRPr>
          </a:p>
          <a:p>
            <a:pPr indent="0" lvl="0" marL="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0" marR="0" rtl="0" algn="just">
              <a:lnSpc>
                <a:spcPct val="100000"/>
              </a:lnSpc>
              <a:spcBef>
                <a:spcPts val="80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 Podemos usar el editor de texto para editar directamente el archivo - simplemente insertaremos la siguiente línea:</a:t>
            </a:r>
            <a:endParaRPr b="0" i="0" sz="1400" u="none" cap="none" strike="noStrike">
              <a:solidFill>
                <a:srgbClr val="333333"/>
              </a:solidFill>
              <a:highlight>
                <a:srgbClr val="FFFFFF"/>
              </a:highlight>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a:p>
            <a:pPr indent="0" lvl="0" marL="88900" marR="88900" rtl="0" algn="l">
              <a:lnSpc>
                <a:spcPct val="142857"/>
              </a:lnSpc>
              <a:spcBef>
                <a:spcPts val="0"/>
              </a:spcBef>
              <a:spcAft>
                <a:spcPts val="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a:p>
            <a:pPr indent="0" lvl="0" marL="0" marR="0" rtl="0" algn="just">
              <a:lnSpc>
                <a:spcPct val="100000"/>
              </a:lnSpc>
              <a:spcBef>
                <a:spcPts val="80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Una vez que hayamos guardado el archivo, podemos pedirle a la terminal que ejecute los comandos que contiene. Nuestra terminal se llama </a:t>
            </a:r>
            <a:r>
              <a:rPr b="0" i="0" lang="en-US" sz="1400" u="none" cap="none" strike="noStrike">
                <a:solidFill>
                  <a:srgbClr val="3D90D9"/>
                </a:solidFill>
                <a:highlight>
                  <a:srgbClr val="E7E7E7"/>
                </a:highlight>
                <a:latin typeface="Consolas"/>
                <a:ea typeface="Consolas"/>
                <a:cs typeface="Consolas"/>
                <a:sym typeface="Consolas"/>
              </a:rPr>
              <a:t>bash</a:t>
            </a:r>
            <a:r>
              <a:rPr b="0" i="0" lang="en-US" sz="1400" u="none" cap="none" strike="noStrike">
                <a:solidFill>
                  <a:srgbClr val="333333"/>
                </a:solidFill>
                <a:highlight>
                  <a:srgbClr val="FFFFFF"/>
                </a:highlight>
                <a:latin typeface="Arial"/>
                <a:ea typeface="Arial"/>
                <a:cs typeface="Arial"/>
                <a:sym typeface="Arial"/>
              </a:rPr>
              <a:t>, por lo que ejecutamos el siguiente comando:</a:t>
            </a:r>
            <a:endParaRPr b="0" i="0" sz="1400" u="none" cap="none" strike="noStrike">
              <a:solidFill>
                <a:srgbClr val="333333"/>
              </a:solidFill>
              <a:highlight>
                <a:srgbClr val="FFFFFF"/>
              </a:highlight>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a:p>
            <a:pPr indent="0" lvl="0" marL="88900" marR="88900" rtl="0" algn="l">
              <a:lnSpc>
                <a:spcPct val="142857"/>
              </a:lnSpc>
              <a:spcBef>
                <a:spcPts val="0"/>
              </a:spcBef>
              <a:spcAft>
                <a:spcPts val="0"/>
              </a:spcAft>
              <a:buClr>
                <a:srgbClr val="000000"/>
              </a:buClr>
              <a:buSzPts val="1200"/>
              <a:buFont typeface="Arial"/>
              <a:buNone/>
            </a:pPr>
            <a:r>
              <a:t/>
            </a:r>
            <a:endParaRPr b="0" i="0" sz="1200" u="none" cap="none" strike="noStrike">
              <a:solidFill>
                <a:srgbClr val="6E5494"/>
              </a:solidFill>
              <a:highlight>
                <a:srgbClr val="F8F8F8"/>
              </a:highlight>
              <a:latin typeface="Consolas"/>
              <a:ea typeface="Consolas"/>
              <a:cs typeface="Consolas"/>
              <a:sym typeface="Consolas"/>
            </a:endParaRPr>
          </a:p>
          <a:p>
            <a:pPr indent="0" lvl="0" marL="0" marR="0" rtl="0" algn="just">
              <a:lnSpc>
                <a:spcPct val="115000"/>
              </a:lnSpc>
              <a:spcBef>
                <a:spcPts val="80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0" marR="0" rtl="0" algn="just">
              <a:lnSpc>
                <a:spcPct val="115000"/>
              </a:lnSpc>
              <a:spcBef>
                <a:spcPts val="800"/>
              </a:spcBef>
              <a:spcAft>
                <a:spcPts val="800"/>
              </a:spcAft>
              <a:buClr>
                <a:schemeClr val="dk1"/>
              </a:buClr>
              <a:buSzPts val="1100"/>
              <a:buFont typeface="Arial"/>
              <a:buNone/>
            </a:pPr>
            <a:r>
              <a:t/>
            </a:r>
            <a:endParaRPr b="0" i="0" sz="1400" u="none" cap="none" strike="noStrike">
              <a:solidFill>
                <a:srgbClr val="333333"/>
              </a:solidFill>
              <a:latin typeface="Arial"/>
              <a:ea typeface="Arial"/>
              <a:cs typeface="Arial"/>
              <a:sym typeface="Arial"/>
            </a:endParaRPr>
          </a:p>
        </p:txBody>
      </p:sp>
      <p:sp>
        <p:nvSpPr>
          <p:cNvPr id="508" name="Google Shape;508;p36"/>
          <p:cNvSpPr/>
          <p:nvPr/>
        </p:nvSpPr>
        <p:spPr>
          <a:xfrm>
            <a:off x="4176600" y="5517475"/>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36"/>
          <p:cNvSpPr txBox="1"/>
          <p:nvPr/>
        </p:nvSpPr>
        <p:spPr>
          <a:xfrm>
            <a:off x="1484825" y="2939250"/>
            <a:ext cx="1907400" cy="6510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cd </a:t>
            </a:r>
            <a:r>
              <a:rPr b="0" i="0" lang="en-US" sz="1200" u="none" cap="none" strike="noStrike">
                <a:solidFill>
                  <a:srgbClr val="6E5494"/>
                </a:solidFill>
                <a:highlight>
                  <a:srgbClr val="F8F8F8"/>
                </a:highlight>
                <a:latin typeface="Consolas"/>
                <a:ea typeface="Consolas"/>
                <a:cs typeface="Consolas"/>
                <a:sym typeface="Consolas"/>
              </a:rPr>
              <a:t>molecules</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6E5494"/>
                </a:solidFill>
                <a:highlight>
                  <a:srgbClr val="F8F8F8"/>
                </a:highlight>
                <a:latin typeface="Consolas"/>
                <a:ea typeface="Consolas"/>
                <a:cs typeface="Consolas"/>
                <a:sym typeface="Consolas"/>
              </a:rPr>
              <a:t>gedit middle.sh</a:t>
            </a:r>
            <a:endParaRPr b="0" i="0" sz="1200" u="none" cap="none" strike="noStrike">
              <a:solidFill>
                <a:srgbClr val="000000"/>
              </a:solidFill>
              <a:latin typeface="Arial"/>
              <a:ea typeface="Arial"/>
              <a:cs typeface="Arial"/>
              <a:sym typeface="Arial"/>
            </a:endParaRPr>
          </a:p>
        </p:txBody>
      </p:sp>
      <p:sp>
        <p:nvSpPr>
          <p:cNvPr id="510" name="Google Shape;510;p36"/>
          <p:cNvSpPr txBox="1"/>
          <p:nvPr/>
        </p:nvSpPr>
        <p:spPr>
          <a:xfrm>
            <a:off x="1484825" y="4027575"/>
            <a:ext cx="3214200" cy="426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6E5494"/>
                </a:solidFill>
                <a:highlight>
                  <a:srgbClr val="F8F8F8"/>
                </a:highlight>
                <a:latin typeface="Consolas"/>
                <a:ea typeface="Consolas"/>
                <a:cs typeface="Consolas"/>
                <a:sym typeface="Consolas"/>
              </a:rPr>
              <a:t>head </a:t>
            </a:r>
            <a:r>
              <a:rPr b="1" i="0" lang="en-US" sz="1200" u="none" cap="none" strike="noStrike">
                <a:solidFill>
                  <a:srgbClr val="008000"/>
                </a:solidFill>
                <a:highlight>
                  <a:srgbClr val="F8F8F8"/>
                </a:highlight>
                <a:latin typeface="Consolas"/>
                <a:ea typeface="Consolas"/>
                <a:cs typeface="Consolas"/>
                <a:sym typeface="Consolas"/>
              </a:rPr>
              <a:t>-n</a:t>
            </a:r>
            <a:r>
              <a:rPr b="0" i="0" lang="en-US" sz="1200" u="none" cap="none" strike="noStrike">
                <a:solidFill>
                  <a:srgbClr val="6E5494"/>
                </a:solidFill>
                <a:highlight>
                  <a:srgbClr val="F8F8F8"/>
                </a:highlight>
                <a:latin typeface="Consolas"/>
                <a:ea typeface="Consolas"/>
                <a:cs typeface="Consolas"/>
                <a:sym typeface="Consolas"/>
              </a:rPr>
              <a:t> 15 octane.pdb | tail </a:t>
            </a:r>
            <a:r>
              <a:rPr b="1" i="0" lang="en-US" sz="1200" u="none" cap="none" strike="noStrike">
                <a:solidFill>
                  <a:srgbClr val="008000"/>
                </a:solidFill>
                <a:highlight>
                  <a:srgbClr val="F8F8F8"/>
                </a:highlight>
                <a:latin typeface="Consolas"/>
                <a:ea typeface="Consolas"/>
                <a:cs typeface="Consolas"/>
                <a:sym typeface="Consolas"/>
              </a:rPr>
              <a:t>-n</a:t>
            </a:r>
            <a:r>
              <a:rPr b="0" i="0" lang="en-US" sz="1200" u="none" cap="none" strike="noStrike">
                <a:solidFill>
                  <a:srgbClr val="6E5494"/>
                </a:solidFill>
                <a:highlight>
                  <a:srgbClr val="F8F8F8"/>
                </a:highlight>
                <a:latin typeface="Consolas"/>
                <a:ea typeface="Consolas"/>
                <a:cs typeface="Consolas"/>
                <a:sym typeface="Consolas"/>
              </a:rPr>
              <a:t> 5</a:t>
            </a:r>
            <a:endParaRPr b="0" i="0" sz="1200" u="none" cap="none" strike="noStrike">
              <a:solidFill>
                <a:srgbClr val="000000"/>
              </a:solidFill>
              <a:latin typeface="Arial"/>
              <a:ea typeface="Arial"/>
              <a:cs typeface="Arial"/>
              <a:sym typeface="Arial"/>
            </a:endParaRPr>
          </a:p>
        </p:txBody>
      </p:sp>
      <p:sp>
        <p:nvSpPr>
          <p:cNvPr id="511" name="Google Shape;511;p36"/>
          <p:cNvSpPr txBox="1"/>
          <p:nvPr/>
        </p:nvSpPr>
        <p:spPr>
          <a:xfrm>
            <a:off x="1499975" y="5432275"/>
            <a:ext cx="1907400" cy="426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6E5494"/>
                </a:solidFill>
                <a:highlight>
                  <a:srgbClr val="F8F8F8"/>
                </a:highlight>
                <a:latin typeface="Consolas"/>
                <a:ea typeface="Consolas"/>
                <a:cs typeface="Consolas"/>
                <a:sym typeface="Consolas"/>
              </a:rPr>
              <a:t>bash middle.sh</a:t>
            </a:r>
            <a:endParaRPr b="0" i="0" sz="1200" u="none" cap="none" strike="noStrike">
              <a:solidFill>
                <a:srgbClr val="000000"/>
              </a:solidFill>
              <a:latin typeface="Arial"/>
              <a:ea typeface="Arial"/>
              <a:cs typeface="Arial"/>
              <a:sym typeface="Arial"/>
            </a:endParaRPr>
          </a:p>
        </p:txBody>
      </p:sp>
      <p:sp>
        <p:nvSpPr>
          <p:cNvPr id="512" name="Google Shape;512;p36"/>
          <p:cNvSpPr txBox="1"/>
          <p:nvPr/>
        </p:nvSpPr>
        <p:spPr>
          <a:xfrm>
            <a:off x="5247175" y="5098675"/>
            <a:ext cx="5953800" cy="1223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15000"/>
              </a:lnSpc>
              <a:spcBef>
                <a:spcPts val="0"/>
              </a:spcBef>
              <a:spcAft>
                <a:spcPts val="800"/>
              </a:spcAft>
              <a:buClr>
                <a:srgbClr val="000000"/>
              </a:buClr>
              <a:buSzPts val="1200"/>
              <a:buFont typeface="Arial"/>
              <a:buNone/>
            </a:pPr>
            <a:r>
              <a:rPr b="0" i="0" lang="en-US" sz="1200" u="none" cap="none" strike="noStrike">
                <a:solidFill>
                  <a:srgbClr val="303030"/>
                </a:solidFill>
                <a:highlight>
                  <a:srgbClr val="F8F8F8"/>
                </a:highlight>
                <a:latin typeface="Consolas"/>
                <a:ea typeface="Consolas"/>
                <a:cs typeface="Consolas"/>
                <a:sym typeface="Consolas"/>
              </a:rPr>
              <a:t>ATOM      9  H           1      -4.502   0.681   0.785  1.00  0.00</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ATOM     10  H           1      -5.254  -0.243  -0.537  1.00  0.00</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ATOM     11  H           1      -4.357   1.252  -0.895  1.00  0.00</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ATOM     12  H           1      -3.009  -0.741  -1.467  1.00  0.00</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ATOM     13  H           1      -3.172  -1.337   0.206  1.00  0.00</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16" name="Shape 516"/>
        <p:cNvGrpSpPr/>
        <p:nvPr/>
      </p:nvGrpSpPr>
      <p:grpSpPr>
        <a:xfrm>
          <a:off x="0" y="0"/>
          <a:ext cx="0" cy="0"/>
          <a:chOff x="0" y="0"/>
          <a:chExt cx="0" cy="0"/>
        </a:xfrm>
      </p:grpSpPr>
      <p:sp>
        <p:nvSpPr>
          <p:cNvPr id="517" name="Google Shape;517;p37"/>
          <p:cNvSpPr txBox="1"/>
          <p:nvPr/>
        </p:nvSpPr>
        <p:spPr>
          <a:xfrm>
            <a:off x="1312650" y="750775"/>
            <a:ext cx="89883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GENERALIZACIÓN DE SCRIPTS</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37"/>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19" name="Google Shape;519;p37"/>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520" name="Google Shape;520;p37"/>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521" name="Google Shape;521;p37"/>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522" name="Google Shape;522;p37"/>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523" name="Google Shape;523;p37"/>
          <p:cNvSpPr txBox="1"/>
          <p:nvPr/>
        </p:nvSpPr>
        <p:spPr>
          <a:xfrm>
            <a:off x="1236450" y="1234775"/>
            <a:ext cx="9443100" cy="2913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1155CC"/>
                </a:solidFill>
                <a:highlight>
                  <a:srgbClr val="FFFFFF"/>
                </a:highlight>
                <a:latin typeface="Arial"/>
                <a:ea typeface="Arial"/>
                <a:cs typeface="Arial"/>
                <a:sym typeface="Arial"/>
              </a:rPr>
              <a:t>¿Qué pasa si queremos seleccionar líneas de un archivo arbitrario?</a:t>
            </a:r>
            <a:r>
              <a:rPr b="0" i="0" lang="en-US" sz="1400" u="none" cap="none" strike="noStrike">
                <a:solidFill>
                  <a:srgbClr val="333333"/>
                </a:solidFill>
                <a:highlight>
                  <a:srgbClr val="FFFFFF"/>
                </a:highlight>
                <a:latin typeface="Arial"/>
                <a:ea typeface="Arial"/>
                <a:cs typeface="Arial"/>
                <a:sym typeface="Arial"/>
              </a:rPr>
              <a:t> Podríamos editar middle.sh cada vez para cambiar el nombre de archivo, pero eso probablemente llevaría más tiempo que simplemente volver a escribir el comando. En cambio, editemos middle.sh y hagamos que sea más versátil:</a:t>
            </a:r>
            <a:endParaRPr b="0" i="0" sz="1400" u="none" cap="none" strike="noStrike">
              <a:solidFill>
                <a:srgbClr val="333333"/>
              </a:solidFill>
              <a:highlight>
                <a:srgbClr val="FFFFFF"/>
              </a:highlight>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a:p>
            <a:pPr indent="0" lvl="0" marL="88900" marR="88900" rtl="0" algn="l">
              <a:lnSpc>
                <a:spcPct val="142857"/>
              </a:lnSpc>
              <a:spcBef>
                <a:spcPts val="0"/>
              </a:spcBef>
              <a:spcAft>
                <a:spcPts val="0"/>
              </a:spcAft>
              <a:buClr>
                <a:srgbClr val="000000"/>
              </a:buClr>
              <a:buSzPts val="1200"/>
              <a:buFont typeface="Arial"/>
              <a:buNone/>
            </a:pPr>
            <a:r>
              <a:t/>
            </a:r>
            <a:endParaRPr b="0" i="0" sz="1200" u="none" cap="none" strike="noStrike">
              <a:solidFill>
                <a:srgbClr val="6E5494"/>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Ahora, dentro de “gedit”, reemplaza el texto </a:t>
            </a:r>
            <a:r>
              <a:rPr b="0" i="0" lang="en-US" sz="1400" u="none" cap="none" strike="noStrike">
                <a:solidFill>
                  <a:srgbClr val="3D90D9"/>
                </a:solidFill>
                <a:highlight>
                  <a:srgbClr val="E7E7E7"/>
                </a:highlight>
                <a:latin typeface="Consolas"/>
                <a:ea typeface="Consolas"/>
                <a:cs typeface="Consolas"/>
                <a:sym typeface="Consolas"/>
              </a:rPr>
              <a:t>octane.pdb</a:t>
            </a:r>
            <a:r>
              <a:rPr b="0" i="0" lang="en-US" sz="1400" u="none" cap="none" strike="noStrike">
                <a:solidFill>
                  <a:srgbClr val="333333"/>
                </a:solidFill>
                <a:highlight>
                  <a:srgbClr val="FFFFFF"/>
                </a:highlight>
                <a:latin typeface="Arial"/>
                <a:ea typeface="Arial"/>
                <a:cs typeface="Arial"/>
                <a:sym typeface="Arial"/>
              </a:rPr>
              <a:t> con la variable especial denominada </a:t>
            </a:r>
            <a:r>
              <a:rPr b="0" i="0" lang="en-US" sz="1400" u="none" cap="none" strike="noStrike">
                <a:solidFill>
                  <a:srgbClr val="3D90D9"/>
                </a:solidFill>
                <a:highlight>
                  <a:srgbClr val="E7E7E7"/>
                </a:highlight>
                <a:latin typeface="Consolas"/>
                <a:ea typeface="Consolas"/>
                <a:cs typeface="Consolas"/>
                <a:sym typeface="Consolas"/>
              </a:rPr>
              <a:t>$1</a:t>
            </a:r>
            <a:r>
              <a:rPr b="0" i="0" lang="en-US" sz="1400" u="none" cap="none" strike="noStrike">
                <a:solidFill>
                  <a:srgbClr val="333333"/>
                </a:solidFill>
                <a:highlight>
                  <a:srgbClr val="FFFFFF"/>
                </a:highlight>
                <a:latin typeface="Arial"/>
                <a:ea typeface="Arial"/>
                <a:cs typeface="Arial"/>
                <a:sym typeface="Arial"/>
              </a:rPr>
              <a:t>:</a:t>
            </a:r>
            <a:endParaRPr b="0" i="0" sz="1400" u="none" cap="none" strike="noStrike">
              <a:solidFill>
                <a:srgbClr val="333333"/>
              </a:solidFill>
              <a:highlight>
                <a:srgbClr val="FFFFFF"/>
              </a:highlight>
              <a:latin typeface="Arial"/>
              <a:ea typeface="Arial"/>
              <a:cs typeface="Arial"/>
              <a:sym typeface="Arial"/>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6E5494"/>
              </a:solidFill>
              <a:highlight>
                <a:srgbClr val="F8F8F8"/>
              </a:highlight>
              <a:latin typeface="Consolas"/>
              <a:ea typeface="Consolas"/>
              <a:cs typeface="Consolas"/>
              <a:sym typeface="Consolas"/>
            </a:endParaRPr>
          </a:p>
          <a:p>
            <a:pPr indent="0" lvl="0" marL="88900" marR="88900" rtl="0" algn="l">
              <a:lnSpc>
                <a:spcPct val="100000"/>
              </a:lnSpc>
              <a:spcBef>
                <a:spcPts val="80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Dentro de un </a:t>
            </a:r>
            <a:r>
              <a:rPr b="1" i="0" lang="en-US" sz="1400" u="none" cap="none" strike="noStrike">
                <a:solidFill>
                  <a:srgbClr val="333333"/>
                </a:solidFill>
                <a:highlight>
                  <a:srgbClr val="FFFFFF"/>
                </a:highlight>
                <a:latin typeface="Arial"/>
                <a:ea typeface="Arial"/>
                <a:cs typeface="Arial"/>
                <a:sym typeface="Arial"/>
              </a:rPr>
              <a:t>script</a:t>
            </a:r>
            <a:r>
              <a:rPr b="0" i="0" lang="en-US" sz="1400" u="none" cap="none" strike="noStrike">
                <a:solidFill>
                  <a:srgbClr val="333333"/>
                </a:solidFill>
                <a:highlight>
                  <a:srgbClr val="FFFFFF"/>
                </a:highlight>
                <a:latin typeface="Arial"/>
                <a:ea typeface="Arial"/>
                <a:cs typeface="Arial"/>
                <a:sym typeface="Arial"/>
              </a:rPr>
              <a:t> de la terminal,</a:t>
            </a:r>
            <a:r>
              <a:rPr b="0" i="0" lang="en-US" sz="1400" u="none" cap="none" strike="noStrike">
                <a:solidFill>
                  <a:srgbClr val="3D90D9"/>
                </a:solidFill>
                <a:highlight>
                  <a:srgbClr val="E7E7E7"/>
                </a:highlight>
                <a:latin typeface="Consolas"/>
                <a:ea typeface="Consolas"/>
                <a:cs typeface="Consolas"/>
                <a:sym typeface="Consolas"/>
              </a:rPr>
              <a:t>$1</a:t>
            </a:r>
            <a:r>
              <a:rPr b="0" i="0" lang="en-US" sz="1400" u="none" cap="none" strike="noStrike">
                <a:solidFill>
                  <a:srgbClr val="333333"/>
                </a:solidFill>
                <a:highlight>
                  <a:srgbClr val="FFFFFF"/>
                </a:highlight>
                <a:latin typeface="Arial"/>
                <a:ea typeface="Arial"/>
                <a:cs typeface="Arial"/>
                <a:sym typeface="Arial"/>
              </a:rPr>
              <a:t> significa “el primer nombre de archivo (u otro parámetro) en la línea de comandos”. Ahora podemos ejecutar nuestro </a:t>
            </a:r>
            <a:r>
              <a:rPr b="1" i="0" lang="en-US" sz="1400" u="none" cap="none" strike="noStrike">
                <a:solidFill>
                  <a:srgbClr val="333333"/>
                </a:solidFill>
                <a:highlight>
                  <a:srgbClr val="FFFFFF"/>
                </a:highlight>
                <a:latin typeface="Arial"/>
                <a:ea typeface="Arial"/>
                <a:cs typeface="Arial"/>
                <a:sym typeface="Arial"/>
              </a:rPr>
              <a:t>script</a:t>
            </a:r>
            <a:r>
              <a:rPr b="0" i="0" lang="en-US" sz="1400" u="none" cap="none" strike="noStrike">
                <a:solidFill>
                  <a:srgbClr val="333333"/>
                </a:solidFill>
                <a:highlight>
                  <a:srgbClr val="FFFFFF"/>
                </a:highlight>
                <a:latin typeface="Arial"/>
                <a:ea typeface="Arial"/>
                <a:cs typeface="Arial"/>
                <a:sym typeface="Arial"/>
              </a:rPr>
              <a:t> de esta manera:</a:t>
            </a:r>
            <a:endParaRPr b="0" i="0" sz="1400" u="none" cap="none" strike="noStrike">
              <a:solidFill>
                <a:srgbClr val="333333"/>
              </a:solidFill>
              <a:highlight>
                <a:srgbClr val="FFFFFF"/>
              </a:highlight>
              <a:latin typeface="Arial"/>
              <a:ea typeface="Arial"/>
              <a:cs typeface="Arial"/>
              <a:sym typeface="Arial"/>
            </a:endParaRPr>
          </a:p>
          <a:p>
            <a:pPr indent="0" lvl="0" marL="88900" marR="88900" rtl="0" algn="l">
              <a:lnSpc>
                <a:spcPct val="142857"/>
              </a:lnSpc>
              <a:spcBef>
                <a:spcPts val="800"/>
              </a:spcBef>
              <a:spcAft>
                <a:spcPts val="800"/>
              </a:spcAft>
              <a:buClr>
                <a:srgbClr val="000000"/>
              </a:buClr>
              <a:buSzPts val="1050"/>
              <a:buFont typeface="Arial"/>
              <a:buNone/>
            </a:pPr>
            <a:r>
              <a:t/>
            </a:r>
            <a:endParaRPr b="0" i="0" sz="1050" u="none" cap="none" strike="noStrike">
              <a:solidFill>
                <a:srgbClr val="333333"/>
              </a:solidFill>
              <a:highlight>
                <a:srgbClr val="FFFFFF"/>
              </a:highlight>
              <a:latin typeface="Arial"/>
              <a:ea typeface="Arial"/>
              <a:cs typeface="Arial"/>
              <a:sym typeface="Arial"/>
            </a:endParaRPr>
          </a:p>
        </p:txBody>
      </p:sp>
      <p:sp>
        <p:nvSpPr>
          <p:cNvPr id="524" name="Google Shape;524;p37"/>
          <p:cNvSpPr/>
          <p:nvPr/>
        </p:nvSpPr>
        <p:spPr>
          <a:xfrm>
            <a:off x="4584450" y="557380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37"/>
          <p:cNvSpPr/>
          <p:nvPr/>
        </p:nvSpPr>
        <p:spPr>
          <a:xfrm>
            <a:off x="4584450" y="419575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37"/>
          <p:cNvSpPr txBox="1"/>
          <p:nvPr/>
        </p:nvSpPr>
        <p:spPr>
          <a:xfrm>
            <a:off x="1388625" y="2069050"/>
            <a:ext cx="1907400" cy="426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6E5494"/>
                </a:solidFill>
                <a:highlight>
                  <a:srgbClr val="F8F8F8"/>
                </a:highlight>
                <a:latin typeface="Consolas"/>
                <a:ea typeface="Consolas"/>
                <a:cs typeface="Consolas"/>
                <a:sym typeface="Consolas"/>
              </a:rPr>
              <a:t>gedit middle.sh</a:t>
            </a:r>
            <a:endParaRPr b="0" i="0" sz="1200" u="none" cap="none" strike="noStrike">
              <a:solidFill>
                <a:srgbClr val="000000"/>
              </a:solidFill>
              <a:latin typeface="Arial"/>
              <a:ea typeface="Arial"/>
              <a:cs typeface="Arial"/>
              <a:sym typeface="Arial"/>
            </a:endParaRPr>
          </a:p>
        </p:txBody>
      </p:sp>
      <p:sp>
        <p:nvSpPr>
          <p:cNvPr id="527" name="Google Shape;527;p37"/>
          <p:cNvSpPr txBox="1"/>
          <p:nvPr/>
        </p:nvSpPr>
        <p:spPr>
          <a:xfrm>
            <a:off x="1390500" y="2828450"/>
            <a:ext cx="2864400" cy="426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6E5494"/>
                </a:solidFill>
                <a:highlight>
                  <a:srgbClr val="F8F8F8"/>
                </a:highlight>
                <a:latin typeface="Consolas"/>
                <a:ea typeface="Consolas"/>
                <a:cs typeface="Consolas"/>
                <a:sym typeface="Consolas"/>
              </a:rPr>
              <a:t>head </a:t>
            </a:r>
            <a:r>
              <a:rPr b="1" i="0" lang="en-US" sz="1200" u="none" cap="none" strike="noStrike">
                <a:solidFill>
                  <a:srgbClr val="008000"/>
                </a:solidFill>
                <a:highlight>
                  <a:srgbClr val="F8F8F8"/>
                </a:highlight>
                <a:latin typeface="Consolas"/>
                <a:ea typeface="Consolas"/>
                <a:cs typeface="Consolas"/>
                <a:sym typeface="Consolas"/>
              </a:rPr>
              <a:t>-n</a:t>
            </a:r>
            <a:r>
              <a:rPr b="0" i="0" lang="en-US" sz="1200" u="none" cap="none" strike="noStrike">
                <a:solidFill>
                  <a:srgbClr val="6E5494"/>
                </a:solidFill>
                <a:highlight>
                  <a:srgbClr val="F8F8F8"/>
                </a:highlight>
                <a:latin typeface="Consolas"/>
                <a:ea typeface="Consolas"/>
                <a:cs typeface="Consolas"/>
                <a:sym typeface="Consolas"/>
              </a:rPr>
              <a:t> 15 </a:t>
            </a:r>
            <a:r>
              <a:rPr b="0" i="0" lang="en-US" sz="1200" u="none" cap="none" strike="noStrike">
                <a:solidFill>
                  <a:srgbClr val="BA2121"/>
                </a:solidFill>
                <a:highlight>
                  <a:srgbClr val="F8F8F8"/>
                </a:highlight>
                <a:latin typeface="Consolas"/>
                <a:ea typeface="Consolas"/>
                <a:cs typeface="Consolas"/>
                <a:sym typeface="Consolas"/>
              </a:rPr>
              <a:t>"</a:t>
            </a:r>
            <a:r>
              <a:rPr b="0" i="0" lang="en-US" sz="1200" u="none" cap="none" strike="noStrike">
                <a:solidFill>
                  <a:srgbClr val="19177C"/>
                </a:solidFill>
                <a:highlight>
                  <a:srgbClr val="F8F8F8"/>
                </a:highlight>
                <a:latin typeface="Consolas"/>
                <a:ea typeface="Consolas"/>
                <a:cs typeface="Consolas"/>
                <a:sym typeface="Consolas"/>
              </a:rPr>
              <a:t>$1</a:t>
            </a:r>
            <a:r>
              <a:rPr b="0" i="0" lang="en-US" sz="1200" u="none" cap="none" strike="noStrike">
                <a:solidFill>
                  <a:srgbClr val="BA2121"/>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 | tail </a:t>
            </a:r>
            <a:r>
              <a:rPr b="1" i="0" lang="en-US" sz="1200" u="none" cap="none" strike="noStrike">
                <a:solidFill>
                  <a:srgbClr val="008000"/>
                </a:solidFill>
                <a:highlight>
                  <a:srgbClr val="F8F8F8"/>
                </a:highlight>
                <a:latin typeface="Consolas"/>
                <a:ea typeface="Consolas"/>
                <a:cs typeface="Consolas"/>
                <a:sym typeface="Consolas"/>
              </a:rPr>
              <a:t>-n</a:t>
            </a:r>
            <a:r>
              <a:rPr b="0" i="0" lang="en-US" sz="1200" u="none" cap="none" strike="noStrike">
                <a:solidFill>
                  <a:srgbClr val="6E5494"/>
                </a:solidFill>
                <a:highlight>
                  <a:srgbClr val="F8F8F8"/>
                </a:highlight>
                <a:latin typeface="Consolas"/>
                <a:ea typeface="Consolas"/>
                <a:cs typeface="Consolas"/>
                <a:sym typeface="Consolas"/>
              </a:rPr>
              <a:t> 5</a:t>
            </a:r>
            <a:endParaRPr b="0" i="0" sz="1200" u="none" cap="none" strike="noStrike">
              <a:solidFill>
                <a:srgbClr val="000000"/>
              </a:solidFill>
              <a:latin typeface="Arial"/>
              <a:ea typeface="Arial"/>
              <a:cs typeface="Arial"/>
              <a:sym typeface="Arial"/>
            </a:endParaRPr>
          </a:p>
        </p:txBody>
      </p:sp>
      <p:sp>
        <p:nvSpPr>
          <p:cNvPr id="528" name="Google Shape;528;p37"/>
          <p:cNvSpPr txBox="1"/>
          <p:nvPr/>
        </p:nvSpPr>
        <p:spPr>
          <a:xfrm>
            <a:off x="5218825" y="3795550"/>
            <a:ext cx="5920800" cy="1254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15000"/>
              </a:lnSpc>
              <a:spcBef>
                <a:spcPts val="0"/>
              </a:spcBef>
              <a:spcAft>
                <a:spcPts val="800"/>
              </a:spcAft>
              <a:buClr>
                <a:srgbClr val="000000"/>
              </a:buClr>
              <a:buSzPts val="1200"/>
              <a:buFont typeface="Arial"/>
              <a:buNone/>
            </a:pPr>
            <a:r>
              <a:rPr b="0" i="0" lang="en-US" sz="1200" u="none" cap="none" strike="noStrike">
                <a:solidFill>
                  <a:srgbClr val="303030"/>
                </a:solidFill>
                <a:highlight>
                  <a:srgbClr val="F8F8F8"/>
                </a:highlight>
                <a:latin typeface="Consolas"/>
                <a:ea typeface="Consolas"/>
                <a:cs typeface="Consolas"/>
                <a:sym typeface="Consolas"/>
              </a:rPr>
              <a:t>ATOM      9  H           1      -4.502   0.681   0.785  1.00  0.00</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ATOM     10  H           1      -5.254  -0.243  -0.537  1.00  0.00</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ATOM     11  H           1      -4.357   1.252  -0.895  1.00  0.00</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ATOM     12  H           1      -3.009  -0.741  -1.467  1.00  0.00</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ATOM     13  H           1      -3.172  -1.337   0.206  1.00  0.00</a:t>
            </a:r>
            <a:endParaRPr b="0" i="0" sz="1200" u="none" cap="none" strike="noStrike">
              <a:solidFill>
                <a:srgbClr val="000000"/>
              </a:solidFill>
              <a:latin typeface="Arial"/>
              <a:ea typeface="Arial"/>
              <a:cs typeface="Arial"/>
              <a:sym typeface="Arial"/>
            </a:endParaRPr>
          </a:p>
        </p:txBody>
      </p:sp>
      <p:sp>
        <p:nvSpPr>
          <p:cNvPr id="529" name="Google Shape;529;p37"/>
          <p:cNvSpPr txBox="1"/>
          <p:nvPr/>
        </p:nvSpPr>
        <p:spPr>
          <a:xfrm>
            <a:off x="1388625" y="5488588"/>
            <a:ext cx="2762400" cy="426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6E5494"/>
                </a:solidFill>
                <a:highlight>
                  <a:srgbClr val="F8F8F8"/>
                </a:highlight>
                <a:latin typeface="Consolas"/>
                <a:ea typeface="Consolas"/>
                <a:cs typeface="Consolas"/>
                <a:sym typeface="Consolas"/>
              </a:rPr>
              <a:t>bash middle.sh pentane.pdb</a:t>
            </a:r>
            <a:endParaRPr b="0" i="0" sz="1200" u="none" cap="none" strike="noStrike">
              <a:solidFill>
                <a:srgbClr val="000000"/>
              </a:solidFill>
              <a:latin typeface="Arial"/>
              <a:ea typeface="Arial"/>
              <a:cs typeface="Arial"/>
              <a:sym typeface="Arial"/>
            </a:endParaRPr>
          </a:p>
        </p:txBody>
      </p:sp>
      <p:sp>
        <p:nvSpPr>
          <p:cNvPr id="530" name="Google Shape;530;p37"/>
          <p:cNvSpPr txBox="1"/>
          <p:nvPr/>
        </p:nvSpPr>
        <p:spPr>
          <a:xfrm>
            <a:off x="1388625" y="4109800"/>
            <a:ext cx="2762400" cy="426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6E5494"/>
                </a:solidFill>
                <a:highlight>
                  <a:srgbClr val="F8F8F8"/>
                </a:highlight>
                <a:latin typeface="Consolas"/>
                <a:ea typeface="Consolas"/>
                <a:cs typeface="Consolas"/>
                <a:sym typeface="Consolas"/>
              </a:rPr>
              <a:t>bash middle.sh octane.pdb</a:t>
            </a:r>
            <a:endParaRPr b="0" i="0" sz="1200" u="none" cap="none" strike="noStrike">
              <a:solidFill>
                <a:srgbClr val="000000"/>
              </a:solidFill>
              <a:latin typeface="Arial"/>
              <a:ea typeface="Arial"/>
              <a:cs typeface="Arial"/>
              <a:sym typeface="Arial"/>
            </a:endParaRPr>
          </a:p>
        </p:txBody>
      </p:sp>
      <p:sp>
        <p:nvSpPr>
          <p:cNvPr id="531" name="Google Shape;531;p37"/>
          <p:cNvSpPr txBox="1"/>
          <p:nvPr/>
        </p:nvSpPr>
        <p:spPr>
          <a:xfrm>
            <a:off x="5218825" y="5248250"/>
            <a:ext cx="5920800" cy="1254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15000"/>
              </a:lnSpc>
              <a:spcBef>
                <a:spcPts val="0"/>
              </a:spcBef>
              <a:spcAft>
                <a:spcPts val="800"/>
              </a:spcAft>
              <a:buClr>
                <a:srgbClr val="000000"/>
              </a:buClr>
              <a:buSzPts val="1200"/>
              <a:buFont typeface="Arial"/>
              <a:buNone/>
            </a:pPr>
            <a:r>
              <a:rPr b="0" i="0" lang="en-US" sz="1200" u="none" cap="none" strike="noStrike">
                <a:solidFill>
                  <a:srgbClr val="303030"/>
                </a:solidFill>
                <a:highlight>
                  <a:srgbClr val="F8F8F8"/>
                </a:highlight>
                <a:latin typeface="Consolas"/>
                <a:ea typeface="Consolas"/>
                <a:cs typeface="Consolas"/>
                <a:sym typeface="Consolas"/>
              </a:rPr>
              <a:t>ATOM      9  H           1       1.324   0.350  -1.332  1.00  0.00</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ATOM     10  H           1       1.271   1.378   0.122  1.00  0.00</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ATOM     11  H           1      -0.074  -0.384   1.288  1.00  0.00</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ATOM     12  H           1      -0.048  -1.362  -0.205  1.00  0.00</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ATOM     13  H           1      -1.183   0.500  -1.412  1.00  0.00</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35" name="Shape 535"/>
        <p:cNvGrpSpPr/>
        <p:nvPr/>
      </p:nvGrpSpPr>
      <p:grpSpPr>
        <a:xfrm>
          <a:off x="0" y="0"/>
          <a:ext cx="0" cy="0"/>
          <a:chOff x="0" y="0"/>
          <a:chExt cx="0" cy="0"/>
        </a:xfrm>
      </p:grpSpPr>
      <p:sp>
        <p:nvSpPr>
          <p:cNvPr id="536" name="Google Shape;536;p38"/>
          <p:cNvSpPr txBox="1"/>
          <p:nvPr/>
        </p:nvSpPr>
        <p:spPr>
          <a:xfrm>
            <a:off x="1312650" y="750775"/>
            <a:ext cx="89883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1800" u="none" cap="none" strike="noStrike">
                <a:solidFill>
                  <a:schemeClr val="dk1"/>
                </a:solidFill>
                <a:latin typeface="Arial"/>
                <a:ea typeface="Arial"/>
                <a:cs typeface="Arial"/>
                <a:sym typeface="Arial"/>
              </a:rPr>
              <a:t>GENERALIZACIÓN DE SCRIPTS</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38"/>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8" name="Google Shape;538;p38"/>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539" name="Google Shape;539;p38"/>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540" name="Google Shape;540;p38"/>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541" name="Google Shape;541;p38"/>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542" name="Google Shape;542;p38"/>
          <p:cNvSpPr txBox="1"/>
          <p:nvPr/>
        </p:nvSpPr>
        <p:spPr>
          <a:xfrm>
            <a:off x="1236450" y="1234775"/>
            <a:ext cx="9443100" cy="2217300"/>
          </a:xfrm>
          <a:prstGeom prst="rect">
            <a:avLst/>
          </a:prstGeom>
          <a:noFill/>
          <a:ln>
            <a:noFill/>
          </a:ln>
        </p:spPr>
        <p:txBody>
          <a:bodyPr anchorCtr="0" anchor="t" bIns="91425" lIns="91425" spcFirstLastPara="1" rIns="91425" wrap="square" tIns="91425">
            <a:noAutofit/>
          </a:bodyPr>
          <a:lstStyle/>
          <a:p>
            <a:pPr indent="0" lvl="0" marL="88900" marR="88900" rtl="0" algn="just">
              <a:lnSpc>
                <a:spcPct val="100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Aún así necesitamos editar </a:t>
            </a:r>
            <a:r>
              <a:rPr b="0" i="0" lang="en-US" sz="1400" u="none" cap="none" strike="noStrike">
                <a:solidFill>
                  <a:srgbClr val="3D90D9"/>
                </a:solidFill>
                <a:highlight>
                  <a:srgbClr val="E7E7E7"/>
                </a:highlight>
                <a:latin typeface="Consolas"/>
                <a:ea typeface="Consolas"/>
                <a:cs typeface="Consolas"/>
                <a:sym typeface="Consolas"/>
              </a:rPr>
              <a:t>middle.sh</a:t>
            </a:r>
            <a:r>
              <a:rPr b="0" i="0" lang="en-US" sz="1400" u="none" cap="none" strike="noStrike">
                <a:solidFill>
                  <a:srgbClr val="333333"/>
                </a:solidFill>
                <a:highlight>
                  <a:srgbClr val="FFFFFF"/>
                </a:highlight>
                <a:latin typeface="Arial"/>
                <a:ea typeface="Arial"/>
                <a:cs typeface="Arial"/>
                <a:sym typeface="Arial"/>
              </a:rPr>
              <a:t> cada vez que queramos ajustar el rango de líneas. Vamos a arreglar esto usando las variables especiales </a:t>
            </a:r>
            <a:r>
              <a:rPr b="0" i="0" lang="en-US" sz="1400" u="none" cap="none" strike="noStrike">
                <a:solidFill>
                  <a:srgbClr val="3D90D9"/>
                </a:solidFill>
                <a:highlight>
                  <a:srgbClr val="E7E7E7"/>
                </a:highlight>
                <a:latin typeface="Consolas"/>
                <a:ea typeface="Consolas"/>
                <a:cs typeface="Consolas"/>
                <a:sym typeface="Consolas"/>
              </a:rPr>
              <a:t>$2</a:t>
            </a:r>
            <a:r>
              <a:rPr b="0" i="0" lang="en-US" sz="1400" u="none" cap="none" strike="noStrike">
                <a:solidFill>
                  <a:srgbClr val="333333"/>
                </a:solidFill>
                <a:highlight>
                  <a:srgbClr val="FFFFFF"/>
                </a:highlight>
                <a:latin typeface="Arial"/>
                <a:ea typeface="Arial"/>
                <a:cs typeface="Arial"/>
                <a:sym typeface="Arial"/>
              </a:rPr>
              <a:t> y</a:t>
            </a:r>
            <a:r>
              <a:rPr b="0" i="0" lang="en-US" sz="1400" u="none" cap="none" strike="noStrike">
                <a:solidFill>
                  <a:srgbClr val="3D90D9"/>
                </a:solidFill>
                <a:highlight>
                  <a:srgbClr val="E7E7E7"/>
                </a:highlight>
                <a:latin typeface="Consolas"/>
                <a:ea typeface="Consolas"/>
                <a:cs typeface="Consolas"/>
                <a:sym typeface="Consolas"/>
              </a:rPr>
              <a:t> $3</a:t>
            </a:r>
            <a:r>
              <a:rPr b="0" i="0" lang="en-US" sz="1400" u="none" cap="none" strike="noStrike">
                <a:solidFill>
                  <a:srgbClr val="333333"/>
                </a:solidFill>
                <a:highlight>
                  <a:srgbClr val="FFFFFF"/>
                </a:highlight>
                <a:latin typeface="Arial"/>
                <a:ea typeface="Arial"/>
                <a:cs typeface="Arial"/>
                <a:sym typeface="Arial"/>
              </a:rPr>
              <a:t> para el número de líneas que se pasarán respectivamente a </a:t>
            </a:r>
            <a:r>
              <a:rPr b="0" i="0" lang="en-US" sz="1400" u="none" cap="none" strike="noStrike">
                <a:solidFill>
                  <a:srgbClr val="3D90D9"/>
                </a:solidFill>
                <a:highlight>
                  <a:srgbClr val="E7E7E7"/>
                </a:highlight>
                <a:latin typeface="Consolas"/>
                <a:ea typeface="Consolas"/>
                <a:cs typeface="Consolas"/>
                <a:sym typeface="Consolas"/>
              </a:rPr>
              <a:t>head</a:t>
            </a:r>
            <a:r>
              <a:rPr b="0" i="0" lang="en-US" sz="1400" u="none" cap="none" strike="noStrike">
                <a:solidFill>
                  <a:srgbClr val="333333"/>
                </a:solidFill>
                <a:highlight>
                  <a:srgbClr val="FFFFFF"/>
                </a:highlight>
                <a:latin typeface="Arial"/>
                <a:ea typeface="Arial"/>
                <a:cs typeface="Arial"/>
                <a:sym typeface="Arial"/>
              </a:rPr>
              <a:t> y </a:t>
            </a:r>
            <a:r>
              <a:rPr b="0" i="0" lang="en-US" sz="1400" u="none" cap="none" strike="noStrike">
                <a:solidFill>
                  <a:srgbClr val="3D90D9"/>
                </a:solidFill>
                <a:highlight>
                  <a:srgbClr val="E7E7E7"/>
                </a:highlight>
                <a:latin typeface="Consolas"/>
                <a:ea typeface="Consolas"/>
                <a:cs typeface="Consolas"/>
                <a:sym typeface="Consolas"/>
              </a:rPr>
              <a:t>tail</a:t>
            </a:r>
            <a:r>
              <a:rPr b="0" i="0" lang="en-US" sz="1400" u="none" cap="none" strike="noStrike">
                <a:solidFill>
                  <a:srgbClr val="333333"/>
                </a:solidFill>
                <a:highlight>
                  <a:srgbClr val="FFFFFF"/>
                </a:highlight>
                <a:latin typeface="Arial"/>
                <a:ea typeface="Arial"/>
                <a:cs typeface="Arial"/>
                <a:sym typeface="Arial"/>
              </a:rPr>
              <a:t>:</a:t>
            </a:r>
            <a:endParaRPr b="0" i="0" sz="1400" u="none" cap="none" strike="noStrike">
              <a:solidFill>
                <a:srgbClr val="333333"/>
              </a:solidFill>
              <a:highlight>
                <a:srgbClr val="FFFFFF"/>
              </a:highlight>
              <a:latin typeface="Arial"/>
              <a:ea typeface="Arial"/>
              <a:cs typeface="Arial"/>
              <a:sym typeface="Arial"/>
            </a:endParaRPr>
          </a:p>
          <a:p>
            <a:pPr indent="0" lvl="0" marL="88900" marR="88900" rtl="0" algn="just">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just">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just">
              <a:lnSpc>
                <a:spcPct val="100000"/>
              </a:lnSpc>
              <a:spcBef>
                <a:spcPts val="80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Ahora podemos ejecutar:</a:t>
            </a:r>
            <a:endParaRPr b="0" i="0" sz="1400" u="none" cap="none" strike="noStrike">
              <a:solidFill>
                <a:srgbClr val="333333"/>
              </a:solidFill>
              <a:highlight>
                <a:srgbClr val="FFFFFF"/>
              </a:highlight>
              <a:latin typeface="Arial"/>
              <a:ea typeface="Arial"/>
              <a:cs typeface="Arial"/>
              <a:sym typeface="Arial"/>
            </a:endParaRPr>
          </a:p>
          <a:p>
            <a:pPr indent="0" lvl="0" marL="88900" marR="88900" rtl="0" algn="just">
              <a:lnSpc>
                <a:spcPct val="142857"/>
              </a:lnSpc>
              <a:spcBef>
                <a:spcPts val="800"/>
              </a:spcBef>
              <a:spcAft>
                <a:spcPts val="0"/>
              </a:spcAft>
              <a:buClr>
                <a:srgbClr val="000000"/>
              </a:buClr>
              <a:buSzPts val="1200"/>
              <a:buFont typeface="Arial"/>
              <a:buNone/>
            </a:pPr>
            <a:r>
              <a:t/>
            </a:r>
            <a:endParaRPr b="0" i="0" sz="1200" u="none" cap="none" strike="noStrike">
              <a:solidFill>
                <a:srgbClr val="6E5494"/>
              </a:solidFill>
              <a:highlight>
                <a:srgbClr val="F8F8F8"/>
              </a:highlight>
              <a:latin typeface="Consolas"/>
              <a:ea typeface="Consolas"/>
              <a:cs typeface="Consolas"/>
              <a:sym typeface="Consolas"/>
            </a:endParaRPr>
          </a:p>
          <a:p>
            <a:pPr indent="0" lvl="0" marL="88900" marR="88900" rtl="0" algn="just">
              <a:lnSpc>
                <a:spcPct val="100000"/>
              </a:lnSpc>
              <a:spcBef>
                <a:spcPts val="800"/>
              </a:spcBef>
              <a:spcAft>
                <a:spcPts val="80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p:txBody>
      </p:sp>
      <p:sp>
        <p:nvSpPr>
          <p:cNvPr id="543" name="Google Shape;543;p38"/>
          <p:cNvSpPr txBox="1"/>
          <p:nvPr/>
        </p:nvSpPr>
        <p:spPr>
          <a:xfrm>
            <a:off x="1438800" y="1917550"/>
            <a:ext cx="1907400" cy="426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6E5494"/>
                </a:solidFill>
                <a:highlight>
                  <a:srgbClr val="F8F8F8"/>
                </a:highlight>
                <a:latin typeface="Consolas"/>
                <a:ea typeface="Consolas"/>
                <a:cs typeface="Consolas"/>
                <a:sym typeface="Consolas"/>
              </a:rPr>
              <a:t>gedit middle.sh</a:t>
            </a:r>
            <a:endParaRPr b="0" i="0" sz="1200" u="none" cap="none" strike="noStrike">
              <a:solidFill>
                <a:srgbClr val="000000"/>
              </a:solidFill>
              <a:latin typeface="Arial"/>
              <a:ea typeface="Arial"/>
              <a:cs typeface="Arial"/>
              <a:sym typeface="Arial"/>
            </a:endParaRPr>
          </a:p>
        </p:txBody>
      </p:sp>
      <p:sp>
        <p:nvSpPr>
          <p:cNvPr id="544" name="Google Shape;544;p38"/>
          <p:cNvSpPr/>
          <p:nvPr/>
        </p:nvSpPr>
        <p:spPr>
          <a:xfrm>
            <a:off x="4160550" y="200275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38"/>
          <p:cNvSpPr txBox="1"/>
          <p:nvPr/>
        </p:nvSpPr>
        <p:spPr>
          <a:xfrm>
            <a:off x="5258800" y="1917550"/>
            <a:ext cx="3111000" cy="426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303030"/>
                </a:solidFill>
                <a:highlight>
                  <a:srgbClr val="F8F8F8"/>
                </a:highlight>
                <a:latin typeface="Consolas"/>
                <a:ea typeface="Consolas"/>
                <a:cs typeface="Consolas"/>
                <a:sym typeface="Consolas"/>
              </a:rPr>
              <a:t>head -n "$2" "$1" | tail -n "$3"</a:t>
            </a:r>
            <a:endParaRPr b="0" i="0" sz="1200" u="none" cap="none" strike="noStrike">
              <a:solidFill>
                <a:srgbClr val="000000"/>
              </a:solidFill>
              <a:latin typeface="Arial"/>
              <a:ea typeface="Arial"/>
              <a:cs typeface="Arial"/>
              <a:sym typeface="Arial"/>
            </a:endParaRPr>
          </a:p>
        </p:txBody>
      </p:sp>
      <p:sp>
        <p:nvSpPr>
          <p:cNvPr id="546" name="Google Shape;546;p38"/>
          <p:cNvSpPr/>
          <p:nvPr/>
        </p:nvSpPr>
        <p:spPr>
          <a:xfrm>
            <a:off x="5139800" y="470290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38"/>
          <p:cNvSpPr/>
          <p:nvPr/>
        </p:nvSpPr>
        <p:spPr>
          <a:xfrm>
            <a:off x="5063600" y="340105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38"/>
          <p:cNvSpPr txBox="1"/>
          <p:nvPr/>
        </p:nvSpPr>
        <p:spPr>
          <a:xfrm>
            <a:off x="6014525" y="2924650"/>
            <a:ext cx="4997400" cy="12093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000"/>
              <a:buFont typeface="Arial"/>
              <a:buNone/>
            </a:pPr>
            <a:r>
              <a:rPr b="0" i="0" lang="en-US" sz="1000" u="none" cap="none" strike="noStrike">
                <a:solidFill>
                  <a:srgbClr val="303030"/>
                </a:solidFill>
                <a:highlight>
                  <a:srgbClr val="F8F8F8"/>
                </a:highlight>
                <a:latin typeface="Consolas"/>
                <a:ea typeface="Consolas"/>
                <a:cs typeface="Consolas"/>
                <a:sym typeface="Consolas"/>
              </a:rPr>
              <a:t>ATOM      9  H           1       1.324   0.350  -1.332  1.00  0.00</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ATOM     10  H           1       1.271   1.378   0.122  1.00  0.00</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ATOM     11  H           1      -0.074  -0.384   1.288  1.00  0.00</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ATOM     12  H           1      -0.048  -1.362  -0.205  1.00  0.00</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ATOM     13  H           1      -1.183   0.500  -1.412  1.00  0.00</a:t>
            </a:r>
            <a:endParaRPr b="0" i="0" sz="1200" u="none" cap="none" strike="noStrike">
              <a:solidFill>
                <a:srgbClr val="000000"/>
              </a:solidFill>
              <a:latin typeface="Arial"/>
              <a:ea typeface="Arial"/>
              <a:cs typeface="Arial"/>
              <a:sym typeface="Arial"/>
            </a:endParaRPr>
          </a:p>
        </p:txBody>
      </p:sp>
      <p:sp>
        <p:nvSpPr>
          <p:cNvPr id="549" name="Google Shape;549;p38"/>
          <p:cNvSpPr txBox="1"/>
          <p:nvPr/>
        </p:nvSpPr>
        <p:spPr>
          <a:xfrm>
            <a:off x="1373975" y="4617700"/>
            <a:ext cx="3180000" cy="426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6E5494"/>
                </a:solidFill>
                <a:highlight>
                  <a:srgbClr val="F8F8F8"/>
                </a:highlight>
                <a:latin typeface="Consolas"/>
                <a:ea typeface="Consolas"/>
                <a:cs typeface="Consolas"/>
                <a:sym typeface="Consolas"/>
              </a:rPr>
              <a:t>bash middle.sh pentane.pdb 20 5</a:t>
            </a:r>
            <a:endParaRPr b="0" i="0" sz="1200" u="none" cap="none" strike="noStrike">
              <a:solidFill>
                <a:srgbClr val="000000"/>
              </a:solidFill>
              <a:latin typeface="Arial"/>
              <a:ea typeface="Arial"/>
              <a:cs typeface="Arial"/>
              <a:sym typeface="Arial"/>
            </a:endParaRPr>
          </a:p>
        </p:txBody>
      </p:sp>
      <p:sp>
        <p:nvSpPr>
          <p:cNvPr id="550" name="Google Shape;550;p38"/>
          <p:cNvSpPr txBox="1"/>
          <p:nvPr/>
        </p:nvSpPr>
        <p:spPr>
          <a:xfrm>
            <a:off x="1373950" y="3315100"/>
            <a:ext cx="3180000" cy="426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6E5494"/>
                </a:solidFill>
                <a:highlight>
                  <a:srgbClr val="F8F8F8"/>
                </a:highlight>
                <a:latin typeface="Consolas"/>
                <a:ea typeface="Consolas"/>
                <a:cs typeface="Consolas"/>
                <a:sym typeface="Consolas"/>
              </a:rPr>
              <a:t>bash middle.sh pentane.pdb 15 5</a:t>
            </a:r>
            <a:endParaRPr b="0" i="0" sz="1200" u="none" cap="none" strike="noStrike">
              <a:solidFill>
                <a:srgbClr val="000000"/>
              </a:solidFill>
              <a:latin typeface="Arial"/>
              <a:ea typeface="Arial"/>
              <a:cs typeface="Arial"/>
              <a:sym typeface="Arial"/>
            </a:endParaRPr>
          </a:p>
        </p:txBody>
      </p:sp>
      <p:sp>
        <p:nvSpPr>
          <p:cNvPr id="551" name="Google Shape;551;p38"/>
          <p:cNvSpPr txBox="1"/>
          <p:nvPr/>
        </p:nvSpPr>
        <p:spPr>
          <a:xfrm>
            <a:off x="6014525" y="4301138"/>
            <a:ext cx="4997400" cy="12093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000"/>
              <a:buFont typeface="Arial"/>
              <a:buNone/>
            </a:pPr>
            <a:r>
              <a:rPr b="0" i="0" lang="en-US" sz="1000" u="none" cap="none" strike="noStrike">
                <a:solidFill>
                  <a:srgbClr val="303030"/>
                </a:solidFill>
                <a:highlight>
                  <a:srgbClr val="F8F8F8"/>
                </a:highlight>
                <a:latin typeface="Consolas"/>
                <a:ea typeface="Consolas"/>
                <a:cs typeface="Consolas"/>
                <a:sym typeface="Consolas"/>
              </a:rPr>
              <a:t>ATOM     14  H           1      -1.259   1.420   0.112  1.00  0.00</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ATOM     15  H           1      -2.608  -0.407   1.130  1.00  0.00</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ATOM     16  H           1      -2.540  -1.303  -0.404  1.00  0.00</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ATOM     17  H           1      -3.393   0.254  -0.321  1.00  0.00</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TER      18              1</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55" name="Shape 555"/>
        <p:cNvGrpSpPr/>
        <p:nvPr/>
      </p:nvGrpSpPr>
      <p:grpSpPr>
        <a:xfrm>
          <a:off x="0" y="0"/>
          <a:ext cx="0" cy="0"/>
          <a:chOff x="0" y="0"/>
          <a:chExt cx="0" cy="0"/>
        </a:xfrm>
      </p:grpSpPr>
      <p:sp>
        <p:nvSpPr>
          <p:cNvPr id="556" name="Google Shape;556;p39"/>
          <p:cNvSpPr txBox="1"/>
          <p:nvPr/>
        </p:nvSpPr>
        <p:spPr>
          <a:xfrm>
            <a:off x="1312650" y="750775"/>
            <a:ext cx="89883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PIPELINE DE NELLE: CREANDO UN SCRIPT</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39"/>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58" name="Google Shape;558;p39"/>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559" name="Google Shape;559;p39"/>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560" name="Google Shape;560;p39"/>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561" name="Google Shape;561;p39"/>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562" name="Google Shape;562;p39"/>
          <p:cNvSpPr txBox="1"/>
          <p:nvPr/>
        </p:nvSpPr>
        <p:spPr>
          <a:xfrm>
            <a:off x="1236450" y="1234775"/>
            <a:ext cx="9443100" cy="36930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333333"/>
                </a:solidFill>
                <a:latin typeface="Arial"/>
                <a:ea typeface="Arial"/>
                <a:cs typeface="Arial"/>
                <a:sym typeface="Arial"/>
              </a:rPr>
              <a:t>El supervisor de Nelle insistió en que todos sus análisis deben ser reproducibles. Nelle se da cuenta que debería haber proporcionado un par de parámetros adicionales a </a:t>
            </a:r>
            <a:r>
              <a:rPr b="0" i="0" lang="en-US" sz="1400" u="none" cap="none" strike="noStrike">
                <a:solidFill>
                  <a:srgbClr val="3D90D9"/>
                </a:solidFill>
                <a:highlight>
                  <a:srgbClr val="E7E7E7"/>
                </a:highlight>
                <a:latin typeface="Consolas"/>
                <a:ea typeface="Consolas"/>
                <a:cs typeface="Consolas"/>
                <a:sym typeface="Consolas"/>
              </a:rPr>
              <a:t>goostats</a:t>
            </a:r>
            <a:r>
              <a:rPr b="0" i="0" lang="en-US" sz="1400" u="none" cap="none" strike="noStrike">
                <a:solidFill>
                  <a:srgbClr val="333333"/>
                </a:solidFill>
                <a:latin typeface="Arial"/>
                <a:ea typeface="Arial"/>
                <a:cs typeface="Arial"/>
                <a:sym typeface="Arial"/>
              </a:rPr>
              <a:t> cuando procesó sus archivos. La forma más fácil de capturar todos los pasos es en un </a:t>
            </a:r>
            <a:r>
              <a:rPr b="1" i="0" lang="en-US" sz="1400" u="none" cap="none" strike="noStrike">
                <a:solidFill>
                  <a:srgbClr val="333333"/>
                </a:solidFill>
                <a:latin typeface="Arial"/>
                <a:ea typeface="Arial"/>
                <a:cs typeface="Arial"/>
                <a:sym typeface="Arial"/>
              </a:rPr>
              <a:t>script</a:t>
            </a:r>
            <a:r>
              <a:rPr b="0" i="0" lang="en-US" sz="1400" u="none" cap="none" strike="noStrike">
                <a:solidFill>
                  <a:srgbClr val="333333"/>
                </a:solidFill>
                <a:latin typeface="Arial"/>
                <a:ea typeface="Arial"/>
                <a:cs typeface="Arial"/>
                <a:sym typeface="Arial"/>
              </a:rPr>
              <a:t>. Ella ejecuta el editor y escribe lo siguiente:</a:t>
            </a:r>
            <a:endParaRPr b="0" i="0" sz="1400" u="none" cap="none" strike="noStrike">
              <a:solidFill>
                <a:srgbClr val="333333"/>
              </a:solidFill>
              <a:latin typeface="Arial"/>
              <a:ea typeface="Arial"/>
              <a:cs typeface="Arial"/>
              <a:sym typeface="Arial"/>
            </a:endParaRPr>
          </a:p>
          <a:p>
            <a:pPr indent="0" lvl="0" marL="88900" marR="88900" rtl="0" algn="l">
              <a:lnSpc>
                <a:spcPct val="142857"/>
              </a:lnSpc>
              <a:spcBef>
                <a:spcPts val="800"/>
              </a:spcBef>
              <a:spcAft>
                <a:spcPts val="0"/>
              </a:spcAft>
              <a:buClr>
                <a:srgbClr val="000000"/>
              </a:buClr>
              <a:buSzPts val="1200"/>
              <a:buFont typeface="Arial"/>
              <a:buNone/>
            </a:pPr>
            <a:r>
              <a:t/>
            </a:r>
            <a:endParaRPr b="0" i="1" sz="1200" u="none" cap="none" strike="noStrike">
              <a:solidFill>
                <a:srgbClr val="40808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1" sz="1200" u="none" cap="none" strike="noStrike">
              <a:solidFill>
                <a:srgbClr val="40808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1" sz="1200" u="none" cap="none" strike="noStrike">
              <a:solidFill>
                <a:srgbClr val="40808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1" sz="1200" u="none" cap="none" strike="noStrike">
              <a:solidFill>
                <a:srgbClr val="40808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1" sz="1200" u="none" cap="none" strike="noStrike">
              <a:solidFill>
                <a:srgbClr val="408080"/>
              </a:solidFill>
              <a:highlight>
                <a:srgbClr val="F8F8F8"/>
              </a:highlight>
              <a:latin typeface="Consolas"/>
              <a:ea typeface="Consolas"/>
              <a:cs typeface="Consolas"/>
              <a:sym typeface="Consolas"/>
            </a:endParaRPr>
          </a:p>
          <a:p>
            <a:pPr indent="0" lvl="0" marL="0" marR="0" rtl="0" algn="l">
              <a:lnSpc>
                <a:spcPct val="100000"/>
              </a:lnSpc>
              <a:spcBef>
                <a:spcPts val="800"/>
              </a:spcBef>
              <a:spcAft>
                <a:spcPts val="0"/>
              </a:spcAft>
              <a:buClr>
                <a:srgbClr val="000000"/>
              </a:buClr>
              <a:buSzPts val="1400"/>
              <a:buFont typeface="Arial"/>
              <a:buNone/>
            </a:pPr>
            <a:r>
              <a:rPr b="0" i="0" lang="en-US" sz="1400" u="none" cap="none" strike="noStrike">
                <a:solidFill>
                  <a:srgbClr val="333333"/>
                </a:solidFill>
                <a:latin typeface="Arial"/>
                <a:ea typeface="Arial"/>
                <a:cs typeface="Arial"/>
                <a:sym typeface="Arial"/>
              </a:rPr>
              <a:t>Guarda esto en un archivo llamado </a:t>
            </a:r>
            <a:r>
              <a:rPr b="0" i="0" lang="en-US" sz="1400" u="none" cap="none" strike="noStrike">
                <a:solidFill>
                  <a:srgbClr val="3D90D9"/>
                </a:solidFill>
                <a:highlight>
                  <a:srgbClr val="E7E7E7"/>
                </a:highlight>
                <a:latin typeface="Consolas"/>
                <a:ea typeface="Consolas"/>
                <a:cs typeface="Consolas"/>
                <a:sym typeface="Consolas"/>
              </a:rPr>
              <a:t>do-stats.sh</a:t>
            </a:r>
            <a:r>
              <a:rPr b="0" i="0" lang="en-US" sz="1400" u="none" cap="none" strike="noStrike">
                <a:solidFill>
                  <a:srgbClr val="333333"/>
                </a:solidFill>
                <a:latin typeface="Arial"/>
                <a:ea typeface="Arial"/>
                <a:cs typeface="Arial"/>
                <a:sym typeface="Arial"/>
              </a:rPr>
              <a:t> para que ahora pueda volver a hacer la primera etapa de su análisis escribiendo:</a:t>
            </a:r>
            <a:endParaRPr b="0" i="0" sz="1400" u="none" cap="none" strike="noStrike">
              <a:solidFill>
                <a:srgbClr val="333333"/>
              </a:solidFill>
              <a:latin typeface="Arial"/>
              <a:ea typeface="Arial"/>
              <a:cs typeface="Arial"/>
              <a:sym typeface="Arial"/>
            </a:endParaRPr>
          </a:p>
          <a:p>
            <a:pPr indent="0" lvl="0" marL="0" marR="0" rtl="0" algn="l">
              <a:lnSpc>
                <a:spcPct val="100000"/>
              </a:lnSpc>
              <a:spcBef>
                <a:spcPts val="80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88900" marR="88900" rtl="0" algn="l">
              <a:lnSpc>
                <a:spcPct val="100000"/>
              </a:lnSpc>
              <a:spcBef>
                <a:spcPts val="800"/>
              </a:spcBef>
              <a:spcAft>
                <a:spcPts val="80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p:txBody>
      </p:sp>
      <p:sp>
        <p:nvSpPr>
          <p:cNvPr id="563" name="Google Shape;563;p39"/>
          <p:cNvSpPr txBox="1"/>
          <p:nvPr/>
        </p:nvSpPr>
        <p:spPr>
          <a:xfrm>
            <a:off x="1400325" y="2033850"/>
            <a:ext cx="4186200" cy="17340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50000"/>
              </a:lnSpc>
              <a:spcBef>
                <a:spcPts val="0"/>
              </a:spcBef>
              <a:spcAft>
                <a:spcPts val="0"/>
              </a:spcAft>
              <a:buClr>
                <a:srgbClr val="000000"/>
              </a:buClr>
              <a:buSzPts val="1200"/>
              <a:buFont typeface="Arial"/>
              <a:buNone/>
            </a:pPr>
            <a:r>
              <a:rPr b="0" i="1" lang="en-US" sz="1200" u="none" cap="none" strike="noStrike">
                <a:solidFill>
                  <a:srgbClr val="408080"/>
                </a:solidFill>
                <a:highlight>
                  <a:srgbClr val="F8F8F8"/>
                </a:highlight>
                <a:latin typeface="Consolas"/>
                <a:ea typeface="Consolas"/>
                <a:cs typeface="Consolas"/>
                <a:sym typeface="Consolas"/>
              </a:rPr>
              <a:t># Calculate reduced stats for data files.</a:t>
            </a:r>
            <a:br>
              <a:rPr b="0" i="0" lang="en-US" sz="1200" u="none" cap="none" strike="noStrike">
                <a:solidFill>
                  <a:srgbClr val="6E5494"/>
                </a:solidFill>
                <a:highlight>
                  <a:srgbClr val="F8F8F8"/>
                </a:highlight>
                <a:latin typeface="Consolas"/>
                <a:ea typeface="Consolas"/>
                <a:cs typeface="Consolas"/>
                <a:sym typeface="Consolas"/>
              </a:rPr>
            </a:br>
            <a:r>
              <a:rPr b="1" i="0" lang="en-US" sz="1200" u="none" cap="none" strike="noStrike">
                <a:solidFill>
                  <a:srgbClr val="008000"/>
                </a:solidFill>
                <a:highlight>
                  <a:srgbClr val="F8F8F8"/>
                </a:highlight>
                <a:latin typeface="Consolas"/>
                <a:ea typeface="Consolas"/>
                <a:cs typeface="Consolas"/>
                <a:sym typeface="Consolas"/>
              </a:rPr>
              <a:t>for </a:t>
            </a:r>
            <a:r>
              <a:rPr b="0" i="0" lang="en-US" sz="1200" u="none" cap="none" strike="noStrike">
                <a:solidFill>
                  <a:srgbClr val="6E5494"/>
                </a:solidFill>
                <a:highlight>
                  <a:srgbClr val="F8F8F8"/>
                </a:highlight>
                <a:latin typeface="Consolas"/>
                <a:ea typeface="Consolas"/>
                <a:cs typeface="Consolas"/>
                <a:sym typeface="Consolas"/>
              </a:rPr>
              <a:t>datafile </a:t>
            </a:r>
            <a:r>
              <a:rPr b="1" i="0" lang="en-US" sz="1200" u="none" cap="none" strike="noStrike">
                <a:solidFill>
                  <a:srgbClr val="008000"/>
                </a:solidFill>
                <a:highlight>
                  <a:srgbClr val="F8F8F8"/>
                </a:highlight>
                <a:latin typeface="Consolas"/>
                <a:ea typeface="Consolas"/>
                <a:cs typeface="Consolas"/>
                <a:sym typeface="Consolas"/>
              </a:rPr>
              <a:t>in</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BA2121"/>
                </a:solidFill>
                <a:highlight>
                  <a:srgbClr val="F8F8F8"/>
                </a:highlight>
                <a:latin typeface="Consolas"/>
                <a:ea typeface="Consolas"/>
                <a:cs typeface="Consolas"/>
                <a:sym typeface="Consolas"/>
              </a:rPr>
              <a:t>"</a:t>
            </a:r>
            <a:r>
              <a:rPr b="0" i="0" lang="en-US" sz="1200" u="none" cap="none" strike="noStrike">
                <a:solidFill>
                  <a:srgbClr val="19177C"/>
                </a:solidFill>
                <a:highlight>
                  <a:srgbClr val="F8F8F8"/>
                </a:highlight>
                <a:latin typeface="Consolas"/>
                <a:ea typeface="Consolas"/>
                <a:cs typeface="Consolas"/>
                <a:sym typeface="Consolas"/>
              </a:rPr>
              <a:t>$@</a:t>
            </a:r>
            <a:r>
              <a:rPr b="0" i="0" lang="en-US" sz="1200" u="none" cap="none" strike="noStrike">
                <a:solidFill>
                  <a:srgbClr val="BA2121"/>
                </a:solidFill>
                <a:highlight>
                  <a:srgbClr val="F8F8F8"/>
                </a:highlight>
                <a:latin typeface="Consolas"/>
                <a:ea typeface="Consolas"/>
                <a:cs typeface="Consolas"/>
                <a:sym typeface="Consolas"/>
              </a:rPr>
              <a:t>"</a:t>
            </a:r>
            <a:br>
              <a:rPr b="0" i="0" lang="en-US" sz="1200" u="none" cap="none" strike="noStrike">
                <a:solidFill>
                  <a:srgbClr val="6E5494"/>
                </a:solidFill>
                <a:highlight>
                  <a:srgbClr val="F8F8F8"/>
                </a:highlight>
                <a:latin typeface="Consolas"/>
                <a:ea typeface="Consolas"/>
                <a:cs typeface="Consolas"/>
                <a:sym typeface="Consolas"/>
              </a:rPr>
            </a:br>
            <a:r>
              <a:rPr b="1" i="0" lang="en-US" sz="1200" u="none" cap="none" strike="noStrike">
                <a:solidFill>
                  <a:srgbClr val="008000"/>
                </a:solidFill>
                <a:highlight>
                  <a:srgbClr val="F8F8F8"/>
                </a:highlight>
                <a:latin typeface="Consolas"/>
                <a:ea typeface="Consolas"/>
                <a:cs typeface="Consolas"/>
                <a:sym typeface="Consolas"/>
              </a:rPr>
              <a:t>do</a:t>
            </a:r>
            <a:br>
              <a:rPr b="1" i="0" lang="en-US" sz="1200" u="none" cap="none" strike="noStrike">
                <a:solidFill>
                  <a:srgbClr val="008000"/>
                </a:solidFill>
                <a:highlight>
                  <a:srgbClr val="F8F8F8"/>
                </a:highlight>
                <a:latin typeface="Consolas"/>
                <a:ea typeface="Consolas"/>
                <a:cs typeface="Consolas"/>
                <a:sym typeface="Consolas"/>
              </a:rPr>
            </a:br>
            <a:r>
              <a:rPr b="1" i="0" lang="en-US" sz="1200" u="none" cap="none" strike="noStrike">
                <a:solidFill>
                  <a:srgbClr val="008000"/>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echo</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19177C"/>
                </a:solidFill>
                <a:highlight>
                  <a:srgbClr val="F8F8F8"/>
                </a:highlight>
                <a:latin typeface="Consolas"/>
                <a:ea typeface="Consolas"/>
                <a:cs typeface="Consolas"/>
                <a:sym typeface="Consolas"/>
              </a:rPr>
              <a:t>$datafile</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E5494"/>
                </a:solidFill>
                <a:highlight>
                  <a:srgbClr val="F8F8F8"/>
                </a:highlight>
                <a:latin typeface="Consolas"/>
                <a:ea typeface="Consolas"/>
                <a:cs typeface="Consolas"/>
                <a:sym typeface="Consolas"/>
              </a:rPr>
              <a:t>    bash goostats </a:t>
            </a:r>
            <a:r>
              <a:rPr b="0" i="0" lang="en-US" sz="1200" u="none" cap="none" strike="noStrike">
                <a:solidFill>
                  <a:srgbClr val="19177C"/>
                </a:solidFill>
                <a:highlight>
                  <a:srgbClr val="F8F8F8"/>
                </a:highlight>
                <a:latin typeface="Consolas"/>
                <a:ea typeface="Consolas"/>
                <a:cs typeface="Consolas"/>
                <a:sym typeface="Consolas"/>
              </a:rPr>
              <a:t>$datafile</a:t>
            </a:r>
            <a:r>
              <a:rPr b="0" i="0" lang="en-US" sz="1200" u="none" cap="none" strike="noStrike">
                <a:solidFill>
                  <a:srgbClr val="6E5494"/>
                </a:solidFill>
                <a:highlight>
                  <a:srgbClr val="F8F8F8"/>
                </a:highlight>
                <a:latin typeface="Consolas"/>
                <a:ea typeface="Consolas"/>
                <a:cs typeface="Consolas"/>
                <a:sym typeface="Consolas"/>
              </a:rPr>
              <a:t> stats-</a:t>
            </a:r>
            <a:r>
              <a:rPr b="0" i="0" lang="en-US" sz="1200" u="none" cap="none" strike="noStrike">
                <a:solidFill>
                  <a:srgbClr val="19177C"/>
                </a:solidFill>
                <a:highlight>
                  <a:srgbClr val="F8F8F8"/>
                </a:highlight>
                <a:latin typeface="Consolas"/>
                <a:ea typeface="Consolas"/>
                <a:cs typeface="Consolas"/>
                <a:sym typeface="Consolas"/>
              </a:rPr>
              <a:t>$datafile</a:t>
            </a:r>
            <a:br>
              <a:rPr b="0" i="0" lang="en-US" sz="1200" u="none" cap="none" strike="noStrike">
                <a:solidFill>
                  <a:srgbClr val="6E5494"/>
                </a:solidFill>
                <a:highlight>
                  <a:srgbClr val="F8F8F8"/>
                </a:highlight>
                <a:latin typeface="Consolas"/>
                <a:ea typeface="Consolas"/>
                <a:cs typeface="Consolas"/>
                <a:sym typeface="Consolas"/>
              </a:rPr>
            </a:br>
            <a:r>
              <a:rPr b="1" i="0" lang="en-US" sz="1200" u="none" cap="none" strike="noStrike">
                <a:solidFill>
                  <a:srgbClr val="008000"/>
                </a:solidFill>
                <a:highlight>
                  <a:srgbClr val="F8F8F8"/>
                </a:highlight>
                <a:latin typeface="Consolas"/>
                <a:ea typeface="Consolas"/>
                <a:cs typeface="Consolas"/>
                <a:sym typeface="Consolas"/>
              </a:rPr>
              <a:t>done</a:t>
            </a:r>
            <a:endParaRPr b="1" i="0" sz="1200" u="none" cap="none" strike="noStrike">
              <a:solidFill>
                <a:srgbClr val="008000"/>
              </a:solidFill>
              <a:highlight>
                <a:srgbClr val="F8F8F8"/>
              </a:highlight>
              <a:latin typeface="Consolas"/>
              <a:ea typeface="Consolas"/>
              <a:cs typeface="Consolas"/>
              <a:sym typeface="Consolas"/>
            </a:endParaRPr>
          </a:p>
          <a:p>
            <a:pPr indent="0" lvl="0" marL="88900" marR="88900" rtl="0" algn="l">
              <a:lnSpc>
                <a:spcPct val="150000"/>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564" name="Google Shape;564;p39"/>
          <p:cNvSpPr txBox="1"/>
          <p:nvPr/>
        </p:nvSpPr>
        <p:spPr>
          <a:xfrm>
            <a:off x="6532250" y="4505225"/>
            <a:ext cx="4186200" cy="20187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50000"/>
              </a:lnSpc>
              <a:spcBef>
                <a:spcPts val="0"/>
              </a:spcBef>
              <a:spcAft>
                <a:spcPts val="800"/>
              </a:spcAft>
              <a:buClr>
                <a:srgbClr val="000000"/>
              </a:buClr>
              <a:buSzPts val="1200"/>
              <a:buFont typeface="Arial"/>
              <a:buNone/>
            </a:pPr>
            <a:r>
              <a:rPr b="0" i="1" lang="en-US" sz="1200" u="none" cap="none" strike="noStrike">
                <a:solidFill>
                  <a:srgbClr val="408080"/>
                </a:solidFill>
                <a:highlight>
                  <a:srgbClr val="F8F8F8"/>
                </a:highlight>
                <a:latin typeface="Consolas"/>
                <a:ea typeface="Consolas"/>
                <a:cs typeface="Consolas"/>
                <a:sym typeface="Consolas"/>
              </a:rPr>
              <a:t># Calculate stats for Site A and Site B data files.</a:t>
            </a:r>
            <a:br>
              <a:rPr b="0" i="0" lang="en-US" sz="1200" u="none" cap="none" strike="noStrike">
                <a:solidFill>
                  <a:srgbClr val="6E5494"/>
                </a:solidFill>
                <a:highlight>
                  <a:srgbClr val="F8F8F8"/>
                </a:highlight>
                <a:latin typeface="Consolas"/>
                <a:ea typeface="Consolas"/>
                <a:cs typeface="Consolas"/>
                <a:sym typeface="Consolas"/>
              </a:rPr>
            </a:br>
            <a:r>
              <a:rPr b="1" i="0" lang="en-US" sz="1200" u="none" cap="none" strike="noStrike">
                <a:solidFill>
                  <a:srgbClr val="008000"/>
                </a:solidFill>
                <a:highlight>
                  <a:srgbClr val="F8F8F8"/>
                </a:highlight>
                <a:latin typeface="Consolas"/>
                <a:ea typeface="Consolas"/>
                <a:cs typeface="Consolas"/>
                <a:sym typeface="Consolas"/>
              </a:rPr>
              <a:t>for </a:t>
            </a:r>
            <a:r>
              <a:rPr b="0" i="0" lang="en-US" sz="1200" u="none" cap="none" strike="noStrike">
                <a:solidFill>
                  <a:srgbClr val="6E5494"/>
                </a:solidFill>
                <a:highlight>
                  <a:srgbClr val="F8F8F8"/>
                </a:highlight>
                <a:latin typeface="Consolas"/>
                <a:ea typeface="Consolas"/>
                <a:cs typeface="Consolas"/>
                <a:sym typeface="Consolas"/>
              </a:rPr>
              <a:t>datafile </a:t>
            </a:r>
            <a:r>
              <a:rPr b="1" i="0" lang="en-US" sz="1200" u="none" cap="none" strike="noStrike">
                <a:solidFill>
                  <a:srgbClr val="008000"/>
                </a:solidFill>
                <a:highlight>
                  <a:srgbClr val="F8F8F8"/>
                </a:highlight>
                <a:latin typeface="Consolas"/>
                <a:ea typeface="Consolas"/>
                <a:cs typeface="Consolas"/>
                <a:sym typeface="Consolas"/>
              </a:rPr>
              <a:t>in </a:t>
            </a:r>
            <a:r>
              <a:rPr b="0" i="0" lang="en-US" sz="1200" u="none" cap="none" strike="noStrike">
                <a:solidFill>
                  <a:srgbClr val="6E5494"/>
                </a:solidFill>
                <a:highlight>
                  <a:srgbClr val="F8F8F8"/>
                </a:highlight>
                <a:latin typeface="Consolas"/>
                <a:ea typeface="Consolas"/>
                <a:cs typeface="Consolas"/>
                <a:sym typeface="Consolas"/>
              </a:rPr>
              <a:t>NENE</a:t>
            </a:r>
            <a:r>
              <a:rPr b="1"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66666"/>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AB].txt</a:t>
            </a:r>
            <a:br>
              <a:rPr b="0" i="0" lang="en-US" sz="1200" u="none" cap="none" strike="noStrike">
                <a:solidFill>
                  <a:srgbClr val="6E5494"/>
                </a:solidFill>
                <a:highlight>
                  <a:srgbClr val="F8F8F8"/>
                </a:highlight>
                <a:latin typeface="Consolas"/>
                <a:ea typeface="Consolas"/>
                <a:cs typeface="Consolas"/>
                <a:sym typeface="Consolas"/>
              </a:rPr>
            </a:br>
            <a:r>
              <a:rPr b="1" i="0" lang="en-US" sz="1200" u="none" cap="none" strike="noStrike">
                <a:solidFill>
                  <a:srgbClr val="008000"/>
                </a:solidFill>
                <a:highlight>
                  <a:srgbClr val="F8F8F8"/>
                </a:highlight>
                <a:latin typeface="Consolas"/>
                <a:ea typeface="Consolas"/>
                <a:cs typeface="Consolas"/>
                <a:sym typeface="Consolas"/>
              </a:rPr>
              <a:t>do</a:t>
            </a:r>
            <a:br>
              <a:rPr b="1" i="0" lang="en-US" sz="1200" u="none" cap="none" strike="noStrike">
                <a:solidFill>
                  <a:srgbClr val="008000"/>
                </a:solidFill>
                <a:highlight>
                  <a:srgbClr val="F8F8F8"/>
                </a:highlight>
                <a:latin typeface="Consolas"/>
                <a:ea typeface="Consolas"/>
                <a:cs typeface="Consolas"/>
                <a:sym typeface="Consolas"/>
              </a:rPr>
            </a:br>
            <a:r>
              <a:rPr b="1" i="0" lang="en-US" sz="1200" u="none" cap="none" strike="noStrike">
                <a:solidFill>
                  <a:srgbClr val="008000"/>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echo</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19177C"/>
                </a:solidFill>
                <a:highlight>
                  <a:srgbClr val="F8F8F8"/>
                </a:highlight>
                <a:latin typeface="Consolas"/>
                <a:ea typeface="Consolas"/>
                <a:cs typeface="Consolas"/>
                <a:sym typeface="Consolas"/>
              </a:rPr>
              <a:t>$datafile</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E5494"/>
                </a:solidFill>
                <a:highlight>
                  <a:srgbClr val="F8F8F8"/>
                </a:highlight>
                <a:latin typeface="Consolas"/>
                <a:ea typeface="Consolas"/>
                <a:cs typeface="Consolas"/>
                <a:sym typeface="Consolas"/>
              </a:rPr>
              <a:t>    bash goostats </a:t>
            </a:r>
            <a:r>
              <a:rPr b="0" i="0" lang="en-US" sz="1200" u="none" cap="none" strike="noStrike">
                <a:solidFill>
                  <a:srgbClr val="19177C"/>
                </a:solidFill>
                <a:highlight>
                  <a:srgbClr val="F8F8F8"/>
                </a:highlight>
                <a:latin typeface="Consolas"/>
                <a:ea typeface="Consolas"/>
                <a:cs typeface="Consolas"/>
                <a:sym typeface="Consolas"/>
              </a:rPr>
              <a:t>$datafile</a:t>
            </a:r>
            <a:r>
              <a:rPr b="0" i="0" lang="en-US" sz="1200" u="none" cap="none" strike="noStrike">
                <a:solidFill>
                  <a:srgbClr val="6E5494"/>
                </a:solidFill>
                <a:highlight>
                  <a:srgbClr val="F8F8F8"/>
                </a:highlight>
                <a:latin typeface="Consolas"/>
                <a:ea typeface="Consolas"/>
                <a:cs typeface="Consolas"/>
                <a:sym typeface="Consolas"/>
              </a:rPr>
              <a:t> stats-</a:t>
            </a:r>
            <a:r>
              <a:rPr b="0" i="0" lang="en-US" sz="1200" u="none" cap="none" strike="noStrike">
                <a:solidFill>
                  <a:srgbClr val="19177C"/>
                </a:solidFill>
                <a:highlight>
                  <a:srgbClr val="F8F8F8"/>
                </a:highlight>
                <a:latin typeface="Consolas"/>
                <a:ea typeface="Consolas"/>
                <a:cs typeface="Consolas"/>
                <a:sym typeface="Consolas"/>
              </a:rPr>
              <a:t>$datafile</a:t>
            </a:r>
            <a:br>
              <a:rPr b="0" i="0" lang="en-US" sz="1200" u="none" cap="none" strike="noStrike">
                <a:solidFill>
                  <a:srgbClr val="6E5494"/>
                </a:solidFill>
                <a:highlight>
                  <a:srgbClr val="F8F8F8"/>
                </a:highlight>
                <a:latin typeface="Consolas"/>
                <a:ea typeface="Consolas"/>
                <a:cs typeface="Consolas"/>
                <a:sym typeface="Consolas"/>
              </a:rPr>
            </a:br>
            <a:r>
              <a:rPr b="1" i="0" lang="en-US" sz="1200" u="none" cap="none" strike="noStrike">
                <a:solidFill>
                  <a:srgbClr val="008000"/>
                </a:solidFill>
                <a:highlight>
                  <a:srgbClr val="F8F8F8"/>
                </a:highlight>
                <a:latin typeface="Consolas"/>
                <a:ea typeface="Consolas"/>
                <a:cs typeface="Consolas"/>
                <a:sym typeface="Consolas"/>
              </a:rPr>
              <a:t>done</a:t>
            </a:r>
            <a:endParaRPr b="0" i="0" sz="1200" u="none" cap="none" strike="noStrike">
              <a:solidFill>
                <a:srgbClr val="19177C"/>
              </a:solidFill>
              <a:highlight>
                <a:srgbClr val="F8F8F8"/>
              </a:highlight>
              <a:latin typeface="Consolas"/>
              <a:ea typeface="Consolas"/>
              <a:cs typeface="Consolas"/>
              <a:sym typeface="Consolas"/>
            </a:endParaRPr>
          </a:p>
        </p:txBody>
      </p:sp>
      <p:sp>
        <p:nvSpPr>
          <p:cNvPr id="565" name="Google Shape;565;p39"/>
          <p:cNvSpPr txBox="1"/>
          <p:nvPr/>
        </p:nvSpPr>
        <p:spPr>
          <a:xfrm>
            <a:off x="6463150" y="4096675"/>
            <a:ext cx="4186200" cy="44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333333"/>
                </a:solidFill>
                <a:latin typeface="Arial"/>
                <a:ea typeface="Arial"/>
                <a:cs typeface="Arial"/>
                <a:sym typeface="Arial"/>
              </a:rPr>
              <a:t>Por otra parte, el script podría haberlo escrito así:</a:t>
            </a:r>
            <a:endParaRPr b="0" i="0" sz="1400" u="none" cap="none" strike="noStrike">
              <a:solidFill>
                <a:srgbClr val="333333"/>
              </a:solidFill>
              <a:latin typeface="Arial"/>
              <a:ea typeface="Arial"/>
              <a:cs typeface="Arial"/>
              <a:sym typeface="Arial"/>
            </a:endParaRPr>
          </a:p>
          <a:p>
            <a:pPr indent="0" lvl="0" marL="88900" marR="88900" rtl="0" algn="l">
              <a:lnSpc>
                <a:spcPct val="115000"/>
              </a:lnSpc>
              <a:spcBef>
                <a:spcPts val="800"/>
              </a:spcBef>
              <a:spcAft>
                <a:spcPts val="0"/>
              </a:spcAft>
              <a:buClr>
                <a:srgbClr val="000000"/>
              </a:buClr>
              <a:buSzPts val="1200"/>
              <a:buFont typeface="Arial"/>
              <a:buNone/>
            </a:pPr>
            <a:r>
              <a:t/>
            </a:r>
            <a:endParaRPr b="1" i="0" sz="1200" u="none" cap="none" strike="noStrike">
              <a:solidFill>
                <a:srgbClr val="008000"/>
              </a:solidFill>
              <a:highlight>
                <a:srgbClr val="F8F8F8"/>
              </a:highlight>
              <a:latin typeface="Consolas"/>
              <a:ea typeface="Consolas"/>
              <a:cs typeface="Consolas"/>
              <a:sym typeface="Consolas"/>
            </a:endParaRPr>
          </a:p>
          <a:p>
            <a:pPr indent="0" lvl="0" marL="0" marR="0" rtl="0" algn="l">
              <a:lnSpc>
                <a:spcPct val="115000"/>
              </a:lnSpc>
              <a:spcBef>
                <a:spcPts val="800"/>
              </a:spcBef>
              <a:spcAft>
                <a:spcPts val="0"/>
              </a:spcAft>
              <a:buClr>
                <a:srgbClr val="000000"/>
              </a:buClr>
              <a:buSzPts val="1050"/>
              <a:buFont typeface="Arial"/>
              <a:buNone/>
            </a:pPr>
            <a:r>
              <a:t/>
            </a:r>
            <a:endParaRPr b="0" i="0" sz="1050" u="none" cap="none" strike="noStrike">
              <a:solidFill>
                <a:srgbClr val="333333"/>
              </a:solidFill>
              <a:latin typeface="Arial"/>
              <a:ea typeface="Arial"/>
              <a:cs typeface="Arial"/>
              <a:sym typeface="Arial"/>
            </a:endParaRPr>
          </a:p>
          <a:p>
            <a:pPr indent="0" lvl="0" marL="0" marR="88900" rtl="0" algn="just">
              <a:lnSpc>
                <a:spcPct val="100000"/>
              </a:lnSpc>
              <a:spcBef>
                <a:spcPts val="0"/>
              </a:spcBef>
              <a:spcAft>
                <a:spcPts val="0"/>
              </a:spcAft>
              <a:buClr>
                <a:srgbClr val="000000"/>
              </a:buClr>
              <a:buSzPts val="1400"/>
              <a:buFont typeface="Arial"/>
              <a:buNone/>
            </a:pPr>
            <a:r>
              <a:t/>
            </a:r>
            <a:endParaRPr b="0" i="0" sz="14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00000"/>
              </a:lnSpc>
              <a:spcBef>
                <a:spcPts val="800"/>
              </a:spcBef>
              <a:spcAft>
                <a:spcPts val="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6E5494"/>
              </a:solidFill>
              <a:highlight>
                <a:srgbClr val="F8F8F8"/>
              </a:highlight>
              <a:latin typeface="Consolas"/>
              <a:ea typeface="Consolas"/>
              <a:cs typeface="Consolas"/>
              <a:sym typeface="Consolas"/>
            </a:endParaRPr>
          </a:p>
          <a:p>
            <a:pPr indent="0" lvl="0" marL="88900" marR="88900" rtl="0" algn="l">
              <a:lnSpc>
                <a:spcPct val="100000"/>
              </a:lnSpc>
              <a:spcBef>
                <a:spcPts val="800"/>
              </a:spcBef>
              <a:spcAft>
                <a:spcPts val="80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p:txBody>
      </p:sp>
      <p:sp>
        <p:nvSpPr>
          <p:cNvPr id="566" name="Google Shape;566;p39"/>
          <p:cNvSpPr txBox="1"/>
          <p:nvPr/>
        </p:nvSpPr>
        <p:spPr>
          <a:xfrm>
            <a:off x="1400325" y="5093375"/>
            <a:ext cx="3202500" cy="4467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6E5494"/>
                </a:solidFill>
                <a:highlight>
                  <a:srgbClr val="F8F8F8"/>
                </a:highlight>
                <a:latin typeface="Consolas"/>
                <a:ea typeface="Consolas"/>
                <a:cs typeface="Consolas"/>
                <a:sym typeface="Consolas"/>
              </a:rPr>
              <a:t>bash </a:t>
            </a:r>
            <a:r>
              <a:rPr b="1" i="0" lang="en-US" sz="1200" u="none" cap="none" strike="noStrike">
                <a:solidFill>
                  <a:srgbClr val="008000"/>
                </a:solidFill>
                <a:highlight>
                  <a:srgbClr val="F8F8F8"/>
                </a:highlight>
                <a:latin typeface="Consolas"/>
                <a:ea typeface="Consolas"/>
                <a:cs typeface="Consolas"/>
                <a:sym typeface="Consolas"/>
              </a:rPr>
              <a:t>do-stats</a:t>
            </a:r>
            <a:r>
              <a:rPr b="0" i="0" lang="en-US" sz="1200" u="none" cap="none" strike="noStrike">
                <a:solidFill>
                  <a:srgbClr val="6E5494"/>
                </a:solidFill>
                <a:highlight>
                  <a:srgbClr val="F8F8F8"/>
                </a:highlight>
                <a:latin typeface="Consolas"/>
                <a:ea typeface="Consolas"/>
                <a:cs typeface="Consolas"/>
                <a:sym typeface="Consolas"/>
              </a:rPr>
              <a:t>.sh NENE</a:t>
            </a:r>
            <a:r>
              <a:rPr b="1"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66666"/>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AB].txt</a:t>
            </a:r>
            <a:endParaRPr b="1" i="0" sz="1200" u="none" cap="none" strike="noStrike">
              <a:solidFill>
                <a:srgbClr val="00800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567" name="Google Shape;567;p39"/>
          <p:cNvSpPr/>
          <p:nvPr/>
        </p:nvSpPr>
        <p:spPr>
          <a:xfrm>
            <a:off x="5481525" y="5188475"/>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71" name="Shape 571"/>
        <p:cNvGrpSpPr/>
        <p:nvPr/>
      </p:nvGrpSpPr>
      <p:grpSpPr>
        <a:xfrm>
          <a:off x="0" y="0"/>
          <a:ext cx="0" cy="0"/>
          <a:chOff x="0" y="0"/>
          <a:chExt cx="0" cy="0"/>
        </a:xfrm>
      </p:grpSpPr>
      <p:sp>
        <p:nvSpPr>
          <p:cNvPr id="572" name="Google Shape;572;p40"/>
          <p:cNvSpPr txBox="1"/>
          <p:nvPr/>
        </p:nvSpPr>
        <p:spPr>
          <a:xfrm>
            <a:off x="1312650" y="750775"/>
            <a:ext cx="89883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1800" u="none" cap="none" strike="noStrike">
                <a:solidFill>
                  <a:schemeClr val="dk1"/>
                </a:solidFill>
                <a:latin typeface="Arial"/>
                <a:ea typeface="Arial"/>
                <a:cs typeface="Arial"/>
                <a:sym typeface="Arial"/>
              </a:rPr>
              <a:t>DEPURACIÓN (DEBUGGING) DE SCRIPTS</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40"/>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74" name="Google Shape;574;p40"/>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575" name="Google Shape;575;p40"/>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576" name="Google Shape;576;p40"/>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577" name="Google Shape;577;p40"/>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578" name="Google Shape;578;p40"/>
          <p:cNvSpPr txBox="1"/>
          <p:nvPr/>
        </p:nvSpPr>
        <p:spPr>
          <a:xfrm>
            <a:off x="1236450" y="1234775"/>
            <a:ext cx="9443100" cy="645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333333"/>
                </a:solidFill>
                <a:latin typeface="Arial"/>
                <a:ea typeface="Arial"/>
                <a:cs typeface="Arial"/>
                <a:sym typeface="Arial"/>
              </a:rPr>
              <a:t>Supongamos que se ha guardado el siguiente </a:t>
            </a:r>
            <a:r>
              <a:rPr b="1" i="0" lang="en-US" sz="1400" u="none" cap="none" strike="noStrike">
                <a:solidFill>
                  <a:srgbClr val="333333"/>
                </a:solidFill>
                <a:latin typeface="Arial"/>
                <a:ea typeface="Arial"/>
                <a:cs typeface="Arial"/>
                <a:sym typeface="Arial"/>
              </a:rPr>
              <a:t>script</a:t>
            </a:r>
            <a:r>
              <a:rPr b="0" i="0" lang="en-US" sz="1400" u="none" cap="none" strike="noStrike">
                <a:solidFill>
                  <a:srgbClr val="333333"/>
                </a:solidFill>
                <a:latin typeface="Arial"/>
                <a:ea typeface="Arial"/>
                <a:cs typeface="Arial"/>
                <a:sym typeface="Arial"/>
              </a:rPr>
              <a:t> en un archivo denominado </a:t>
            </a:r>
            <a:r>
              <a:rPr b="0" i="0" lang="en-US" sz="1400" u="none" cap="none" strike="noStrike">
                <a:solidFill>
                  <a:srgbClr val="3D90D9"/>
                </a:solidFill>
                <a:highlight>
                  <a:srgbClr val="E7E7E7"/>
                </a:highlight>
                <a:latin typeface="Consolas"/>
                <a:ea typeface="Consolas"/>
                <a:cs typeface="Consolas"/>
                <a:sym typeface="Consolas"/>
              </a:rPr>
              <a:t>do-errors.sh</a:t>
            </a:r>
            <a:r>
              <a:rPr b="0" i="0" lang="en-US" sz="1400" u="none" cap="none" strike="noStrike">
                <a:solidFill>
                  <a:srgbClr val="333333"/>
                </a:solidFill>
                <a:latin typeface="Arial"/>
                <a:ea typeface="Arial"/>
                <a:cs typeface="Arial"/>
                <a:sym typeface="Arial"/>
              </a:rPr>
              <a:t> en el directorio </a:t>
            </a:r>
            <a:r>
              <a:rPr b="0" i="0" lang="en-US" sz="1400" u="none" cap="none" strike="noStrike">
                <a:solidFill>
                  <a:srgbClr val="3D90D9"/>
                </a:solidFill>
                <a:highlight>
                  <a:srgbClr val="E7E7E7"/>
                </a:highlight>
                <a:latin typeface="Consolas"/>
                <a:ea typeface="Consolas"/>
                <a:cs typeface="Consolas"/>
                <a:sym typeface="Consolas"/>
              </a:rPr>
              <a:t>north-pacific-gyre/2012-07-03</a:t>
            </a:r>
            <a:r>
              <a:rPr b="0" i="0" lang="en-US" sz="1400" u="none" cap="none" strike="noStrike">
                <a:solidFill>
                  <a:srgbClr val="333333"/>
                </a:solidFill>
                <a:latin typeface="Arial"/>
                <a:ea typeface="Arial"/>
                <a:cs typeface="Arial"/>
                <a:sym typeface="Arial"/>
              </a:rPr>
              <a:t> de Nelle:</a:t>
            </a:r>
            <a:endParaRPr b="0" i="0" sz="1400" u="none" cap="none" strike="noStrike">
              <a:solidFill>
                <a:srgbClr val="333333"/>
              </a:solidFill>
              <a:latin typeface="Arial"/>
              <a:ea typeface="Arial"/>
              <a:cs typeface="Arial"/>
              <a:sym typeface="Arial"/>
            </a:endParaRPr>
          </a:p>
          <a:p>
            <a:pPr indent="0" lvl="0" marL="88900" marR="88900" rtl="0" algn="l">
              <a:lnSpc>
                <a:spcPct val="115000"/>
              </a:lnSpc>
              <a:spcBef>
                <a:spcPts val="800"/>
              </a:spcBef>
              <a:spcAft>
                <a:spcPts val="0"/>
              </a:spcAft>
              <a:buClr>
                <a:srgbClr val="000000"/>
              </a:buClr>
              <a:buSzPts val="1200"/>
              <a:buFont typeface="Arial"/>
              <a:buNone/>
            </a:pPr>
            <a:r>
              <a:t/>
            </a:r>
            <a:endParaRPr b="1" i="0" sz="1200" u="none" cap="none" strike="noStrike">
              <a:solidFill>
                <a:srgbClr val="008000"/>
              </a:solidFill>
              <a:highlight>
                <a:srgbClr val="F8F8F8"/>
              </a:highlight>
              <a:latin typeface="Consolas"/>
              <a:ea typeface="Consolas"/>
              <a:cs typeface="Consolas"/>
              <a:sym typeface="Consolas"/>
            </a:endParaRPr>
          </a:p>
          <a:p>
            <a:pPr indent="0" lvl="0" marL="0" marR="0" rtl="0" algn="l">
              <a:lnSpc>
                <a:spcPct val="115000"/>
              </a:lnSpc>
              <a:spcBef>
                <a:spcPts val="800"/>
              </a:spcBef>
              <a:spcAft>
                <a:spcPts val="0"/>
              </a:spcAft>
              <a:buClr>
                <a:srgbClr val="000000"/>
              </a:buClr>
              <a:buSzPts val="1050"/>
              <a:buFont typeface="Arial"/>
              <a:buNone/>
            </a:pPr>
            <a:r>
              <a:t/>
            </a:r>
            <a:endParaRPr b="0" i="0" sz="1050" u="none" cap="none" strike="noStrike">
              <a:solidFill>
                <a:srgbClr val="333333"/>
              </a:solidFill>
              <a:latin typeface="Arial"/>
              <a:ea typeface="Arial"/>
              <a:cs typeface="Arial"/>
              <a:sym typeface="Arial"/>
            </a:endParaRPr>
          </a:p>
          <a:p>
            <a:pPr indent="0" lvl="0" marL="0" marR="88900" rtl="0" algn="just">
              <a:lnSpc>
                <a:spcPct val="100000"/>
              </a:lnSpc>
              <a:spcBef>
                <a:spcPts val="0"/>
              </a:spcBef>
              <a:spcAft>
                <a:spcPts val="0"/>
              </a:spcAft>
              <a:buClr>
                <a:srgbClr val="000000"/>
              </a:buClr>
              <a:buSzPts val="1400"/>
              <a:buFont typeface="Arial"/>
              <a:buNone/>
            </a:pPr>
            <a:r>
              <a:t/>
            </a:r>
            <a:endParaRPr b="0" i="0" sz="14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00000"/>
              </a:lnSpc>
              <a:spcBef>
                <a:spcPts val="800"/>
              </a:spcBef>
              <a:spcAft>
                <a:spcPts val="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6E5494"/>
              </a:solidFill>
              <a:highlight>
                <a:srgbClr val="F8F8F8"/>
              </a:highlight>
              <a:latin typeface="Consolas"/>
              <a:ea typeface="Consolas"/>
              <a:cs typeface="Consolas"/>
              <a:sym typeface="Consolas"/>
            </a:endParaRPr>
          </a:p>
          <a:p>
            <a:pPr indent="0" lvl="0" marL="88900" marR="88900" rtl="0" algn="l">
              <a:lnSpc>
                <a:spcPct val="100000"/>
              </a:lnSpc>
              <a:spcBef>
                <a:spcPts val="800"/>
              </a:spcBef>
              <a:spcAft>
                <a:spcPts val="80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p:txBody>
      </p:sp>
      <p:sp>
        <p:nvSpPr>
          <p:cNvPr id="579" name="Google Shape;579;p40"/>
          <p:cNvSpPr txBox="1"/>
          <p:nvPr/>
        </p:nvSpPr>
        <p:spPr>
          <a:xfrm>
            <a:off x="1463350" y="1993750"/>
            <a:ext cx="5617500" cy="15234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50000"/>
              </a:lnSpc>
              <a:spcBef>
                <a:spcPts val="0"/>
              </a:spcBef>
              <a:spcAft>
                <a:spcPts val="0"/>
              </a:spcAft>
              <a:buClr>
                <a:srgbClr val="000000"/>
              </a:buClr>
              <a:buSzPts val="1200"/>
              <a:buFont typeface="Arial"/>
              <a:buNone/>
            </a:pPr>
            <a:r>
              <a:rPr b="0" i="1" lang="en-US" sz="1200" u="none" cap="none" strike="noStrike">
                <a:solidFill>
                  <a:srgbClr val="408080"/>
                </a:solidFill>
                <a:highlight>
                  <a:srgbClr val="F8F8F8"/>
                </a:highlight>
                <a:latin typeface="Consolas"/>
                <a:ea typeface="Consolas"/>
                <a:cs typeface="Consolas"/>
                <a:sym typeface="Consolas"/>
              </a:rPr>
              <a:t># Calcular las estadísticas de los archivos de datos.</a:t>
            </a:r>
            <a:br>
              <a:rPr b="0" i="0" lang="en-US" sz="1200" u="none" cap="none" strike="noStrike">
                <a:solidFill>
                  <a:srgbClr val="6E5494"/>
                </a:solidFill>
                <a:highlight>
                  <a:srgbClr val="F8F8F8"/>
                </a:highlight>
                <a:latin typeface="Consolas"/>
                <a:ea typeface="Consolas"/>
                <a:cs typeface="Consolas"/>
                <a:sym typeface="Consolas"/>
              </a:rPr>
            </a:br>
            <a:r>
              <a:rPr b="1" i="0" lang="en-US" sz="1200" u="none" cap="none" strike="noStrike">
                <a:solidFill>
                  <a:srgbClr val="008000"/>
                </a:solidFill>
                <a:highlight>
                  <a:srgbClr val="F8F8F8"/>
                </a:highlight>
                <a:latin typeface="Consolas"/>
                <a:ea typeface="Consolas"/>
                <a:cs typeface="Consolas"/>
                <a:sym typeface="Consolas"/>
              </a:rPr>
              <a:t>for </a:t>
            </a:r>
            <a:r>
              <a:rPr b="0" i="0" lang="en-US" sz="1200" u="none" cap="none" strike="noStrike">
                <a:solidFill>
                  <a:srgbClr val="6E5494"/>
                </a:solidFill>
                <a:highlight>
                  <a:srgbClr val="F8F8F8"/>
                </a:highlight>
                <a:latin typeface="Consolas"/>
                <a:ea typeface="Consolas"/>
                <a:cs typeface="Consolas"/>
                <a:sym typeface="Consolas"/>
              </a:rPr>
              <a:t>datafile </a:t>
            </a:r>
            <a:r>
              <a:rPr b="1" i="0" lang="en-US" sz="1200" u="none" cap="none" strike="noStrike">
                <a:solidFill>
                  <a:srgbClr val="008000"/>
                </a:solidFill>
                <a:highlight>
                  <a:srgbClr val="F8F8F8"/>
                </a:highlight>
                <a:latin typeface="Consolas"/>
                <a:ea typeface="Consolas"/>
                <a:cs typeface="Consolas"/>
                <a:sym typeface="Consolas"/>
              </a:rPr>
              <a:t>in</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BA2121"/>
                </a:solidFill>
                <a:highlight>
                  <a:srgbClr val="F8F8F8"/>
                </a:highlight>
                <a:latin typeface="Consolas"/>
                <a:ea typeface="Consolas"/>
                <a:cs typeface="Consolas"/>
                <a:sym typeface="Consolas"/>
              </a:rPr>
              <a:t>"</a:t>
            </a:r>
            <a:r>
              <a:rPr b="0" i="0" lang="en-US" sz="1200" u="none" cap="none" strike="noStrike">
                <a:solidFill>
                  <a:srgbClr val="19177C"/>
                </a:solidFill>
                <a:highlight>
                  <a:srgbClr val="F8F8F8"/>
                </a:highlight>
                <a:latin typeface="Consolas"/>
                <a:ea typeface="Consolas"/>
                <a:cs typeface="Consolas"/>
                <a:sym typeface="Consolas"/>
              </a:rPr>
              <a:t>$@</a:t>
            </a:r>
            <a:r>
              <a:rPr b="0" i="0" lang="en-US" sz="1200" u="none" cap="none" strike="noStrike">
                <a:solidFill>
                  <a:srgbClr val="BA2121"/>
                </a:solidFill>
                <a:highlight>
                  <a:srgbClr val="F8F8F8"/>
                </a:highlight>
                <a:latin typeface="Consolas"/>
                <a:ea typeface="Consolas"/>
                <a:cs typeface="Consolas"/>
                <a:sym typeface="Consolas"/>
              </a:rPr>
              <a:t>"</a:t>
            </a:r>
            <a:br>
              <a:rPr b="0" i="0" lang="en-US" sz="1200" u="none" cap="none" strike="noStrike">
                <a:solidFill>
                  <a:srgbClr val="6E5494"/>
                </a:solidFill>
                <a:highlight>
                  <a:srgbClr val="F8F8F8"/>
                </a:highlight>
                <a:latin typeface="Consolas"/>
                <a:ea typeface="Consolas"/>
                <a:cs typeface="Consolas"/>
                <a:sym typeface="Consolas"/>
              </a:rPr>
            </a:br>
            <a:r>
              <a:rPr b="1" i="0" lang="en-US" sz="1200" u="none" cap="none" strike="noStrike">
                <a:solidFill>
                  <a:srgbClr val="008000"/>
                </a:solidFill>
                <a:highlight>
                  <a:srgbClr val="F8F8F8"/>
                </a:highlight>
                <a:latin typeface="Consolas"/>
                <a:ea typeface="Consolas"/>
                <a:cs typeface="Consolas"/>
                <a:sym typeface="Consolas"/>
              </a:rPr>
              <a:t>do</a:t>
            </a:r>
            <a:br>
              <a:rPr b="1" i="0" lang="en-US" sz="1200" u="none" cap="none" strike="noStrike">
                <a:solidFill>
                  <a:srgbClr val="008000"/>
                </a:solidFill>
                <a:highlight>
                  <a:srgbClr val="F8F8F8"/>
                </a:highlight>
                <a:latin typeface="Consolas"/>
                <a:ea typeface="Consolas"/>
                <a:cs typeface="Consolas"/>
                <a:sym typeface="Consolas"/>
              </a:rPr>
            </a:br>
            <a:r>
              <a:rPr b="1" i="0" lang="en-US" sz="1200" u="none" cap="none" strike="noStrike">
                <a:solidFill>
                  <a:srgbClr val="008000"/>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echo</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19177C"/>
                </a:solidFill>
                <a:highlight>
                  <a:srgbClr val="F8F8F8"/>
                </a:highlight>
                <a:latin typeface="Consolas"/>
                <a:ea typeface="Consolas"/>
                <a:cs typeface="Consolas"/>
                <a:sym typeface="Consolas"/>
              </a:rPr>
              <a:t>$datafile;</a:t>
            </a:r>
            <a:r>
              <a:rPr b="0" i="0" lang="en-US" sz="1200" u="none" cap="none" strike="noStrike">
                <a:solidFill>
                  <a:srgbClr val="6E5494"/>
                </a:solidFill>
                <a:highlight>
                  <a:srgbClr val="F8F8F8"/>
                </a:highlight>
                <a:latin typeface="Consolas"/>
                <a:ea typeface="Consolas"/>
                <a:cs typeface="Consolas"/>
                <a:sym typeface="Consolas"/>
              </a:rPr>
              <a:t> bash goostats </a:t>
            </a:r>
            <a:r>
              <a:rPr b="0" i="0" lang="en-US" sz="1200" u="none" cap="none" strike="noStrike">
                <a:solidFill>
                  <a:srgbClr val="19177C"/>
                </a:solidFill>
                <a:highlight>
                  <a:srgbClr val="F8F8F8"/>
                </a:highlight>
                <a:latin typeface="Consolas"/>
                <a:ea typeface="Consolas"/>
                <a:cs typeface="Consolas"/>
                <a:sym typeface="Consolas"/>
              </a:rPr>
              <a:t>$datafile</a:t>
            </a:r>
            <a:r>
              <a:rPr b="0" i="0" lang="en-US" sz="1200" u="none" cap="none" strike="noStrike">
                <a:solidFill>
                  <a:srgbClr val="6E5494"/>
                </a:solidFill>
                <a:highlight>
                  <a:srgbClr val="F8F8F8"/>
                </a:highlight>
                <a:latin typeface="Consolas"/>
                <a:ea typeface="Consolas"/>
                <a:cs typeface="Consolas"/>
                <a:sym typeface="Consolas"/>
              </a:rPr>
              <a:t> stats-</a:t>
            </a:r>
            <a:r>
              <a:rPr b="0" i="0" lang="en-US" sz="1200" u="none" cap="none" strike="noStrike">
                <a:solidFill>
                  <a:srgbClr val="19177C"/>
                </a:solidFill>
                <a:highlight>
                  <a:srgbClr val="F8F8F8"/>
                </a:highlight>
                <a:latin typeface="Consolas"/>
                <a:ea typeface="Consolas"/>
                <a:cs typeface="Consolas"/>
                <a:sym typeface="Consolas"/>
              </a:rPr>
              <a:t>$datafile</a:t>
            </a:r>
            <a:br>
              <a:rPr b="0" i="0" lang="en-US" sz="1200" u="none" cap="none" strike="noStrike">
                <a:solidFill>
                  <a:srgbClr val="6E5494"/>
                </a:solidFill>
                <a:highlight>
                  <a:srgbClr val="F8F8F8"/>
                </a:highlight>
                <a:latin typeface="Consolas"/>
                <a:ea typeface="Consolas"/>
                <a:cs typeface="Consolas"/>
                <a:sym typeface="Consolas"/>
              </a:rPr>
            </a:br>
            <a:r>
              <a:rPr b="1" i="0" lang="en-US" sz="1200" u="none" cap="none" strike="noStrike">
                <a:solidFill>
                  <a:srgbClr val="008000"/>
                </a:solidFill>
                <a:highlight>
                  <a:srgbClr val="F8F8F8"/>
                </a:highlight>
                <a:latin typeface="Consolas"/>
                <a:ea typeface="Consolas"/>
                <a:cs typeface="Consolas"/>
                <a:sym typeface="Consolas"/>
              </a:rPr>
              <a:t>done</a:t>
            </a:r>
            <a:endParaRPr b="0" i="0" sz="1200" u="none" cap="none" strike="noStrike">
              <a:solidFill>
                <a:srgbClr val="19177C"/>
              </a:solidFill>
              <a:highlight>
                <a:srgbClr val="F8F8F8"/>
              </a:highlight>
              <a:latin typeface="Consolas"/>
              <a:ea typeface="Consolas"/>
              <a:cs typeface="Consolas"/>
              <a:sym typeface="Consolas"/>
            </a:endParaRPr>
          </a:p>
        </p:txBody>
      </p:sp>
      <p:sp>
        <p:nvSpPr>
          <p:cNvPr id="580" name="Google Shape;580;p40"/>
          <p:cNvSpPr txBox="1"/>
          <p:nvPr/>
        </p:nvSpPr>
        <p:spPr>
          <a:xfrm>
            <a:off x="1463350" y="4273375"/>
            <a:ext cx="4000800" cy="4467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6E5494"/>
                </a:solidFill>
                <a:highlight>
                  <a:srgbClr val="F8F8F8"/>
                </a:highlight>
                <a:latin typeface="Consolas"/>
                <a:ea typeface="Consolas"/>
                <a:cs typeface="Consolas"/>
                <a:sym typeface="Consolas"/>
              </a:rPr>
              <a:t>$ bash </a:t>
            </a:r>
            <a:r>
              <a:rPr b="1" i="0" lang="en-US" sz="1200" u="none" cap="none" strike="noStrike">
                <a:solidFill>
                  <a:srgbClr val="008000"/>
                </a:solidFill>
                <a:highlight>
                  <a:srgbClr val="F8F8F8"/>
                </a:highlight>
                <a:latin typeface="Consolas"/>
                <a:ea typeface="Consolas"/>
                <a:cs typeface="Consolas"/>
                <a:sym typeface="Consolas"/>
              </a:rPr>
              <a:t>-x</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do-errors</a:t>
            </a:r>
            <a:r>
              <a:rPr b="0" i="0" lang="en-US" sz="1200" u="none" cap="none" strike="noStrike">
                <a:solidFill>
                  <a:srgbClr val="6E5494"/>
                </a:solidFill>
                <a:highlight>
                  <a:srgbClr val="F8F8F8"/>
                </a:highlight>
                <a:latin typeface="Consolas"/>
                <a:ea typeface="Consolas"/>
                <a:cs typeface="Consolas"/>
                <a:sym typeface="Consolas"/>
              </a:rPr>
              <a:t>.sh NENE</a:t>
            </a:r>
            <a:r>
              <a:rPr b="1"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66666"/>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AB].txt</a:t>
            </a:r>
            <a:br>
              <a:rPr b="0" i="0" lang="en-US" sz="1200" u="none" cap="none" strike="noStrike">
                <a:solidFill>
                  <a:srgbClr val="6E5494"/>
                </a:solidFill>
                <a:highlight>
                  <a:srgbClr val="F8F8F8"/>
                </a:highlight>
                <a:latin typeface="Consolas"/>
                <a:ea typeface="Consolas"/>
                <a:cs typeface="Consolas"/>
                <a:sym typeface="Consolas"/>
              </a:rPr>
            </a:br>
            <a:endParaRPr b="1" i="0" sz="1200" u="none" cap="none" strike="noStrike">
              <a:solidFill>
                <a:srgbClr val="008000"/>
              </a:solidFill>
              <a:highlight>
                <a:srgbClr val="F8F8F8"/>
              </a:highlight>
              <a:latin typeface="Consolas"/>
              <a:ea typeface="Consolas"/>
              <a:cs typeface="Consolas"/>
              <a:sym typeface="Consolas"/>
            </a:endParaRPr>
          </a:p>
          <a:p>
            <a:pPr indent="0" lvl="0" marL="88900" marR="88900" rtl="0" algn="l">
              <a:lnSpc>
                <a:spcPct val="142857"/>
              </a:lnSpc>
              <a:spcBef>
                <a:spcPts val="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581" name="Google Shape;581;p40"/>
          <p:cNvSpPr txBox="1"/>
          <p:nvPr/>
        </p:nvSpPr>
        <p:spPr>
          <a:xfrm>
            <a:off x="1407675" y="5029825"/>
            <a:ext cx="5881500" cy="766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1" lang="en-US" sz="1400" u="none" cap="none" strike="noStrike">
                <a:solidFill>
                  <a:schemeClr val="dk1"/>
                </a:solidFill>
                <a:latin typeface="Arial"/>
                <a:ea typeface="Arial"/>
                <a:cs typeface="Arial"/>
                <a:sym typeface="Arial"/>
              </a:rPr>
              <a:t>Nota:</a:t>
            </a:r>
            <a:endParaRPr b="1" i="1"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El indicador </a:t>
            </a:r>
            <a:r>
              <a:rPr b="0" i="0" lang="en-US" sz="1400" u="none" cap="none" strike="noStrike">
                <a:solidFill>
                  <a:srgbClr val="3D90D9"/>
                </a:solidFill>
                <a:highlight>
                  <a:srgbClr val="E7E7E7"/>
                </a:highlight>
                <a:latin typeface="Consolas"/>
                <a:ea typeface="Consolas"/>
                <a:cs typeface="Consolas"/>
                <a:sym typeface="Consolas"/>
              </a:rPr>
              <a:t>-x</a:t>
            </a:r>
            <a:r>
              <a:rPr b="0" i="0" lang="en-US" sz="1400" u="none" cap="none" strike="noStrike">
                <a:solidFill>
                  <a:srgbClr val="333333"/>
                </a:solidFill>
                <a:highlight>
                  <a:srgbClr val="FFFFFF"/>
                </a:highlight>
                <a:latin typeface="Arial"/>
                <a:ea typeface="Arial"/>
                <a:cs typeface="Arial"/>
                <a:sym typeface="Arial"/>
              </a:rPr>
              <a:t> hace que </a:t>
            </a:r>
            <a:r>
              <a:rPr b="0" i="0" lang="en-US" sz="1400" u="none" cap="none" strike="noStrike">
                <a:solidFill>
                  <a:srgbClr val="3D90D9"/>
                </a:solidFill>
                <a:highlight>
                  <a:srgbClr val="E7E7E7"/>
                </a:highlight>
                <a:latin typeface="Consolas"/>
                <a:ea typeface="Consolas"/>
                <a:cs typeface="Consolas"/>
                <a:sym typeface="Consolas"/>
              </a:rPr>
              <a:t>bash</a:t>
            </a:r>
            <a:r>
              <a:rPr b="0" i="0" lang="en-US" sz="1400" u="none" cap="none" strike="noStrike">
                <a:solidFill>
                  <a:srgbClr val="333333"/>
                </a:solidFill>
                <a:highlight>
                  <a:srgbClr val="FFFFFF"/>
                </a:highlight>
                <a:latin typeface="Arial"/>
                <a:ea typeface="Arial"/>
                <a:cs typeface="Arial"/>
                <a:sym typeface="Arial"/>
              </a:rPr>
              <a:t> se ejecute en modo de depuración.</a:t>
            </a:r>
            <a:endParaRPr b="0" i="0" sz="1400" u="none" cap="none" strike="noStrike">
              <a:solidFill>
                <a:srgbClr val="000000"/>
              </a:solidFill>
              <a:latin typeface="Arial"/>
              <a:ea typeface="Arial"/>
              <a:cs typeface="Arial"/>
              <a:sym typeface="Arial"/>
            </a:endParaRPr>
          </a:p>
        </p:txBody>
      </p:sp>
      <p:sp>
        <p:nvSpPr>
          <p:cNvPr id="582" name="Google Shape;582;p40"/>
          <p:cNvSpPr txBox="1"/>
          <p:nvPr/>
        </p:nvSpPr>
        <p:spPr>
          <a:xfrm>
            <a:off x="1312650" y="3757575"/>
            <a:ext cx="4621500" cy="562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 Ahora, ejecuta el </a:t>
            </a:r>
            <a:r>
              <a:rPr b="1" i="0" lang="en-US" sz="1400" u="none" cap="none" strike="noStrike">
                <a:solidFill>
                  <a:srgbClr val="333333"/>
                </a:solidFill>
                <a:highlight>
                  <a:srgbClr val="FFFFFF"/>
                </a:highlight>
                <a:latin typeface="Arial"/>
                <a:ea typeface="Arial"/>
                <a:cs typeface="Arial"/>
                <a:sym typeface="Arial"/>
              </a:rPr>
              <a:t>script</a:t>
            </a:r>
            <a:r>
              <a:rPr b="0" i="0" lang="en-US" sz="1400" u="none" cap="none" strike="noStrike">
                <a:solidFill>
                  <a:srgbClr val="333333"/>
                </a:solidFill>
                <a:highlight>
                  <a:srgbClr val="FFFFFF"/>
                </a:highlight>
                <a:latin typeface="Arial"/>
                <a:ea typeface="Arial"/>
                <a:cs typeface="Arial"/>
                <a:sym typeface="Arial"/>
              </a:rPr>
              <a:t> utilizando la opción </a:t>
            </a:r>
            <a:r>
              <a:rPr b="0" i="0" lang="en-US" sz="1400" u="none" cap="none" strike="noStrike">
                <a:solidFill>
                  <a:srgbClr val="3D90D9"/>
                </a:solidFill>
                <a:highlight>
                  <a:srgbClr val="E7E7E7"/>
                </a:highlight>
                <a:latin typeface="Consolas"/>
                <a:ea typeface="Consolas"/>
                <a:cs typeface="Consolas"/>
                <a:sym typeface="Consolas"/>
              </a:rPr>
              <a:t>-x</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86" name="Shape 586"/>
        <p:cNvGrpSpPr/>
        <p:nvPr/>
      </p:nvGrpSpPr>
      <p:grpSpPr>
        <a:xfrm>
          <a:off x="0" y="0"/>
          <a:ext cx="0" cy="0"/>
          <a:chOff x="0" y="0"/>
          <a:chExt cx="0" cy="0"/>
        </a:xfrm>
      </p:grpSpPr>
      <p:pic>
        <p:nvPicPr>
          <p:cNvPr id="587" name="Google Shape;587;p41"/>
          <p:cNvPicPr preferRelativeResize="0"/>
          <p:nvPr/>
        </p:nvPicPr>
        <p:blipFill rotWithShape="1">
          <a:blip r:embed="rId3">
            <a:alphaModFix/>
          </a:blip>
          <a:srcRect b="0" l="0" r="0" t="0"/>
          <a:stretch/>
        </p:blipFill>
        <p:spPr>
          <a:xfrm>
            <a:off x="3874425" y="2320025"/>
            <a:ext cx="8241373" cy="4304699"/>
          </a:xfrm>
          <a:prstGeom prst="rect">
            <a:avLst/>
          </a:prstGeom>
          <a:noFill/>
          <a:ln>
            <a:noFill/>
          </a:ln>
        </p:spPr>
      </p:pic>
      <p:sp>
        <p:nvSpPr>
          <p:cNvPr id="588" name="Google Shape;588;p41"/>
          <p:cNvSpPr/>
          <p:nvPr/>
        </p:nvSpPr>
        <p:spPr>
          <a:xfrm>
            <a:off x="-250" y="0"/>
            <a:ext cx="121989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89" name="Google Shape;589;p41"/>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590" name="Google Shape;590;p41"/>
          <p:cNvSpPr txBox="1"/>
          <p:nvPr/>
        </p:nvSpPr>
        <p:spPr>
          <a:xfrm>
            <a:off x="1312650" y="750775"/>
            <a:ext cx="72807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RESUMEN: SCRIPTS</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41"/>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592" name="Google Shape;592;p41"/>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593" name="Google Shape;593;p41"/>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594" name="Google Shape;594;p41"/>
          <p:cNvSpPr txBox="1"/>
          <p:nvPr/>
        </p:nvSpPr>
        <p:spPr>
          <a:xfrm>
            <a:off x="1366800" y="1528133"/>
            <a:ext cx="9723900" cy="3343800"/>
          </a:xfrm>
          <a:prstGeom prst="rect">
            <a:avLst/>
          </a:prstGeom>
          <a:noFill/>
          <a:ln>
            <a:noFill/>
          </a:ln>
        </p:spPr>
        <p:txBody>
          <a:bodyPr anchorCtr="0" anchor="t" bIns="91425" lIns="91425" spcFirstLastPara="1" rIns="91425" wrap="square" tIns="91425">
            <a:noAutofit/>
          </a:bodyPr>
          <a:lstStyle/>
          <a:p>
            <a:pPr indent="-317500" lvl="0" marL="457200" marR="0" rtl="0" algn="just">
              <a:lnSpc>
                <a:spcPct val="150000"/>
              </a:lnSpc>
              <a:spcBef>
                <a:spcPts val="0"/>
              </a:spcBef>
              <a:spcAft>
                <a:spcPts val="0"/>
              </a:spcAft>
              <a:buClr>
                <a:srgbClr val="333333"/>
              </a:buClr>
              <a:buSzPts val="1400"/>
              <a:buFont typeface="Arial"/>
              <a:buChar char="❖"/>
            </a:pPr>
            <a:r>
              <a:rPr b="0" i="0" lang="en-US" sz="1400" u="none" cap="none" strike="noStrike">
                <a:solidFill>
                  <a:srgbClr val="333333"/>
                </a:solidFill>
                <a:latin typeface="Arial"/>
                <a:ea typeface="Arial"/>
                <a:cs typeface="Arial"/>
                <a:sym typeface="Arial"/>
              </a:rPr>
              <a:t>Guardar comandos en archivos (normalmente llamados </a:t>
            </a:r>
            <a:r>
              <a:rPr b="1" i="0" lang="en-US" sz="1400" u="none" cap="none" strike="noStrike">
                <a:solidFill>
                  <a:srgbClr val="333333"/>
                </a:solidFill>
                <a:latin typeface="Arial"/>
                <a:ea typeface="Arial"/>
                <a:cs typeface="Arial"/>
                <a:sym typeface="Arial"/>
              </a:rPr>
              <a:t>scripts</a:t>
            </a:r>
            <a:r>
              <a:rPr b="0" i="0" lang="en-US" sz="1400" u="none" cap="none" strike="noStrike">
                <a:solidFill>
                  <a:srgbClr val="333333"/>
                </a:solidFill>
                <a:latin typeface="Arial"/>
                <a:ea typeface="Arial"/>
                <a:cs typeface="Arial"/>
                <a:sym typeface="Arial"/>
              </a:rPr>
              <a:t> de la terminal) para su reutilización.</a:t>
            </a:r>
            <a:endParaRPr b="0" i="0" sz="1400" u="none" cap="none" strike="noStrike">
              <a:solidFill>
                <a:srgbClr val="333333"/>
              </a:solidFill>
              <a:latin typeface="Arial"/>
              <a:ea typeface="Arial"/>
              <a:cs typeface="Arial"/>
              <a:sym typeface="Arial"/>
            </a:endParaRPr>
          </a:p>
          <a:p>
            <a:pPr indent="-317500" lvl="0" marL="457200" marR="0" rtl="0" algn="just">
              <a:lnSpc>
                <a:spcPct val="150000"/>
              </a:lnSpc>
              <a:spcBef>
                <a:spcPts val="0"/>
              </a:spcBef>
              <a:spcAft>
                <a:spcPts val="0"/>
              </a:spcAft>
              <a:buClr>
                <a:srgbClr val="333333"/>
              </a:buClr>
              <a:buSzPts val="1400"/>
              <a:buFont typeface="Arial"/>
              <a:buChar char="❖"/>
            </a:pPr>
            <a:r>
              <a:rPr b="0" i="0" lang="en-US" sz="1400" u="none" cap="none" strike="noStrike">
                <a:solidFill>
                  <a:srgbClr val="3D90D9"/>
                </a:solidFill>
                <a:highlight>
                  <a:srgbClr val="E7E7E7"/>
                </a:highlight>
                <a:latin typeface="Consolas"/>
                <a:ea typeface="Consolas"/>
                <a:cs typeface="Consolas"/>
                <a:sym typeface="Consolas"/>
              </a:rPr>
              <a:t>bash filename</a:t>
            </a:r>
            <a:r>
              <a:rPr b="0" i="0" lang="en-US" sz="1400" u="none" cap="none" strike="noStrike">
                <a:solidFill>
                  <a:srgbClr val="333333"/>
                </a:solidFill>
                <a:latin typeface="Arial"/>
                <a:ea typeface="Arial"/>
                <a:cs typeface="Arial"/>
                <a:sym typeface="Arial"/>
              </a:rPr>
              <a:t> ejecuta los comandos guardados en un archivo.</a:t>
            </a:r>
            <a:endParaRPr b="0" i="0" sz="1400" u="none" cap="none" strike="noStrike">
              <a:solidFill>
                <a:srgbClr val="333333"/>
              </a:solidFill>
              <a:latin typeface="Arial"/>
              <a:ea typeface="Arial"/>
              <a:cs typeface="Arial"/>
              <a:sym typeface="Arial"/>
            </a:endParaRPr>
          </a:p>
          <a:p>
            <a:pPr indent="-317500" lvl="0" marL="457200" marR="0" rtl="0" algn="just">
              <a:lnSpc>
                <a:spcPct val="150000"/>
              </a:lnSpc>
              <a:spcBef>
                <a:spcPts val="0"/>
              </a:spcBef>
              <a:spcAft>
                <a:spcPts val="0"/>
              </a:spcAft>
              <a:buClr>
                <a:srgbClr val="333333"/>
              </a:buClr>
              <a:buSzPts val="1400"/>
              <a:buFont typeface="Arial"/>
              <a:buChar char="❖"/>
            </a:pPr>
            <a:r>
              <a:rPr b="0" i="0" lang="en-US" sz="1400" u="none" cap="none" strike="noStrike">
                <a:solidFill>
                  <a:srgbClr val="3D90D9"/>
                </a:solidFill>
                <a:highlight>
                  <a:srgbClr val="E7E7E7"/>
                </a:highlight>
                <a:latin typeface="Consolas"/>
                <a:ea typeface="Consolas"/>
                <a:cs typeface="Consolas"/>
                <a:sym typeface="Consolas"/>
              </a:rPr>
              <a:t>$@</a:t>
            </a:r>
            <a:r>
              <a:rPr b="0" i="0" lang="en-US" sz="1400" u="none" cap="none" strike="noStrike">
                <a:solidFill>
                  <a:srgbClr val="333333"/>
                </a:solidFill>
                <a:latin typeface="Arial"/>
                <a:ea typeface="Arial"/>
                <a:cs typeface="Arial"/>
                <a:sym typeface="Arial"/>
              </a:rPr>
              <a:t>se refiere a todos los parámetros de la línea de comandos de un </a:t>
            </a:r>
            <a:r>
              <a:rPr b="1" i="0" lang="en-US" sz="1400" u="none" cap="none" strike="noStrike">
                <a:solidFill>
                  <a:srgbClr val="333333"/>
                </a:solidFill>
                <a:latin typeface="Arial"/>
                <a:ea typeface="Arial"/>
                <a:cs typeface="Arial"/>
                <a:sym typeface="Arial"/>
              </a:rPr>
              <a:t>script</a:t>
            </a:r>
            <a:r>
              <a:rPr b="0" i="0" lang="en-US" sz="1400" u="none" cap="none" strike="noStrike">
                <a:solidFill>
                  <a:srgbClr val="333333"/>
                </a:solidFill>
                <a:latin typeface="Arial"/>
                <a:ea typeface="Arial"/>
                <a:cs typeface="Arial"/>
                <a:sym typeface="Arial"/>
              </a:rPr>
              <a:t> de la terminal.</a:t>
            </a:r>
            <a:endParaRPr b="0" i="0" sz="1400" u="none" cap="none" strike="noStrike">
              <a:solidFill>
                <a:srgbClr val="333333"/>
              </a:solidFill>
              <a:latin typeface="Arial"/>
              <a:ea typeface="Arial"/>
              <a:cs typeface="Arial"/>
              <a:sym typeface="Arial"/>
            </a:endParaRPr>
          </a:p>
          <a:p>
            <a:pPr indent="-317500" lvl="0" marL="457200" marR="0" rtl="0" algn="just">
              <a:lnSpc>
                <a:spcPct val="150000"/>
              </a:lnSpc>
              <a:spcBef>
                <a:spcPts val="0"/>
              </a:spcBef>
              <a:spcAft>
                <a:spcPts val="0"/>
              </a:spcAft>
              <a:buClr>
                <a:srgbClr val="333333"/>
              </a:buClr>
              <a:buSzPts val="1400"/>
              <a:buFont typeface="Arial"/>
              <a:buChar char="❖"/>
            </a:pPr>
            <a:r>
              <a:rPr b="0" i="0" lang="en-US" sz="1400" u="none" cap="none" strike="noStrike">
                <a:solidFill>
                  <a:srgbClr val="3D90D9"/>
                </a:solidFill>
                <a:highlight>
                  <a:srgbClr val="E7E7E7"/>
                </a:highlight>
                <a:latin typeface="Consolas"/>
                <a:ea typeface="Consolas"/>
                <a:cs typeface="Consolas"/>
                <a:sym typeface="Consolas"/>
              </a:rPr>
              <a:t>$1</a:t>
            </a:r>
            <a:r>
              <a:rPr b="0" i="0" lang="en-US" sz="1400" u="none" cap="none" strike="noStrike">
                <a:solidFill>
                  <a:srgbClr val="333333"/>
                </a:solidFill>
                <a:latin typeface="Arial"/>
                <a:ea typeface="Arial"/>
                <a:cs typeface="Arial"/>
                <a:sym typeface="Arial"/>
              </a:rPr>
              <a:t>, </a:t>
            </a:r>
            <a:r>
              <a:rPr b="0" i="0" lang="en-US" sz="1400" u="none" cap="none" strike="noStrike">
                <a:solidFill>
                  <a:srgbClr val="3D90D9"/>
                </a:solidFill>
                <a:highlight>
                  <a:srgbClr val="E7E7E7"/>
                </a:highlight>
                <a:latin typeface="Consolas"/>
                <a:ea typeface="Consolas"/>
                <a:cs typeface="Consolas"/>
                <a:sym typeface="Consolas"/>
              </a:rPr>
              <a:t>$2</a:t>
            </a:r>
            <a:r>
              <a:rPr b="0" i="0" lang="en-US" sz="1400" u="none" cap="none" strike="noStrike">
                <a:solidFill>
                  <a:srgbClr val="333333"/>
                </a:solidFill>
                <a:latin typeface="Arial"/>
                <a:ea typeface="Arial"/>
                <a:cs typeface="Arial"/>
                <a:sym typeface="Arial"/>
              </a:rPr>
              <a:t>, etc., se refieren al primer parámetro de la línea de comandos, al segundo parámetro de la línea de comandos, etc.</a:t>
            </a:r>
            <a:endParaRPr b="0" i="0" sz="1400" u="none" cap="none" strike="noStrike">
              <a:solidFill>
                <a:srgbClr val="333333"/>
              </a:solidFill>
              <a:latin typeface="Arial"/>
              <a:ea typeface="Arial"/>
              <a:cs typeface="Arial"/>
              <a:sym typeface="Arial"/>
            </a:endParaRPr>
          </a:p>
          <a:p>
            <a:pPr indent="-317500" lvl="0" marL="457200" marR="0" rtl="0" algn="just">
              <a:lnSpc>
                <a:spcPct val="150000"/>
              </a:lnSpc>
              <a:spcBef>
                <a:spcPts val="0"/>
              </a:spcBef>
              <a:spcAft>
                <a:spcPts val="0"/>
              </a:spcAft>
              <a:buClr>
                <a:srgbClr val="333333"/>
              </a:buClr>
              <a:buSzPts val="1400"/>
              <a:buFont typeface="Arial"/>
              <a:buChar char="❖"/>
            </a:pPr>
            <a:r>
              <a:rPr b="0" i="0" lang="en-US" sz="1400" u="none" cap="none" strike="noStrike">
                <a:solidFill>
                  <a:srgbClr val="333333"/>
                </a:solidFill>
                <a:latin typeface="Arial"/>
                <a:ea typeface="Arial"/>
                <a:cs typeface="Arial"/>
                <a:sym typeface="Arial"/>
              </a:rPr>
              <a:t>Coloque las variables entre comillas si los valores tienen espacios en ellas.</a:t>
            </a:r>
            <a:endParaRPr b="0" i="0" sz="1400" u="none" cap="none" strike="noStrike">
              <a:solidFill>
                <a:srgbClr val="333333"/>
              </a:solidFill>
              <a:latin typeface="Arial"/>
              <a:ea typeface="Arial"/>
              <a:cs typeface="Arial"/>
              <a:sym typeface="Arial"/>
            </a:endParaRPr>
          </a:p>
          <a:p>
            <a:pPr indent="-317500" lvl="0" marL="457200" marR="0" rtl="0" algn="just">
              <a:lnSpc>
                <a:spcPct val="150000"/>
              </a:lnSpc>
              <a:spcBef>
                <a:spcPts val="0"/>
              </a:spcBef>
              <a:spcAft>
                <a:spcPts val="0"/>
              </a:spcAft>
              <a:buClr>
                <a:srgbClr val="333333"/>
              </a:buClr>
              <a:buSzPts val="1400"/>
              <a:buFont typeface="Arial"/>
              <a:buChar char="❖"/>
            </a:pPr>
            <a:r>
              <a:rPr b="0" i="0" lang="en-US" sz="1400" u="none" cap="none" strike="noStrike">
                <a:solidFill>
                  <a:srgbClr val="333333"/>
                </a:solidFill>
                <a:latin typeface="Arial"/>
                <a:ea typeface="Arial"/>
                <a:cs typeface="Arial"/>
                <a:sym typeface="Arial"/>
              </a:rPr>
              <a:t>Dejar que los usuarios decidan qué archivos procesar es más flexible y más consistente con los comandos de Unix.</a:t>
            </a:r>
            <a:endParaRPr b="0" i="0" sz="1400" u="none" cap="none" strike="noStrike">
              <a:solidFill>
                <a:srgbClr val="333333"/>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457200" marR="0" rtl="0" algn="just">
              <a:lnSpc>
                <a:spcPct val="150000"/>
              </a:lnSpc>
              <a:spcBef>
                <a:spcPts val="0"/>
              </a:spcBef>
              <a:spcAft>
                <a:spcPts val="0"/>
              </a:spcAft>
              <a:buClr>
                <a:srgbClr val="000000"/>
              </a:buClr>
              <a:buSzPts val="1050"/>
              <a:buFont typeface="Arial"/>
              <a:buNone/>
            </a:pPr>
            <a:r>
              <a:t/>
            </a:r>
            <a:endParaRPr b="0" i="0" sz="1050" u="none" cap="none" strike="noStrike">
              <a:solidFill>
                <a:srgbClr val="333333"/>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4" name="Shape 124"/>
        <p:cNvGrpSpPr/>
        <p:nvPr/>
      </p:nvGrpSpPr>
      <p:grpSpPr>
        <a:xfrm>
          <a:off x="0" y="0"/>
          <a:ext cx="0" cy="0"/>
          <a:chOff x="0" y="0"/>
          <a:chExt cx="0" cy="0"/>
        </a:xfrm>
      </p:grpSpPr>
      <p:sp>
        <p:nvSpPr>
          <p:cNvPr id="125" name="Google Shape;125;p15"/>
          <p:cNvSpPr/>
          <p:nvPr/>
        </p:nvSpPr>
        <p:spPr>
          <a:xfrm>
            <a:off x="6700" y="0"/>
            <a:ext cx="12192000" cy="2562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6" name="Google Shape;126;p15"/>
          <p:cNvSpPr/>
          <p:nvPr/>
        </p:nvSpPr>
        <p:spPr>
          <a:xfrm>
            <a:off x="0" y="6624734"/>
            <a:ext cx="4441370" cy="233266"/>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127" name="Google Shape;127;p15"/>
          <p:cNvSpPr/>
          <p:nvPr/>
        </p:nvSpPr>
        <p:spPr>
          <a:xfrm>
            <a:off x="4441370" y="6624734"/>
            <a:ext cx="3336053" cy="233266"/>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128" name="Google Shape;128;p15"/>
          <p:cNvSpPr/>
          <p:nvPr/>
        </p:nvSpPr>
        <p:spPr>
          <a:xfrm>
            <a:off x="7777423" y="6624734"/>
            <a:ext cx="4421281" cy="233266"/>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129" name="Google Shape;129;p15"/>
          <p:cNvSpPr/>
          <p:nvPr/>
        </p:nvSpPr>
        <p:spPr>
          <a:xfrm>
            <a:off x="1681422" y="-35899"/>
            <a:ext cx="7625137" cy="3385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130" name="Google Shape;130;p15"/>
          <p:cNvSpPr txBox="1"/>
          <p:nvPr/>
        </p:nvSpPr>
        <p:spPr>
          <a:xfrm>
            <a:off x="1312650" y="750775"/>
            <a:ext cx="50679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Arial"/>
                <a:ea typeface="Arial"/>
                <a:cs typeface="Arial"/>
                <a:sym typeface="Arial"/>
              </a:rPr>
              <a:t>Presentando el Shell</a:t>
            </a:r>
            <a:endParaRPr b="1"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5"/>
          <p:cNvSpPr txBox="1"/>
          <p:nvPr/>
        </p:nvSpPr>
        <p:spPr>
          <a:xfrm>
            <a:off x="795500" y="3040375"/>
            <a:ext cx="2906100" cy="168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CC4125"/>
                </a:solidFill>
                <a:highlight>
                  <a:srgbClr val="FFFFFF"/>
                </a:highlight>
                <a:latin typeface="Arial"/>
                <a:ea typeface="Arial"/>
                <a:cs typeface="Arial"/>
                <a:sym typeface="Arial"/>
              </a:rPr>
              <a:t>“Un vocabulario de comandos y una gramática simple para usarlos”</a:t>
            </a:r>
            <a:endParaRPr b="0" i="0" sz="2400" u="none" cap="none" strike="noStrike">
              <a:solidFill>
                <a:srgbClr val="CC4125"/>
              </a:solidFill>
              <a:highlight>
                <a:srgbClr val="FFFFFF"/>
              </a:highlight>
              <a:latin typeface="Arial"/>
              <a:ea typeface="Arial"/>
              <a:cs typeface="Arial"/>
              <a:sym typeface="Arial"/>
            </a:endParaRPr>
          </a:p>
        </p:txBody>
      </p:sp>
      <p:sp>
        <p:nvSpPr>
          <p:cNvPr id="132" name="Google Shape;132;p15"/>
          <p:cNvSpPr/>
          <p:nvPr/>
        </p:nvSpPr>
        <p:spPr>
          <a:xfrm>
            <a:off x="4458879" y="2157385"/>
            <a:ext cx="3386700" cy="3386700"/>
          </a:xfrm>
          <a:prstGeom prst="donut">
            <a:avLst>
              <a:gd fmla="val 16067" name="adj"/>
            </a:avLst>
          </a:prstGeom>
          <a:solidFill>
            <a:srgbClr val="000000">
              <a:alpha val="10588"/>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3" name="Google Shape;133;p15"/>
          <p:cNvGrpSpPr/>
          <p:nvPr/>
        </p:nvGrpSpPr>
        <p:grpSpPr>
          <a:xfrm>
            <a:off x="2595773" y="1931077"/>
            <a:ext cx="2509814" cy="892778"/>
            <a:chOff x="1900218" y="996036"/>
            <a:chExt cx="1882407" cy="669600"/>
          </a:xfrm>
        </p:grpSpPr>
        <p:cxnSp>
          <p:nvCxnSpPr>
            <p:cNvPr id="134" name="Google Shape;134;p15"/>
            <p:cNvCxnSpPr/>
            <p:nvPr/>
          </p:nvCxnSpPr>
          <p:spPr>
            <a:xfrm>
              <a:off x="3438525" y="1309350"/>
              <a:ext cx="344100" cy="344100"/>
            </a:xfrm>
            <a:prstGeom prst="straightConnector1">
              <a:avLst/>
            </a:prstGeom>
            <a:noFill/>
            <a:ln cap="flat" cmpd="sng" w="19050">
              <a:solidFill>
                <a:srgbClr val="0E9453"/>
              </a:solidFill>
              <a:prstDash val="solid"/>
              <a:round/>
              <a:headEnd len="med" w="med" type="oval"/>
              <a:tailEnd len="sm" w="sm" type="none"/>
            </a:ln>
          </p:spPr>
        </p:cxnSp>
        <p:sp>
          <p:nvSpPr>
            <p:cNvPr id="135" name="Google Shape;135;p15"/>
            <p:cNvSpPr txBox="1"/>
            <p:nvPr/>
          </p:nvSpPr>
          <p:spPr>
            <a:xfrm>
              <a:off x="1900218" y="996036"/>
              <a:ext cx="1495200" cy="669600"/>
            </a:xfrm>
            <a:prstGeom prst="rect">
              <a:avLst/>
            </a:prstGeom>
            <a:noFill/>
            <a:ln>
              <a:noFill/>
            </a:ln>
          </p:spPr>
          <p:txBody>
            <a:bodyPr anchorCtr="0" anchor="t" bIns="121900" lIns="121900" spcFirstLastPara="1" rIns="121900" wrap="square" tIns="121900">
              <a:noAutofit/>
            </a:bodyPr>
            <a:lstStyle/>
            <a:p>
              <a:pPr indent="0" lvl="0" marL="0" marR="0" rtl="0" algn="r">
                <a:lnSpc>
                  <a:spcPct val="115000"/>
                </a:lnSpc>
                <a:spcBef>
                  <a:spcPts val="0"/>
                </a:spcBef>
                <a:spcAft>
                  <a:spcPts val="0"/>
                </a:spcAft>
                <a:buClr>
                  <a:srgbClr val="000000"/>
                </a:buClr>
                <a:buSzPts val="1100"/>
                <a:buFont typeface="Arial"/>
                <a:buNone/>
              </a:pPr>
              <a:r>
                <a:rPr b="0" i="0" lang="en-US" sz="1100" u="none" cap="none" strike="noStrike">
                  <a:solidFill>
                    <a:srgbClr val="000000"/>
                  </a:solidFill>
                  <a:latin typeface="Roboto"/>
                  <a:ea typeface="Roboto"/>
                  <a:cs typeface="Roboto"/>
                  <a:sym typeface="Roboto"/>
                </a:rPr>
                <a:t>Escribir el comando</a:t>
              </a:r>
              <a:endParaRPr b="0" i="0" sz="1100" u="none" cap="none" strike="noStrike">
                <a:solidFill>
                  <a:srgbClr val="000000"/>
                </a:solidFill>
                <a:latin typeface="Roboto"/>
                <a:ea typeface="Roboto"/>
                <a:cs typeface="Roboto"/>
                <a:sym typeface="Roboto"/>
              </a:endParaRPr>
            </a:p>
            <a:p>
              <a:pPr indent="0" lvl="0" marL="0" marR="0" rtl="0" algn="r">
                <a:lnSpc>
                  <a:spcPct val="115000"/>
                </a:lnSpc>
                <a:spcBef>
                  <a:spcPts val="0"/>
                </a:spcBef>
                <a:spcAft>
                  <a:spcPts val="0"/>
                </a:spcAft>
                <a:buClr>
                  <a:srgbClr val="000000"/>
                </a:buClr>
                <a:buSzPts val="800"/>
                <a:buFont typeface="Arial"/>
                <a:buNone/>
              </a:pPr>
              <a:r>
                <a:t/>
              </a:r>
              <a:endParaRPr b="0" i="0" sz="800" u="none" cap="none" strike="noStrike">
                <a:solidFill>
                  <a:srgbClr val="000000"/>
                </a:solidFill>
                <a:latin typeface="Roboto"/>
                <a:ea typeface="Roboto"/>
                <a:cs typeface="Roboto"/>
                <a:sym typeface="Roboto"/>
              </a:endParaRPr>
            </a:p>
            <a:p>
              <a:pPr indent="0" lvl="0" marL="0" marR="0" rtl="0" algn="r">
                <a:lnSpc>
                  <a:spcPct val="115000"/>
                </a:lnSpc>
                <a:spcBef>
                  <a:spcPts val="0"/>
                </a:spcBef>
                <a:spcAft>
                  <a:spcPts val="0"/>
                </a:spcAft>
                <a:buClr>
                  <a:srgbClr val="000000"/>
                </a:buClr>
                <a:buSzPts val="1100"/>
                <a:buFont typeface="Arial"/>
                <a:buNone/>
              </a:pPr>
              <a:r>
                <a:rPr b="1" i="0" lang="en-US" sz="1100" u="none" cap="none" strike="noStrike">
                  <a:solidFill>
                    <a:srgbClr val="000000"/>
                  </a:solidFill>
                  <a:latin typeface="Roboto"/>
                  <a:ea typeface="Roboto"/>
                  <a:cs typeface="Roboto"/>
                  <a:sym typeface="Roboto"/>
                </a:rPr>
                <a:t>promt Espera</a:t>
              </a:r>
              <a:endParaRPr b="1" i="0" sz="1100" u="none" cap="none" strike="noStrike">
                <a:solidFill>
                  <a:srgbClr val="000000"/>
                </a:solidFill>
                <a:latin typeface="Roboto"/>
                <a:ea typeface="Roboto"/>
                <a:cs typeface="Roboto"/>
                <a:sym typeface="Roboto"/>
              </a:endParaRPr>
            </a:p>
          </p:txBody>
        </p:sp>
      </p:grpSp>
      <p:grpSp>
        <p:nvGrpSpPr>
          <p:cNvPr id="136" name="Google Shape;136;p15"/>
          <p:cNvGrpSpPr/>
          <p:nvPr/>
        </p:nvGrpSpPr>
        <p:grpSpPr>
          <a:xfrm>
            <a:off x="2595773" y="4806020"/>
            <a:ext cx="2508247" cy="892778"/>
            <a:chOff x="1900218" y="3152297"/>
            <a:chExt cx="1881232" cy="669600"/>
          </a:xfrm>
        </p:grpSpPr>
        <p:cxnSp>
          <p:nvCxnSpPr>
            <p:cNvPr id="137" name="Google Shape;137;p15"/>
            <p:cNvCxnSpPr/>
            <p:nvPr/>
          </p:nvCxnSpPr>
          <p:spPr>
            <a:xfrm flipH="1" rot="10800000">
              <a:off x="3436150" y="3214625"/>
              <a:ext cx="345300" cy="342900"/>
            </a:xfrm>
            <a:prstGeom prst="straightConnector1">
              <a:avLst/>
            </a:prstGeom>
            <a:noFill/>
            <a:ln cap="flat" cmpd="sng" w="19050">
              <a:solidFill>
                <a:srgbClr val="085631"/>
              </a:solidFill>
              <a:prstDash val="solid"/>
              <a:round/>
              <a:headEnd len="med" w="med" type="oval"/>
              <a:tailEnd len="sm" w="sm" type="none"/>
            </a:ln>
          </p:spPr>
        </p:cxnSp>
        <p:sp>
          <p:nvSpPr>
            <p:cNvPr id="138" name="Google Shape;138;p15"/>
            <p:cNvSpPr txBox="1"/>
            <p:nvPr/>
          </p:nvSpPr>
          <p:spPr>
            <a:xfrm>
              <a:off x="1900218" y="3152297"/>
              <a:ext cx="1495200" cy="669600"/>
            </a:xfrm>
            <a:prstGeom prst="rect">
              <a:avLst/>
            </a:prstGeom>
            <a:noFill/>
            <a:ln>
              <a:noFill/>
            </a:ln>
          </p:spPr>
          <p:txBody>
            <a:bodyPr anchorCtr="0" anchor="t" bIns="121900" lIns="121900" spcFirstLastPara="1" rIns="121900" wrap="square" tIns="121900">
              <a:noAutofit/>
            </a:bodyPr>
            <a:lstStyle/>
            <a:p>
              <a:pPr indent="0" lvl="0" marL="0" marR="0" rtl="0" algn="r">
                <a:lnSpc>
                  <a:spcPct val="115000"/>
                </a:lnSpc>
                <a:spcBef>
                  <a:spcPts val="0"/>
                </a:spcBef>
                <a:spcAft>
                  <a:spcPts val="0"/>
                </a:spcAft>
                <a:buClr>
                  <a:srgbClr val="000000"/>
                </a:buClr>
                <a:buSzPts val="1100"/>
                <a:buFont typeface="Arial"/>
                <a:buNone/>
              </a:pPr>
              <a:r>
                <a:rPr b="0" i="0" lang="en-US" sz="1100" u="none" cap="none" strike="noStrike">
                  <a:solidFill>
                    <a:srgbClr val="000000"/>
                  </a:solidFill>
                  <a:latin typeface="Roboto"/>
                  <a:ea typeface="Roboto"/>
                  <a:cs typeface="Roboto"/>
                  <a:sym typeface="Roboto"/>
                </a:rPr>
                <a:t>Imprime la salida del comando</a:t>
              </a:r>
              <a:endParaRPr b="0" i="0" sz="1100" u="none" cap="none" strike="noStrike">
                <a:solidFill>
                  <a:srgbClr val="000000"/>
                </a:solidFill>
                <a:latin typeface="Roboto"/>
                <a:ea typeface="Roboto"/>
                <a:cs typeface="Roboto"/>
                <a:sym typeface="Roboto"/>
              </a:endParaRPr>
            </a:p>
            <a:p>
              <a:pPr indent="0" lvl="0" marL="0" marR="0" rtl="0" algn="r">
                <a:lnSpc>
                  <a:spcPct val="115000"/>
                </a:lnSpc>
                <a:spcBef>
                  <a:spcPts val="0"/>
                </a:spcBef>
                <a:spcAft>
                  <a:spcPts val="0"/>
                </a:spcAft>
                <a:buClr>
                  <a:srgbClr val="000000"/>
                </a:buClr>
                <a:buSzPts val="800"/>
                <a:buFont typeface="Arial"/>
                <a:buNone/>
              </a:pPr>
              <a:r>
                <a:t/>
              </a:r>
              <a:endParaRPr b="0" i="0" sz="800" u="none" cap="none" strike="noStrike">
                <a:solidFill>
                  <a:srgbClr val="000000"/>
                </a:solidFill>
                <a:latin typeface="Roboto"/>
                <a:ea typeface="Roboto"/>
                <a:cs typeface="Roboto"/>
                <a:sym typeface="Roboto"/>
              </a:endParaRPr>
            </a:p>
            <a:p>
              <a:pPr indent="0" lvl="0" marL="0" marR="0" rtl="0" algn="r">
                <a:lnSpc>
                  <a:spcPct val="115000"/>
                </a:lnSpc>
                <a:spcBef>
                  <a:spcPts val="0"/>
                </a:spcBef>
                <a:spcAft>
                  <a:spcPts val="0"/>
                </a:spcAft>
                <a:buClr>
                  <a:srgbClr val="000000"/>
                </a:buClr>
                <a:buSzPts val="1100"/>
                <a:buFont typeface="Arial"/>
                <a:buNone/>
              </a:pPr>
              <a:r>
                <a:rPr b="1" i="0" lang="en-US" sz="1100" u="none" cap="none" strike="noStrike">
                  <a:solidFill>
                    <a:srgbClr val="000000"/>
                  </a:solidFill>
                  <a:latin typeface="Roboto"/>
                  <a:ea typeface="Roboto"/>
                  <a:cs typeface="Roboto"/>
                  <a:sym typeface="Roboto"/>
                </a:rPr>
                <a:t>Imprimir</a:t>
              </a:r>
              <a:endParaRPr b="1" i="0" sz="1100" u="none" cap="none" strike="noStrike">
                <a:solidFill>
                  <a:srgbClr val="000000"/>
                </a:solidFill>
                <a:latin typeface="Roboto"/>
                <a:ea typeface="Roboto"/>
                <a:cs typeface="Roboto"/>
                <a:sym typeface="Roboto"/>
              </a:endParaRPr>
            </a:p>
          </p:txBody>
        </p:sp>
      </p:grpSp>
      <p:sp>
        <p:nvSpPr>
          <p:cNvPr id="139" name="Google Shape;139;p15"/>
          <p:cNvSpPr/>
          <p:nvPr/>
        </p:nvSpPr>
        <p:spPr>
          <a:xfrm flipH="1" rot="-1800095">
            <a:off x="4358247" y="2051635"/>
            <a:ext cx="3587828" cy="3587828"/>
          </a:xfrm>
          <a:prstGeom prst="blockArc">
            <a:avLst>
              <a:gd fmla="val 14348563" name="adj1"/>
              <a:gd fmla="val 19872341" name="adj2"/>
              <a:gd fmla="val 9100" name="adj3"/>
            </a:avLst>
          </a:prstGeom>
          <a:solidFill>
            <a:srgbClr val="0E9453"/>
          </a:solidFill>
          <a:ln>
            <a:noFill/>
          </a:ln>
          <a:effectLst>
            <a:outerShdw blurRad="71438" rotWithShape="0" algn="bl" dir="5400000" dist="9525">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0" name="Google Shape;140;p15"/>
          <p:cNvGrpSpPr/>
          <p:nvPr/>
        </p:nvGrpSpPr>
        <p:grpSpPr>
          <a:xfrm>
            <a:off x="7186601" y="4806020"/>
            <a:ext cx="2493707" cy="892778"/>
            <a:chOff x="5343425" y="3152297"/>
            <a:chExt cx="1870327" cy="669600"/>
          </a:xfrm>
        </p:grpSpPr>
        <p:cxnSp>
          <p:nvCxnSpPr>
            <p:cNvPr id="141" name="Google Shape;141;p15"/>
            <p:cNvCxnSpPr/>
            <p:nvPr/>
          </p:nvCxnSpPr>
          <p:spPr>
            <a:xfrm rot="10800000">
              <a:off x="5343425" y="3214625"/>
              <a:ext cx="354900" cy="350100"/>
            </a:xfrm>
            <a:prstGeom prst="straightConnector1">
              <a:avLst/>
            </a:prstGeom>
            <a:noFill/>
            <a:ln cap="flat" cmpd="sng" w="19050">
              <a:solidFill>
                <a:srgbClr val="0E9453"/>
              </a:solidFill>
              <a:prstDash val="solid"/>
              <a:round/>
              <a:headEnd len="med" w="med" type="oval"/>
              <a:tailEnd len="sm" w="sm" type="none"/>
            </a:ln>
          </p:spPr>
        </p:cxnSp>
        <p:sp>
          <p:nvSpPr>
            <p:cNvPr id="142" name="Google Shape;142;p15"/>
            <p:cNvSpPr txBox="1"/>
            <p:nvPr/>
          </p:nvSpPr>
          <p:spPr>
            <a:xfrm>
              <a:off x="5718552" y="3152297"/>
              <a:ext cx="1495200" cy="6696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100"/>
                <a:buFont typeface="Arial"/>
                <a:buNone/>
              </a:pPr>
              <a:r>
                <a:rPr b="0" i="0" lang="en-US" sz="1100" u="none" cap="none" strike="noStrike">
                  <a:solidFill>
                    <a:srgbClr val="000000"/>
                  </a:solidFill>
                  <a:latin typeface="Roboto"/>
                  <a:ea typeface="Roboto"/>
                  <a:cs typeface="Roboto"/>
                  <a:sym typeface="Roboto"/>
                </a:rPr>
                <a:t>Ejecuta el comando</a:t>
              </a:r>
              <a:endParaRPr b="0" i="0" sz="11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800"/>
                <a:buFont typeface="Arial"/>
                <a:buNone/>
              </a:pPr>
              <a:r>
                <a:t/>
              </a:r>
              <a:endParaRPr b="0" i="0" sz="8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100"/>
                <a:buFont typeface="Arial"/>
                <a:buNone/>
              </a:pPr>
              <a:r>
                <a:rPr b="1" i="0" lang="en-US" sz="1100" u="none" cap="none" strike="noStrike">
                  <a:solidFill>
                    <a:srgbClr val="000000"/>
                  </a:solidFill>
                  <a:latin typeface="Roboto"/>
                  <a:ea typeface="Roboto"/>
                  <a:cs typeface="Roboto"/>
                  <a:sym typeface="Roboto"/>
                </a:rPr>
                <a:t>Evaluar</a:t>
              </a:r>
              <a:endParaRPr b="1" i="0" sz="1100" u="none" cap="none" strike="noStrike">
                <a:solidFill>
                  <a:srgbClr val="000000"/>
                </a:solidFill>
                <a:latin typeface="Roboto"/>
                <a:ea typeface="Roboto"/>
                <a:cs typeface="Roboto"/>
                <a:sym typeface="Roboto"/>
              </a:endParaRPr>
            </a:p>
          </p:txBody>
        </p:sp>
      </p:grpSp>
      <p:grpSp>
        <p:nvGrpSpPr>
          <p:cNvPr id="143" name="Google Shape;143;p15"/>
          <p:cNvGrpSpPr/>
          <p:nvPr/>
        </p:nvGrpSpPr>
        <p:grpSpPr>
          <a:xfrm>
            <a:off x="7188401" y="1931077"/>
            <a:ext cx="2491907" cy="892778"/>
            <a:chOff x="5344775" y="996036"/>
            <a:chExt cx="1868977" cy="669600"/>
          </a:xfrm>
        </p:grpSpPr>
        <p:cxnSp>
          <p:nvCxnSpPr>
            <p:cNvPr id="144" name="Google Shape;144;p15"/>
            <p:cNvCxnSpPr/>
            <p:nvPr/>
          </p:nvCxnSpPr>
          <p:spPr>
            <a:xfrm flipH="1">
              <a:off x="5344775" y="1314450"/>
              <a:ext cx="336900" cy="339000"/>
            </a:xfrm>
            <a:prstGeom prst="straightConnector1">
              <a:avLst/>
            </a:prstGeom>
            <a:noFill/>
            <a:ln cap="flat" cmpd="sng" w="19050">
              <a:solidFill>
                <a:srgbClr val="085631"/>
              </a:solidFill>
              <a:prstDash val="solid"/>
              <a:round/>
              <a:headEnd len="med" w="med" type="oval"/>
              <a:tailEnd len="sm" w="sm" type="none"/>
            </a:ln>
          </p:spPr>
        </p:cxnSp>
        <p:sp>
          <p:nvSpPr>
            <p:cNvPr id="145" name="Google Shape;145;p15"/>
            <p:cNvSpPr txBox="1"/>
            <p:nvPr/>
          </p:nvSpPr>
          <p:spPr>
            <a:xfrm>
              <a:off x="5718552" y="996036"/>
              <a:ext cx="1495200" cy="6696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100"/>
                <a:buFont typeface="Arial"/>
                <a:buNone/>
              </a:pPr>
              <a:r>
                <a:rPr b="0" i="0" lang="en-US" sz="1100" u="none" cap="none" strike="noStrike">
                  <a:solidFill>
                    <a:srgbClr val="000000"/>
                  </a:solidFill>
                  <a:latin typeface="Roboto"/>
                  <a:ea typeface="Roboto"/>
                  <a:cs typeface="Roboto"/>
                  <a:sym typeface="Roboto"/>
                </a:rPr>
                <a:t>El intérprete lee el comando</a:t>
              </a:r>
              <a:endParaRPr b="0" i="0" sz="11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800"/>
                <a:buFont typeface="Arial"/>
                <a:buNone/>
              </a:pPr>
              <a:r>
                <a:t/>
              </a:r>
              <a:endParaRPr b="0" i="0" sz="8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100"/>
                <a:buFont typeface="Arial"/>
                <a:buNone/>
              </a:pPr>
              <a:r>
                <a:rPr b="1" i="0" lang="en-US" sz="1100" u="none" cap="none" strike="noStrike">
                  <a:solidFill>
                    <a:srgbClr val="000000"/>
                  </a:solidFill>
                  <a:latin typeface="Roboto"/>
                  <a:ea typeface="Roboto"/>
                  <a:cs typeface="Roboto"/>
                  <a:sym typeface="Roboto"/>
                </a:rPr>
                <a:t>Leer </a:t>
              </a:r>
              <a:endParaRPr b="1" i="0" sz="1100" u="none" cap="none" strike="noStrike">
                <a:solidFill>
                  <a:srgbClr val="000000"/>
                </a:solidFill>
                <a:latin typeface="Roboto"/>
                <a:ea typeface="Roboto"/>
                <a:cs typeface="Roboto"/>
                <a:sym typeface="Roboto"/>
              </a:endParaRPr>
            </a:p>
          </p:txBody>
        </p:sp>
      </p:grpSp>
      <p:sp>
        <p:nvSpPr>
          <p:cNvPr id="146" name="Google Shape;146;p15"/>
          <p:cNvSpPr txBox="1"/>
          <p:nvPr/>
        </p:nvSpPr>
        <p:spPr>
          <a:xfrm>
            <a:off x="5027875" y="3345013"/>
            <a:ext cx="2261700" cy="1072500"/>
          </a:xfrm>
          <a:prstGeom prst="rect">
            <a:avLst/>
          </a:prstGeom>
          <a:noFill/>
          <a:ln>
            <a:noFill/>
          </a:ln>
        </p:spPr>
        <p:txBody>
          <a:bodyPr anchorCtr="0" anchor="ctr" bIns="121900" lIns="121900" spcFirstLastPara="1" rIns="121900" wrap="square" tIns="121900">
            <a:noAutofit/>
          </a:bodyPr>
          <a:lstStyle/>
          <a:p>
            <a:pPr indent="0" lvl="0" marL="0" marR="0" rtl="0" algn="ctr">
              <a:lnSpc>
                <a:spcPct val="115000"/>
              </a:lnSpc>
              <a:spcBef>
                <a:spcPts val="0"/>
              </a:spcBef>
              <a:spcAft>
                <a:spcPts val="0"/>
              </a:spcAft>
              <a:buClr>
                <a:srgbClr val="000000"/>
              </a:buClr>
              <a:buSzPts val="1600"/>
              <a:buFont typeface="Arial"/>
              <a:buNone/>
            </a:pPr>
            <a:r>
              <a:rPr b="1" i="0" lang="en-US" sz="1600" u="none" cap="none" strike="noStrike">
                <a:solidFill>
                  <a:srgbClr val="000000"/>
                </a:solidFill>
                <a:latin typeface="Roboto"/>
                <a:ea typeface="Roboto"/>
                <a:cs typeface="Roboto"/>
                <a:sym typeface="Roboto"/>
              </a:rPr>
              <a:t>Interfaz de línea de Comandos</a:t>
            </a:r>
            <a:endParaRPr b="1" i="0" sz="1600" u="none" cap="none" strike="noStrike">
              <a:solidFill>
                <a:srgbClr val="000000"/>
              </a:solidFill>
              <a:latin typeface="Roboto"/>
              <a:ea typeface="Roboto"/>
              <a:cs typeface="Roboto"/>
              <a:sym typeface="Roboto"/>
            </a:endParaRPr>
          </a:p>
          <a:p>
            <a:pPr indent="0" lvl="0" marL="0" marR="0" rtl="0" algn="ctr">
              <a:lnSpc>
                <a:spcPct val="115000"/>
              </a:lnSpc>
              <a:spcBef>
                <a:spcPts val="0"/>
              </a:spcBef>
              <a:spcAft>
                <a:spcPts val="0"/>
              </a:spcAft>
              <a:buClr>
                <a:srgbClr val="000000"/>
              </a:buClr>
              <a:buSzPts val="1600"/>
              <a:buFont typeface="Arial"/>
              <a:buNone/>
            </a:pPr>
            <a:r>
              <a:rPr b="1" i="0" lang="en-US" sz="1600" u="none" cap="none" strike="noStrike">
                <a:solidFill>
                  <a:srgbClr val="000000"/>
                </a:solidFill>
                <a:latin typeface="Roboto"/>
                <a:ea typeface="Roboto"/>
                <a:cs typeface="Roboto"/>
                <a:sym typeface="Roboto"/>
              </a:rPr>
              <a:t>Read-Evaluate-Print</a:t>
            </a:r>
            <a:endParaRPr b="1" i="0" sz="1600" u="none" cap="none" strike="noStrike">
              <a:solidFill>
                <a:srgbClr val="000000"/>
              </a:solidFill>
              <a:latin typeface="Roboto"/>
              <a:ea typeface="Roboto"/>
              <a:cs typeface="Roboto"/>
              <a:sym typeface="Roboto"/>
            </a:endParaRPr>
          </a:p>
        </p:txBody>
      </p:sp>
      <p:sp>
        <p:nvSpPr>
          <p:cNvPr id="147" name="Google Shape;147;p15"/>
          <p:cNvSpPr/>
          <p:nvPr/>
        </p:nvSpPr>
        <p:spPr>
          <a:xfrm rot="1800095">
            <a:off x="4355330" y="2051635"/>
            <a:ext cx="3587828" cy="3587828"/>
          </a:xfrm>
          <a:prstGeom prst="blockArc">
            <a:avLst>
              <a:gd fmla="val 14545937" name="adj1"/>
              <a:gd fmla="val 19902139" name="adj2"/>
              <a:gd fmla="val 9115" name="adj3"/>
            </a:avLst>
          </a:prstGeom>
          <a:solidFill>
            <a:srgbClr val="085631"/>
          </a:solidFill>
          <a:ln>
            <a:noFill/>
          </a:ln>
          <a:effectLst>
            <a:outerShdw blurRad="71438" rotWithShape="0" algn="bl" dir="5400000" dist="9525">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5"/>
          <p:cNvSpPr/>
          <p:nvPr/>
        </p:nvSpPr>
        <p:spPr>
          <a:xfrm rot="9000757">
            <a:off x="4347497" y="2051089"/>
            <a:ext cx="3586968" cy="3586968"/>
          </a:xfrm>
          <a:prstGeom prst="blockArc">
            <a:avLst>
              <a:gd fmla="val 18041678" name="adj1"/>
              <a:gd fmla="val 1798478" name="adj2"/>
              <a:gd fmla="val 9595" name="adj3"/>
            </a:avLst>
          </a:prstGeom>
          <a:solidFill>
            <a:srgbClr val="085631"/>
          </a:solidFill>
          <a:ln>
            <a:noFill/>
          </a:ln>
          <a:effectLst>
            <a:outerShdw blurRad="71438" rotWithShape="0" algn="bl" dist="9525">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5"/>
          <p:cNvSpPr/>
          <p:nvPr/>
        </p:nvSpPr>
        <p:spPr>
          <a:xfrm flipH="1" rot="-9000757">
            <a:off x="4357724" y="2052089"/>
            <a:ext cx="3586968" cy="3586968"/>
          </a:xfrm>
          <a:prstGeom prst="blockArc">
            <a:avLst>
              <a:gd fmla="val 17967225" name="adj1"/>
              <a:gd fmla="val 1529547" name="adj2"/>
              <a:gd fmla="val 9279" name="adj3"/>
            </a:avLst>
          </a:prstGeom>
          <a:solidFill>
            <a:srgbClr val="0E9453"/>
          </a:solidFill>
          <a:ln>
            <a:noFill/>
          </a:ln>
          <a:effectLst>
            <a:outerShdw blurRad="71438" rotWithShape="0" algn="bl" dir="5400000" dist="9525">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5"/>
          <p:cNvSpPr/>
          <p:nvPr/>
        </p:nvSpPr>
        <p:spPr>
          <a:xfrm rot="8100000">
            <a:off x="4265813" y="3639229"/>
            <a:ext cx="484085" cy="484085"/>
          </a:xfrm>
          <a:prstGeom prst="rtTriangle">
            <a:avLst/>
          </a:prstGeom>
          <a:solidFill>
            <a:srgbClr val="08563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5"/>
          <p:cNvSpPr/>
          <p:nvPr/>
        </p:nvSpPr>
        <p:spPr>
          <a:xfrm rot="-2700000">
            <a:off x="7567558" y="3639230"/>
            <a:ext cx="484085" cy="484085"/>
          </a:xfrm>
          <a:prstGeom prst="rtTriangle">
            <a:avLst/>
          </a:prstGeom>
          <a:solidFill>
            <a:srgbClr val="08563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5"/>
          <p:cNvSpPr/>
          <p:nvPr/>
        </p:nvSpPr>
        <p:spPr>
          <a:xfrm rot="2700000">
            <a:off x="5916692" y="5214286"/>
            <a:ext cx="484085" cy="484085"/>
          </a:xfrm>
          <a:prstGeom prst="rtTriangle">
            <a:avLst/>
          </a:prstGeom>
          <a:solidFill>
            <a:srgbClr val="0E945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5"/>
          <p:cNvSpPr/>
          <p:nvPr/>
        </p:nvSpPr>
        <p:spPr>
          <a:xfrm rot="-8100000">
            <a:off x="5916691" y="1938753"/>
            <a:ext cx="484085" cy="484085"/>
          </a:xfrm>
          <a:prstGeom prst="rtTriangle">
            <a:avLst/>
          </a:prstGeom>
          <a:solidFill>
            <a:srgbClr val="0E945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5"/>
          <p:cNvSpPr txBox="1"/>
          <p:nvPr/>
        </p:nvSpPr>
        <p:spPr>
          <a:xfrm>
            <a:off x="8820325" y="3146425"/>
            <a:ext cx="3000000" cy="1469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CC4125"/>
                </a:solidFill>
                <a:highlight>
                  <a:srgbClr val="FFFFFF"/>
                </a:highlight>
                <a:latin typeface="Arial"/>
                <a:ea typeface="Arial"/>
                <a:cs typeface="Arial"/>
                <a:sym typeface="Arial"/>
              </a:rPr>
              <a:t>¿Por qué usarlo?</a:t>
            </a:r>
            <a:endParaRPr b="0" i="0" sz="2400" u="none" cap="none" strike="noStrike">
              <a:solidFill>
                <a:srgbClr val="CC4125"/>
              </a:solidFill>
              <a:highlight>
                <a:srgbClr val="FFFFFF"/>
              </a:highlight>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98" name="Shape 598"/>
        <p:cNvGrpSpPr/>
        <p:nvPr/>
      </p:nvGrpSpPr>
      <p:grpSpPr>
        <a:xfrm>
          <a:off x="0" y="0"/>
          <a:ext cx="0" cy="0"/>
          <a:chOff x="0" y="0"/>
          <a:chExt cx="0" cy="0"/>
        </a:xfrm>
      </p:grpSpPr>
      <p:sp>
        <p:nvSpPr>
          <p:cNvPr id="599" name="Google Shape;599;p42"/>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00" name="Google Shape;600;p42"/>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601" name="Google Shape;601;p42"/>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602" name="Google Shape;602;p42"/>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603" name="Google Shape;603;p42"/>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604" name="Google Shape;604;p42"/>
          <p:cNvSpPr txBox="1"/>
          <p:nvPr/>
        </p:nvSpPr>
        <p:spPr>
          <a:xfrm>
            <a:off x="1312650" y="750775"/>
            <a:ext cx="57738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Arial"/>
                <a:ea typeface="Arial"/>
                <a:cs typeface="Arial"/>
                <a:sym typeface="Arial"/>
              </a:rPr>
              <a:t>Encontrando archivos: grep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42"/>
          <p:cNvSpPr txBox="1"/>
          <p:nvPr/>
        </p:nvSpPr>
        <p:spPr>
          <a:xfrm>
            <a:off x="1312650" y="1463375"/>
            <a:ext cx="9443100" cy="1083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333333"/>
                </a:solidFill>
                <a:latin typeface="Arial"/>
                <a:ea typeface="Arial"/>
                <a:cs typeface="Arial"/>
                <a:sym typeface="Arial"/>
              </a:rPr>
              <a:t>El comando </a:t>
            </a:r>
            <a:r>
              <a:rPr b="0" i="0" lang="en-US" sz="1400" u="none" cap="none" strike="noStrike">
                <a:solidFill>
                  <a:srgbClr val="3D90D9"/>
                </a:solidFill>
                <a:highlight>
                  <a:srgbClr val="E7E7E7"/>
                </a:highlight>
                <a:latin typeface="Consolas"/>
                <a:ea typeface="Consolas"/>
                <a:cs typeface="Consolas"/>
                <a:sym typeface="Consolas"/>
              </a:rPr>
              <a:t>grep</a:t>
            </a:r>
            <a:r>
              <a:rPr b="0" i="0" lang="en-US" sz="1400" u="none" cap="none" strike="noStrike">
                <a:solidFill>
                  <a:srgbClr val="333333"/>
                </a:solidFill>
                <a:latin typeface="Arial"/>
                <a:ea typeface="Arial"/>
                <a:cs typeface="Arial"/>
                <a:sym typeface="Arial"/>
              </a:rPr>
              <a:t> encuentra e imprime líneas en archivos que coinciden con un patrón. Para nuestros ejemplos, usaremos un archivo que contenga tres haikus publicados en 1998 en la revista </a:t>
            </a:r>
            <a:r>
              <a:rPr b="0" i="1" lang="en-US" sz="1400" u="none" cap="none" strike="noStrike">
                <a:solidFill>
                  <a:srgbClr val="333333"/>
                </a:solidFill>
                <a:latin typeface="Arial"/>
                <a:ea typeface="Arial"/>
                <a:cs typeface="Arial"/>
                <a:sym typeface="Arial"/>
              </a:rPr>
              <a:t>Salon</a:t>
            </a:r>
            <a:r>
              <a:rPr b="0" i="0" lang="en-US" sz="1400" u="none" cap="none" strike="noStrike">
                <a:solidFill>
                  <a:srgbClr val="333333"/>
                </a:solidFill>
                <a:latin typeface="Arial"/>
                <a:ea typeface="Arial"/>
                <a:cs typeface="Arial"/>
                <a:sym typeface="Arial"/>
              </a:rPr>
              <a:t>. Para este conjunto de ejemplos, Vamos a estar trabajando en el subdirectorio “writing”:</a:t>
            </a:r>
            <a:endParaRPr b="0" i="0" sz="1400" u="none" cap="none" strike="noStrike">
              <a:solidFill>
                <a:srgbClr val="333333"/>
              </a:solidFill>
              <a:latin typeface="Arial"/>
              <a:ea typeface="Arial"/>
              <a:cs typeface="Arial"/>
              <a:sym typeface="Arial"/>
            </a:endParaRPr>
          </a:p>
          <a:p>
            <a:pPr indent="0" lvl="0" marL="0" marR="0" rtl="0" algn="l">
              <a:lnSpc>
                <a:spcPct val="115000"/>
              </a:lnSpc>
              <a:spcBef>
                <a:spcPts val="800"/>
              </a:spcBef>
              <a:spcAft>
                <a:spcPts val="0"/>
              </a:spcAft>
              <a:buClr>
                <a:srgbClr val="000000"/>
              </a:buClr>
              <a:buSzPts val="1050"/>
              <a:buFont typeface="Arial"/>
              <a:buNone/>
            </a:pPr>
            <a:r>
              <a:t/>
            </a:r>
            <a:endParaRPr b="0" i="0" sz="1050" u="none" cap="none" strike="noStrike">
              <a:solidFill>
                <a:srgbClr val="33333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a:p>
            <a:pPr indent="0" lvl="0" marL="88900" marR="88900" rtl="0" algn="l">
              <a:lnSpc>
                <a:spcPct val="142857"/>
              </a:lnSpc>
              <a:spcBef>
                <a:spcPts val="0"/>
              </a:spcBef>
              <a:spcAft>
                <a:spcPts val="0"/>
              </a:spcAft>
              <a:buClr>
                <a:srgbClr val="000000"/>
              </a:buClr>
              <a:buSzPts val="1200"/>
              <a:buFont typeface="Arial"/>
              <a:buNone/>
            </a:pPr>
            <a:r>
              <a:t/>
            </a:r>
            <a:endParaRPr b="0" i="0" sz="1200" u="none" cap="none" strike="noStrike">
              <a:solidFill>
                <a:srgbClr val="6E5494"/>
              </a:solidFill>
              <a:highlight>
                <a:srgbClr val="F8F8F8"/>
              </a:highlight>
              <a:latin typeface="Consolas"/>
              <a:ea typeface="Consolas"/>
              <a:cs typeface="Consolas"/>
              <a:sym typeface="Consolas"/>
            </a:endParaRPr>
          </a:p>
          <a:p>
            <a:pPr indent="0" lvl="0" marL="0" marR="0" rtl="0" algn="just">
              <a:lnSpc>
                <a:spcPct val="115000"/>
              </a:lnSpc>
              <a:spcBef>
                <a:spcPts val="80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0" marR="0" rtl="0" algn="just">
              <a:lnSpc>
                <a:spcPct val="115000"/>
              </a:lnSpc>
              <a:spcBef>
                <a:spcPts val="800"/>
              </a:spcBef>
              <a:spcAft>
                <a:spcPts val="80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p:txBody>
      </p:sp>
      <p:sp>
        <p:nvSpPr>
          <p:cNvPr id="606" name="Google Shape;606;p42"/>
          <p:cNvSpPr/>
          <p:nvPr/>
        </p:nvSpPr>
        <p:spPr>
          <a:xfrm>
            <a:off x="4848200" y="391890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42"/>
          <p:cNvSpPr txBox="1"/>
          <p:nvPr/>
        </p:nvSpPr>
        <p:spPr>
          <a:xfrm>
            <a:off x="2224300" y="3586500"/>
            <a:ext cx="1756800" cy="9213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cd</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cd </a:t>
            </a:r>
            <a:r>
              <a:rPr b="0" i="0" lang="en-US" sz="1200" u="none" cap="none" strike="noStrike">
                <a:solidFill>
                  <a:srgbClr val="6E5494"/>
                </a:solidFill>
                <a:highlight>
                  <a:srgbClr val="F8F8F8"/>
                </a:highlight>
                <a:latin typeface="Consolas"/>
                <a:ea typeface="Consolas"/>
                <a:cs typeface="Consolas"/>
                <a:sym typeface="Consolas"/>
              </a:rPr>
              <a:t>writing</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cat </a:t>
            </a:r>
            <a:r>
              <a:rPr b="0" i="0" lang="en-US" sz="1200" u="none" cap="none" strike="noStrike">
                <a:solidFill>
                  <a:srgbClr val="6E5494"/>
                </a:solidFill>
                <a:highlight>
                  <a:srgbClr val="F8F8F8"/>
                </a:highlight>
                <a:latin typeface="Consolas"/>
                <a:ea typeface="Consolas"/>
                <a:cs typeface="Consolas"/>
                <a:sym typeface="Consolas"/>
              </a:rPr>
              <a:t>haiku.txt</a:t>
            </a:r>
            <a:endParaRPr b="0" i="0" sz="1200" u="none" cap="none" strike="noStrike">
              <a:solidFill>
                <a:srgbClr val="19177C"/>
              </a:solidFill>
              <a:highlight>
                <a:srgbClr val="F8F8F8"/>
              </a:highlight>
              <a:latin typeface="Consolas"/>
              <a:ea typeface="Consolas"/>
              <a:cs typeface="Consolas"/>
              <a:sym typeface="Consolas"/>
            </a:endParaRPr>
          </a:p>
        </p:txBody>
      </p:sp>
      <p:sp>
        <p:nvSpPr>
          <p:cNvPr id="608" name="Google Shape;608;p42"/>
          <p:cNvSpPr txBox="1"/>
          <p:nvPr/>
        </p:nvSpPr>
        <p:spPr>
          <a:xfrm>
            <a:off x="5947325" y="2495375"/>
            <a:ext cx="2751900" cy="2979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303030"/>
                </a:solidFill>
                <a:highlight>
                  <a:srgbClr val="F8F8F8"/>
                </a:highlight>
                <a:latin typeface="Consolas"/>
                <a:ea typeface="Consolas"/>
                <a:cs typeface="Consolas"/>
                <a:sym typeface="Consolas"/>
              </a:rPr>
              <a:t>The Tao that is seen</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Is not the true Tao, until</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You bring fresh toner.</a:t>
            </a:r>
            <a:br>
              <a:rPr b="0" i="0" lang="en-US" sz="1200" u="none" cap="none" strike="noStrike">
                <a:solidFill>
                  <a:srgbClr val="303030"/>
                </a:solidFill>
                <a:highlight>
                  <a:srgbClr val="F8F8F8"/>
                </a:highlight>
                <a:latin typeface="Consolas"/>
                <a:ea typeface="Consolas"/>
                <a:cs typeface="Consolas"/>
                <a:sym typeface="Consolas"/>
              </a:rPr>
            </a:b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With searching comes loss</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and the presence of absence:</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"My Thesis" not found.</a:t>
            </a:r>
            <a:br>
              <a:rPr b="0" i="0" lang="en-US" sz="1200" u="none" cap="none" strike="noStrike">
                <a:solidFill>
                  <a:srgbClr val="303030"/>
                </a:solidFill>
                <a:highlight>
                  <a:srgbClr val="F8F8F8"/>
                </a:highlight>
                <a:latin typeface="Consolas"/>
                <a:ea typeface="Consolas"/>
                <a:cs typeface="Consolas"/>
                <a:sym typeface="Consolas"/>
              </a:rPr>
            </a:b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Yesterday it worked</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Today it is not working</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Software is like that.</a:t>
            </a:r>
            <a:endParaRPr b="0" i="0" sz="1200" u="none" cap="none" strike="noStrike">
              <a:solidFill>
                <a:srgbClr val="19177C"/>
              </a:solidFill>
              <a:highlight>
                <a:srgbClr val="F8F8F8"/>
              </a:highlight>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12" name="Shape 612"/>
        <p:cNvGrpSpPr/>
        <p:nvPr/>
      </p:nvGrpSpPr>
      <p:grpSpPr>
        <a:xfrm>
          <a:off x="0" y="0"/>
          <a:ext cx="0" cy="0"/>
          <a:chOff x="0" y="0"/>
          <a:chExt cx="0" cy="0"/>
        </a:xfrm>
      </p:grpSpPr>
      <p:sp>
        <p:nvSpPr>
          <p:cNvPr id="613" name="Google Shape;613;p43"/>
          <p:cNvSpPr txBox="1"/>
          <p:nvPr/>
        </p:nvSpPr>
        <p:spPr>
          <a:xfrm>
            <a:off x="1312650" y="750775"/>
            <a:ext cx="89883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EJEMPLOS</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43"/>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15" name="Google Shape;615;p43"/>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616" name="Google Shape;616;p43"/>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617" name="Google Shape;617;p43"/>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618" name="Google Shape;618;p43"/>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619" name="Google Shape;619;p43"/>
          <p:cNvSpPr/>
          <p:nvPr/>
        </p:nvSpPr>
        <p:spPr>
          <a:xfrm>
            <a:off x="4709000" y="199375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43"/>
          <p:cNvSpPr txBox="1"/>
          <p:nvPr/>
        </p:nvSpPr>
        <p:spPr>
          <a:xfrm>
            <a:off x="1388850" y="1387175"/>
            <a:ext cx="9443100" cy="500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333333"/>
                </a:solidFill>
                <a:latin typeface="Arial"/>
                <a:ea typeface="Arial"/>
                <a:cs typeface="Arial"/>
                <a:sym typeface="Arial"/>
              </a:rPr>
              <a:t>Busquemos líneas que contengan la palabra “not”:</a:t>
            </a:r>
            <a:endParaRPr b="0" i="0" sz="1400" u="none" cap="none" strike="noStrike">
              <a:solidFill>
                <a:srgbClr val="333333"/>
              </a:solidFill>
              <a:latin typeface="Arial"/>
              <a:ea typeface="Arial"/>
              <a:cs typeface="Arial"/>
              <a:sym typeface="Arial"/>
            </a:endParaRPr>
          </a:p>
          <a:p>
            <a:pPr indent="0" lvl="0" marL="88900" marR="88900" rtl="0" algn="l">
              <a:lnSpc>
                <a:spcPct val="142857"/>
              </a:lnSpc>
              <a:spcBef>
                <a:spcPts val="800"/>
              </a:spcBef>
              <a:spcAft>
                <a:spcPts val="0"/>
              </a:spcAft>
              <a:buClr>
                <a:srgbClr val="000000"/>
              </a:buClr>
              <a:buSzPts val="1000"/>
              <a:buFont typeface="Arial"/>
              <a:buNone/>
            </a:pPr>
            <a:r>
              <a:t/>
            </a:r>
            <a:endParaRPr b="0" i="0" sz="1000" u="none" cap="none" strike="noStrike">
              <a:solidFill>
                <a:srgbClr val="6E5494"/>
              </a:solidFill>
              <a:highlight>
                <a:srgbClr val="F8F8F8"/>
              </a:highlight>
              <a:latin typeface="Consolas"/>
              <a:ea typeface="Consolas"/>
              <a:cs typeface="Consolas"/>
              <a:sym typeface="Consolas"/>
            </a:endParaRPr>
          </a:p>
          <a:p>
            <a:pPr indent="0" lvl="0" marL="0" marR="0" rtl="0" algn="l">
              <a:lnSpc>
                <a:spcPct val="115000"/>
              </a:lnSpc>
              <a:spcBef>
                <a:spcPts val="800"/>
              </a:spcBef>
              <a:spcAft>
                <a:spcPts val="0"/>
              </a:spcAft>
              <a:buClr>
                <a:srgbClr val="000000"/>
              </a:buClr>
              <a:buSzPts val="1050"/>
              <a:buFont typeface="Arial"/>
              <a:buNone/>
            </a:pPr>
            <a:r>
              <a:t/>
            </a:r>
            <a:endParaRPr b="0" i="0" sz="1050" u="none" cap="none" strike="noStrike">
              <a:solidFill>
                <a:srgbClr val="333333"/>
              </a:solidFill>
              <a:latin typeface="Arial"/>
              <a:ea typeface="Arial"/>
              <a:cs typeface="Arial"/>
              <a:sym typeface="Arial"/>
            </a:endParaRPr>
          </a:p>
          <a:p>
            <a:pPr indent="0" lvl="0" marL="88900" marR="88900" rtl="0" algn="l">
              <a:lnSpc>
                <a:spcPct val="142857"/>
              </a:lnSpc>
              <a:spcBef>
                <a:spcPts val="0"/>
              </a:spcBef>
              <a:spcAft>
                <a:spcPts val="0"/>
              </a:spcAft>
              <a:buClr>
                <a:srgbClr val="000000"/>
              </a:buClr>
              <a:buSzPts val="1200"/>
              <a:buFont typeface="Arial"/>
              <a:buNone/>
            </a:pPr>
            <a:r>
              <a:t/>
            </a:r>
            <a:endParaRPr b="0" i="0" sz="1200" u="none" cap="none" strike="noStrike">
              <a:solidFill>
                <a:srgbClr val="6E5494"/>
              </a:solidFill>
              <a:highlight>
                <a:srgbClr val="F8F8F8"/>
              </a:highlight>
              <a:latin typeface="Consolas"/>
              <a:ea typeface="Consolas"/>
              <a:cs typeface="Consolas"/>
              <a:sym typeface="Consolas"/>
            </a:endParaRPr>
          </a:p>
          <a:p>
            <a:pPr indent="0" lvl="0" marL="88900" marR="88900" rtl="0" algn="l">
              <a:lnSpc>
                <a:spcPct val="100000"/>
              </a:lnSpc>
              <a:spcBef>
                <a:spcPts val="800"/>
              </a:spcBef>
              <a:spcAft>
                <a:spcPts val="80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p:txBody>
      </p:sp>
      <p:sp>
        <p:nvSpPr>
          <p:cNvPr id="621" name="Google Shape;621;p43"/>
          <p:cNvSpPr txBox="1"/>
          <p:nvPr/>
        </p:nvSpPr>
        <p:spPr>
          <a:xfrm>
            <a:off x="1372650" y="2394750"/>
            <a:ext cx="8775900" cy="663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Vamos a probar un patrón distinto: “The”.</a:t>
            </a:r>
            <a:endParaRPr b="0" i="0" sz="1400" u="none" cap="none" strike="noStrike">
              <a:solidFill>
                <a:srgbClr val="000000"/>
              </a:solidFill>
              <a:latin typeface="Arial"/>
              <a:ea typeface="Arial"/>
              <a:cs typeface="Arial"/>
              <a:sym typeface="Arial"/>
            </a:endParaRPr>
          </a:p>
        </p:txBody>
      </p:sp>
      <p:sp>
        <p:nvSpPr>
          <p:cNvPr id="622" name="Google Shape;622;p43"/>
          <p:cNvSpPr/>
          <p:nvPr/>
        </p:nvSpPr>
        <p:spPr>
          <a:xfrm>
            <a:off x="4709000" y="307610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43"/>
          <p:cNvSpPr txBox="1"/>
          <p:nvPr/>
        </p:nvSpPr>
        <p:spPr>
          <a:xfrm>
            <a:off x="1358325" y="3711250"/>
            <a:ext cx="9620100" cy="7188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800"/>
              </a:spcAft>
              <a:buClr>
                <a:srgbClr val="000000"/>
              </a:buClr>
              <a:buSzPts val="1400"/>
              <a:buFont typeface="Arial"/>
              <a:buNone/>
            </a:pPr>
            <a:r>
              <a:rPr b="0" i="0" lang="en-US" sz="1400" u="none" cap="none" strike="noStrike">
                <a:solidFill>
                  <a:srgbClr val="333333"/>
                </a:solidFill>
                <a:latin typeface="Arial"/>
                <a:ea typeface="Arial"/>
                <a:cs typeface="Arial"/>
                <a:sym typeface="Arial"/>
              </a:rPr>
              <a:t>Para restringir los aciertos a las líneas que contienen la palabra “The” por sí sola, podemos usar </a:t>
            </a:r>
            <a:r>
              <a:rPr b="0" i="0" lang="en-US" sz="1400" u="none" cap="none" strike="noStrike">
                <a:solidFill>
                  <a:srgbClr val="3D90D9"/>
                </a:solidFill>
                <a:highlight>
                  <a:srgbClr val="E7E7E7"/>
                </a:highlight>
                <a:latin typeface="Consolas"/>
                <a:ea typeface="Consolas"/>
                <a:cs typeface="Consolas"/>
                <a:sym typeface="Consolas"/>
              </a:rPr>
              <a:t>grep</a:t>
            </a:r>
            <a:r>
              <a:rPr b="0" i="0" lang="en-US" sz="1400" u="none" cap="none" strike="noStrike">
                <a:solidFill>
                  <a:srgbClr val="333333"/>
                </a:solidFill>
                <a:latin typeface="Arial"/>
                <a:ea typeface="Arial"/>
                <a:cs typeface="Arial"/>
                <a:sym typeface="Arial"/>
              </a:rPr>
              <a:t> con el indicador</a:t>
            </a:r>
            <a:r>
              <a:rPr b="0" i="0" lang="en-US" sz="1400" u="none" cap="none" strike="noStrike">
                <a:solidFill>
                  <a:srgbClr val="3D90D9"/>
                </a:solidFill>
                <a:highlight>
                  <a:srgbClr val="E7E7E7"/>
                </a:highlight>
                <a:latin typeface="Consolas"/>
                <a:ea typeface="Consolas"/>
                <a:cs typeface="Consolas"/>
                <a:sym typeface="Consolas"/>
              </a:rPr>
              <a:t> -w</a:t>
            </a:r>
            <a:r>
              <a:rPr b="0" i="0" lang="en-US" sz="1400" u="none" cap="none" strike="noStrike">
                <a:solidFill>
                  <a:srgbClr val="333333"/>
                </a:solidFill>
                <a:latin typeface="Arial"/>
                <a:ea typeface="Arial"/>
                <a:cs typeface="Arial"/>
                <a:sym typeface="Arial"/>
              </a:rPr>
              <a:t>. Esto limitará los coincidencias a palabras.</a:t>
            </a:r>
            <a:endParaRPr b="0" i="0" sz="1400" u="none" cap="none" strike="noStrike">
              <a:solidFill>
                <a:srgbClr val="333333"/>
              </a:solidFill>
              <a:latin typeface="Arial"/>
              <a:ea typeface="Arial"/>
              <a:cs typeface="Arial"/>
              <a:sym typeface="Arial"/>
            </a:endParaRPr>
          </a:p>
        </p:txBody>
      </p:sp>
      <p:sp>
        <p:nvSpPr>
          <p:cNvPr id="624" name="Google Shape;624;p43"/>
          <p:cNvSpPr/>
          <p:nvPr/>
        </p:nvSpPr>
        <p:spPr>
          <a:xfrm>
            <a:off x="4671875" y="4679238"/>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43"/>
          <p:cNvSpPr txBox="1"/>
          <p:nvPr/>
        </p:nvSpPr>
        <p:spPr>
          <a:xfrm>
            <a:off x="1404250" y="4786750"/>
            <a:ext cx="9573900" cy="8478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A veces, queremos buscar una frase, en vez de una sola palabra. Esto puede hacerse fácilmente con </a:t>
            </a:r>
            <a:r>
              <a:rPr b="0" i="0" lang="en-US" sz="1400" u="none" cap="none" strike="noStrike">
                <a:solidFill>
                  <a:srgbClr val="3D90D9"/>
                </a:solidFill>
                <a:highlight>
                  <a:srgbClr val="E7E7E7"/>
                </a:highlight>
                <a:latin typeface="Consolas"/>
                <a:ea typeface="Consolas"/>
                <a:cs typeface="Consolas"/>
                <a:sym typeface="Consolas"/>
              </a:rPr>
              <a:t>grep</a:t>
            </a:r>
            <a:r>
              <a:rPr b="0" i="0" lang="en-US" sz="1400" u="none" cap="none" strike="noStrike">
                <a:solidFill>
                  <a:srgbClr val="333333"/>
                </a:solidFill>
                <a:highlight>
                  <a:srgbClr val="FFFFFF"/>
                </a:highlight>
                <a:latin typeface="Arial"/>
                <a:ea typeface="Arial"/>
                <a:cs typeface="Arial"/>
                <a:sym typeface="Arial"/>
              </a:rPr>
              <a:t> usando la frase entre comillas.</a:t>
            </a:r>
            <a:endParaRPr b="0" i="0" sz="1400" u="none" cap="none" strike="noStrike">
              <a:solidFill>
                <a:srgbClr val="000000"/>
              </a:solidFill>
              <a:latin typeface="Arial"/>
              <a:ea typeface="Arial"/>
              <a:cs typeface="Arial"/>
              <a:sym typeface="Arial"/>
            </a:endParaRPr>
          </a:p>
        </p:txBody>
      </p:sp>
      <p:sp>
        <p:nvSpPr>
          <p:cNvPr id="626" name="Google Shape;626;p43"/>
          <p:cNvSpPr/>
          <p:nvPr/>
        </p:nvSpPr>
        <p:spPr>
          <a:xfrm>
            <a:off x="4671875" y="561000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43"/>
          <p:cNvSpPr txBox="1"/>
          <p:nvPr/>
        </p:nvSpPr>
        <p:spPr>
          <a:xfrm>
            <a:off x="5620825" y="1731300"/>
            <a:ext cx="2619900" cy="9213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303030"/>
                </a:solidFill>
                <a:highlight>
                  <a:srgbClr val="F8F8F8"/>
                </a:highlight>
                <a:latin typeface="Consolas"/>
                <a:ea typeface="Consolas"/>
                <a:cs typeface="Consolas"/>
                <a:sym typeface="Consolas"/>
              </a:rPr>
              <a:t>Is not the true Tao, until</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"My Thesis" not found</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Today it is not working</a:t>
            </a:r>
            <a:endParaRPr b="0" i="0" sz="1200" u="none" cap="none" strike="noStrike">
              <a:solidFill>
                <a:srgbClr val="19177C"/>
              </a:solidFill>
              <a:highlight>
                <a:srgbClr val="F8F8F8"/>
              </a:highlight>
              <a:latin typeface="Consolas"/>
              <a:ea typeface="Consolas"/>
              <a:cs typeface="Consolas"/>
              <a:sym typeface="Consolas"/>
            </a:endParaRPr>
          </a:p>
        </p:txBody>
      </p:sp>
      <p:sp>
        <p:nvSpPr>
          <p:cNvPr id="628" name="Google Shape;628;p43"/>
          <p:cNvSpPr txBox="1"/>
          <p:nvPr/>
        </p:nvSpPr>
        <p:spPr>
          <a:xfrm>
            <a:off x="1440900" y="1978850"/>
            <a:ext cx="21597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grep </a:t>
            </a:r>
            <a:r>
              <a:rPr b="0" i="0" lang="en-US" sz="1200" u="none" cap="none" strike="noStrike">
                <a:solidFill>
                  <a:srgbClr val="6E5494"/>
                </a:solidFill>
                <a:highlight>
                  <a:srgbClr val="F8F8F8"/>
                </a:highlight>
                <a:latin typeface="Consolas"/>
                <a:ea typeface="Consolas"/>
                <a:cs typeface="Consolas"/>
                <a:sym typeface="Consolas"/>
              </a:rPr>
              <a:t>not haiku.txt</a:t>
            </a:r>
            <a:endParaRPr b="0" i="0" sz="1200" u="none" cap="none" strike="noStrike">
              <a:solidFill>
                <a:srgbClr val="19177C"/>
              </a:solidFill>
              <a:highlight>
                <a:srgbClr val="F8F8F8"/>
              </a:highlight>
              <a:latin typeface="Consolas"/>
              <a:ea typeface="Consolas"/>
              <a:cs typeface="Consolas"/>
              <a:sym typeface="Consolas"/>
            </a:endParaRPr>
          </a:p>
        </p:txBody>
      </p:sp>
      <p:sp>
        <p:nvSpPr>
          <p:cNvPr id="629" name="Google Shape;629;p43"/>
          <p:cNvSpPr txBox="1"/>
          <p:nvPr/>
        </p:nvSpPr>
        <p:spPr>
          <a:xfrm>
            <a:off x="1440900" y="2980138"/>
            <a:ext cx="21597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grep </a:t>
            </a:r>
            <a:r>
              <a:rPr b="0" i="0" lang="en-US" sz="1200" u="none" cap="none" strike="noStrike">
                <a:solidFill>
                  <a:srgbClr val="6E5494"/>
                </a:solidFill>
                <a:highlight>
                  <a:srgbClr val="F8F8F8"/>
                </a:highlight>
                <a:latin typeface="Consolas"/>
                <a:ea typeface="Consolas"/>
                <a:cs typeface="Consolas"/>
                <a:sym typeface="Consolas"/>
              </a:rPr>
              <a:t>The haiku.txt</a:t>
            </a:r>
            <a:endParaRPr b="0" i="0" sz="1200" u="none" cap="none" strike="noStrike">
              <a:solidFill>
                <a:srgbClr val="19177C"/>
              </a:solidFill>
              <a:highlight>
                <a:srgbClr val="F8F8F8"/>
              </a:highlight>
              <a:latin typeface="Consolas"/>
              <a:ea typeface="Consolas"/>
              <a:cs typeface="Consolas"/>
              <a:sym typeface="Consolas"/>
            </a:endParaRPr>
          </a:p>
        </p:txBody>
      </p:sp>
      <p:sp>
        <p:nvSpPr>
          <p:cNvPr id="630" name="Google Shape;630;p43"/>
          <p:cNvSpPr txBox="1"/>
          <p:nvPr/>
        </p:nvSpPr>
        <p:spPr>
          <a:xfrm>
            <a:off x="5620825" y="2872413"/>
            <a:ext cx="2619900" cy="663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303030"/>
                </a:solidFill>
                <a:highlight>
                  <a:srgbClr val="F8F8F8"/>
                </a:highlight>
                <a:latin typeface="Consolas"/>
                <a:ea typeface="Consolas"/>
                <a:cs typeface="Consolas"/>
                <a:sym typeface="Consolas"/>
              </a:rPr>
              <a:t>The Tao that is seen</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"My Thesis" not found.</a:t>
            </a:r>
            <a:endParaRPr b="0" i="0" sz="1200" u="none" cap="none" strike="noStrike">
              <a:solidFill>
                <a:srgbClr val="19177C"/>
              </a:solidFill>
              <a:highlight>
                <a:srgbClr val="F8F8F8"/>
              </a:highlight>
              <a:latin typeface="Consolas"/>
              <a:ea typeface="Consolas"/>
              <a:cs typeface="Consolas"/>
              <a:sym typeface="Consolas"/>
            </a:endParaRPr>
          </a:p>
        </p:txBody>
      </p:sp>
      <p:sp>
        <p:nvSpPr>
          <p:cNvPr id="631" name="Google Shape;631;p43"/>
          <p:cNvSpPr txBox="1"/>
          <p:nvPr/>
        </p:nvSpPr>
        <p:spPr>
          <a:xfrm>
            <a:off x="1440900" y="4526838"/>
            <a:ext cx="23715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grep</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-w</a:t>
            </a:r>
            <a:r>
              <a:rPr b="0" i="0" lang="en-US" sz="1200" u="none" cap="none" strike="noStrike">
                <a:solidFill>
                  <a:srgbClr val="6E5494"/>
                </a:solidFill>
                <a:highlight>
                  <a:srgbClr val="F8F8F8"/>
                </a:highlight>
                <a:latin typeface="Consolas"/>
                <a:ea typeface="Consolas"/>
                <a:cs typeface="Consolas"/>
                <a:sym typeface="Consolas"/>
              </a:rPr>
              <a:t> The haiku.txt</a:t>
            </a:r>
            <a:endParaRPr b="0" i="0" sz="1200" u="none" cap="none" strike="noStrike">
              <a:solidFill>
                <a:srgbClr val="19177C"/>
              </a:solidFill>
              <a:highlight>
                <a:srgbClr val="F8F8F8"/>
              </a:highlight>
              <a:latin typeface="Consolas"/>
              <a:ea typeface="Consolas"/>
              <a:cs typeface="Consolas"/>
              <a:sym typeface="Consolas"/>
            </a:endParaRPr>
          </a:p>
        </p:txBody>
      </p:sp>
      <p:sp>
        <p:nvSpPr>
          <p:cNvPr id="632" name="Google Shape;632;p43"/>
          <p:cNvSpPr txBox="1"/>
          <p:nvPr/>
        </p:nvSpPr>
        <p:spPr>
          <a:xfrm>
            <a:off x="1440900" y="5537688"/>
            <a:ext cx="27777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grep</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-w</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BA2121"/>
                </a:solidFill>
                <a:highlight>
                  <a:srgbClr val="F8F8F8"/>
                </a:highlight>
                <a:latin typeface="Consolas"/>
                <a:ea typeface="Consolas"/>
                <a:cs typeface="Consolas"/>
                <a:sym typeface="Consolas"/>
              </a:rPr>
              <a:t>"is not"</a:t>
            </a:r>
            <a:r>
              <a:rPr b="0" i="0" lang="en-US" sz="1200" u="none" cap="none" strike="noStrike">
                <a:solidFill>
                  <a:srgbClr val="6E5494"/>
                </a:solidFill>
                <a:highlight>
                  <a:srgbClr val="F8F8F8"/>
                </a:highlight>
                <a:latin typeface="Consolas"/>
                <a:ea typeface="Consolas"/>
                <a:cs typeface="Consolas"/>
                <a:sym typeface="Consolas"/>
              </a:rPr>
              <a:t> haiku.txt</a:t>
            </a:r>
            <a:endParaRPr b="0" i="0" sz="1200" u="none" cap="none" strike="noStrike">
              <a:solidFill>
                <a:srgbClr val="19177C"/>
              </a:solidFill>
              <a:highlight>
                <a:srgbClr val="F8F8F8"/>
              </a:highlight>
              <a:latin typeface="Consolas"/>
              <a:ea typeface="Consolas"/>
              <a:cs typeface="Consolas"/>
              <a:sym typeface="Consolas"/>
            </a:endParaRPr>
          </a:p>
        </p:txBody>
      </p:sp>
      <p:sp>
        <p:nvSpPr>
          <p:cNvPr id="633" name="Google Shape;633;p43"/>
          <p:cNvSpPr txBox="1"/>
          <p:nvPr/>
        </p:nvSpPr>
        <p:spPr>
          <a:xfrm>
            <a:off x="5620825" y="4526838"/>
            <a:ext cx="26199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303030"/>
                </a:solidFill>
                <a:highlight>
                  <a:srgbClr val="F8F8F8"/>
                </a:highlight>
                <a:latin typeface="Consolas"/>
                <a:ea typeface="Consolas"/>
                <a:cs typeface="Consolas"/>
                <a:sym typeface="Consolas"/>
              </a:rPr>
              <a:t>The Tao that is seen</a:t>
            </a:r>
            <a:endParaRPr b="0" i="0" sz="1200" u="none" cap="none" strike="noStrike">
              <a:solidFill>
                <a:srgbClr val="19177C"/>
              </a:solidFill>
              <a:highlight>
                <a:srgbClr val="F8F8F8"/>
              </a:highlight>
              <a:latin typeface="Consolas"/>
              <a:ea typeface="Consolas"/>
              <a:cs typeface="Consolas"/>
              <a:sym typeface="Consolas"/>
            </a:endParaRPr>
          </a:p>
        </p:txBody>
      </p:sp>
      <p:sp>
        <p:nvSpPr>
          <p:cNvPr id="634" name="Google Shape;634;p43"/>
          <p:cNvSpPr txBox="1"/>
          <p:nvPr/>
        </p:nvSpPr>
        <p:spPr>
          <a:xfrm>
            <a:off x="5620825" y="5537675"/>
            <a:ext cx="26199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303030"/>
                </a:solidFill>
                <a:highlight>
                  <a:srgbClr val="F8F8F8"/>
                </a:highlight>
                <a:latin typeface="Consolas"/>
                <a:ea typeface="Consolas"/>
                <a:cs typeface="Consolas"/>
                <a:sym typeface="Consolas"/>
              </a:rPr>
              <a:t>Today it is not working</a:t>
            </a:r>
            <a:endParaRPr b="0" i="0" sz="1200" u="none" cap="none" strike="noStrike">
              <a:solidFill>
                <a:srgbClr val="19177C"/>
              </a:solidFill>
              <a:highlight>
                <a:srgbClr val="F8F8F8"/>
              </a:highlight>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38" name="Shape 638"/>
        <p:cNvGrpSpPr/>
        <p:nvPr/>
      </p:nvGrpSpPr>
      <p:grpSpPr>
        <a:xfrm>
          <a:off x="0" y="0"/>
          <a:ext cx="0" cy="0"/>
          <a:chOff x="0" y="0"/>
          <a:chExt cx="0" cy="0"/>
        </a:xfrm>
      </p:grpSpPr>
      <p:sp>
        <p:nvSpPr>
          <p:cNvPr id="639" name="Google Shape;639;p44"/>
          <p:cNvSpPr txBox="1"/>
          <p:nvPr/>
        </p:nvSpPr>
        <p:spPr>
          <a:xfrm>
            <a:off x="1388850" y="1387175"/>
            <a:ext cx="9443100" cy="4011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Otra opción útil es </a:t>
            </a:r>
            <a:r>
              <a:rPr b="0" i="0" lang="en-US" sz="1400" u="none" cap="none" strike="noStrike">
                <a:solidFill>
                  <a:srgbClr val="3D90D9"/>
                </a:solidFill>
                <a:highlight>
                  <a:srgbClr val="E7E7E7"/>
                </a:highlight>
                <a:latin typeface="Consolas"/>
                <a:ea typeface="Consolas"/>
                <a:cs typeface="Consolas"/>
                <a:sym typeface="Consolas"/>
              </a:rPr>
              <a:t>-n</a:t>
            </a:r>
            <a:r>
              <a:rPr b="0" i="0" lang="en-US" sz="1400" u="none" cap="none" strike="noStrike">
                <a:solidFill>
                  <a:srgbClr val="333333"/>
                </a:solidFill>
                <a:highlight>
                  <a:srgbClr val="FFFFFF"/>
                </a:highlight>
                <a:latin typeface="Arial"/>
                <a:ea typeface="Arial"/>
                <a:cs typeface="Arial"/>
                <a:sym typeface="Arial"/>
              </a:rPr>
              <a:t>, que numera las líneas que coinciden:</a:t>
            </a:r>
            <a:endParaRPr b="0" i="0" sz="1400" u="none" cap="none" strike="noStrike">
              <a:solidFill>
                <a:srgbClr val="333333"/>
              </a:solidFill>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t/>
            </a:r>
            <a:endParaRPr b="0" i="0" sz="1400" u="none" cap="none" strike="noStrike">
              <a:solidFill>
                <a:srgbClr val="6E5494"/>
              </a:solidFill>
              <a:highlight>
                <a:srgbClr val="F8F8F8"/>
              </a:highlight>
              <a:latin typeface="Consolas"/>
              <a:ea typeface="Consolas"/>
              <a:cs typeface="Consolas"/>
              <a:sym typeface="Consolas"/>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6E5494"/>
              </a:solidFill>
              <a:highlight>
                <a:srgbClr val="F8F8F8"/>
              </a:highlight>
              <a:latin typeface="Consolas"/>
              <a:ea typeface="Consolas"/>
              <a:cs typeface="Consolas"/>
              <a:sym typeface="Consolas"/>
            </a:endParaRPr>
          </a:p>
          <a:p>
            <a:pPr indent="0" lvl="0" marL="88900" marR="88900" rtl="0" algn="just">
              <a:lnSpc>
                <a:spcPct val="100000"/>
              </a:lnSpc>
              <a:spcBef>
                <a:spcPts val="0"/>
              </a:spcBef>
              <a:spcAft>
                <a:spcPts val="80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p:txBody>
      </p:sp>
      <p:sp>
        <p:nvSpPr>
          <p:cNvPr id="640" name="Google Shape;640;p44"/>
          <p:cNvSpPr txBox="1"/>
          <p:nvPr/>
        </p:nvSpPr>
        <p:spPr>
          <a:xfrm>
            <a:off x="1312650" y="750775"/>
            <a:ext cx="89883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EJEMPLOS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44"/>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42" name="Google Shape;642;p44"/>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643" name="Google Shape;643;p44"/>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644" name="Google Shape;644;p44"/>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645" name="Google Shape;645;p44"/>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646" name="Google Shape;646;p44"/>
          <p:cNvSpPr txBox="1"/>
          <p:nvPr/>
        </p:nvSpPr>
        <p:spPr>
          <a:xfrm>
            <a:off x="1479450" y="2040263"/>
            <a:ext cx="27777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grep</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-n</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BA2121"/>
                </a:solidFill>
                <a:highlight>
                  <a:srgbClr val="F8F8F8"/>
                </a:highlight>
                <a:latin typeface="Consolas"/>
                <a:ea typeface="Consolas"/>
                <a:cs typeface="Consolas"/>
                <a:sym typeface="Consolas"/>
              </a:rPr>
              <a:t>"it"</a:t>
            </a:r>
            <a:r>
              <a:rPr b="0" i="0" lang="en-US" sz="1200" u="none" cap="none" strike="noStrike">
                <a:solidFill>
                  <a:srgbClr val="6E5494"/>
                </a:solidFill>
                <a:highlight>
                  <a:srgbClr val="F8F8F8"/>
                </a:highlight>
                <a:latin typeface="Consolas"/>
                <a:ea typeface="Consolas"/>
                <a:cs typeface="Consolas"/>
                <a:sym typeface="Consolas"/>
              </a:rPr>
              <a:t> haiku.txt</a:t>
            </a:r>
            <a:endParaRPr b="0" i="0" sz="1200" u="none" cap="none" strike="noStrike">
              <a:solidFill>
                <a:srgbClr val="6E5494"/>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647" name="Google Shape;647;p44"/>
          <p:cNvSpPr txBox="1"/>
          <p:nvPr/>
        </p:nvSpPr>
        <p:spPr>
          <a:xfrm>
            <a:off x="5767875" y="1781225"/>
            <a:ext cx="2870400" cy="9192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303030"/>
                </a:solidFill>
                <a:highlight>
                  <a:srgbClr val="F8F8F8"/>
                </a:highlight>
                <a:latin typeface="Consolas"/>
                <a:ea typeface="Consolas"/>
                <a:cs typeface="Consolas"/>
                <a:sym typeface="Consolas"/>
              </a:rPr>
              <a:t>5:With searching comes loss</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9:Yesterday it worked</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10:Today it is not working</a:t>
            </a:r>
            <a:endParaRPr b="0" i="0" sz="12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648" name="Google Shape;648;p44"/>
          <p:cNvSpPr txBox="1"/>
          <p:nvPr/>
        </p:nvSpPr>
        <p:spPr>
          <a:xfrm>
            <a:off x="1479450" y="3446438"/>
            <a:ext cx="27777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grep</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-n</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-w</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BA2121"/>
                </a:solidFill>
                <a:highlight>
                  <a:srgbClr val="F8F8F8"/>
                </a:highlight>
                <a:latin typeface="Consolas"/>
                <a:ea typeface="Consolas"/>
                <a:cs typeface="Consolas"/>
                <a:sym typeface="Consolas"/>
              </a:rPr>
              <a:t>"the"</a:t>
            </a:r>
            <a:r>
              <a:rPr b="0" i="0" lang="en-US" sz="1200" u="none" cap="none" strike="noStrike">
                <a:solidFill>
                  <a:srgbClr val="6E5494"/>
                </a:solidFill>
                <a:highlight>
                  <a:srgbClr val="F8F8F8"/>
                </a:highlight>
                <a:latin typeface="Consolas"/>
                <a:ea typeface="Consolas"/>
                <a:cs typeface="Consolas"/>
                <a:sym typeface="Consolas"/>
              </a:rPr>
              <a:t> haiku.txt</a:t>
            </a:r>
            <a:br>
              <a:rPr b="0" i="0" lang="en-US" sz="1200" u="none" cap="none" strike="noStrike">
                <a:solidFill>
                  <a:srgbClr val="6E5494"/>
                </a:solidFill>
                <a:highlight>
                  <a:srgbClr val="F8F8F8"/>
                </a:highlight>
                <a:latin typeface="Consolas"/>
                <a:ea typeface="Consolas"/>
                <a:cs typeface="Consolas"/>
                <a:sym typeface="Consolas"/>
              </a:rPr>
            </a:br>
            <a:endParaRPr b="0" i="0" sz="1200" u="none" cap="none" strike="noStrike">
              <a:solidFill>
                <a:srgbClr val="6E5494"/>
              </a:solidFill>
              <a:highlight>
                <a:srgbClr val="F8F8F8"/>
              </a:highlight>
              <a:latin typeface="Consolas"/>
              <a:ea typeface="Consolas"/>
              <a:cs typeface="Consolas"/>
              <a:sym typeface="Consolas"/>
            </a:endParaRPr>
          </a:p>
          <a:p>
            <a:pPr indent="0" lvl="0" marL="0" marR="0" rtl="0" algn="l">
              <a:lnSpc>
                <a:spcPct val="115000"/>
              </a:lnSpc>
              <a:spcBef>
                <a:spcPts val="800"/>
              </a:spcBef>
              <a:spcAft>
                <a:spcPts val="0"/>
              </a:spcAft>
              <a:buClr>
                <a:srgbClr val="000000"/>
              </a:buClr>
              <a:buSzPts val="1200"/>
              <a:buFont typeface="Arial"/>
              <a:buNone/>
            </a:pPr>
            <a:r>
              <a:t/>
            </a:r>
            <a:endParaRPr b="0" i="0" sz="1200" u="none" cap="none" strike="noStrike">
              <a:solidFill>
                <a:srgbClr val="6E5494"/>
              </a:solidFill>
              <a:highlight>
                <a:srgbClr val="F8F8F8"/>
              </a:highlight>
              <a:latin typeface="Consolas"/>
              <a:ea typeface="Consolas"/>
              <a:cs typeface="Consolas"/>
              <a:sym typeface="Consolas"/>
            </a:endParaRPr>
          </a:p>
          <a:p>
            <a:pPr indent="0" lvl="0" marL="88900" marR="88900" rtl="0" algn="l">
              <a:lnSpc>
                <a:spcPct val="142857"/>
              </a:lnSpc>
              <a:spcBef>
                <a:spcPts val="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649" name="Google Shape;649;p44"/>
          <p:cNvSpPr txBox="1"/>
          <p:nvPr/>
        </p:nvSpPr>
        <p:spPr>
          <a:xfrm>
            <a:off x="5767875" y="3287600"/>
            <a:ext cx="2870400" cy="7188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303030"/>
                </a:solidFill>
                <a:highlight>
                  <a:srgbClr val="F8F8F8"/>
                </a:highlight>
                <a:latin typeface="Consolas"/>
                <a:ea typeface="Consolas"/>
                <a:cs typeface="Consolas"/>
                <a:sym typeface="Consolas"/>
              </a:rPr>
              <a:t>2:Is not the true Tao, until</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6:and the presence of absence:</a:t>
            </a:r>
            <a:endParaRPr b="0" i="0" sz="12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650" name="Google Shape;650;p44"/>
          <p:cNvSpPr txBox="1"/>
          <p:nvPr/>
        </p:nvSpPr>
        <p:spPr>
          <a:xfrm>
            <a:off x="1312650" y="2732900"/>
            <a:ext cx="9563700" cy="718800"/>
          </a:xfrm>
          <a:prstGeom prst="rect">
            <a:avLst/>
          </a:prstGeom>
          <a:noFill/>
          <a:ln>
            <a:noFill/>
          </a:ln>
        </p:spPr>
        <p:txBody>
          <a:bodyPr anchorCtr="0" anchor="ctr" bIns="91425" lIns="91425" spcFirstLastPara="1" rIns="91425" wrap="square" tIns="91425">
            <a:noAutofit/>
          </a:bodyPr>
          <a:lstStyle/>
          <a:p>
            <a:pPr indent="0" lvl="0" marL="88900" marR="88900" rtl="0" algn="just">
              <a:lnSpc>
                <a:spcPct val="100000"/>
              </a:lnSpc>
              <a:spcBef>
                <a:spcPts val="0"/>
              </a:spcBef>
              <a:spcAft>
                <a:spcPts val="80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Podemos combinar la opción </a:t>
            </a:r>
            <a:r>
              <a:rPr b="0" i="0" lang="en-US" sz="1400" u="none" cap="none" strike="noStrike">
                <a:solidFill>
                  <a:srgbClr val="3D90D9"/>
                </a:solidFill>
                <a:highlight>
                  <a:srgbClr val="E7E7E7"/>
                </a:highlight>
                <a:latin typeface="Consolas"/>
                <a:ea typeface="Consolas"/>
                <a:cs typeface="Consolas"/>
                <a:sym typeface="Consolas"/>
              </a:rPr>
              <a:t>-w</a:t>
            </a:r>
            <a:r>
              <a:rPr b="0" i="0" lang="en-US" sz="1400" u="none" cap="none" strike="noStrike">
                <a:solidFill>
                  <a:srgbClr val="333333"/>
                </a:solidFill>
                <a:highlight>
                  <a:srgbClr val="FFFFFF"/>
                </a:highlight>
                <a:latin typeface="Arial"/>
                <a:ea typeface="Arial"/>
                <a:cs typeface="Arial"/>
                <a:sym typeface="Arial"/>
              </a:rPr>
              <a:t> para encontrar las líneas que contienen la palabra “the” con </a:t>
            </a:r>
            <a:r>
              <a:rPr b="0" i="0" lang="en-US" sz="1400" u="none" cap="none" strike="noStrike">
                <a:solidFill>
                  <a:srgbClr val="3D90D9"/>
                </a:solidFill>
                <a:highlight>
                  <a:srgbClr val="E7E7E7"/>
                </a:highlight>
                <a:latin typeface="Consolas"/>
                <a:ea typeface="Consolas"/>
                <a:cs typeface="Consolas"/>
                <a:sym typeface="Consolas"/>
              </a:rPr>
              <a:t>-n</a:t>
            </a:r>
            <a:r>
              <a:rPr b="0" i="0" lang="en-US" sz="1400" u="none" cap="none" strike="noStrike">
                <a:solidFill>
                  <a:srgbClr val="333333"/>
                </a:solidFill>
                <a:highlight>
                  <a:srgbClr val="FFFFFF"/>
                </a:highlight>
                <a:latin typeface="Arial"/>
                <a:ea typeface="Arial"/>
                <a:cs typeface="Arial"/>
                <a:sym typeface="Arial"/>
              </a:rPr>
              <a:t> para numerar las líneas que coinciden:</a:t>
            </a:r>
            <a:endParaRPr b="0" i="0" sz="1400" u="none" cap="none" strike="noStrike">
              <a:solidFill>
                <a:srgbClr val="6E5494"/>
              </a:solidFill>
              <a:highlight>
                <a:srgbClr val="F8F8F8"/>
              </a:highlight>
              <a:latin typeface="Consolas"/>
              <a:ea typeface="Consolas"/>
              <a:cs typeface="Consolas"/>
              <a:sym typeface="Consolas"/>
            </a:endParaRPr>
          </a:p>
        </p:txBody>
      </p:sp>
      <p:sp>
        <p:nvSpPr>
          <p:cNvPr id="651" name="Google Shape;651;p44"/>
          <p:cNvSpPr txBox="1"/>
          <p:nvPr/>
        </p:nvSpPr>
        <p:spPr>
          <a:xfrm>
            <a:off x="1366650" y="4159100"/>
            <a:ext cx="9487500" cy="338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800"/>
              </a:spcAft>
              <a:buClr>
                <a:srgbClr val="000000"/>
              </a:buClr>
              <a:buSzPts val="1400"/>
              <a:buFont typeface="Arial"/>
              <a:buNone/>
            </a:pPr>
            <a:r>
              <a:rPr b="0" i="0" lang="en-US" sz="1400" u="none" cap="none" strike="noStrike">
                <a:solidFill>
                  <a:srgbClr val="333333"/>
                </a:solidFill>
                <a:latin typeface="Arial"/>
                <a:ea typeface="Arial"/>
                <a:cs typeface="Arial"/>
                <a:sym typeface="Arial"/>
              </a:rPr>
              <a:t>Ahora queremos usar la opción </a:t>
            </a:r>
            <a:r>
              <a:rPr b="0" i="0" lang="en-US" sz="1400" u="none" cap="none" strike="noStrike">
                <a:solidFill>
                  <a:srgbClr val="3D90D9"/>
                </a:solidFill>
                <a:highlight>
                  <a:srgbClr val="E7E7E7"/>
                </a:highlight>
                <a:latin typeface="Consolas"/>
                <a:ea typeface="Consolas"/>
                <a:cs typeface="Consolas"/>
                <a:sym typeface="Consolas"/>
              </a:rPr>
              <a:t>-i</a:t>
            </a:r>
            <a:r>
              <a:rPr b="0" i="0" lang="en-US" sz="1400" u="none" cap="none" strike="noStrike">
                <a:solidFill>
                  <a:srgbClr val="333333"/>
                </a:solidFill>
                <a:latin typeface="Arial"/>
                <a:ea typeface="Arial"/>
                <a:cs typeface="Arial"/>
                <a:sym typeface="Arial"/>
              </a:rPr>
              <a:t> para hacer que nuestra búsqueda sea insensible a mayúsculas y minúsculas:</a:t>
            </a:r>
            <a:endParaRPr b="0" i="0" sz="1400" u="none" cap="none" strike="noStrike">
              <a:solidFill>
                <a:srgbClr val="333333"/>
              </a:solidFill>
              <a:latin typeface="Arial"/>
              <a:ea typeface="Arial"/>
              <a:cs typeface="Arial"/>
              <a:sym typeface="Arial"/>
            </a:endParaRPr>
          </a:p>
        </p:txBody>
      </p:sp>
      <p:sp>
        <p:nvSpPr>
          <p:cNvPr id="652" name="Google Shape;652;p44"/>
          <p:cNvSpPr txBox="1"/>
          <p:nvPr/>
        </p:nvSpPr>
        <p:spPr>
          <a:xfrm>
            <a:off x="1479450" y="4685263"/>
            <a:ext cx="30972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grep</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-n</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-w</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-i</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BA2121"/>
                </a:solidFill>
                <a:highlight>
                  <a:srgbClr val="F8F8F8"/>
                </a:highlight>
                <a:latin typeface="Consolas"/>
                <a:ea typeface="Consolas"/>
                <a:cs typeface="Consolas"/>
                <a:sym typeface="Consolas"/>
              </a:rPr>
              <a:t>"the"</a:t>
            </a:r>
            <a:r>
              <a:rPr b="0" i="0" lang="en-US" sz="1200" u="none" cap="none" strike="noStrike">
                <a:solidFill>
                  <a:srgbClr val="6E5494"/>
                </a:solidFill>
                <a:highlight>
                  <a:srgbClr val="F8F8F8"/>
                </a:highlight>
                <a:latin typeface="Consolas"/>
                <a:ea typeface="Consolas"/>
                <a:cs typeface="Consolas"/>
                <a:sym typeface="Consolas"/>
              </a:rPr>
              <a:t> haiku.txt</a:t>
            </a:r>
            <a:endParaRPr b="0" i="0" sz="1200" u="none" cap="none" strike="noStrike">
              <a:solidFill>
                <a:srgbClr val="19177C"/>
              </a:solidFill>
              <a:highlight>
                <a:srgbClr val="F8F8F8"/>
              </a:highlight>
              <a:latin typeface="Consolas"/>
              <a:ea typeface="Consolas"/>
              <a:cs typeface="Consolas"/>
              <a:sym typeface="Consolas"/>
            </a:endParaRPr>
          </a:p>
          <a:p>
            <a:pPr indent="0" lvl="0" marL="0" marR="0" rtl="0" algn="l">
              <a:lnSpc>
                <a:spcPct val="115000"/>
              </a:lnSpc>
              <a:spcBef>
                <a:spcPts val="800"/>
              </a:spcBef>
              <a:spcAft>
                <a:spcPts val="0"/>
              </a:spcAft>
              <a:buClr>
                <a:srgbClr val="000000"/>
              </a:buClr>
              <a:buSzPts val="1200"/>
              <a:buFont typeface="Arial"/>
              <a:buNone/>
            </a:pPr>
            <a:r>
              <a:t/>
            </a:r>
            <a:endParaRPr b="0" i="0" sz="1200" u="none" cap="none" strike="noStrike">
              <a:solidFill>
                <a:srgbClr val="6E5494"/>
              </a:solidFill>
              <a:highlight>
                <a:srgbClr val="F8F8F8"/>
              </a:highlight>
              <a:latin typeface="Consolas"/>
              <a:ea typeface="Consolas"/>
              <a:cs typeface="Consolas"/>
              <a:sym typeface="Consolas"/>
            </a:endParaRPr>
          </a:p>
          <a:p>
            <a:pPr indent="0" lvl="0" marL="88900" marR="88900" rtl="0" algn="l">
              <a:lnSpc>
                <a:spcPct val="142857"/>
              </a:lnSpc>
              <a:spcBef>
                <a:spcPts val="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653" name="Google Shape;653;p44"/>
          <p:cNvSpPr txBox="1"/>
          <p:nvPr/>
        </p:nvSpPr>
        <p:spPr>
          <a:xfrm>
            <a:off x="6225075" y="4497800"/>
            <a:ext cx="2870400" cy="9426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303030"/>
                </a:solidFill>
                <a:highlight>
                  <a:srgbClr val="F8F8F8"/>
                </a:highlight>
                <a:latin typeface="Consolas"/>
                <a:ea typeface="Consolas"/>
                <a:cs typeface="Consolas"/>
                <a:sym typeface="Consolas"/>
              </a:rPr>
              <a:t>1:The Tao that is seen</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2:Is not the true Tao, until</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6:and the presence of absence:</a:t>
            </a:r>
            <a:endParaRPr b="0" i="0" sz="12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654" name="Google Shape;654;p44"/>
          <p:cNvSpPr/>
          <p:nvPr/>
        </p:nvSpPr>
        <p:spPr>
          <a:xfrm>
            <a:off x="4923863" y="2132325"/>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44"/>
          <p:cNvSpPr/>
          <p:nvPr/>
        </p:nvSpPr>
        <p:spPr>
          <a:xfrm>
            <a:off x="4923863" y="351875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44"/>
          <p:cNvSpPr/>
          <p:nvPr/>
        </p:nvSpPr>
        <p:spPr>
          <a:xfrm>
            <a:off x="5312213" y="4757575"/>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60" name="Shape 660"/>
        <p:cNvGrpSpPr/>
        <p:nvPr/>
      </p:nvGrpSpPr>
      <p:grpSpPr>
        <a:xfrm>
          <a:off x="0" y="0"/>
          <a:ext cx="0" cy="0"/>
          <a:chOff x="0" y="0"/>
          <a:chExt cx="0" cy="0"/>
        </a:xfrm>
      </p:grpSpPr>
      <p:sp>
        <p:nvSpPr>
          <p:cNvPr id="661" name="Google Shape;661;p45"/>
          <p:cNvSpPr txBox="1"/>
          <p:nvPr/>
        </p:nvSpPr>
        <p:spPr>
          <a:xfrm>
            <a:off x="1388850" y="1387175"/>
            <a:ext cx="9443100" cy="552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200"/>
              <a:buFont typeface="Arial"/>
              <a:buNone/>
            </a:pPr>
            <a:r>
              <a:rPr b="0" i="0" lang="en-US" u="none" cap="none" strike="noStrike">
                <a:solidFill>
                  <a:srgbClr val="333333"/>
                </a:solidFill>
                <a:latin typeface="Arial"/>
                <a:ea typeface="Arial"/>
                <a:cs typeface="Arial"/>
                <a:sym typeface="Arial"/>
              </a:rPr>
              <a:t>Ahora, queremos usar la opción </a:t>
            </a:r>
            <a:r>
              <a:rPr b="0" i="0" lang="en-US" u="none" cap="none" strike="noStrike">
                <a:solidFill>
                  <a:srgbClr val="3D90D9"/>
                </a:solidFill>
                <a:highlight>
                  <a:srgbClr val="E7E7E7"/>
                </a:highlight>
                <a:latin typeface="Consolas"/>
                <a:ea typeface="Consolas"/>
                <a:cs typeface="Consolas"/>
                <a:sym typeface="Consolas"/>
              </a:rPr>
              <a:t>-v</a:t>
            </a:r>
            <a:r>
              <a:rPr b="0" i="0" lang="en-US" u="none" cap="none" strike="noStrike">
                <a:solidFill>
                  <a:srgbClr val="333333"/>
                </a:solidFill>
                <a:latin typeface="Arial"/>
                <a:ea typeface="Arial"/>
                <a:cs typeface="Arial"/>
                <a:sym typeface="Arial"/>
              </a:rPr>
              <a:t> para invertir nuestra búsqueda, es decir, queremos que obtener las líneas que </a:t>
            </a:r>
            <a:r>
              <a:rPr b="0" i="0" lang="en-US" u="none" cap="none" strike="noStrike">
                <a:solidFill>
                  <a:srgbClr val="FF0000"/>
                </a:solidFill>
                <a:latin typeface="Arial"/>
                <a:ea typeface="Arial"/>
                <a:cs typeface="Arial"/>
                <a:sym typeface="Arial"/>
              </a:rPr>
              <a:t>NO</a:t>
            </a:r>
            <a:r>
              <a:rPr b="0" i="0" lang="en-US" u="none" cap="none" strike="noStrike">
                <a:solidFill>
                  <a:srgbClr val="333333"/>
                </a:solidFill>
                <a:latin typeface="Arial"/>
                <a:ea typeface="Arial"/>
                <a:cs typeface="Arial"/>
                <a:sym typeface="Arial"/>
              </a:rPr>
              <a:t> contienen la palabra “the”.</a:t>
            </a:r>
            <a:endParaRPr b="0" i="0" u="none" cap="none" strike="noStrike">
              <a:solidFill>
                <a:srgbClr val="333333"/>
              </a:solidFill>
              <a:highlight>
                <a:srgbClr val="FFFFFF"/>
              </a:highlight>
              <a:latin typeface="Arial"/>
              <a:ea typeface="Arial"/>
              <a:cs typeface="Arial"/>
              <a:sym typeface="Arial"/>
            </a:endParaRPr>
          </a:p>
          <a:p>
            <a:pPr indent="0" lvl="0" marL="0" marR="0" rtl="0" algn="just">
              <a:lnSpc>
                <a:spcPct val="100000"/>
              </a:lnSpc>
              <a:spcBef>
                <a:spcPts val="800"/>
              </a:spcBef>
              <a:spcAft>
                <a:spcPts val="0"/>
              </a:spcAft>
              <a:buClr>
                <a:srgbClr val="000000"/>
              </a:buClr>
              <a:buSzPts val="1200"/>
              <a:buFont typeface="Arial"/>
              <a:buNone/>
            </a:pPr>
            <a:r>
              <a:t/>
            </a:r>
            <a:endParaRPr b="0" i="0" u="none" cap="none" strike="noStrike">
              <a:solidFill>
                <a:srgbClr val="33333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u="none" cap="none" strike="noStrike">
              <a:solidFill>
                <a:srgbClr val="333333"/>
              </a:solidFill>
              <a:latin typeface="Arial"/>
              <a:ea typeface="Arial"/>
              <a:cs typeface="Arial"/>
              <a:sym typeface="Arial"/>
            </a:endParaRPr>
          </a:p>
          <a:p>
            <a:pPr indent="0" lvl="0" marL="0" marR="0" rtl="0" algn="just">
              <a:lnSpc>
                <a:spcPct val="100000"/>
              </a:lnSpc>
              <a:spcBef>
                <a:spcPts val="800"/>
              </a:spcBef>
              <a:spcAft>
                <a:spcPts val="0"/>
              </a:spcAft>
              <a:buClr>
                <a:srgbClr val="000000"/>
              </a:buClr>
              <a:buSzPts val="1200"/>
              <a:buFont typeface="Arial"/>
              <a:buNone/>
            </a:pPr>
            <a:r>
              <a:t/>
            </a:r>
            <a:endParaRPr b="0" i="0" u="none" cap="none" strike="noStrike">
              <a:solidFill>
                <a:srgbClr val="6E5494"/>
              </a:solidFill>
              <a:highlight>
                <a:srgbClr val="F8F8F8"/>
              </a:highlight>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1200"/>
              <a:buFont typeface="Arial"/>
              <a:buNone/>
            </a:pPr>
            <a:r>
              <a:t/>
            </a:r>
            <a:endParaRPr b="0" i="0" u="none" cap="none" strike="noStrike">
              <a:solidFill>
                <a:srgbClr val="6E5494"/>
              </a:solidFill>
              <a:highlight>
                <a:srgbClr val="F8F8F8"/>
              </a:highlight>
              <a:latin typeface="Consolas"/>
              <a:ea typeface="Consolas"/>
              <a:cs typeface="Consolas"/>
              <a:sym typeface="Consolas"/>
            </a:endParaRPr>
          </a:p>
          <a:p>
            <a:pPr indent="0" lvl="0" marL="88900" marR="88900" rtl="0" algn="just">
              <a:lnSpc>
                <a:spcPct val="100000"/>
              </a:lnSpc>
              <a:spcBef>
                <a:spcPts val="0"/>
              </a:spcBef>
              <a:spcAft>
                <a:spcPts val="800"/>
              </a:spcAft>
              <a:buClr>
                <a:srgbClr val="000000"/>
              </a:buClr>
              <a:buSzPts val="1200"/>
              <a:buFont typeface="Arial"/>
              <a:buNone/>
            </a:pPr>
            <a:r>
              <a:t/>
            </a:r>
            <a:endParaRPr b="0" i="0" u="none" cap="none" strike="noStrike">
              <a:solidFill>
                <a:srgbClr val="333333"/>
              </a:solidFill>
              <a:highlight>
                <a:srgbClr val="FFFFFF"/>
              </a:highlight>
              <a:latin typeface="Arial"/>
              <a:ea typeface="Arial"/>
              <a:cs typeface="Arial"/>
              <a:sym typeface="Arial"/>
            </a:endParaRPr>
          </a:p>
        </p:txBody>
      </p:sp>
      <p:sp>
        <p:nvSpPr>
          <p:cNvPr id="662" name="Google Shape;662;p45"/>
          <p:cNvSpPr txBox="1"/>
          <p:nvPr/>
        </p:nvSpPr>
        <p:spPr>
          <a:xfrm>
            <a:off x="1312650" y="750775"/>
            <a:ext cx="89883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EJEMPLOS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45"/>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64" name="Google Shape;664;p45"/>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665" name="Google Shape;665;p45"/>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666" name="Google Shape;666;p45"/>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667" name="Google Shape;667;p45"/>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668" name="Google Shape;668;p45"/>
          <p:cNvSpPr txBox="1"/>
          <p:nvPr/>
        </p:nvSpPr>
        <p:spPr>
          <a:xfrm>
            <a:off x="1499400" y="2926300"/>
            <a:ext cx="30030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grep</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-n</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-w</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-v</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BA2121"/>
                </a:solidFill>
                <a:highlight>
                  <a:srgbClr val="F8F8F8"/>
                </a:highlight>
                <a:latin typeface="Consolas"/>
                <a:ea typeface="Consolas"/>
                <a:cs typeface="Consolas"/>
                <a:sym typeface="Consolas"/>
              </a:rPr>
              <a:t>"the"</a:t>
            </a:r>
            <a:r>
              <a:rPr b="0" i="0" lang="en-US" sz="1200" u="none" cap="none" strike="noStrike">
                <a:solidFill>
                  <a:srgbClr val="6E5494"/>
                </a:solidFill>
                <a:highlight>
                  <a:srgbClr val="F8F8F8"/>
                </a:highlight>
                <a:latin typeface="Consolas"/>
                <a:ea typeface="Consolas"/>
                <a:cs typeface="Consolas"/>
                <a:sym typeface="Consolas"/>
              </a:rPr>
              <a:t> haiku.txt</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669" name="Google Shape;669;p45"/>
          <p:cNvSpPr txBox="1"/>
          <p:nvPr/>
        </p:nvSpPr>
        <p:spPr>
          <a:xfrm>
            <a:off x="6093200" y="2069950"/>
            <a:ext cx="3633000" cy="21138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000"/>
              <a:buFont typeface="Arial"/>
              <a:buNone/>
            </a:pPr>
            <a:r>
              <a:rPr b="0" i="0" lang="en-US" sz="1000" u="none" cap="none" strike="noStrike">
                <a:solidFill>
                  <a:srgbClr val="303030"/>
                </a:solidFill>
                <a:highlight>
                  <a:srgbClr val="F8F8F8"/>
                </a:highlight>
                <a:latin typeface="Consolas"/>
                <a:ea typeface="Consolas"/>
                <a:cs typeface="Consolas"/>
                <a:sym typeface="Consolas"/>
              </a:rPr>
              <a:t>1:The Tao that is seen</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3:You bring fresh toner.</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4:</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5:With searching comes loss</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7:"My Thesis" not found.</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8:</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9:Yesterday it worked</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10:Today it is not working</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11:Software is like that.</a:t>
            </a:r>
            <a:endParaRPr b="0" i="0" sz="10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670" name="Google Shape;670;p45"/>
          <p:cNvSpPr/>
          <p:nvPr/>
        </p:nvSpPr>
        <p:spPr>
          <a:xfrm>
            <a:off x="5171038" y="299860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45"/>
          <p:cNvSpPr txBox="1"/>
          <p:nvPr/>
        </p:nvSpPr>
        <p:spPr>
          <a:xfrm>
            <a:off x="1499400" y="4778925"/>
            <a:ext cx="18228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grep</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--help</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672" name="Google Shape;672;p45"/>
          <p:cNvSpPr txBox="1"/>
          <p:nvPr/>
        </p:nvSpPr>
        <p:spPr>
          <a:xfrm>
            <a:off x="1423200" y="4318250"/>
            <a:ext cx="9443100" cy="446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3D90D9"/>
                </a:solidFill>
                <a:highlight>
                  <a:srgbClr val="E7E7E7"/>
                </a:highlight>
                <a:latin typeface="Consolas"/>
                <a:ea typeface="Consolas"/>
                <a:cs typeface="Consolas"/>
                <a:sym typeface="Consolas"/>
              </a:rPr>
              <a:t>grep</a:t>
            </a:r>
            <a:r>
              <a:rPr b="0" i="0" lang="en-US" sz="1400" u="none" cap="none" strike="noStrike">
                <a:solidFill>
                  <a:srgbClr val="333333"/>
                </a:solidFill>
                <a:latin typeface="Arial"/>
                <a:ea typeface="Arial"/>
                <a:cs typeface="Arial"/>
                <a:sym typeface="Arial"/>
              </a:rPr>
              <a:t> tiene muchas otras opciones. Para averiguar cuáles son, podemos escribir:</a:t>
            </a:r>
            <a:endParaRPr b="0" i="0" sz="1400" u="none" cap="none" strike="noStrike">
              <a:solidFill>
                <a:srgbClr val="333333"/>
              </a:solidFill>
              <a:latin typeface="Arial"/>
              <a:ea typeface="Arial"/>
              <a:cs typeface="Arial"/>
              <a:sym typeface="Arial"/>
            </a:endParaRPr>
          </a:p>
          <a:p>
            <a:pPr indent="0" lvl="0" marL="88900" marR="88900" rtl="0" algn="just">
              <a:lnSpc>
                <a:spcPct val="100000"/>
              </a:lnSpc>
              <a:spcBef>
                <a:spcPts val="800"/>
              </a:spcBef>
              <a:spcAft>
                <a:spcPts val="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t/>
            </a:r>
            <a:endParaRPr b="0" i="0" sz="1400" u="none" cap="none" strike="noStrike">
              <a:solidFill>
                <a:srgbClr val="6E5494"/>
              </a:solidFill>
              <a:highlight>
                <a:srgbClr val="F8F8F8"/>
              </a:highlight>
              <a:latin typeface="Consolas"/>
              <a:ea typeface="Consolas"/>
              <a:cs typeface="Consolas"/>
              <a:sym typeface="Consolas"/>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6E5494"/>
              </a:solidFill>
              <a:highlight>
                <a:srgbClr val="F8F8F8"/>
              </a:highlight>
              <a:latin typeface="Consolas"/>
              <a:ea typeface="Consolas"/>
              <a:cs typeface="Consolas"/>
              <a:sym typeface="Consolas"/>
            </a:endParaRPr>
          </a:p>
          <a:p>
            <a:pPr indent="0" lvl="0" marL="88900" marR="88900" rtl="0" algn="just">
              <a:lnSpc>
                <a:spcPct val="100000"/>
              </a:lnSpc>
              <a:spcBef>
                <a:spcPts val="0"/>
              </a:spcBef>
              <a:spcAft>
                <a:spcPts val="80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76" name="Shape 676"/>
        <p:cNvGrpSpPr/>
        <p:nvPr/>
      </p:nvGrpSpPr>
      <p:grpSpPr>
        <a:xfrm>
          <a:off x="0" y="0"/>
          <a:ext cx="0" cy="0"/>
          <a:chOff x="0" y="0"/>
          <a:chExt cx="0" cy="0"/>
        </a:xfrm>
      </p:grpSpPr>
      <p:sp>
        <p:nvSpPr>
          <p:cNvPr id="677" name="Google Shape;677;p46"/>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78" name="Google Shape;678;p46"/>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679" name="Google Shape;679;p46"/>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680" name="Google Shape;680;p46"/>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681" name="Google Shape;681;p46"/>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682" name="Google Shape;682;p46"/>
          <p:cNvSpPr txBox="1"/>
          <p:nvPr/>
        </p:nvSpPr>
        <p:spPr>
          <a:xfrm>
            <a:off x="1312650" y="750775"/>
            <a:ext cx="57738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Arial"/>
                <a:ea typeface="Arial"/>
                <a:cs typeface="Arial"/>
                <a:sym typeface="Arial"/>
              </a:rPr>
              <a:t>Encontrando archivos: find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46"/>
          <p:cNvSpPr txBox="1"/>
          <p:nvPr/>
        </p:nvSpPr>
        <p:spPr>
          <a:xfrm>
            <a:off x="1312650" y="1463375"/>
            <a:ext cx="9443100" cy="108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333333"/>
                </a:solidFill>
                <a:latin typeface="Arial"/>
                <a:ea typeface="Arial"/>
                <a:cs typeface="Arial"/>
                <a:sym typeface="Arial"/>
              </a:rPr>
              <a:t>Mientras </a:t>
            </a:r>
            <a:r>
              <a:rPr b="0" i="0" lang="en-US" sz="1400" u="none" cap="none" strike="noStrike">
                <a:solidFill>
                  <a:srgbClr val="3D90D9"/>
                </a:solidFill>
                <a:highlight>
                  <a:srgbClr val="E7E7E7"/>
                </a:highlight>
                <a:latin typeface="Consolas"/>
                <a:ea typeface="Consolas"/>
                <a:cs typeface="Consolas"/>
                <a:sym typeface="Consolas"/>
              </a:rPr>
              <a:t>grep</a:t>
            </a:r>
            <a:r>
              <a:rPr b="0" i="0" lang="en-US" sz="1400" u="none" cap="none" strike="noStrike">
                <a:solidFill>
                  <a:srgbClr val="333333"/>
                </a:solidFill>
                <a:latin typeface="Arial"/>
                <a:ea typeface="Arial"/>
                <a:cs typeface="Arial"/>
                <a:sym typeface="Arial"/>
              </a:rPr>
              <a:t> encuentra líneas en los archivos, El comando </a:t>
            </a:r>
            <a:r>
              <a:rPr b="0" i="0" lang="en-US" sz="1400" u="none" cap="none" strike="noStrike">
                <a:solidFill>
                  <a:srgbClr val="3D90D9"/>
                </a:solidFill>
                <a:highlight>
                  <a:srgbClr val="E7E7E7"/>
                </a:highlight>
                <a:latin typeface="Consolas"/>
                <a:ea typeface="Consolas"/>
                <a:cs typeface="Consolas"/>
                <a:sym typeface="Consolas"/>
              </a:rPr>
              <a:t>find</a:t>
            </a:r>
            <a:r>
              <a:rPr b="0" i="0" lang="en-US" sz="1400" u="none" cap="none" strike="noStrike">
                <a:solidFill>
                  <a:srgbClr val="333333"/>
                </a:solidFill>
                <a:latin typeface="Arial"/>
                <a:ea typeface="Arial"/>
                <a:cs typeface="Arial"/>
                <a:sym typeface="Arial"/>
              </a:rPr>
              <a:t> busca los archivos. Una vez más, tienes muchas opciones. Para mostrar cómo funcionan las más simples, utilizaremos el árbol de directorios que se muestra a continuación.</a:t>
            </a:r>
            <a:endParaRPr b="0" i="0" sz="1400" u="none" cap="none" strike="noStrike">
              <a:solidFill>
                <a:srgbClr val="333333"/>
              </a:solidFill>
              <a:latin typeface="Arial"/>
              <a:ea typeface="Arial"/>
              <a:cs typeface="Arial"/>
              <a:sym typeface="Arial"/>
            </a:endParaRPr>
          </a:p>
          <a:p>
            <a:pPr indent="0" lvl="0" marL="0" marR="0" rtl="0" algn="l">
              <a:lnSpc>
                <a:spcPct val="100000"/>
              </a:lnSpc>
              <a:spcBef>
                <a:spcPts val="80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a:p>
            <a:pPr indent="0" lvl="0" marL="88900" marR="88900" rtl="0" algn="l">
              <a:lnSpc>
                <a:spcPct val="100000"/>
              </a:lnSpc>
              <a:spcBef>
                <a:spcPts val="0"/>
              </a:spcBef>
              <a:spcAft>
                <a:spcPts val="0"/>
              </a:spcAft>
              <a:buClr>
                <a:srgbClr val="000000"/>
              </a:buClr>
              <a:buSzPts val="1400"/>
              <a:buFont typeface="Arial"/>
              <a:buNone/>
            </a:pPr>
            <a:r>
              <a:t/>
            </a:r>
            <a:endParaRPr b="0" i="0" sz="1400" u="none" cap="none" strike="noStrike">
              <a:solidFill>
                <a:srgbClr val="6E5494"/>
              </a:solidFill>
              <a:highlight>
                <a:srgbClr val="F8F8F8"/>
              </a:highlight>
              <a:latin typeface="Consolas"/>
              <a:ea typeface="Consolas"/>
              <a:cs typeface="Consolas"/>
              <a:sym typeface="Consolas"/>
            </a:endParaRPr>
          </a:p>
          <a:p>
            <a:pPr indent="0" lvl="0" marL="0" marR="0" rtl="0" algn="just">
              <a:lnSpc>
                <a:spcPct val="100000"/>
              </a:lnSpc>
              <a:spcBef>
                <a:spcPts val="80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0" marR="0" rtl="0" algn="just">
              <a:lnSpc>
                <a:spcPct val="100000"/>
              </a:lnSpc>
              <a:spcBef>
                <a:spcPts val="800"/>
              </a:spcBef>
              <a:spcAft>
                <a:spcPts val="80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p:txBody>
      </p:sp>
      <p:pic>
        <p:nvPicPr>
          <p:cNvPr id="684" name="Google Shape;684;p46"/>
          <p:cNvPicPr preferRelativeResize="0"/>
          <p:nvPr/>
        </p:nvPicPr>
        <p:blipFill rotWithShape="1">
          <a:blip r:embed="rId3">
            <a:alphaModFix/>
          </a:blip>
          <a:srcRect b="0" l="0" r="0" t="0"/>
          <a:stretch/>
        </p:blipFill>
        <p:spPr>
          <a:xfrm>
            <a:off x="3490788" y="2300625"/>
            <a:ext cx="4841580" cy="377266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88" name="Shape 688"/>
        <p:cNvGrpSpPr/>
        <p:nvPr/>
      </p:nvGrpSpPr>
      <p:grpSpPr>
        <a:xfrm>
          <a:off x="0" y="0"/>
          <a:ext cx="0" cy="0"/>
          <a:chOff x="0" y="0"/>
          <a:chExt cx="0" cy="0"/>
        </a:xfrm>
      </p:grpSpPr>
      <p:sp>
        <p:nvSpPr>
          <p:cNvPr id="689" name="Google Shape;689;p47"/>
          <p:cNvSpPr txBox="1"/>
          <p:nvPr/>
        </p:nvSpPr>
        <p:spPr>
          <a:xfrm>
            <a:off x="1388850" y="1387175"/>
            <a:ext cx="9443100" cy="4461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La primera opción en nuestra lista es </a:t>
            </a:r>
            <a:r>
              <a:rPr b="0" i="0" lang="en-US" sz="1400" u="none" cap="none" strike="noStrike">
                <a:solidFill>
                  <a:srgbClr val="3D90D9"/>
                </a:solidFill>
                <a:highlight>
                  <a:srgbClr val="E7E7E7"/>
                </a:highlight>
                <a:latin typeface="Consolas"/>
                <a:ea typeface="Consolas"/>
                <a:cs typeface="Consolas"/>
                <a:sym typeface="Consolas"/>
              </a:rPr>
              <a:t>-type d</a:t>
            </a:r>
            <a:r>
              <a:rPr b="0" i="0" lang="en-US" sz="1400" u="none" cap="none" strike="noStrike">
                <a:solidFill>
                  <a:srgbClr val="333333"/>
                </a:solidFill>
                <a:highlight>
                  <a:srgbClr val="FFFFFF"/>
                </a:highlight>
                <a:latin typeface="Arial"/>
                <a:ea typeface="Arial"/>
                <a:cs typeface="Arial"/>
                <a:sym typeface="Arial"/>
              </a:rPr>
              <a:t> que significa “encontrar directorios”. </a:t>
            </a:r>
            <a:endParaRPr b="0" i="0" sz="1400" u="none" cap="none" strike="noStrike">
              <a:solidFill>
                <a:srgbClr val="333333"/>
              </a:solidFill>
              <a:highlight>
                <a:srgbClr val="FFFFFF"/>
              </a:highlight>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t/>
            </a:r>
            <a:endParaRPr b="0" i="0" sz="1400" u="none" cap="none" strike="noStrike">
              <a:solidFill>
                <a:srgbClr val="6E5494"/>
              </a:solidFill>
              <a:highlight>
                <a:srgbClr val="F8F8F8"/>
              </a:highlight>
              <a:latin typeface="Consolas"/>
              <a:ea typeface="Consolas"/>
              <a:cs typeface="Consolas"/>
              <a:sym typeface="Consolas"/>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6E5494"/>
              </a:solidFill>
              <a:highlight>
                <a:srgbClr val="F8F8F8"/>
              </a:highlight>
              <a:latin typeface="Consolas"/>
              <a:ea typeface="Consolas"/>
              <a:cs typeface="Consolas"/>
              <a:sym typeface="Consolas"/>
            </a:endParaRPr>
          </a:p>
          <a:p>
            <a:pPr indent="0" lvl="0" marL="88900" marR="88900" rtl="0" algn="just">
              <a:lnSpc>
                <a:spcPct val="100000"/>
              </a:lnSpc>
              <a:spcBef>
                <a:spcPts val="0"/>
              </a:spcBef>
              <a:spcAft>
                <a:spcPts val="80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p:txBody>
      </p:sp>
      <p:sp>
        <p:nvSpPr>
          <p:cNvPr id="690" name="Google Shape;690;p47"/>
          <p:cNvSpPr txBox="1"/>
          <p:nvPr/>
        </p:nvSpPr>
        <p:spPr>
          <a:xfrm>
            <a:off x="1312650" y="750775"/>
            <a:ext cx="89883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EJEMPLOS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47"/>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92" name="Google Shape;692;p47"/>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693" name="Google Shape;693;p47"/>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694" name="Google Shape;694;p47"/>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695" name="Google Shape;695;p47"/>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696" name="Google Shape;696;p47"/>
          <p:cNvSpPr txBox="1"/>
          <p:nvPr/>
        </p:nvSpPr>
        <p:spPr>
          <a:xfrm>
            <a:off x="1499400" y="2264125"/>
            <a:ext cx="18600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6E5494"/>
                </a:solidFill>
                <a:highlight>
                  <a:srgbClr val="F8F8F8"/>
                </a:highlight>
                <a:latin typeface="Consolas"/>
                <a:ea typeface="Consolas"/>
                <a:cs typeface="Consolas"/>
                <a:sym typeface="Consolas"/>
              </a:rPr>
              <a:t>find </a:t>
            </a:r>
            <a:r>
              <a:rPr b="0"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-type</a:t>
            </a:r>
            <a:r>
              <a:rPr b="0" i="0" lang="en-US" sz="1200" u="none" cap="none" strike="noStrike">
                <a:solidFill>
                  <a:srgbClr val="6E5494"/>
                </a:solidFill>
                <a:highlight>
                  <a:srgbClr val="F8F8F8"/>
                </a:highlight>
                <a:latin typeface="Consolas"/>
                <a:ea typeface="Consolas"/>
                <a:cs typeface="Consolas"/>
                <a:sym typeface="Consolas"/>
              </a:rPr>
              <a:t> d</a:t>
            </a:r>
            <a:endParaRPr b="0" i="0" sz="1200" u="none" cap="none" strike="noStrike">
              <a:solidFill>
                <a:srgbClr val="6E5494"/>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697" name="Google Shape;697;p47"/>
          <p:cNvSpPr txBox="1"/>
          <p:nvPr/>
        </p:nvSpPr>
        <p:spPr>
          <a:xfrm>
            <a:off x="5636000" y="1833275"/>
            <a:ext cx="1739100" cy="12573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000"/>
              <a:buFont typeface="Arial"/>
              <a:buNone/>
            </a:pPr>
            <a:r>
              <a:rPr b="0" i="0" lang="en-US" sz="1000" u="none" cap="none" strike="noStrike">
                <a:solidFill>
                  <a:srgbClr val="303030"/>
                </a:solidFill>
                <a:highlight>
                  <a:srgbClr val="F8F8F8"/>
                </a:highlight>
                <a:latin typeface="Consolas"/>
                <a:ea typeface="Consolas"/>
                <a:cs typeface="Consolas"/>
                <a:sym typeface="Consolas"/>
              </a:rPr>
              <a:t>./</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./data</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./thesis</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./tools</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./tools/old</a:t>
            </a:r>
            <a:endParaRPr b="0" i="0" sz="10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000"/>
              <a:buFont typeface="Arial"/>
              <a:buNone/>
            </a:pPr>
            <a:r>
              <a:t/>
            </a:r>
            <a:endParaRPr b="0" i="0" sz="10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698" name="Google Shape;698;p47"/>
          <p:cNvSpPr/>
          <p:nvPr/>
        </p:nvSpPr>
        <p:spPr>
          <a:xfrm>
            <a:off x="4275213" y="2333675"/>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47"/>
          <p:cNvSpPr txBox="1"/>
          <p:nvPr/>
        </p:nvSpPr>
        <p:spPr>
          <a:xfrm>
            <a:off x="1388850" y="3217563"/>
            <a:ext cx="9443100" cy="446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Si cambiamos </a:t>
            </a:r>
            <a:r>
              <a:rPr b="0" i="0" lang="en-US" sz="1400" u="none" cap="none" strike="noStrike">
                <a:solidFill>
                  <a:srgbClr val="3D90D9"/>
                </a:solidFill>
                <a:highlight>
                  <a:srgbClr val="E7E7E7"/>
                </a:highlight>
                <a:latin typeface="Consolas"/>
                <a:ea typeface="Consolas"/>
                <a:cs typeface="Consolas"/>
                <a:sym typeface="Consolas"/>
              </a:rPr>
              <a:t>-type d</a:t>
            </a:r>
            <a:r>
              <a:rPr b="0" i="0" lang="en-US" sz="1400" u="none" cap="none" strike="noStrike">
                <a:solidFill>
                  <a:srgbClr val="333333"/>
                </a:solidFill>
                <a:highlight>
                  <a:srgbClr val="FFFFFF"/>
                </a:highlight>
                <a:latin typeface="Arial"/>
                <a:ea typeface="Arial"/>
                <a:cs typeface="Arial"/>
                <a:sym typeface="Arial"/>
              </a:rPr>
              <a:t> por </a:t>
            </a:r>
            <a:r>
              <a:rPr b="0" i="0" lang="en-US" sz="1400" u="none" cap="none" strike="noStrike">
                <a:solidFill>
                  <a:srgbClr val="3D90D9"/>
                </a:solidFill>
                <a:highlight>
                  <a:srgbClr val="E7E7E7"/>
                </a:highlight>
                <a:latin typeface="Consolas"/>
                <a:ea typeface="Consolas"/>
                <a:cs typeface="Consolas"/>
                <a:sym typeface="Consolas"/>
              </a:rPr>
              <a:t>-type f</a:t>
            </a:r>
            <a:r>
              <a:rPr b="0" i="0" lang="en-US" sz="1400" u="none" cap="none" strike="noStrike">
                <a:solidFill>
                  <a:srgbClr val="333333"/>
                </a:solidFill>
                <a:highlight>
                  <a:srgbClr val="FFFFFF"/>
                </a:highlight>
                <a:latin typeface="Arial"/>
                <a:ea typeface="Arial"/>
                <a:cs typeface="Arial"/>
                <a:sym typeface="Arial"/>
              </a:rPr>
              <a:t>, recibimos una lista de todos los archivos:</a:t>
            </a:r>
            <a:endParaRPr b="0" i="0" sz="1400" u="none" cap="none" strike="noStrike">
              <a:solidFill>
                <a:srgbClr val="333333"/>
              </a:solidFill>
              <a:latin typeface="Arial"/>
              <a:ea typeface="Arial"/>
              <a:cs typeface="Arial"/>
              <a:sym typeface="Arial"/>
            </a:endParaRPr>
          </a:p>
          <a:p>
            <a:pPr indent="0" lvl="0" marL="88900" marR="88900" rtl="0" algn="just">
              <a:lnSpc>
                <a:spcPct val="100000"/>
              </a:lnSpc>
              <a:spcBef>
                <a:spcPts val="800"/>
              </a:spcBef>
              <a:spcAft>
                <a:spcPts val="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t/>
            </a:r>
            <a:endParaRPr b="0" i="0" sz="1400" u="none" cap="none" strike="noStrike">
              <a:solidFill>
                <a:srgbClr val="6E5494"/>
              </a:solidFill>
              <a:highlight>
                <a:srgbClr val="F8F8F8"/>
              </a:highlight>
              <a:latin typeface="Consolas"/>
              <a:ea typeface="Consolas"/>
              <a:cs typeface="Consolas"/>
              <a:sym typeface="Consolas"/>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6E5494"/>
              </a:solidFill>
              <a:highlight>
                <a:srgbClr val="F8F8F8"/>
              </a:highlight>
              <a:latin typeface="Consolas"/>
              <a:ea typeface="Consolas"/>
              <a:cs typeface="Consolas"/>
              <a:sym typeface="Consolas"/>
            </a:endParaRPr>
          </a:p>
          <a:p>
            <a:pPr indent="0" lvl="0" marL="88900" marR="88900" rtl="0" algn="just">
              <a:lnSpc>
                <a:spcPct val="100000"/>
              </a:lnSpc>
              <a:spcBef>
                <a:spcPts val="0"/>
              </a:spcBef>
              <a:spcAft>
                <a:spcPts val="80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p:txBody>
      </p:sp>
      <p:sp>
        <p:nvSpPr>
          <p:cNvPr id="700" name="Google Shape;700;p47"/>
          <p:cNvSpPr txBox="1"/>
          <p:nvPr/>
        </p:nvSpPr>
        <p:spPr>
          <a:xfrm>
            <a:off x="1499400" y="4444425"/>
            <a:ext cx="18600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6E5494"/>
                </a:solidFill>
                <a:highlight>
                  <a:srgbClr val="F8F8F8"/>
                </a:highlight>
                <a:latin typeface="Consolas"/>
                <a:ea typeface="Consolas"/>
                <a:cs typeface="Consolas"/>
                <a:sym typeface="Consolas"/>
              </a:rPr>
              <a:t>find </a:t>
            </a:r>
            <a:r>
              <a:rPr b="0"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-type</a:t>
            </a:r>
            <a:r>
              <a:rPr b="0" i="0" lang="en-US" sz="1200" u="none" cap="none" strike="noStrike">
                <a:solidFill>
                  <a:srgbClr val="6E5494"/>
                </a:solidFill>
                <a:highlight>
                  <a:srgbClr val="F8F8F8"/>
                </a:highlight>
                <a:latin typeface="Consolas"/>
                <a:ea typeface="Consolas"/>
                <a:cs typeface="Consolas"/>
                <a:sym typeface="Consolas"/>
              </a:rPr>
              <a:t> f</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701" name="Google Shape;701;p47"/>
          <p:cNvSpPr txBox="1"/>
          <p:nvPr/>
        </p:nvSpPr>
        <p:spPr>
          <a:xfrm>
            <a:off x="5636000" y="3663675"/>
            <a:ext cx="1967400" cy="19203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000"/>
              <a:buFont typeface="Arial"/>
              <a:buNone/>
            </a:pPr>
            <a:r>
              <a:rPr b="0" i="0" lang="en-US" sz="1000" u="none" cap="none" strike="noStrike">
                <a:solidFill>
                  <a:srgbClr val="303030"/>
                </a:solidFill>
                <a:highlight>
                  <a:srgbClr val="F8F8F8"/>
                </a:highlight>
                <a:latin typeface="Consolas"/>
                <a:ea typeface="Consolas"/>
                <a:cs typeface="Consolas"/>
                <a:sym typeface="Consolas"/>
              </a:rPr>
              <a:t>./haiku.txt</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./tools/stats</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./tools/old/oldtool</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./tools/format</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./thesis/empty-draft.md</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./data/one.txt</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./data/LittleWomen.txt</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./data/two.txt</a:t>
            </a:r>
            <a:endParaRPr b="0" i="0" sz="10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000"/>
              <a:buFont typeface="Arial"/>
              <a:buNone/>
            </a:pPr>
            <a:r>
              <a:t/>
            </a:r>
            <a:endParaRPr b="0" i="0" sz="10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000"/>
              <a:buFont typeface="Arial"/>
              <a:buNone/>
            </a:pPr>
            <a:r>
              <a:t/>
            </a:r>
            <a:endParaRPr b="0" i="0" sz="10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702" name="Google Shape;702;p47"/>
          <p:cNvSpPr/>
          <p:nvPr/>
        </p:nvSpPr>
        <p:spPr>
          <a:xfrm>
            <a:off x="4338513" y="447920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06" name="Shape 706"/>
        <p:cNvGrpSpPr/>
        <p:nvPr/>
      </p:nvGrpSpPr>
      <p:grpSpPr>
        <a:xfrm>
          <a:off x="0" y="0"/>
          <a:ext cx="0" cy="0"/>
          <a:chOff x="0" y="0"/>
          <a:chExt cx="0" cy="0"/>
        </a:xfrm>
      </p:grpSpPr>
      <p:sp>
        <p:nvSpPr>
          <p:cNvPr id="707" name="Google Shape;707;p48"/>
          <p:cNvSpPr txBox="1"/>
          <p:nvPr/>
        </p:nvSpPr>
        <p:spPr>
          <a:xfrm>
            <a:off x="1388850" y="1387175"/>
            <a:ext cx="9443100" cy="446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333333"/>
                </a:solidFill>
                <a:latin typeface="Arial"/>
                <a:ea typeface="Arial"/>
                <a:cs typeface="Arial"/>
                <a:sym typeface="Arial"/>
              </a:rPr>
              <a:t>Ahora tratemos de buscar por nombre:</a:t>
            </a:r>
            <a:endParaRPr b="0" i="0" sz="1400" u="none" cap="none" strike="noStrike">
              <a:solidFill>
                <a:srgbClr val="333333"/>
              </a:solidFill>
              <a:highlight>
                <a:srgbClr val="FFFFFF"/>
              </a:highlight>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t/>
            </a:r>
            <a:endParaRPr b="0" i="0" sz="1400" u="none" cap="none" strike="noStrike">
              <a:solidFill>
                <a:srgbClr val="6E5494"/>
              </a:solidFill>
              <a:highlight>
                <a:srgbClr val="F8F8F8"/>
              </a:highlight>
              <a:latin typeface="Consolas"/>
              <a:ea typeface="Consolas"/>
              <a:cs typeface="Consolas"/>
              <a:sym typeface="Consolas"/>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6E5494"/>
              </a:solidFill>
              <a:highlight>
                <a:srgbClr val="F8F8F8"/>
              </a:highlight>
              <a:latin typeface="Consolas"/>
              <a:ea typeface="Consolas"/>
              <a:cs typeface="Consolas"/>
              <a:sym typeface="Consolas"/>
            </a:endParaRPr>
          </a:p>
          <a:p>
            <a:pPr indent="0" lvl="0" marL="88900" marR="88900" rtl="0" algn="just">
              <a:lnSpc>
                <a:spcPct val="100000"/>
              </a:lnSpc>
              <a:spcBef>
                <a:spcPts val="0"/>
              </a:spcBef>
              <a:spcAft>
                <a:spcPts val="80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p:txBody>
      </p:sp>
      <p:sp>
        <p:nvSpPr>
          <p:cNvPr id="708" name="Google Shape;708;p48"/>
          <p:cNvSpPr txBox="1"/>
          <p:nvPr/>
        </p:nvSpPr>
        <p:spPr>
          <a:xfrm>
            <a:off x="1312650" y="750775"/>
            <a:ext cx="89883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EJEMPLOS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48"/>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10" name="Google Shape;710;p48"/>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711" name="Google Shape;711;p48"/>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712" name="Google Shape;712;p48"/>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713" name="Google Shape;713;p48"/>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714" name="Google Shape;714;p48"/>
          <p:cNvSpPr txBox="1"/>
          <p:nvPr/>
        </p:nvSpPr>
        <p:spPr>
          <a:xfrm>
            <a:off x="1499400" y="1806925"/>
            <a:ext cx="21384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6E5494"/>
                </a:solidFill>
                <a:highlight>
                  <a:srgbClr val="F8F8F8"/>
                </a:highlight>
                <a:latin typeface="Consolas"/>
                <a:ea typeface="Consolas"/>
                <a:cs typeface="Consolas"/>
                <a:sym typeface="Consolas"/>
              </a:rPr>
              <a:t>find </a:t>
            </a:r>
            <a:r>
              <a:rPr b="0"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-name</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.txt</a:t>
            </a:r>
            <a:endParaRPr b="0" i="0" sz="1200" u="none" cap="none" strike="noStrike">
              <a:solidFill>
                <a:srgbClr val="6E5494"/>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715" name="Google Shape;715;p48"/>
          <p:cNvSpPr txBox="1"/>
          <p:nvPr/>
        </p:nvSpPr>
        <p:spPr>
          <a:xfrm>
            <a:off x="5636000" y="1806925"/>
            <a:ext cx="17391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303030"/>
                </a:solidFill>
                <a:highlight>
                  <a:srgbClr val="F8F8F8"/>
                </a:highlight>
                <a:latin typeface="Consolas"/>
                <a:ea typeface="Consolas"/>
                <a:cs typeface="Consolas"/>
                <a:sym typeface="Consolas"/>
              </a:rPr>
              <a:t>./haiku.txt</a:t>
            </a:r>
            <a:endParaRPr b="0" i="0" sz="12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303030"/>
              </a:solidFill>
              <a:highlight>
                <a:srgbClr val="F8F8F8"/>
              </a:highlight>
              <a:latin typeface="Consolas"/>
              <a:ea typeface="Consolas"/>
              <a:cs typeface="Consolas"/>
              <a:sym typeface="Consolas"/>
            </a:endParaRPr>
          </a:p>
        </p:txBody>
      </p:sp>
      <p:sp>
        <p:nvSpPr>
          <p:cNvPr id="716" name="Google Shape;716;p48"/>
          <p:cNvSpPr/>
          <p:nvPr/>
        </p:nvSpPr>
        <p:spPr>
          <a:xfrm>
            <a:off x="4472038" y="1834325"/>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48"/>
          <p:cNvSpPr txBox="1"/>
          <p:nvPr/>
        </p:nvSpPr>
        <p:spPr>
          <a:xfrm>
            <a:off x="1388850" y="2455579"/>
            <a:ext cx="9443100" cy="597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El problema es que el shell amplía los caracteres comodín como </a:t>
            </a:r>
            <a:r>
              <a:rPr b="0" i="0" lang="en-US" sz="1400" u="none" cap="none" strike="noStrike">
                <a:solidFill>
                  <a:srgbClr val="3D90D9"/>
                </a:solidFill>
                <a:highlight>
                  <a:srgbClr val="E7E7E7"/>
                </a:highlight>
                <a:latin typeface="Consolas"/>
                <a:ea typeface="Consolas"/>
                <a:cs typeface="Consolas"/>
                <a:sym typeface="Consolas"/>
              </a:rPr>
              <a:t>*</a:t>
            </a:r>
            <a:r>
              <a:rPr b="0" i="0" lang="en-US" sz="1400" u="none" cap="none" strike="noStrike">
                <a:solidFill>
                  <a:srgbClr val="333333"/>
                </a:solidFill>
                <a:highlight>
                  <a:srgbClr val="FFFFFF"/>
                </a:highlight>
                <a:latin typeface="Arial"/>
                <a:ea typeface="Arial"/>
                <a:cs typeface="Arial"/>
                <a:sym typeface="Arial"/>
              </a:rPr>
              <a:t> </a:t>
            </a:r>
            <a:r>
              <a:rPr b="0" i="1" lang="en-US" sz="1400" u="none" cap="none" strike="noStrike">
                <a:solidFill>
                  <a:srgbClr val="333333"/>
                </a:solidFill>
                <a:highlight>
                  <a:srgbClr val="FFFFFF"/>
                </a:highlight>
                <a:latin typeface="Arial"/>
                <a:ea typeface="Arial"/>
                <a:cs typeface="Arial"/>
                <a:sym typeface="Arial"/>
              </a:rPr>
              <a:t>antes</a:t>
            </a:r>
            <a:r>
              <a:rPr b="0" i="0" lang="en-US" sz="1400" u="none" cap="none" strike="noStrike">
                <a:solidFill>
                  <a:srgbClr val="333333"/>
                </a:solidFill>
                <a:highlight>
                  <a:srgbClr val="FFFFFF"/>
                </a:highlight>
                <a:latin typeface="Arial"/>
                <a:ea typeface="Arial"/>
                <a:cs typeface="Arial"/>
                <a:sym typeface="Arial"/>
              </a:rPr>
              <a:t> de ejecutar los comandos. El comando que ejecutamos era:</a:t>
            </a:r>
            <a:endParaRPr b="0" i="0" sz="1400" u="none" cap="none" strike="noStrike">
              <a:solidFill>
                <a:srgbClr val="333333"/>
              </a:solidFill>
              <a:latin typeface="Arial"/>
              <a:ea typeface="Arial"/>
              <a:cs typeface="Arial"/>
              <a:sym typeface="Arial"/>
            </a:endParaRPr>
          </a:p>
          <a:p>
            <a:pPr indent="0" lvl="0" marL="88900" marR="88900" rtl="0" algn="just">
              <a:lnSpc>
                <a:spcPct val="100000"/>
              </a:lnSpc>
              <a:spcBef>
                <a:spcPts val="800"/>
              </a:spcBef>
              <a:spcAft>
                <a:spcPts val="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t/>
            </a:r>
            <a:endParaRPr b="0" i="0" sz="1400" u="none" cap="none" strike="noStrike">
              <a:solidFill>
                <a:srgbClr val="6E5494"/>
              </a:solidFill>
              <a:highlight>
                <a:srgbClr val="F8F8F8"/>
              </a:highlight>
              <a:latin typeface="Consolas"/>
              <a:ea typeface="Consolas"/>
              <a:cs typeface="Consolas"/>
              <a:sym typeface="Consolas"/>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6E5494"/>
              </a:solidFill>
              <a:highlight>
                <a:srgbClr val="F8F8F8"/>
              </a:highlight>
              <a:latin typeface="Consolas"/>
              <a:ea typeface="Consolas"/>
              <a:cs typeface="Consolas"/>
              <a:sym typeface="Consolas"/>
            </a:endParaRPr>
          </a:p>
          <a:p>
            <a:pPr indent="0" lvl="0" marL="88900" marR="88900" rtl="0" algn="just">
              <a:lnSpc>
                <a:spcPct val="100000"/>
              </a:lnSpc>
              <a:spcBef>
                <a:spcPts val="0"/>
              </a:spcBef>
              <a:spcAft>
                <a:spcPts val="80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p:txBody>
      </p:sp>
      <p:sp>
        <p:nvSpPr>
          <p:cNvPr id="718" name="Google Shape;718;p48"/>
          <p:cNvSpPr txBox="1"/>
          <p:nvPr/>
        </p:nvSpPr>
        <p:spPr>
          <a:xfrm>
            <a:off x="1499400" y="3145200"/>
            <a:ext cx="25002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6E5494"/>
                </a:solidFill>
                <a:highlight>
                  <a:srgbClr val="F8F8F8"/>
                </a:highlight>
                <a:latin typeface="Consolas"/>
                <a:ea typeface="Consolas"/>
                <a:cs typeface="Consolas"/>
                <a:sym typeface="Consolas"/>
              </a:rPr>
              <a:t>find </a:t>
            </a:r>
            <a:r>
              <a:rPr b="0"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-name</a:t>
            </a:r>
            <a:r>
              <a:rPr b="0" i="0" lang="en-US" sz="1200" u="none" cap="none" strike="noStrike">
                <a:solidFill>
                  <a:srgbClr val="6E5494"/>
                </a:solidFill>
                <a:highlight>
                  <a:srgbClr val="F8F8F8"/>
                </a:highlight>
                <a:latin typeface="Consolas"/>
                <a:ea typeface="Consolas"/>
                <a:cs typeface="Consolas"/>
                <a:sym typeface="Consolas"/>
              </a:rPr>
              <a:t> haiku.txt</a:t>
            </a:r>
            <a:endParaRPr b="0" i="0" sz="1200" u="none" cap="none" strike="noStrike">
              <a:solidFill>
                <a:srgbClr val="6E5494"/>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719" name="Google Shape;719;p48"/>
          <p:cNvSpPr txBox="1"/>
          <p:nvPr/>
        </p:nvSpPr>
        <p:spPr>
          <a:xfrm>
            <a:off x="1423200" y="3675779"/>
            <a:ext cx="9443100" cy="5979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Para conseguir lo que queremos, vamos a hacer lo que hicimos con </a:t>
            </a:r>
            <a:r>
              <a:rPr b="0" i="0" lang="en-US" sz="1400" u="none" cap="none" strike="noStrike">
                <a:solidFill>
                  <a:srgbClr val="3D90D9"/>
                </a:solidFill>
                <a:highlight>
                  <a:srgbClr val="E7E7E7"/>
                </a:highlight>
                <a:latin typeface="Consolas"/>
                <a:ea typeface="Consolas"/>
                <a:cs typeface="Consolas"/>
                <a:sym typeface="Consolas"/>
              </a:rPr>
              <a:t>grep</a:t>
            </a:r>
            <a:r>
              <a:rPr b="0" i="0" lang="en-US" sz="1400" u="none" cap="none" strike="noStrike">
                <a:solidFill>
                  <a:srgbClr val="333333"/>
                </a:solidFill>
                <a:highlight>
                  <a:srgbClr val="FFFFFF"/>
                </a:highlight>
                <a:latin typeface="Arial"/>
                <a:ea typeface="Arial"/>
                <a:cs typeface="Arial"/>
                <a:sym typeface="Arial"/>
              </a:rPr>
              <a:t>: escribe </a:t>
            </a:r>
            <a:r>
              <a:rPr b="0" i="0" lang="en-US" sz="1400" u="none" cap="none" strike="noStrike">
                <a:solidFill>
                  <a:srgbClr val="3D90D9"/>
                </a:solidFill>
                <a:highlight>
                  <a:srgbClr val="E7E7E7"/>
                </a:highlight>
                <a:latin typeface="Consolas"/>
                <a:ea typeface="Consolas"/>
                <a:cs typeface="Consolas"/>
                <a:sym typeface="Consolas"/>
              </a:rPr>
              <a:t>* txt</a:t>
            </a:r>
            <a:r>
              <a:rPr b="0" i="0" lang="en-US" sz="1400" u="none" cap="none" strike="noStrike">
                <a:solidFill>
                  <a:srgbClr val="333333"/>
                </a:solidFill>
                <a:highlight>
                  <a:srgbClr val="FFFFFF"/>
                </a:highlight>
                <a:latin typeface="Arial"/>
                <a:ea typeface="Arial"/>
                <a:cs typeface="Arial"/>
                <a:sym typeface="Arial"/>
              </a:rPr>
              <a:t> entre comillas simples para evitar que el shell expanda el comodín </a:t>
            </a:r>
            <a:r>
              <a:rPr b="0" i="0" lang="en-US" sz="1400" u="none" cap="none" strike="noStrike">
                <a:solidFill>
                  <a:srgbClr val="3D90D9"/>
                </a:solidFill>
                <a:highlight>
                  <a:srgbClr val="E7E7E7"/>
                </a:highlight>
                <a:latin typeface="Consolas"/>
                <a:ea typeface="Consolas"/>
                <a:cs typeface="Consolas"/>
                <a:sym typeface="Consolas"/>
              </a:rPr>
              <a:t>*</a:t>
            </a:r>
            <a:endParaRPr b="0" i="0" sz="1400" u="none" cap="none" strike="noStrike">
              <a:solidFill>
                <a:srgbClr val="333333"/>
              </a:solidFill>
              <a:latin typeface="Arial"/>
              <a:ea typeface="Arial"/>
              <a:cs typeface="Arial"/>
              <a:sym typeface="Arial"/>
            </a:endParaRPr>
          </a:p>
          <a:p>
            <a:pPr indent="0" lvl="0" marL="88900" marR="88900" rtl="0" algn="just">
              <a:lnSpc>
                <a:spcPct val="100000"/>
              </a:lnSpc>
              <a:spcBef>
                <a:spcPts val="800"/>
              </a:spcBef>
              <a:spcAft>
                <a:spcPts val="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t/>
            </a:r>
            <a:endParaRPr b="0" i="0" sz="1400" u="none" cap="none" strike="noStrike">
              <a:solidFill>
                <a:srgbClr val="6E5494"/>
              </a:solidFill>
              <a:highlight>
                <a:srgbClr val="F8F8F8"/>
              </a:highlight>
              <a:latin typeface="Consolas"/>
              <a:ea typeface="Consolas"/>
              <a:cs typeface="Consolas"/>
              <a:sym typeface="Consolas"/>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6E5494"/>
              </a:solidFill>
              <a:highlight>
                <a:srgbClr val="F8F8F8"/>
              </a:highlight>
              <a:latin typeface="Consolas"/>
              <a:ea typeface="Consolas"/>
              <a:cs typeface="Consolas"/>
              <a:sym typeface="Consolas"/>
            </a:endParaRPr>
          </a:p>
          <a:p>
            <a:pPr indent="0" lvl="0" marL="88900" marR="88900" rtl="0" algn="just">
              <a:lnSpc>
                <a:spcPct val="100000"/>
              </a:lnSpc>
              <a:spcBef>
                <a:spcPts val="0"/>
              </a:spcBef>
              <a:spcAft>
                <a:spcPts val="80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p:txBody>
      </p:sp>
      <p:sp>
        <p:nvSpPr>
          <p:cNvPr id="720" name="Google Shape;720;p48"/>
          <p:cNvSpPr txBox="1"/>
          <p:nvPr/>
        </p:nvSpPr>
        <p:spPr>
          <a:xfrm>
            <a:off x="1519925" y="4775675"/>
            <a:ext cx="25002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6E5494"/>
                </a:solidFill>
                <a:highlight>
                  <a:srgbClr val="F8F8F8"/>
                </a:highlight>
                <a:latin typeface="Consolas"/>
                <a:ea typeface="Consolas"/>
                <a:cs typeface="Consolas"/>
                <a:sym typeface="Consolas"/>
              </a:rPr>
              <a:t>find </a:t>
            </a:r>
            <a:r>
              <a:rPr b="0"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-name</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BA2121"/>
                </a:solidFill>
                <a:highlight>
                  <a:srgbClr val="F8F8F8"/>
                </a:highlight>
                <a:latin typeface="Consolas"/>
                <a:ea typeface="Consolas"/>
                <a:cs typeface="Consolas"/>
                <a:sym typeface="Consolas"/>
              </a:rPr>
              <a:t>'*.txt'</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721" name="Google Shape;721;p48"/>
          <p:cNvSpPr txBox="1"/>
          <p:nvPr/>
        </p:nvSpPr>
        <p:spPr>
          <a:xfrm>
            <a:off x="6038275" y="4356575"/>
            <a:ext cx="1739100" cy="12393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000"/>
              <a:buFont typeface="Arial"/>
              <a:buNone/>
            </a:pPr>
            <a:r>
              <a:rPr b="0" i="0" lang="en-US" sz="1000" u="none" cap="none" strike="noStrike">
                <a:solidFill>
                  <a:srgbClr val="303030"/>
                </a:solidFill>
                <a:highlight>
                  <a:srgbClr val="F8F8F8"/>
                </a:highlight>
                <a:latin typeface="Consolas"/>
                <a:ea typeface="Consolas"/>
                <a:cs typeface="Consolas"/>
                <a:sym typeface="Consolas"/>
              </a:rPr>
              <a:t>./data/one.txt</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./data/LittleWomen.txt</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./data/two.txt</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./haiku.txt</a:t>
            </a:r>
            <a:endParaRPr b="0" i="0" sz="10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303030"/>
              </a:solidFill>
              <a:highlight>
                <a:srgbClr val="F8F8F8"/>
              </a:highlight>
              <a:latin typeface="Consolas"/>
              <a:ea typeface="Consolas"/>
              <a:cs typeface="Consolas"/>
              <a:sym typeface="Consolas"/>
            </a:endParaRPr>
          </a:p>
        </p:txBody>
      </p:sp>
      <p:sp>
        <p:nvSpPr>
          <p:cNvPr id="722" name="Google Shape;722;p48"/>
          <p:cNvSpPr/>
          <p:nvPr/>
        </p:nvSpPr>
        <p:spPr>
          <a:xfrm>
            <a:off x="4957838" y="4847975"/>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26" name="Shape 726"/>
        <p:cNvGrpSpPr/>
        <p:nvPr/>
      </p:nvGrpSpPr>
      <p:grpSpPr>
        <a:xfrm>
          <a:off x="0" y="0"/>
          <a:ext cx="0" cy="0"/>
          <a:chOff x="0" y="0"/>
          <a:chExt cx="0" cy="0"/>
        </a:xfrm>
      </p:grpSpPr>
      <p:sp>
        <p:nvSpPr>
          <p:cNvPr id="727" name="Google Shape;727;p49"/>
          <p:cNvSpPr txBox="1"/>
          <p:nvPr/>
        </p:nvSpPr>
        <p:spPr>
          <a:xfrm>
            <a:off x="1312650" y="750775"/>
            <a:ext cx="89883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LISTAR Y BUSCAR</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49"/>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29" name="Google Shape;729;p49"/>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730" name="Google Shape;730;p49"/>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731" name="Google Shape;731;p49"/>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732" name="Google Shape;732;p49"/>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733" name="Google Shape;733;p49"/>
          <p:cNvSpPr txBox="1"/>
          <p:nvPr/>
        </p:nvSpPr>
        <p:spPr>
          <a:xfrm>
            <a:off x="1564375" y="3480425"/>
            <a:ext cx="30294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6E5494"/>
                </a:solidFill>
                <a:highlight>
                  <a:srgbClr val="F8F8F8"/>
                </a:highlight>
                <a:latin typeface="Consolas"/>
                <a:ea typeface="Consolas"/>
                <a:cs typeface="Consolas"/>
                <a:sym typeface="Consolas"/>
              </a:rPr>
              <a:t>wc </a:t>
            </a:r>
            <a:r>
              <a:rPr b="1" i="0" lang="en-US" sz="1200" u="none" cap="none" strike="noStrike">
                <a:solidFill>
                  <a:srgbClr val="008000"/>
                </a:solidFill>
                <a:highlight>
                  <a:srgbClr val="F8F8F8"/>
                </a:highlight>
                <a:latin typeface="Consolas"/>
                <a:ea typeface="Consolas"/>
                <a:cs typeface="Consolas"/>
                <a:sym typeface="Consolas"/>
              </a:rPr>
              <a:t>-l</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find </a:t>
            </a:r>
            <a:r>
              <a:rPr b="0"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-name</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BA2121"/>
                </a:solidFill>
                <a:highlight>
                  <a:srgbClr val="F8F8F8"/>
                </a:highlight>
                <a:latin typeface="Consolas"/>
                <a:ea typeface="Consolas"/>
                <a:cs typeface="Consolas"/>
                <a:sym typeface="Consolas"/>
              </a:rPr>
              <a:t>'*.txt'</a:t>
            </a:r>
            <a:r>
              <a:rPr b="1" i="0" lang="en-US" sz="1200" u="none" cap="none" strike="noStrike">
                <a:solidFill>
                  <a:srgbClr val="008000"/>
                </a:solidFill>
                <a:highlight>
                  <a:srgbClr val="F8F8F8"/>
                </a:highlight>
                <a:latin typeface="Consolas"/>
                <a:ea typeface="Consolas"/>
                <a:cs typeface="Consolas"/>
                <a:sym typeface="Consolas"/>
              </a:rPr>
              <a:t>)</a:t>
            </a:r>
            <a:endParaRPr b="1" i="0" sz="1200" u="none" cap="none" strike="noStrike">
              <a:solidFill>
                <a:srgbClr val="00800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734" name="Google Shape;734;p49"/>
          <p:cNvSpPr txBox="1"/>
          <p:nvPr/>
        </p:nvSpPr>
        <p:spPr>
          <a:xfrm>
            <a:off x="5997825" y="2840525"/>
            <a:ext cx="2437800" cy="1680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303030"/>
                </a:solidFill>
                <a:highlight>
                  <a:srgbClr val="F8F8F8"/>
                </a:highlight>
                <a:latin typeface="Consolas"/>
                <a:ea typeface="Consolas"/>
                <a:cs typeface="Consolas"/>
                <a:sym typeface="Consolas"/>
              </a:rPr>
              <a:t>11 ./haiku.txt</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300 ./data/two.txt</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21022 ./data/LittleWomen.txt</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70 ./data/one.txt</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21403 total</a:t>
            </a:r>
            <a:endParaRPr b="0" i="0" sz="12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303030"/>
              </a:solidFill>
              <a:highlight>
                <a:srgbClr val="F8F8F8"/>
              </a:highlight>
              <a:latin typeface="Consolas"/>
              <a:ea typeface="Consolas"/>
              <a:cs typeface="Consolas"/>
              <a:sym typeface="Consolas"/>
            </a:endParaRPr>
          </a:p>
        </p:txBody>
      </p:sp>
      <p:sp>
        <p:nvSpPr>
          <p:cNvPr id="735" name="Google Shape;735;p49"/>
          <p:cNvSpPr/>
          <p:nvPr/>
        </p:nvSpPr>
        <p:spPr>
          <a:xfrm>
            <a:off x="5177338" y="3552725"/>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49"/>
          <p:cNvSpPr txBox="1"/>
          <p:nvPr/>
        </p:nvSpPr>
        <p:spPr>
          <a:xfrm>
            <a:off x="1388850" y="1387175"/>
            <a:ext cx="9443100" cy="1415400"/>
          </a:xfrm>
          <a:prstGeom prst="rect">
            <a:avLst/>
          </a:prstGeom>
          <a:noFill/>
          <a:ln>
            <a:noFill/>
          </a:ln>
        </p:spPr>
        <p:txBody>
          <a:bodyPr anchorCtr="0" anchor="t" bIns="91425" lIns="91425" spcFirstLastPara="1" rIns="91425" wrap="square" tIns="91425">
            <a:noAutofit/>
          </a:bodyPr>
          <a:lstStyle/>
          <a:p>
            <a:pPr indent="0" lvl="0" marL="50800" marR="0" rtl="0" algn="just">
              <a:lnSpc>
                <a:spcPct val="115000"/>
              </a:lnSpc>
              <a:spcBef>
                <a:spcPts val="0"/>
              </a:spcBef>
              <a:spcAft>
                <a:spcPts val="0"/>
              </a:spcAft>
              <a:buClr>
                <a:srgbClr val="000000"/>
              </a:buClr>
              <a:buSzPts val="1400"/>
              <a:buFont typeface="Arial"/>
              <a:buNone/>
            </a:pPr>
            <a:r>
              <a:rPr b="0" i="0" lang="en-US" sz="1400" u="none" cap="none" strike="noStrike">
                <a:solidFill>
                  <a:srgbClr val="3D90D9"/>
                </a:solidFill>
                <a:highlight>
                  <a:srgbClr val="E7E7E7"/>
                </a:highlight>
                <a:latin typeface="Consolas"/>
                <a:ea typeface="Consolas"/>
                <a:cs typeface="Consolas"/>
                <a:sym typeface="Consolas"/>
              </a:rPr>
              <a:t>ls</a:t>
            </a:r>
            <a:r>
              <a:rPr b="0" i="0" lang="en-US" sz="1400" u="none" cap="none" strike="noStrike">
                <a:solidFill>
                  <a:srgbClr val="333333"/>
                </a:solidFill>
                <a:highlight>
                  <a:srgbClr val="FFFFFF"/>
                </a:highlight>
                <a:latin typeface="Arial"/>
                <a:ea typeface="Arial"/>
                <a:cs typeface="Arial"/>
                <a:sym typeface="Arial"/>
              </a:rPr>
              <a:t> y</a:t>
            </a:r>
            <a:r>
              <a:rPr b="0" i="0" lang="en-US" sz="1400" u="none" cap="none" strike="noStrike">
                <a:solidFill>
                  <a:srgbClr val="3D90D9"/>
                </a:solidFill>
                <a:highlight>
                  <a:srgbClr val="E7E7E7"/>
                </a:highlight>
                <a:latin typeface="Consolas"/>
                <a:ea typeface="Consolas"/>
                <a:cs typeface="Consolas"/>
                <a:sym typeface="Consolas"/>
              </a:rPr>
              <a:t> find</a:t>
            </a:r>
            <a:r>
              <a:rPr b="0" i="0" lang="en-US" sz="1400" u="none" cap="none" strike="noStrike">
                <a:solidFill>
                  <a:srgbClr val="333333"/>
                </a:solidFill>
                <a:highlight>
                  <a:srgbClr val="FFFFFF"/>
                </a:highlight>
                <a:latin typeface="Arial"/>
                <a:ea typeface="Arial"/>
                <a:cs typeface="Arial"/>
                <a:sym typeface="Arial"/>
              </a:rPr>
              <a:t> se pueden usar para hacer cosas similares dadas las opciones correctas, pero en circunstancias normales, </a:t>
            </a:r>
            <a:r>
              <a:rPr b="0" i="0" lang="en-US" sz="1400" u="none" cap="none" strike="noStrike">
                <a:solidFill>
                  <a:srgbClr val="3D90D9"/>
                </a:solidFill>
                <a:highlight>
                  <a:srgbClr val="E7E7E7"/>
                </a:highlight>
                <a:latin typeface="Consolas"/>
                <a:ea typeface="Consolas"/>
                <a:cs typeface="Consolas"/>
                <a:sym typeface="Consolas"/>
              </a:rPr>
              <a:t>ls</a:t>
            </a:r>
            <a:r>
              <a:rPr b="0" i="0" lang="en-US" sz="1400" u="none" cap="none" strike="noStrike">
                <a:solidFill>
                  <a:srgbClr val="333333"/>
                </a:solidFill>
                <a:highlight>
                  <a:srgbClr val="FFFFFF"/>
                </a:highlight>
                <a:latin typeface="Arial"/>
                <a:ea typeface="Arial"/>
                <a:cs typeface="Arial"/>
                <a:sym typeface="Arial"/>
              </a:rPr>
              <a:t> enumera todo lo que puede, mientras que </a:t>
            </a:r>
            <a:r>
              <a:rPr b="0" i="0" lang="en-US" sz="1400" u="none" cap="none" strike="noStrike">
                <a:solidFill>
                  <a:srgbClr val="3D90D9"/>
                </a:solidFill>
                <a:highlight>
                  <a:srgbClr val="E7E7E7"/>
                </a:highlight>
                <a:latin typeface="Consolas"/>
                <a:ea typeface="Consolas"/>
                <a:cs typeface="Consolas"/>
                <a:sym typeface="Consolas"/>
              </a:rPr>
              <a:t>find</a:t>
            </a:r>
            <a:r>
              <a:rPr b="0" i="0" lang="en-US" sz="1400" u="none" cap="none" strike="noStrike">
                <a:solidFill>
                  <a:srgbClr val="333333"/>
                </a:solidFill>
                <a:highlight>
                  <a:srgbClr val="FFFFFF"/>
                </a:highlight>
                <a:latin typeface="Arial"/>
                <a:ea typeface="Arial"/>
                <a:cs typeface="Arial"/>
                <a:sym typeface="Arial"/>
              </a:rPr>
              <a:t> busca cosas con ciertas propiedades y las muestra.  </a:t>
            </a:r>
            <a:r>
              <a:rPr b="0" i="0" lang="en-US" sz="1400" u="none" cap="none" strike="noStrike">
                <a:solidFill>
                  <a:srgbClr val="1155CC"/>
                </a:solidFill>
                <a:highlight>
                  <a:srgbClr val="FFFFFF"/>
                </a:highlight>
                <a:latin typeface="Arial"/>
                <a:ea typeface="Arial"/>
                <a:cs typeface="Arial"/>
                <a:sym typeface="Arial"/>
              </a:rPr>
              <a:t>¿Cómo podemos combinar eso con </a:t>
            </a:r>
            <a:r>
              <a:rPr b="0" i="0" lang="en-US" sz="1400" u="none" cap="none" strike="noStrike">
                <a:solidFill>
                  <a:srgbClr val="3D90D9"/>
                </a:solidFill>
                <a:highlight>
                  <a:srgbClr val="E7E7E7"/>
                </a:highlight>
                <a:latin typeface="Consolas"/>
                <a:ea typeface="Consolas"/>
                <a:cs typeface="Consolas"/>
                <a:sym typeface="Consolas"/>
              </a:rPr>
              <a:t>wc -l</a:t>
            </a:r>
            <a:r>
              <a:rPr b="0" i="0" lang="en-US" sz="1400" u="none" cap="none" strike="noStrike">
                <a:solidFill>
                  <a:srgbClr val="333333"/>
                </a:solidFill>
                <a:highlight>
                  <a:srgbClr val="FFFFFF"/>
                </a:highlight>
                <a:latin typeface="Arial"/>
                <a:ea typeface="Arial"/>
                <a:cs typeface="Arial"/>
                <a:sym typeface="Arial"/>
              </a:rPr>
              <a:t> </a:t>
            </a:r>
            <a:r>
              <a:rPr b="0" i="0" lang="en-US" sz="1400" u="none" cap="none" strike="noStrike">
                <a:solidFill>
                  <a:srgbClr val="1155CC"/>
                </a:solidFill>
                <a:highlight>
                  <a:srgbClr val="FFFFFF"/>
                </a:highlight>
                <a:latin typeface="Arial"/>
                <a:ea typeface="Arial"/>
                <a:cs typeface="Arial"/>
                <a:sym typeface="Arial"/>
              </a:rPr>
              <a:t>para contar las líneas en todos esos archivos?</a:t>
            </a:r>
            <a:endParaRPr b="0" i="0" sz="1400" u="none" cap="none" strike="noStrike">
              <a:solidFill>
                <a:srgbClr val="1155CC"/>
              </a:solidFill>
              <a:highlight>
                <a:srgbClr val="FFFFFF"/>
              </a:highlight>
              <a:latin typeface="Arial"/>
              <a:ea typeface="Arial"/>
              <a:cs typeface="Arial"/>
              <a:sym typeface="Arial"/>
            </a:endParaRPr>
          </a:p>
          <a:p>
            <a:pPr indent="0" lvl="0" marL="50800" marR="0" rtl="0" algn="just">
              <a:lnSpc>
                <a:spcPct val="115000"/>
              </a:lnSpc>
              <a:spcBef>
                <a:spcPts val="150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La forma más sencilla es poner el comando </a:t>
            </a:r>
            <a:r>
              <a:rPr b="0" i="0" lang="en-US" sz="1400" u="none" cap="none" strike="noStrike">
                <a:solidFill>
                  <a:srgbClr val="3D90D9"/>
                </a:solidFill>
                <a:highlight>
                  <a:srgbClr val="E7E7E7"/>
                </a:highlight>
                <a:latin typeface="Consolas"/>
                <a:ea typeface="Consolas"/>
                <a:cs typeface="Consolas"/>
                <a:sym typeface="Consolas"/>
              </a:rPr>
              <a:t>find</a:t>
            </a:r>
            <a:r>
              <a:rPr b="0" i="0" lang="en-US" sz="1400" u="none" cap="none" strike="noStrike">
                <a:solidFill>
                  <a:srgbClr val="333333"/>
                </a:solidFill>
                <a:highlight>
                  <a:srgbClr val="FFFFFF"/>
                </a:highlight>
                <a:latin typeface="Arial"/>
                <a:ea typeface="Arial"/>
                <a:cs typeface="Arial"/>
                <a:sym typeface="Arial"/>
              </a:rPr>
              <a:t> dentro de </a:t>
            </a:r>
            <a:r>
              <a:rPr b="0" i="0" lang="en-US" sz="1400" u="none" cap="none" strike="noStrike">
                <a:solidFill>
                  <a:srgbClr val="3D90D9"/>
                </a:solidFill>
                <a:highlight>
                  <a:srgbClr val="E7E7E7"/>
                </a:highlight>
                <a:latin typeface="Consolas"/>
                <a:ea typeface="Consolas"/>
                <a:cs typeface="Consolas"/>
                <a:sym typeface="Consolas"/>
              </a:rPr>
              <a:t>$()</a:t>
            </a:r>
            <a:r>
              <a:rPr b="0" i="0" lang="en-US" sz="1400" u="none" cap="none" strike="noStrike">
                <a:solidFill>
                  <a:srgbClr val="333333"/>
                </a:solidFill>
                <a:highlight>
                  <a:srgbClr val="FFFFFF"/>
                </a:highlight>
                <a:latin typeface="Arial"/>
                <a:ea typeface="Arial"/>
                <a:cs typeface="Arial"/>
                <a:sym typeface="Arial"/>
              </a:rPr>
              <a:t>:</a:t>
            </a:r>
            <a:endParaRPr b="0" i="0" sz="1400" u="none" cap="none" strike="noStrike">
              <a:solidFill>
                <a:srgbClr val="1155CC"/>
              </a:solidFill>
              <a:highlight>
                <a:srgbClr val="FFFFFF"/>
              </a:highlight>
              <a:latin typeface="Arial"/>
              <a:ea typeface="Arial"/>
              <a:cs typeface="Arial"/>
              <a:sym typeface="Arial"/>
            </a:endParaRPr>
          </a:p>
          <a:p>
            <a:pPr indent="0" lvl="0" marL="0" marR="88900" rtl="0" algn="just">
              <a:lnSpc>
                <a:spcPct val="100000"/>
              </a:lnSpc>
              <a:spcBef>
                <a:spcPts val="1500"/>
              </a:spcBef>
              <a:spcAft>
                <a:spcPts val="80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40" name="Shape 740"/>
        <p:cNvGrpSpPr/>
        <p:nvPr/>
      </p:nvGrpSpPr>
      <p:grpSpPr>
        <a:xfrm>
          <a:off x="0" y="0"/>
          <a:ext cx="0" cy="0"/>
          <a:chOff x="0" y="0"/>
          <a:chExt cx="0" cy="0"/>
        </a:xfrm>
      </p:grpSpPr>
      <p:pic>
        <p:nvPicPr>
          <p:cNvPr id="741" name="Google Shape;741;p50"/>
          <p:cNvPicPr preferRelativeResize="0"/>
          <p:nvPr/>
        </p:nvPicPr>
        <p:blipFill rotWithShape="1">
          <a:blip r:embed="rId3">
            <a:alphaModFix/>
          </a:blip>
          <a:srcRect b="0" l="0" r="0" t="0"/>
          <a:stretch/>
        </p:blipFill>
        <p:spPr>
          <a:xfrm>
            <a:off x="3874425" y="2320025"/>
            <a:ext cx="8241373" cy="4304699"/>
          </a:xfrm>
          <a:prstGeom prst="rect">
            <a:avLst/>
          </a:prstGeom>
          <a:noFill/>
          <a:ln>
            <a:noFill/>
          </a:ln>
        </p:spPr>
      </p:pic>
      <p:sp>
        <p:nvSpPr>
          <p:cNvPr id="742" name="Google Shape;742;p50"/>
          <p:cNvSpPr/>
          <p:nvPr/>
        </p:nvSpPr>
        <p:spPr>
          <a:xfrm>
            <a:off x="-250" y="0"/>
            <a:ext cx="121989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43" name="Google Shape;743;p50"/>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744" name="Google Shape;744;p50"/>
          <p:cNvSpPr txBox="1"/>
          <p:nvPr/>
        </p:nvSpPr>
        <p:spPr>
          <a:xfrm>
            <a:off x="1312650" y="750775"/>
            <a:ext cx="72807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RESUMEN: ENCONTRANDO ARCHIVOS</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50"/>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746" name="Google Shape;746;p50"/>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747" name="Google Shape;747;p50"/>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748" name="Google Shape;748;p50"/>
          <p:cNvSpPr txBox="1"/>
          <p:nvPr/>
        </p:nvSpPr>
        <p:spPr>
          <a:xfrm>
            <a:off x="1366800" y="1528133"/>
            <a:ext cx="9723900" cy="3343800"/>
          </a:xfrm>
          <a:prstGeom prst="rect">
            <a:avLst/>
          </a:prstGeom>
          <a:noFill/>
          <a:ln>
            <a:noFill/>
          </a:ln>
        </p:spPr>
        <p:txBody>
          <a:bodyPr anchorCtr="0" anchor="t" bIns="91425" lIns="91425" spcFirstLastPara="1" rIns="91425" wrap="square" tIns="91425">
            <a:noAutofit/>
          </a:bodyPr>
          <a:lstStyle/>
          <a:p>
            <a:pPr indent="-317500" lvl="0" marL="457200" marR="0" rtl="0" algn="just">
              <a:lnSpc>
                <a:spcPct val="150000"/>
              </a:lnSpc>
              <a:spcBef>
                <a:spcPts val="0"/>
              </a:spcBef>
              <a:spcAft>
                <a:spcPts val="0"/>
              </a:spcAft>
              <a:buClr>
                <a:srgbClr val="333333"/>
              </a:buClr>
              <a:buSzPts val="1400"/>
              <a:buFont typeface="Arial"/>
              <a:buChar char="❖"/>
            </a:pPr>
            <a:r>
              <a:rPr b="0" i="0" lang="en-US" sz="1400" u="none" cap="none" strike="noStrike">
                <a:solidFill>
                  <a:srgbClr val="3D90D9"/>
                </a:solidFill>
                <a:highlight>
                  <a:srgbClr val="E7E7E7"/>
                </a:highlight>
                <a:latin typeface="Consolas"/>
                <a:ea typeface="Consolas"/>
                <a:cs typeface="Consolas"/>
                <a:sym typeface="Consolas"/>
              </a:rPr>
              <a:t>find</a:t>
            </a:r>
            <a:r>
              <a:rPr b="0" i="0" lang="en-US" sz="1400" u="none" cap="none" strike="noStrike">
                <a:solidFill>
                  <a:srgbClr val="333333"/>
                </a:solidFill>
                <a:latin typeface="Arial"/>
                <a:ea typeface="Arial"/>
                <a:cs typeface="Arial"/>
                <a:sym typeface="Arial"/>
              </a:rPr>
              <a:t> encuentra archivos con propiedades específicas que coinciden con los patrones especificados.</a:t>
            </a:r>
            <a:endParaRPr b="0" i="0" sz="1400" u="none" cap="none" strike="noStrike">
              <a:solidFill>
                <a:srgbClr val="333333"/>
              </a:solidFill>
              <a:latin typeface="Arial"/>
              <a:ea typeface="Arial"/>
              <a:cs typeface="Arial"/>
              <a:sym typeface="Arial"/>
            </a:endParaRPr>
          </a:p>
          <a:p>
            <a:pPr indent="-317500" lvl="0" marL="457200" marR="0" rtl="0" algn="just">
              <a:lnSpc>
                <a:spcPct val="150000"/>
              </a:lnSpc>
              <a:spcBef>
                <a:spcPts val="0"/>
              </a:spcBef>
              <a:spcAft>
                <a:spcPts val="0"/>
              </a:spcAft>
              <a:buClr>
                <a:srgbClr val="333333"/>
              </a:buClr>
              <a:buSzPts val="1400"/>
              <a:buFont typeface="Arial"/>
              <a:buChar char="❖"/>
            </a:pPr>
            <a:r>
              <a:rPr b="0" i="0" lang="en-US" sz="1400" u="none" cap="none" strike="noStrike">
                <a:solidFill>
                  <a:srgbClr val="3D90D9"/>
                </a:solidFill>
                <a:highlight>
                  <a:srgbClr val="E7E7E7"/>
                </a:highlight>
                <a:latin typeface="Consolas"/>
                <a:ea typeface="Consolas"/>
                <a:cs typeface="Consolas"/>
                <a:sym typeface="Consolas"/>
              </a:rPr>
              <a:t>grep</a:t>
            </a:r>
            <a:r>
              <a:rPr b="0" i="0" lang="en-US" sz="1400" u="none" cap="none" strike="noStrike">
                <a:solidFill>
                  <a:srgbClr val="333333"/>
                </a:solidFill>
                <a:latin typeface="Arial"/>
                <a:ea typeface="Arial"/>
                <a:cs typeface="Arial"/>
                <a:sym typeface="Arial"/>
              </a:rPr>
              <a:t> selecciona líneas en archivos que coinciden con los patrones especificados.</a:t>
            </a:r>
            <a:endParaRPr b="0" i="0" sz="1400" u="none" cap="none" strike="noStrike">
              <a:solidFill>
                <a:srgbClr val="333333"/>
              </a:solidFill>
              <a:latin typeface="Arial"/>
              <a:ea typeface="Arial"/>
              <a:cs typeface="Arial"/>
              <a:sym typeface="Arial"/>
            </a:endParaRPr>
          </a:p>
          <a:p>
            <a:pPr indent="-317500" lvl="0" marL="457200" marR="0" rtl="0" algn="just">
              <a:lnSpc>
                <a:spcPct val="150000"/>
              </a:lnSpc>
              <a:spcBef>
                <a:spcPts val="0"/>
              </a:spcBef>
              <a:spcAft>
                <a:spcPts val="0"/>
              </a:spcAft>
              <a:buClr>
                <a:srgbClr val="333333"/>
              </a:buClr>
              <a:buSzPts val="1400"/>
              <a:buFont typeface="Arial"/>
              <a:buChar char="❖"/>
            </a:pPr>
            <a:r>
              <a:rPr b="0" i="0" lang="en-US" sz="1400" u="none" cap="none" strike="noStrike">
                <a:solidFill>
                  <a:srgbClr val="3D90D9"/>
                </a:solidFill>
                <a:highlight>
                  <a:srgbClr val="E7E7E7"/>
                </a:highlight>
                <a:latin typeface="Consolas"/>
                <a:ea typeface="Consolas"/>
                <a:cs typeface="Consolas"/>
                <a:sym typeface="Consolas"/>
              </a:rPr>
              <a:t>--help</a:t>
            </a:r>
            <a:r>
              <a:rPr b="0" i="0" lang="en-US" sz="1400" u="none" cap="none" strike="noStrike">
                <a:solidFill>
                  <a:srgbClr val="333333"/>
                </a:solidFill>
                <a:latin typeface="Arial"/>
                <a:ea typeface="Arial"/>
                <a:cs typeface="Arial"/>
                <a:sym typeface="Arial"/>
              </a:rPr>
              <a:t> es un indicador usado por muchos comandos bash y programas que se pueden ejecutar desde dentro de Bash, se usa para mostrar más información sobre cómo usar estos comandos o programas.</a:t>
            </a:r>
            <a:endParaRPr b="0" i="0" sz="1400" u="none" cap="none" strike="noStrike">
              <a:solidFill>
                <a:srgbClr val="333333"/>
              </a:solidFill>
              <a:latin typeface="Arial"/>
              <a:ea typeface="Arial"/>
              <a:cs typeface="Arial"/>
              <a:sym typeface="Arial"/>
            </a:endParaRPr>
          </a:p>
          <a:p>
            <a:pPr indent="-317500" lvl="0" marL="457200" marR="0" rtl="0" algn="just">
              <a:lnSpc>
                <a:spcPct val="150000"/>
              </a:lnSpc>
              <a:spcBef>
                <a:spcPts val="0"/>
              </a:spcBef>
              <a:spcAft>
                <a:spcPts val="0"/>
              </a:spcAft>
              <a:buClr>
                <a:srgbClr val="333333"/>
              </a:buClr>
              <a:buSzPts val="1400"/>
              <a:buFont typeface="Arial"/>
              <a:buChar char="❖"/>
            </a:pPr>
            <a:r>
              <a:rPr b="0" i="0" lang="en-US" sz="1400" u="none" cap="none" strike="noStrike">
                <a:solidFill>
                  <a:srgbClr val="3D90D9"/>
                </a:solidFill>
                <a:highlight>
                  <a:srgbClr val="E7E7E7"/>
                </a:highlight>
                <a:latin typeface="Consolas"/>
                <a:ea typeface="Consolas"/>
                <a:cs typeface="Consolas"/>
                <a:sym typeface="Consolas"/>
              </a:rPr>
              <a:t>man command</a:t>
            </a:r>
            <a:r>
              <a:rPr b="0" i="0" lang="en-US" sz="1400" u="none" cap="none" strike="noStrike">
                <a:solidFill>
                  <a:srgbClr val="333333"/>
                </a:solidFill>
                <a:latin typeface="Arial"/>
                <a:ea typeface="Arial"/>
                <a:cs typeface="Arial"/>
                <a:sym typeface="Arial"/>
              </a:rPr>
              <a:t> muestra la página del manual de un comando.</a:t>
            </a:r>
            <a:endParaRPr b="0" i="0" sz="1400" u="none" cap="none" strike="noStrike">
              <a:solidFill>
                <a:srgbClr val="333333"/>
              </a:solidFill>
              <a:latin typeface="Arial"/>
              <a:ea typeface="Arial"/>
              <a:cs typeface="Arial"/>
              <a:sym typeface="Arial"/>
            </a:endParaRPr>
          </a:p>
          <a:p>
            <a:pPr indent="-317500" lvl="0" marL="457200" marR="0" rtl="0" algn="just">
              <a:lnSpc>
                <a:spcPct val="150000"/>
              </a:lnSpc>
              <a:spcBef>
                <a:spcPts val="0"/>
              </a:spcBef>
              <a:spcAft>
                <a:spcPts val="0"/>
              </a:spcAft>
              <a:buClr>
                <a:srgbClr val="333333"/>
              </a:buClr>
              <a:buSzPts val="1400"/>
              <a:buFont typeface="Arial"/>
              <a:buChar char="❖"/>
            </a:pPr>
            <a:r>
              <a:rPr b="0" i="0" lang="en-US" sz="1400" u="none" cap="none" strike="noStrike">
                <a:solidFill>
                  <a:srgbClr val="3D90D9"/>
                </a:solidFill>
                <a:highlight>
                  <a:srgbClr val="E7E7E7"/>
                </a:highlight>
                <a:latin typeface="Consolas"/>
                <a:ea typeface="Consolas"/>
                <a:cs typeface="Consolas"/>
                <a:sym typeface="Consolas"/>
              </a:rPr>
              <a:t>$(comando)</a:t>
            </a:r>
            <a:r>
              <a:rPr b="0" i="0" lang="en-US" sz="1400" u="none" cap="none" strike="noStrike">
                <a:solidFill>
                  <a:srgbClr val="333333"/>
                </a:solidFill>
                <a:latin typeface="Arial"/>
                <a:ea typeface="Arial"/>
                <a:cs typeface="Arial"/>
                <a:sym typeface="Arial"/>
              </a:rPr>
              <a:t> contiene la salida de un comando.</a:t>
            </a:r>
            <a:endParaRPr b="0" i="0" sz="1400" u="none" cap="none" strike="noStrike">
              <a:solidFill>
                <a:srgbClr val="333333"/>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457200" marR="0" rtl="0" algn="just">
              <a:lnSpc>
                <a:spcPct val="150000"/>
              </a:lnSpc>
              <a:spcBef>
                <a:spcPts val="0"/>
              </a:spcBef>
              <a:spcAft>
                <a:spcPts val="0"/>
              </a:spcAft>
              <a:buClr>
                <a:srgbClr val="000000"/>
              </a:buClr>
              <a:buSzPts val="1050"/>
              <a:buFont typeface="Arial"/>
              <a:buNone/>
            </a:pPr>
            <a:r>
              <a:t/>
            </a:r>
            <a:endParaRPr b="0" i="0" sz="1050" u="none" cap="none" strike="noStrike">
              <a:solidFill>
                <a:srgbClr val="333333"/>
              </a:solidFill>
              <a:highlight>
                <a:srgbClr val="FFFFFF"/>
              </a:highlight>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2" name="Shape 752"/>
        <p:cNvGrpSpPr/>
        <p:nvPr/>
      </p:nvGrpSpPr>
      <p:grpSpPr>
        <a:xfrm>
          <a:off x="0" y="0"/>
          <a:ext cx="0" cy="0"/>
          <a:chOff x="0" y="0"/>
          <a:chExt cx="0" cy="0"/>
        </a:xfrm>
      </p:grpSpPr>
      <p:sp>
        <p:nvSpPr>
          <p:cNvPr id="753" name="Google Shape;753;p51"/>
          <p:cNvSpPr txBox="1"/>
          <p:nvPr>
            <p:ph type="ctrTitle"/>
          </p:nvPr>
        </p:nvSpPr>
        <p:spPr>
          <a:xfrm>
            <a:off x="1524000" y="1122363"/>
            <a:ext cx="9144000" cy="2387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754" name="Google Shape;754;p51"/>
          <p:cNvSpPr txBox="1"/>
          <p:nvPr>
            <p:ph idx="1" type="subTitle"/>
          </p:nvPr>
        </p:nvSpPr>
        <p:spPr>
          <a:xfrm>
            <a:off x="1524000" y="3602038"/>
            <a:ext cx="9144000" cy="16557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t/>
            </a:r>
            <a:endParaRPr/>
          </a:p>
        </p:txBody>
      </p:sp>
      <p:pic>
        <p:nvPicPr>
          <p:cNvPr id="755" name="Google Shape;755;p51"/>
          <p:cNvPicPr preferRelativeResize="0"/>
          <p:nvPr/>
        </p:nvPicPr>
        <p:blipFill>
          <a:blip r:embed="rId3">
            <a:alphaModFix/>
          </a:blip>
          <a:stretch>
            <a:fillRect/>
          </a:stretch>
        </p:blipFill>
        <p:spPr>
          <a:xfrm>
            <a:off x="-27231" y="0"/>
            <a:ext cx="12192000" cy="682751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8" name="Shape 158"/>
        <p:cNvGrpSpPr/>
        <p:nvPr/>
      </p:nvGrpSpPr>
      <p:grpSpPr>
        <a:xfrm>
          <a:off x="0" y="0"/>
          <a:ext cx="0" cy="0"/>
          <a:chOff x="0" y="0"/>
          <a:chExt cx="0" cy="0"/>
        </a:xfrm>
      </p:grpSpPr>
      <p:pic>
        <p:nvPicPr>
          <p:cNvPr id="159" name="Google Shape;159;p16"/>
          <p:cNvPicPr preferRelativeResize="0"/>
          <p:nvPr/>
        </p:nvPicPr>
        <p:blipFill>
          <a:blip r:embed="rId3">
            <a:alphaModFix/>
          </a:blip>
          <a:stretch>
            <a:fillRect/>
          </a:stretch>
        </p:blipFill>
        <p:spPr>
          <a:xfrm>
            <a:off x="5032450" y="4537778"/>
            <a:ext cx="5107826" cy="1939347"/>
          </a:xfrm>
          <a:prstGeom prst="rect">
            <a:avLst/>
          </a:prstGeom>
          <a:noFill/>
          <a:ln>
            <a:noFill/>
          </a:ln>
        </p:spPr>
      </p:pic>
      <p:pic>
        <p:nvPicPr>
          <p:cNvPr id="160" name="Google Shape;160;p16"/>
          <p:cNvPicPr preferRelativeResize="0"/>
          <p:nvPr/>
        </p:nvPicPr>
        <p:blipFill>
          <a:blip r:embed="rId4">
            <a:alphaModFix/>
          </a:blip>
          <a:stretch>
            <a:fillRect/>
          </a:stretch>
        </p:blipFill>
        <p:spPr>
          <a:xfrm>
            <a:off x="6847025" y="2442160"/>
            <a:ext cx="4223826" cy="1505300"/>
          </a:xfrm>
          <a:prstGeom prst="rect">
            <a:avLst/>
          </a:prstGeom>
          <a:noFill/>
          <a:ln>
            <a:noFill/>
          </a:ln>
        </p:spPr>
      </p:pic>
      <p:sp>
        <p:nvSpPr>
          <p:cNvPr id="161" name="Google Shape;161;p16"/>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2" name="Google Shape;162;p16"/>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163" name="Google Shape;163;p16"/>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164" name="Google Shape;164;p16"/>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165" name="Google Shape;165;p16"/>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166" name="Google Shape;166;p16"/>
          <p:cNvSpPr txBox="1"/>
          <p:nvPr/>
        </p:nvSpPr>
        <p:spPr>
          <a:xfrm>
            <a:off x="1426175" y="750775"/>
            <a:ext cx="8033100" cy="101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Arial"/>
                <a:ea typeface="Arial"/>
                <a:cs typeface="Arial"/>
                <a:sym typeface="Arial"/>
              </a:rPr>
              <a:t>Sistemas de archivos </a:t>
            </a:r>
            <a:endParaRPr b="1"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6"/>
          <p:cNvSpPr txBox="1"/>
          <p:nvPr/>
        </p:nvSpPr>
        <p:spPr>
          <a:xfrm>
            <a:off x="1426175" y="1768975"/>
            <a:ext cx="3275100" cy="6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sng" cap="none" strike="noStrike">
                <a:solidFill>
                  <a:srgbClr val="000000"/>
                </a:solidFill>
                <a:latin typeface="Arial"/>
                <a:ea typeface="Arial"/>
                <a:cs typeface="Arial"/>
                <a:sym typeface="Arial"/>
              </a:rPr>
              <a:t>Comandos</a:t>
            </a:r>
            <a:r>
              <a:rPr b="1" i="0" lang="en-US" sz="1800" u="none" cap="none" strike="noStrike">
                <a:solidFill>
                  <a:srgbClr val="000000"/>
                </a:solidFill>
                <a:latin typeface="Arial"/>
                <a:ea typeface="Arial"/>
                <a:cs typeface="Arial"/>
                <a:sym typeface="Arial"/>
              </a:rPr>
              <a:t>:</a:t>
            </a:r>
            <a:r>
              <a:rPr b="0" i="0" lang="en-US" sz="1800" u="none" cap="none" strike="noStrike">
                <a:solidFill>
                  <a:srgbClr val="000000"/>
                </a:solidFill>
                <a:latin typeface="Arial"/>
                <a:ea typeface="Arial"/>
                <a:cs typeface="Arial"/>
                <a:sym typeface="Arial"/>
              </a:rPr>
              <a:t> </a:t>
            </a:r>
            <a:r>
              <a:rPr b="0" i="0" lang="en-US" sz="1800" u="none" cap="none" strike="noStrike">
                <a:solidFill>
                  <a:srgbClr val="FF0000"/>
                </a:solidFill>
                <a:latin typeface="Arial"/>
                <a:ea typeface="Arial"/>
                <a:cs typeface="Arial"/>
                <a:sym typeface="Arial"/>
              </a:rPr>
              <a:t>pwd</a:t>
            </a:r>
            <a:r>
              <a:rPr b="0" i="0" lang="en-US" sz="1800" u="none" cap="none" strike="noStrike">
                <a:solidFill>
                  <a:srgbClr val="000000"/>
                </a:solidFill>
                <a:latin typeface="Arial"/>
                <a:ea typeface="Arial"/>
                <a:cs typeface="Arial"/>
                <a:sym typeface="Arial"/>
              </a:rPr>
              <a:t>, </a:t>
            </a:r>
            <a:r>
              <a:rPr b="0" i="0" lang="en-US" sz="1800" u="none" cap="none" strike="noStrike">
                <a:solidFill>
                  <a:srgbClr val="FF0000"/>
                </a:solidFill>
                <a:latin typeface="Arial"/>
                <a:ea typeface="Arial"/>
                <a:cs typeface="Arial"/>
                <a:sym typeface="Arial"/>
              </a:rPr>
              <a:t>ls</a:t>
            </a:r>
            <a:r>
              <a:rPr b="0" i="0" lang="en-US" sz="1800" u="none" cap="none" strike="noStrike">
                <a:solidFill>
                  <a:srgbClr val="000000"/>
                </a:solidFill>
                <a:latin typeface="Arial"/>
                <a:ea typeface="Arial"/>
                <a:cs typeface="Arial"/>
                <a:sym typeface="Arial"/>
              </a:rPr>
              <a:t>, </a:t>
            </a:r>
            <a:r>
              <a:rPr b="0" i="0" lang="en-US" sz="1800" u="none" cap="none" strike="noStrike">
                <a:solidFill>
                  <a:srgbClr val="FF0000"/>
                </a:solidFill>
                <a:latin typeface="Arial"/>
                <a:ea typeface="Arial"/>
                <a:cs typeface="Arial"/>
                <a:sym typeface="Arial"/>
              </a:rPr>
              <a:t>cd, cd..</a:t>
            </a:r>
            <a:r>
              <a:rPr b="0" i="0" lang="en-US" sz="1400" u="none" cap="none" strike="noStrike">
                <a:solidFill>
                  <a:srgbClr val="FF0000"/>
                </a:solidFill>
                <a:latin typeface="Arial"/>
                <a:ea typeface="Arial"/>
                <a:cs typeface="Arial"/>
                <a:sym typeface="Arial"/>
              </a:rPr>
              <a:t> </a:t>
            </a:r>
            <a:endParaRPr b="0" i="0" sz="1400" u="none" cap="none" strike="noStrike">
              <a:solidFill>
                <a:srgbClr val="FF0000"/>
              </a:solidFill>
              <a:latin typeface="Arial"/>
              <a:ea typeface="Arial"/>
              <a:cs typeface="Arial"/>
              <a:sym typeface="Arial"/>
            </a:endParaRPr>
          </a:p>
        </p:txBody>
      </p:sp>
      <p:pic>
        <p:nvPicPr>
          <p:cNvPr id="168" name="Google Shape;168;p16"/>
          <p:cNvPicPr preferRelativeResize="0"/>
          <p:nvPr/>
        </p:nvPicPr>
        <p:blipFill rotWithShape="1">
          <a:blip r:embed="rId5">
            <a:alphaModFix/>
          </a:blip>
          <a:srcRect b="0" l="0" r="0" t="0"/>
          <a:stretch/>
        </p:blipFill>
        <p:spPr>
          <a:xfrm>
            <a:off x="1546475" y="2404675"/>
            <a:ext cx="3528800" cy="1257595"/>
          </a:xfrm>
          <a:prstGeom prst="rect">
            <a:avLst/>
          </a:prstGeom>
          <a:noFill/>
          <a:ln>
            <a:noFill/>
          </a:ln>
        </p:spPr>
      </p:pic>
      <p:sp>
        <p:nvSpPr>
          <p:cNvPr id="169" name="Google Shape;169;p16"/>
          <p:cNvSpPr/>
          <p:nvPr/>
        </p:nvSpPr>
        <p:spPr>
          <a:xfrm>
            <a:off x="5772275" y="2951300"/>
            <a:ext cx="293400" cy="33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6"/>
          <p:cNvSpPr txBox="1"/>
          <p:nvPr/>
        </p:nvSpPr>
        <p:spPr>
          <a:xfrm>
            <a:off x="5375075" y="2387513"/>
            <a:ext cx="1087800" cy="6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i="0" lang="en-US" sz="1400" u="none" cap="none" strike="noStrike">
                <a:solidFill>
                  <a:schemeClr val="lt1"/>
                </a:solidFill>
                <a:highlight>
                  <a:srgbClr val="000000"/>
                </a:highlight>
                <a:latin typeface="Consolas"/>
                <a:ea typeface="Consolas"/>
                <a:cs typeface="Consolas"/>
                <a:sym typeface="Consolas"/>
              </a:rPr>
              <a:t>$ cd home</a:t>
            </a:r>
            <a:endParaRPr i="0" sz="1400" u="none" cap="none" strike="noStrike">
              <a:solidFill>
                <a:schemeClr val="lt1"/>
              </a:solidFill>
              <a:highlight>
                <a:srgbClr val="000000"/>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a:solidFill>
                  <a:schemeClr val="lt1"/>
                </a:solidFill>
                <a:highlight>
                  <a:schemeClr val="dk1"/>
                </a:highlight>
                <a:latin typeface="Consolas"/>
                <a:ea typeface="Consolas"/>
                <a:cs typeface="Consolas"/>
                <a:sym typeface="Consolas"/>
              </a:rPr>
              <a:t>$ ls</a:t>
            </a:r>
            <a:endParaRPr>
              <a:solidFill>
                <a:schemeClr val="lt1"/>
              </a:solidFill>
              <a:highlight>
                <a:srgbClr val="000000"/>
              </a:highlight>
              <a:latin typeface="Consolas"/>
              <a:ea typeface="Consolas"/>
              <a:cs typeface="Consolas"/>
              <a:sym typeface="Consolas"/>
            </a:endParaRPr>
          </a:p>
        </p:txBody>
      </p:sp>
      <p:sp>
        <p:nvSpPr>
          <p:cNvPr id="171" name="Google Shape;171;p16"/>
          <p:cNvSpPr txBox="1"/>
          <p:nvPr/>
        </p:nvSpPr>
        <p:spPr>
          <a:xfrm>
            <a:off x="2081050" y="2347925"/>
            <a:ext cx="867300" cy="527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a:t>
            </a:r>
            <a:r>
              <a:rPr i="0" lang="en-US" sz="1800" u="none" cap="none" strike="noStrike">
                <a:solidFill>
                  <a:schemeClr val="lt1"/>
                </a:solidFill>
                <a:highlight>
                  <a:srgbClr val="000000"/>
                </a:highlight>
                <a:latin typeface="Consolas"/>
                <a:ea typeface="Consolas"/>
                <a:cs typeface="Consolas"/>
                <a:sym typeface="Consolas"/>
              </a:rPr>
              <a:t>$ ls</a:t>
            </a:r>
            <a:endParaRPr i="0" sz="1400" u="none" cap="none" strike="noStrike">
              <a:solidFill>
                <a:schemeClr val="lt1"/>
              </a:solidFill>
              <a:highlight>
                <a:srgbClr val="000000"/>
              </a:highlight>
              <a:latin typeface="Consolas"/>
              <a:ea typeface="Consolas"/>
              <a:cs typeface="Consolas"/>
              <a:sym typeface="Consolas"/>
            </a:endParaRPr>
          </a:p>
        </p:txBody>
      </p:sp>
      <p:sp>
        <p:nvSpPr>
          <p:cNvPr id="172" name="Google Shape;172;p16"/>
          <p:cNvSpPr txBox="1"/>
          <p:nvPr/>
        </p:nvSpPr>
        <p:spPr>
          <a:xfrm>
            <a:off x="5573675" y="3641750"/>
            <a:ext cx="1040400" cy="454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i="0" lang="en-US" sz="1400" u="none" cap="none" strike="noStrike">
                <a:solidFill>
                  <a:schemeClr val="lt1"/>
                </a:solidFill>
                <a:highlight>
                  <a:srgbClr val="000000"/>
                </a:highlight>
                <a:latin typeface="Consolas"/>
                <a:ea typeface="Consolas"/>
                <a:cs typeface="Consolas"/>
                <a:sym typeface="Consolas"/>
              </a:rPr>
              <a:t>$ cd ..</a:t>
            </a:r>
            <a:endParaRPr i="0" sz="1400" u="none" cap="none" strike="noStrike">
              <a:solidFill>
                <a:schemeClr val="lt1"/>
              </a:solidFill>
              <a:highlight>
                <a:srgbClr val="000000"/>
              </a:highlight>
              <a:latin typeface="Consolas"/>
              <a:ea typeface="Consolas"/>
              <a:cs typeface="Consolas"/>
              <a:sym typeface="Consolas"/>
            </a:endParaRPr>
          </a:p>
        </p:txBody>
      </p:sp>
      <p:sp>
        <p:nvSpPr>
          <p:cNvPr id="173" name="Google Shape;173;p16"/>
          <p:cNvSpPr/>
          <p:nvPr/>
        </p:nvSpPr>
        <p:spPr>
          <a:xfrm rot="10800000">
            <a:off x="5772275" y="3406400"/>
            <a:ext cx="293400" cy="33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6"/>
          <p:cNvSpPr/>
          <p:nvPr/>
        </p:nvSpPr>
        <p:spPr>
          <a:xfrm rot="5400000">
            <a:off x="8114938" y="4083950"/>
            <a:ext cx="293400" cy="33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6"/>
          <p:cNvSpPr txBox="1"/>
          <p:nvPr/>
        </p:nvSpPr>
        <p:spPr>
          <a:xfrm>
            <a:off x="8543825" y="4086475"/>
            <a:ext cx="1738500" cy="33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en-US">
                <a:solidFill>
                  <a:schemeClr val="lt1"/>
                </a:solidFill>
                <a:highlight>
                  <a:srgbClr val="000000"/>
                </a:highlight>
                <a:latin typeface="Consolas"/>
                <a:ea typeface="Consolas"/>
                <a:cs typeface="Consolas"/>
                <a:sym typeface="Consolas"/>
              </a:rPr>
              <a:t>$ cd Escritorio</a:t>
            </a:r>
            <a:endParaRPr>
              <a:solidFill>
                <a:schemeClr val="lt1"/>
              </a:solidFill>
              <a:highlight>
                <a:srgbClr val="000000"/>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a:solidFill>
                <a:srgbClr val="073763"/>
              </a:solidFill>
            </a:endParaRPr>
          </a:p>
        </p:txBody>
      </p:sp>
      <p:sp>
        <p:nvSpPr>
          <p:cNvPr id="176" name="Google Shape;176;p16"/>
          <p:cNvSpPr/>
          <p:nvPr/>
        </p:nvSpPr>
        <p:spPr>
          <a:xfrm rot="10800000">
            <a:off x="4506625" y="6040275"/>
            <a:ext cx="293400" cy="33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6"/>
          <p:cNvSpPr txBox="1"/>
          <p:nvPr/>
        </p:nvSpPr>
        <p:spPr>
          <a:xfrm>
            <a:off x="3722125" y="5982525"/>
            <a:ext cx="784500" cy="454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i="0" lang="en-US" sz="1400" u="none" cap="none" strike="noStrike">
                <a:solidFill>
                  <a:schemeClr val="lt1"/>
                </a:solidFill>
                <a:highlight>
                  <a:srgbClr val="000000"/>
                </a:highlight>
                <a:latin typeface="Consolas"/>
                <a:ea typeface="Consolas"/>
                <a:cs typeface="Consolas"/>
                <a:sym typeface="Consolas"/>
              </a:rPr>
              <a:t>$ pwd</a:t>
            </a:r>
            <a:endParaRPr i="0" sz="1400" u="none" cap="none" strike="noStrike">
              <a:solidFill>
                <a:schemeClr val="lt1"/>
              </a:solidFill>
              <a:highlight>
                <a:srgbClr val="000000"/>
              </a:highlight>
              <a:latin typeface="Consolas"/>
              <a:ea typeface="Consolas"/>
              <a:cs typeface="Consolas"/>
              <a:sym typeface="Consolas"/>
            </a:endParaRPr>
          </a:p>
        </p:txBody>
      </p:sp>
      <p:sp>
        <p:nvSpPr>
          <p:cNvPr id="178" name="Google Shape;178;p16"/>
          <p:cNvSpPr txBox="1"/>
          <p:nvPr/>
        </p:nvSpPr>
        <p:spPr>
          <a:xfrm>
            <a:off x="1136575" y="5945925"/>
            <a:ext cx="2983200" cy="527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/home/Luke/data-shell</a:t>
            </a:r>
            <a:endParaRPr b="1" i="0" sz="1800" u="none" cap="none" strike="noStrike">
              <a:solidFill>
                <a:srgbClr val="000000"/>
              </a:solidFill>
              <a:latin typeface="Arial"/>
              <a:ea typeface="Arial"/>
              <a:cs typeface="Arial"/>
              <a:sym typeface="Arial"/>
            </a:endParaRPr>
          </a:p>
        </p:txBody>
      </p:sp>
      <p:cxnSp>
        <p:nvCxnSpPr>
          <p:cNvPr id="179" name="Google Shape;179;p16"/>
          <p:cNvCxnSpPr/>
          <p:nvPr/>
        </p:nvCxnSpPr>
        <p:spPr>
          <a:xfrm>
            <a:off x="1992375" y="5288925"/>
            <a:ext cx="571200" cy="708300"/>
          </a:xfrm>
          <a:prstGeom prst="straightConnector1">
            <a:avLst/>
          </a:prstGeom>
          <a:noFill/>
          <a:ln cap="flat" cmpd="sng" w="9525">
            <a:solidFill>
              <a:schemeClr val="dk2"/>
            </a:solidFill>
            <a:prstDash val="solid"/>
            <a:round/>
            <a:headEnd len="sm" w="sm" type="none"/>
            <a:tailEnd len="med" w="med" type="triangle"/>
          </a:ln>
        </p:spPr>
      </p:cxnSp>
      <p:sp>
        <p:nvSpPr>
          <p:cNvPr id="180" name="Google Shape;180;p16"/>
          <p:cNvSpPr txBox="1"/>
          <p:nvPr/>
        </p:nvSpPr>
        <p:spPr>
          <a:xfrm>
            <a:off x="1341800" y="4948350"/>
            <a:ext cx="1040400" cy="39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ubicación</a:t>
            </a:r>
            <a:endParaRPr b="0" i="0" sz="1400" u="none" cap="none" strike="noStrike">
              <a:solidFill>
                <a:srgbClr val="000000"/>
              </a:solidFill>
              <a:latin typeface="Arial"/>
              <a:ea typeface="Arial"/>
              <a:cs typeface="Arial"/>
              <a:sym typeface="Arial"/>
            </a:endParaRPr>
          </a:p>
        </p:txBody>
      </p:sp>
      <p:sp>
        <p:nvSpPr>
          <p:cNvPr id="181" name="Google Shape;181;p16"/>
          <p:cNvSpPr/>
          <p:nvPr/>
        </p:nvSpPr>
        <p:spPr>
          <a:xfrm>
            <a:off x="10175625" y="5678825"/>
            <a:ext cx="2023200" cy="945900"/>
          </a:xfrm>
          <a:prstGeom prst="rect">
            <a:avLst/>
          </a:prstGeom>
          <a:solidFill>
            <a:srgbClr val="FFFFFF"/>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6"/>
          <p:cNvSpPr txBox="1"/>
          <p:nvPr/>
        </p:nvSpPr>
        <p:spPr>
          <a:xfrm>
            <a:off x="10212975" y="6086825"/>
            <a:ext cx="1948500" cy="3903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i="0" lang="en-US" sz="1400" u="none" cap="none" strike="noStrike">
                <a:solidFill>
                  <a:schemeClr val="lt1"/>
                </a:solidFill>
                <a:highlight>
                  <a:srgbClr val="000000"/>
                </a:highlight>
                <a:latin typeface="Consolas"/>
                <a:ea typeface="Consolas"/>
                <a:cs typeface="Consolas"/>
                <a:sym typeface="Consolas"/>
              </a:rPr>
              <a:t>$ gedit ~/.bashrc</a:t>
            </a:r>
            <a:endParaRPr i="0" sz="1400" u="none" cap="none" strike="noStrike">
              <a:solidFill>
                <a:schemeClr val="lt1"/>
              </a:solidFill>
              <a:highlight>
                <a:srgbClr val="000000"/>
              </a:highlight>
              <a:latin typeface="Consolas"/>
              <a:ea typeface="Consolas"/>
              <a:cs typeface="Consolas"/>
              <a:sym typeface="Consolas"/>
            </a:endParaRPr>
          </a:p>
        </p:txBody>
      </p:sp>
      <p:sp>
        <p:nvSpPr>
          <p:cNvPr id="183" name="Google Shape;183;p16"/>
          <p:cNvSpPr txBox="1"/>
          <p:nvPr/>
        </p:nvSpPr>
        <p:spPr>
          <a:xfrm>
            <a:off x="10175625" y="5664575"/>
            <a:ext cx="2023200" cy="52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TIPS...</a:t>
            </a:r>
            <a:endParaRPr b="1" i="0" sz="1400" u="none" cap="none" strike="noStrike">
              <a:solidFill>
                <a:srgbClr val="000000"/>
              </a:solidFill>
              <a:latin typeface="Arial"/>
              <a:ea typeface="Arial"/>
              <a:cs typeface="Arial"/>
              <a:sym typeface="Arial"/>
            </a:endParaRPr>
          </a:p>
        </p:txBody>
      </p:sp>
      <p:sp>
        <p:nvSpPr>
          <p:cNvPr id="184" name="Google Shape;184;p16"/>
          <p:cNvSpPr txBox="1"/>
          <p:nvPr/>
        </p:nvSpPr>
        <p:spPr>
          <a:xfrm>
            <a:off x="6942313" y="5261250"/>
            <a:ext cx="1779300" cy="52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chemeClr val="lt1"/>
                </a:solidFill>
                <a:highlight>
                  <a:srgbClr val="000000"/>
                </a:highlight>
                <a:latin typeface="Consolas"/>
                <a:ea typeface="Consolas"/>
                <a:cs typeface="Consolas"/>
                <a:sym typeface="Consolas"/>
              </a:rPr>
              <a:t>$ cd data-shell</a:t>
            </a:r>
            <a:endParaRPr>
              <a:solidFill>
                <a:schemeClr val="lt1"/>
              </a:solidFill>
              <a:highlight>
                <a:srgbClr val="000000"/>
              </a:highlight>
              <a:latin typeface="Consolas"/>
              <a:ea typeface="Consolas"/>
              <a:cs typeface="Consolas"/>
              <a:sym typeface="Consolas"/>
            </a:endParaRPr>
          </a:p>
          <a:p>
            <a:pPr indent="0" lvl="0" marL="0" rtl="0" algn="l">
              <a:spcBef>
                <a:spcPts val="0"/>
              </a:spcBef>
              <a:spcAft>
                <a:spcPts val="0"/>
              </a:spcAft>
              <a:buNone/>
            </a:pPr>
            <a:r>
              <a:rPr lang="en-US">
                <a:solidFill>
                  <a:schemeClr val="lt1"/>
                </a:solidFill>
                <a:highlight>
                  <a:srgbClr val="000000"/>
                </a:highlight>
                <a:latin typeface="Consolas"/>
                <a:ea typeface="Consolas"/>
                <a:cs typeface="Consolas"/>
                <a:sym typeface="Consolas"/>
              </a:rPr>
              <a:t>$ ls </a:t>
            </a:r>
            <a:endParaRPr>
              <a:solidFill>
                <a:schemeClr val="lt1"/>
              </a:solidFill>
              <a:highlight>
                <a:srgbClr val="000000"/>
              </a:highlight>
              <a:latin typeface="Consolas"/>
              <a:ea typeface="Consolas"/>
              <a:cs typeface="Consolas"/>
              <a:sym typeface="Consolas"/>
            </a:endParaRPr>
          </a:p>
        </p:txBody>
      </p:sp>
      <p:sp>
        <p:nvSpPr>
          <p:cNvPr id="185" name="Google Shape;185;p16"/>
          <p:cNvSpPr txBox="1"/>
          <p:nvPr/>
        </p:nvSpPr>
        <p:spPr>
          <a:xfrm>
            <a:off x="6942325" y="4761525"/>
            <a:ext cx="584400" cy="52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chemeClr val="lt1"/>
                </a:solidFill>
                <a:highlight>
                  <a:srgbClr val="000000"/>
                </a:highlight>
                <a:latin typeface="Consolas"/>
                <a:ea typeface="Consolas"/>
                <a:cs typeface="Consolas"/>
                <a:sym typeface="Consolas"/>
              </a:rPr>
              <a:t>$ ls</a:t>
            </a:r>
            <a:endParaRPr>
              <a:solidFill>
                <a:schemeClr val="lt1"/>
              </a:solidFill>
              <a:highlight>
                <a:srgbClr val="000000"/>
              </a:highlight>
              <a:latin typeface="Consolas"/>
              <a:ea typeface="Consolas"/>
              <a:cs typeface="Consolas"/>
              <a:sym typeface="Consolas"/>
            </a:endParaRPr>
          </a:p>
        </p:txBody>
      </p:sp>
      <p:sp>
        <p:nvSpPr>
          <p:cNvPr id="186" name="Google Shape;186;p16"/>
          <p:cNvSpPr txBox="1"/>
          <p:nvPr/>
        </p:nvSpPr>
        <p:spPr>
          <a:xfrm>
            <a:off x="4040200" y="4879800"/>
            <a:ext cx="784500" cy="52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chemeClr val="lt1"/>
                </a:solidFill>
                <a:highlight>
                  <a:srgbClr val="000000"/>
                </a:highlight>
                <a:latin typeface="Consolas"/>
                <a:ea typeface="Consolas"/>
                <a:cs typeface="Consolas"/>
                <a:sym typeface="Consolas"/>
              </a:rPr>
              <a:t>$ cd </a:t>
            </a:r>
            <a:r>
              <a:rPr lang="en-US">
                <a:solidFill>
                  <a:schemeClr val="lt1"/>
                </a:solidFill>
                <a:highlight>
                  <a:srgbClr val="000000"/>
                </a:highlight>
                <a:latin typeface="Consolas"/>
                <a:ea typeface="Consolas"/>
                <a:cs typeface="Consolas"/>
                <a:sym typeface="Consolas"/>
              </a:rPr>
              <a:t>~</a:t>
            </a:r>
            <a:endParaRPr>
              <a:solidFill>
                <a:schemeClr val="lt1"/>
              </a:solidFill>
              <a:highlight>
                <a:srgbClr val="000000"/>
              </a:highlight>
              <a:latin typeface="Consolas"/>
              <a:ea typeface="Consolas"/>
              <a:cs typeface="Consolas"/>
              <a:sym typeface="Consolas"/>
            </a:endParaRPr>
          </a:p>
        </p:txBody>
      </p:sp>
      <p:cxnSp>
        <p:nvCxnSpPr>
          <p:cNvPr id="187" name="Google Shape;187;p16"/>
          <p:cNvCxnSpPr>
            <a:endCxn id="186" idx="3"/>
          </p:cNvCxnSpPr>
          <p:nvPr/>
        </p:nvCxnSpPr>
        <p:spPr>
          <a:xfrm flipH="1">
            <a:off x="4824700" y="2535000"/>
            <a:ext cx="3783300" cy="2608500"/>
          </a:xfrm>
          <a:prstGeom prst="curvedConnector3">
            <a:avLst>
              <a:gd fmla="val 50000" name="adj1"/>
            </a:avLst>
          </a:prstGeom>
          <a:noFill/>
          <a:ln cap="flat" cmpd="sng" w="9525">
            <a:solidFill>
              <a:srgbClr val="FF0000"/>
            </a:solidFill>
            <a:prstDash val="solid"/>
            <a:round/>
            <a:headEnd len="med" w="med" type="none"/>
            <a:tailEnd len="med" w="med" type="none"/>
          </a:ln>
        </p:spPr>
      </p:cxnSp>
      <p:cxnSp>
        <p:nvCxnSpPr>
          <p:cNvPr id="188" name="Google Shape;188;p16"/>
          <p:cNvCxnSpPr>
            <a:endCxn id="186" idx="2"/>
          </p:cNvCxnSpPr>
          <p:nvPr/>
        </p:nvCxnSpPr>
        <p:spPr>
          <a:xfrm rot="10800000">
            <a:off x="4432450" y="5407200"/>
            <a:ext cx="600000" cy="533400"/>
          </a:xfrm>
          <a:prstGeom prst="curvedConnector2">
            <a:avLst/>
          </a:prstGeom>
          <a:noFill/>
          <a:ln cap="flat" cmpd="sng" w="9525">
            <a:solidFill>
              <a:srgbClr val="FF0000"/>
            </a:solidFill>
            <a:prstDash val="solid"/>
            <a:round/>
            <a:headEnd len="med" w="med" type="none"/>
            <a:tailEnd len="med" w="med" type="none"/>
          </a:ln>
        </p:spPr>
      </p:cxnSp>
      <p:sp>
        <p:nvSpPr>
          <p:cNvPr id="189" name="Google Shape;189;p16"/>
          <p:cNvSpPr txBox="1"/>
          <p:nvPr/>
        </p:nvSpPr>
        <p:spPr>
          <a:xfrm>
            <a:off x="10175625" y="2510225"/>
            <a:ext cx="945900" cy="39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usuario</a:t>
            </a:r>
            <a:endParaRPr b="0" i="0" sz="1400" u="none" cap="none" strike="noStrike">
              <a:solidFill>
                <a:srgbClr val="000000"/>
              </a:solidFill>
              <a:latin typeface="Arial"/>
              <a:ea typeface="Arial"/>
              <a:cs typeface="Arial"/>
              <a:sym typeface="Arial"/>
            </a:endParaRPr>
          </a:p>
        </p:txBody>
      </p:sp>
      <p:cxnSp>
        <p:nvCxnSpPr>
          <p:cNvPr id="190" name="Google Shape;190;p16"/>
          <p:cNvCxnSpPr/>
          <p:nvPr/>
        </p:nvCxnSpPr>
        <p:spPr>
          <a:xfrm>
            <a:off x="9459275" y="2705375"/>
            <a:ext cx="681000" cy="0"/>
          </a:xfrm>
          <a:prstGeom prst="straightConnector1">
            <a:avLst/>
          </a:prstGeom>
          <a:noFill/>
          <a:ln cap="flat" cmpd="sng" w="9525">
            <a:solidFill>
              <a:schemeClr val="dk2"/>
            </a:solidFill>
            <a:prstDash val="solid"/>
            <a:round/>
            <a:headEnd len="sm" w="sm" type="none"/>
            <a:tailEnd len="med" w="med" type="triangle"/>
          </a:ln>
        </p:spPr>
      </p:cxnSp>
      <p:sp>
        <p:nvSpPr>
          <p:cNvPr id="191" name="Google Shape;191;p16"/>
          <p:cNvSpPr txBox="1"/>
          <p:nvPr/>
        </p:nvSpPr>
        <p:spPr>
          <a:xfrm>
            <a:off x="7309225" y="2542100"/>
            <a:ext cx="1412400" cy="70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chemeClr val="lt1"/>
                </a:solidFill>
                <a:highlight>
                  <a:schemeClr val="dk1"/>
                </a:highlight>
                <a:latin typeface="Consolas"/>
                <a:ea typeface="Consolas"/>
                <a:cs typeface="Consolas"/>
                <a:sym typeface="Consolas"/>
              </a:rPr>
              <a:t>$ cd centic</a:t>
            </a:r>
            <a:endParaRPr>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None/>
            </a:pPr>
            <a:r>
              <a:rPr lang="en-US">
                <a:solidFill>
                  <a:schemeClr val="lt1"/>
                </a:solidFill>
                <a:highlight>
                  <a:schemeClr val="dk1"/>
                </a:highlight>
                <a:latin typeface="Consolas"/>
                <a:ea typeface="Consolas"/>
                <a:cs typeface="Consolas"/>
                <a:sym typeface="Consolas"/>
              </a:rPr>
              <a:t>$ ls</a:t>
            </a:r>
            <a:endParaRPr>
              <a:solidFill>
                <a:schemeClr val="lt1"/>
              </a:solidFill>
              <a:highlight>
                <a:schemeClr val="dk1"/>
              </a:highlight>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5" name="Shape 195"/>
        <p:cNvGrpSpPr/>
        <p:nvPr/>
      </p:nvGrpSpPr>
      <p:grpSpPr>
        <a:xfrm>
          <a:off x="0" y="0"/>
          <a:ext cx="0" cy="0"/>
          <a:chOff x="0" y="0"/>
          <a:chExt cx="0" cy="0"/>
        </a:xfrm>
      </p:grpSpPr>
      <p:sp>
        <p:nvSpPr>
          <p:cNvPr id="196" name="Google Shape;196;p17"/>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7" name="Google Shape;197;p17"/>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198" name="Google Shape;198;p17"/>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199" name="Google Shape;199;p17"/>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200" name="Google Shape;200;p17"/>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201" name="Google Shape;201;p17"/>
          <p:cNvSpPr txBox="1"/>
          <p:nvPr/>
        </p:nvSpPr>
        <p:spPr>
          <a:xfrm>
            <a:off x="1426175" y="750775"/>
            <a:ext cx="8033100" cy="101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Arial"/>
                <a:ea typeface="Arial"/>
                <a:cs typeface="Arial"/>
                <a:sym typeface="Arial"/>
              </a:rPr>
              <a:t>Sistemas de archivos </a:t>
            </a:r>
            <a:endParaRPr b="1"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7"/>
          <p:cNvSpPr/>
          <p:nvPr/>
        </p:nvSpPr>
        <p:spPr>
          <a:xfrm>
            <a:off x="1426175" y="1992016"/>
            <a:ext cx="10062014"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 partir de </a:t>
            </a:r>
            <a:r>
              <a:rPr b="0" i="0" lang="en-US" sz="1400" u="none" cap="none" strike="noStrike">
                <a:solidFill>
                  <a:srgbClr val="FF0000"/>
                </a:solidFill>
                <a:latin typeface="Arial"/>
                <a:ea typeface="Arial"/>
                <a:cs typeface="Arial"/>
                <a:sym typeface="Arial"/>
              </a:rPr>
              <a:t>/Users/amanda/data</a:t>
            </a:r>
            <a:r>
              <a:rPr b="0" i="0" lang="en-US" sz="1400" u="none" cap="none" strike="noStrike">
                <a:solidFill>
                  <a:schemeClr val="dk1"/>
                </a:solidFill>
                <a:latin typeface="Arial"/>
                <a:ea typeface="Arial"/>
                <a:cs typeface="Arial"/>
                <a:sym typeface="Arial"/>
              </a:rPr>
              <a:t>/, ¿</a:t>
            </a:r>
            <a:r>
              <a:rPr b="0" i="0" lang="en-US" sz="1400" u="none" cap="none" strike="noStrike">
                <a:solidFill>
                  <a:srgbClr val="000000"/>
                </a:solidFill>
                <a:latin typeface="Arial"/>
                <a:ea typeface="Arial"/>
                <a:cs typeface="Arial"/>
                <a:sym typeface="Arial"/>
              </a:rPr>
              <a:t>cuál de los siguientes comandos podría utilizar Amanda para navegar a su directorio personal, </a:t>
            </a:r>
            <a:r>
              <a:rPr b="0" i="0" lang="en-US" sz="1400" u="none" cap="none" strike="noStrike">
                <a:solidFill>
                  <a:srgbClr val="FF0000"/>
                </a:solidFill>
                <a:latin typeface="Arial"/>
                <a:ea typeface="Arial"/>
                <a:cs typeface="Arial"/>
                <a:sym typeface="Arial"/>
              </a:rPr>
              <a:t>/Users/amanda</a:t>
            </a: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03" name="Google Shape;203;p17"/>
          <p:cNvSpPr/>
          <p:nvPr/>
        </p:nvSpPr>
        <p:spPr>
          <a:xfrm>
            <a:off x="1681422" y="3080934"/>
            <a:ext cx="3838229" cy="20313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FF0000"/>
                </a:solidFill>
                <a:latin typeface="Arial"/>
                <a:ea typeface="Arial"/>
                <a:cs typeface="Arial"/>
                <a:sym typeface="Arial"/>
              </a:rPr>
              <a:t>cd .</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FF0000"/>
                </a:solidFill>
                <a:latin typeface="Arial"/>
                <a:ea typeface="Arial"/>
                <a:cs typeface="Arial"/>
                <a:sym typeface="Arial"/>
              </a:rPr>
              <a:t>cd /</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FF0000"/>
                </a:solidFill>
                <a:latin typeface="Arial"/>
                <a:ea typeface="Arial"/>
                <a:cs typeface="Arial"/>
                <a:sym typeface="Arial"/>
              </a:rPr>
              <a:t>cd /home/amanda</a:t>
            </a:r>
            <a:endParaRPr b="0" i="0" sz="1400" u="none" cap="none" strike="noStrike">
              <a:solidFill>
                <a:srgbClr val="FF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FF0000"/>
                </a:solidFill>
                <a:latin typeface="Arial"/>
                <a:ea typeface="Arial"/>
                <a:cs typeface="Arial"/>
                <a:sym typeface="Arial"/>
              </a:rPr>
              <a:t>cd ../..</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FF0000"/>
                </a:solidFill>
                <a:latin typeface="Arial"/>
                <a:ea typeface="Arial"/>
                <a:cs typeface="Arial"/>
                <a:sym typeface="Arial"/>
              </a:rPr>
              <a:t>cd ~</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FF0000"/>
                </a:solidFill>
                <a:latin typeface="Arial"/>
                <a:ea typeface="Arial"/>
                <a:cs typeface="Arial"/>
                <a:sym typeface="Arial"/>
              </a:rPr>
              <a:t>cd home</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FF0000"/>
                </a:solidFill>
                <a:latin typeface="Arial"/>
                <a:ea typeface="Arial"/>
                <a:cs typeface="Arial"/>
                <a:sym typeface="Arial"/>
              </a:rPr>
              <a:t>cd ~/data/..</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FF0000"/>
                </a:solidFill>
                <a:latin typeface="Arial"/>
                <a:ea typeface="Arial"/>
                <a:cs typeface="Arial"/>
                <a:sym typeface="Arial"/>
              </a:rPr>
              <a:t>cd</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FF0000"/>
                </a:solidFill>
                <a:latin typeface="Arial"/>
                <a:ea typeface="Arial"/>
                <a:cs typeface="Arial"/>
                <a:sym typeface="Arial"/>
              </a:rPr>
              <a:t>cd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7" name="Shape 207"/>
        <p:cNvGrpSpPr/>
        <p:nvPr/>
      </p:nvGrpSpPr>
      <p:grpSpPr>
        <a:xfrm>
          <a:off x="0" y="0"/>
          <a:ext cx="0" cy="0"/>
          <a:chOff x="0" y="0"/>
          <a:chExt cx="0" cy="0"/>
        </a:xfrm>
      </p:grpSpPr>
      <p:sp>
        <p:nvSpPr>
          <p:cNvPr id="208" name="Google Shape;208;p18"/>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9" name="Google Shape;209;p18"/>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210" name="Google Shape;210;p18"/>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211" name="Google Shape;211;p18"/>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212" name="Google Shape;212;p18"/>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213" name="Google Shape;213;p18"/>
          <p:cNvSpPr txBox="1"/>
          <p:nvPr/>
        </p:nvSpPr>
        <p:spPr>
          <a:xfrm>
            <a:off x="1426175" y="750775"/>
            <a:ext cx="8033100" cy="101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Arial"/>
                <a:ea typeface="Arial"/>
                <a:cs typeface="Arial"/>
                <a:sym typeface="Arial"/>
              </a:rPr>
              <a:t>Sistemas de archivos </a:t>
            </a:r>
            <a:endParaRPr b="1"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8"/>
          <p:cNvSpPr/>
          <p:nvPr/>
        </p:nvSpPr>
        <p:spPr>
          <a:xfrm>
            <a:off x="1426175" y="1992016"/>
            <a:ext cx="10062014"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 partir de </a:t>
            </a:r>
            <a:r>
              <a:rPr b="0" i="0" lang="en-US" sz="1400" u="none" cap="none" strike="noStrike">
                <a:solidFill>
                  <a:srgbClr val="FF0000"/>
                </a:solidFill>
                <a:latin typeface="Arial"/>
                <a:ea typeface="Arial"/>
                <a:cs typeface="Arial"/>
                <a:sym typeface="Arial"/>
              </a:rPr>
              <a:t>/Users/amanda/data</a:t>
            </a:r>
            <a:r>
              <a:rPr b="0" i="0" lang="en-US" sz="1400" u="none" cap="none" strike="noStrike">
                <a:solidFill>
                  <a:schemeClr val="dk1"/>
                </a:solidFill>
                <a:latin typeface="Arial"/>
                <a:ea typeface="Arial"/>
                <a:cs typeface="Arial"/>
                <a:sym typeface="Arial"/>
              </a:rPr>
              <a:t>/, ¿</a:t>
            </a:r>
            <a:r>
              <a:rPr b="0" i="0" lang="en-US" sz="1400" u="none" cap="none" strike="noStrike">
                <a:solidFill>
                  <a:srgbClr val="000000"/>
                </a:solidFill>
                <a:latin typeface="Arial"/>
                <a:ea typeface="Arial"/>
                <a:cs typeface="Arial"/>
                <a:sym typeface="Arial"/>
              </a:rPr>
              <a:t>cuál de los siguientes comandos podría utilizar Amanda para navegar a su directorio personal, </a:t>
            </a:r>
            <a:r>
              <a:rPr b="0" i="0" lang="en-US" sz="1400" u="none" cap="none" strike="noStrike">
                <a:solidFill>
                  <a:srgbClr val="FF0000"/>
                </a:solidFill>
                <a:latin typeface="Arial"/>
                <a:ea typeface="Arial"/>
                <a:cs typeface="Arial"/>
                <a:sym typeface="Arial"/>
              </a:rPr>
              <a:t>/Users/amanda</a:t>
            </a: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15" name="Google Shape;215;p18"/>
          <p:cNvSpPr/>
          <p:nvPr/>
        </p:nvSpPr>
        <p:spPr>
          <a:xfrm>
            <a:off x="1681422" y="3080934"/>
            <a:ext cx="2217247" cy="20313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FF0000"/>
                </a:solidFill>
                <a:latin typeface="Arial"/>
                <a:ea typeface="Arial"/>
                <a:cs typeface="Arial"/>
                <a:sym typeface="Arial"/>
              </a:rPr>
              <a:t>cd .</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FF0000"/>
                </a:solidFill>
                <a:latin typeface="Arial"/>
                <a:ea typeface="Arial"/>
                <a:cs typeface="Arial"/>
                <a:sym typeface="Arial"/>
              </a:rPr>
              <a:t>cd /</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FF0000"/>
                </a:solidFill>
                <a:latin typeface="Arial"/>
                <a:ea typeface="Arial"/>
                <a:cs typeface="Arial"/>
                <a:sym typeface="Arial"/>
              </a:rPr>
              <a:t>cd /home/amanda</a:t>
            </a:r>
            <a:endParaRPr b="0" i="0" sz="1400" u="none" cap="none" strike="noStrike">
              <a:solidFill>
                <a:srgbClr val="FF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FF0000"/>
                </a:solidFill>
                <a:latin typeface="Arial"/>
                <a:ea typeface="Arial"/>
                <a:cs typeface="Arial"/>
                <a:sym typeface="Arial"/>
              </a:rPr>
              <a:t>cd ../..</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FF0000"/>
                </a:solidFill>
                <a:latin typeface="Arial"/>
                <a:ea typeface="Arial"/>
                <a:cs typeface="Arial"/>
                <a:sym typeface="Arial"/>
              </a:rPr>
              <a:t>cd ~</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FF0000"/>
                </a:solidFill>
                <a:latin typeface="Arial"/>
                <a:ea typeface="Arial"/>
                <a:cs typeface="Arial"/>
                <a:sym typeface="Arial"/>
              </a:rPr>
              <a:t>cd home</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FF0000"/>
                </a:solidFill>
                <a:latin typeface="Arial"/>
                <a:ea typeface="Arial"/>
                <a:cs typeface="Arial"/>
                <a:sym typeface="Arial"/>
              </a:rPr>
              <a:t>cd ~/data/..</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FF0000"/>
                </a:solidFill>
                <a:latin typeface="Arial"/>
                <a:ea typeface="Arial"/>
                <a:cs typeface="Arial"/>
                <a:sym typeface="Arial"/>
              </a:rPr>
              <a:t>cd</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FF0000"/>
                </a:solidFill>
                <a:latin typeface="Arial"/>
                <a:ea typeface="Arial"/>
                <a:cs typeface="Arial"/>
                <a:sym typeface="Arial"/>
              </a:rPr>
              <a:t>cd ..</a:t>
            </a:r>
            <a:endParaRPr/>
          </a:p>
        </p:txBody>
      </p:sp>
      <p:sp>
        <p:nvSpPr>
          <p:cNvPr id="216" name="Google Shape;216;p18"/>
          <p:cNvSpPr/>
          <p:nvPr/>
        </p:nvSpPr>
        <p:spPr>
          <a:xfrm>
            <a:off x="4369100" y="3080925"/>
            <a:ext cx="6819900" cy="20313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000000"/>
              </a:buClr>
              <a:buSzPts val="1400"/>
              <a:buFont typeface="Arial"/>
              <a:buAutoNum type="arabicPeriod"/>
            </a:pPr>
            <a:r>
              <a:rPr b="1" i="0" lang="en-US" sz="1400" u="none" cap="none" strike="noStrike">
                <a:solidFill>
                  <a:srgbClr val="000000"/>
                </a:solidFill>
                <a:latin typeface="Arial"/>
                <a:ea typeface="Arial"/>
                <a:cs typeface="Arial"/>
                <a:sym typeface="Arial"/>
              </a:rPr>
              <a:t>No:</a:t>
            </a:r>
            <a:r>
              <a:rPr b="0" i="0" lang="en-US" sz="1400" u="none" cap="none" strike="noStrike">
                <a:solidFill>
                  <a:srgbClr val="000000"/>
                </a:solidFill>
                <a:latin typeface="Arial"/>
                <a:ea typeface="Arial"/>
                <a:cs typeface="Arial"/>
                <a:sym typeface="Arial"/>
              </a:rPr>
              <a:t> </a:t>
            </a:r>
            <a:r>
              <a:rPr b="0" i="0" lang="en-US" sz="1400" u="none" cap="none" strike="noStrike">
                <a:solidFill>
                  <a:srgbClr val="FF0000"/>
                </a:solidFill>
                <a:latin typeface="Arial"/>
                <a:ea typeface="Arial"/>
                <a:cs typeface="Arial"/>
                <a:sym typeface="Arial"/>
              </a:rPr>
              <a:t>.</a:t>
            </a:r>
            <a:r>
              <a:rPr b="0" i="0" lang="en-US" sz="1400" u="none" cap="none" strike="noStrike">
                <a:solidFill>
                  <a:srgbClr val="000000"/>
                </a:solidFill>
                <a:latin typeface="Arial"/>
                <a:ea typeface="Arial"/>
                <a:cs typeface="Arial"/>
                <a:sym typeface="Arial"/>
              </a:rPr>
              <a:t> representa el directorio actual.</a:t>
            </a:r>
            <a:endParaRPr/>
          </a:p>
          <a:p>
            <a:pPr indent="-342900" lvl="0" marL="342900" marR="0" rtl="0" algn="just">
              <a:lnSpc>
                <a:spcPct val="100000"/>
              </a:lnSpc>
              <a:spcBef>
                <a:spcPts val="0"/>
              </a:spcBef>
              <a:spcAft>
                <a:spcPts val="0"/>
              </a:spcAft>
              <a:buClr>
                <a:srgbClr val="000000"/>
              </a:buClr>
              <a:buSzPts val="1400"/>
              <a:buFont typeface="Arial"/>
              <a:buAutoNum type="arabicPeriod"/>
            </a:pPr>
            <a:r>
              <a:rPr b="1" i="0" lang="en-US" sz="1400" u="none" cap="none" strike="noStrike">
                <a:solidFill>
                  <a:srgbClr val="000000"/>
                </a:solidFill>
                <a:latin typeface="Arial"/>
                <a:ea typeface="Arial"/>
                <a:cs typeface="Arial"/>
                <a:sym typeface="Arial"/>
              </a:rPr>
              <a:t>No:</a:t>
            </a:r>
            <a:r>
              <a:rPr b="0" i="0" lang="en-US" sz="1400" u="none" cap="none" strike="noStrike">
                <a:solidFill>
                  <a:srgbClr val="000000"/>
                </a:solidFill>
                <a:latin typeface="Arial"/>
                <a:ea typeface="Arial"/>
                <a:cs typeface="Arial"/>
                <a:sym typeface="Arial"/>
              </a:rPr>
              <a:t> </a:t>
            </a:r>
            <a:r>
              <a:rPr b="0" i="0" lang="en-US" sz="1400" u="none" cap="none" strike="noStrike">
                <a:solidFill>
                  <a:srgbClr val="FF0000"/>
                </a:solidFill>
                <a:latin typeface="Arial"/>
                <a:ea typeface="Arial"/>
                <a:cs typeface="Arial"/>
                <a:sym typeface="Arial"/>
              </a:rPr>
              <a:t>/</a:t>
            </a:r>
            <a:r>
              <a:rPr b="0" i="0" lang="en-US" sz="1400" u="none" cap="none" strike="noStrike">
                <a:solidFill>
                  <a:srgbClr val="000000"/>
                </a:solidFill>
                <a:latin typeface="Arial"/>
                <a:ea typeface="Arial"/>
                <a:cs typeface="Arial"/>
                <a:sym typeface="Arial"/>
              </a:rPr>
              <a:t> representa el directorio raíz.</a:t>
            </a:r>
            <a:endParaRPr/>
          </a:p>
          <a:p>
            <a:pPr indent="-342900" lvl="0" marL="342900" marR="0" rtl="0" algn="just">
              <a:lnSpc>
                <a:spcPct val="100000"/>
              </a:lnSpc>
              <a:spcBef>
                <a:spcPts val="0"/>
              </a:spcBef>
              <a:spcAft>
                <a:spcPts val="0"/>
              </a:spcAft>
              <a:buClr>
                <a:srgbClr val="000000"/>
              </a:buClr>
              <a:buSzPts val="1400"/>
              <a:buFont typeface="Arial"/>
              <a:buAutoNum type="arabicPeriod"/>
            </a:pPr>
            <a:r>
              <a:rPr b="1" i="0" lang="en-US" sz="1400" u="none" cap="none" strike="noStrike">
                <a:solidFill>
                  <a:srgbClr val="000000"/>
                </a:solidFill>
                <a:latin typeface="Arial"/>
                <a:ea typeface="Arial"/>
                <a:cs typeface="Arial"/>
                <a:sym typeface="Arial"/>
              </a:rPr>
              <a:t>No:</a:t>
            </a:r>
            <a:r>
              <a:rPr b="0" i="0" lang="en-US" sz="1400" u="none" cap="none" strike="noStrike">
                <a:solidFill>
                  <a:srgbClr val="000000"/>
                </a:solidFill>
                <a:latin typeface="Arial"/>
                <a:ea typeface="Arial"/>
                <a:cs typeface="Arial"/>
                <a:sym typeface="Arial"/>
              </a:rPr>
              <a:t> el directorio principal de Amanda es </a:t>
            </a:r>
            <a:r>
              <a:rPr b="0" i="0" lang="en-US" sz="1400" u="none" cap="none" strike="noStrike">
                <a:solidFill>
                  <a:srgbClr val="FF0000"/>
                </a:solidFill>
                <a:latin typeface="Arial"/>
                <a:ea typeface="Arial"/>
                <a:cs typeface="Arial"/>
                <a:sym typeface="Arial"/>
              </a:rPr>
              <a:t>/Users/amanda</a:t>
            </a:r>
            <a:r>
              <a:rPr b="0" i="0" lang="en-US" sz="1400" u="none" cap="none" strike="noStrike">
                <a:solidFill>
                  <a:srgbClr val="000000"/>
                </a:solidFill>
                <a:latin typeface="Arial"/>
                <a:ea typeface="Arial"/>
                <a:cs typeface="Arial"/>
                <a:sym typeface="Arial"/>
              </a:rPr>
              <a:t>.</a:t>
            </a:r>
            <a:endParaRPr/>
          </a:p>
          <a:p>
            <a:pPr indent="-342900" lvl="0" marL="342900" marR="0" rtl="0" algn="just">
              <a:lnSpc>
                <a:spcPct val="100000"/>
              </a:lnSpc>
              <a:spcBef>
                <a:spcPts val="0"/>
              </a:spcBef>
              <a:spcAft>
                <a:spcPts val="0"/>
              </a:spcAft>
              <a:buClr>
                <a:srgbClr val="000000"/>
              </a:buClr>
              <a:buSzPts val="1400"/>
              <a:buFont typeface="Arial"/>
              <a:buAutoNum type="arabicPeriod"/>
            </a:pPr>
            <a:r>
              <a:rPr b="1" i="0" lang="en-US" sz="1400" u="none" cap="none" strike="noStrike">
                <a:solidFill>
                  <a:srgbClr val="000000"/>
                </a:solidFill>
                <a:latin typeface="Arial"/>
                <a:ea typeface="Arial"/>
                <a:cs typeface="Arial"/>
                <a:sym typeface="Arial"/>
              </a:rPr>
              <a:t>No:</a:t>
            </a:r>
            <a:r>
              <a:rPr b="0" i="0" lang="en-US" sz="1400" u="none" cap="none" strike="noStrike">
                <a:solidFill>
                  <a:srgbClr val="000000"/>
                </a:solidFill>
                <a:latin typeface="Arial"/>
                <a:ea typeface="Arial"/>
                <a:cs typeface="Arial"/>
                <a:sym typeface="Arial"/>
              </a:rPr>
              <a:t> esto sube dos niveles, es decir, termina en </a:t>
            </a:r>
            <a:r>
              <a:rPr b="0" i="0" lang="en-US" sz="1400" u="none" cap="none" strike="noStrike">
                <a:solidFill>
                  <a:srgbClr val="FF0000"/>
                </a:solidFill>
                <a:latin typeface="Arial"/>
                <a:ea typeface="Arial"/>
                <a:cs typeface="Arial"/>
                <a:sym typeface="Arial"/>
              </a:rPr>
              <a:t>/Users</a:t>
            </a:r>
            <a:r>
              <a:rPr b="0" i="0" lang="en-US" sz="1400" u="none" cap="none" strike="noStrike">
                <a:solidFill>
                  <a:srgbClr val="000000"/>
                </a:solidFill>
                <a:latin typeface="Arial"/>
                <a:ea typeface="Arial"/>
                <a:cs typeface="Arial"/>
                <a:sym typeface="Arial"/>
              </a:rPr>
              <a:t>.</a:t>
            </a:r>
            <a:endParaRPr/>
          </a:p>
          <a:p>
            <a:pPr indent="-342900" lvl="0" marL="342900" marR="0" rtl="0" algn="just">
              <a:lnSpc>
                <a:spcPct val="100000"/>
              </a:lnSpc>
              <a:spcBef>
                <a:spcPts val="0"/>
              </a:spcBef>
              <a:spcAft>
                <a:spcPts val="0"/>
              </a:spcAft>
              <a:buClr>
                <a:srgbClr val="000000"/>
              </a:buClr>
              <a:buSzPts val="1400"/>
              <a:buFont typeface="Arial"/>
              <a:buAutoNum type="arabicPeriod"/>
            </a:pPr>
            <a:r>
              <a:rPr b="1" i="0" lang="en-US" sz="1400" u="none" cap="none" strike="noStrike">
                <a:solidFill>
                  <a:srgbClr val="000000"/>
                </a:solidFill>
                <a:latin typeface="Arial"/>
                <a:ea typeface="Arial"/>
                <a:cs typeface="Arial"/>
                <a:sym typeface="Arial"/>
              </a:rPr>
              <a:t>Sí:</a:t>
            </a:r>
            <a:r>
              <a:rPr b="0" i="0" lang="en-US" sz="1400" u="none" cap="none" strike="noStrike">
                <a:solidFill>
                  <a:srgbClr val="000000"/>
                </a:solidFill>
                <a:latin typeface="Arial"/>
                <a:ea typeface="Arial"/>
                <a:cs typeface="Arial"/>
                <a:sym typeface="Arial"/>
              </a:rPr>
              <a:t> </a:t>
            </a:r>
            <a:r>
              <a:rPr b="0" i="0" lang="en-US" sz="1400" u="none" cap="none" strike="noStrike">
                <a:solidFill>
                  <a:srgbClr val="FF0000"/>
                </a:solidFill>
                <a:latin typeface="Arial"/>
                <a:ea typeface="Arial"/>
                <a:cs typeface="Arial"/>
                <a:sym typeface="Arial"/>
              </a:rPr>
              <a:t>~</a:t>
            </a:r>
            <a:r>
              <a:rPr b="0" i="0" lang="en-US" sz="1400" u="none" cap="none" strike="noStrike">
                <a:solidFill>
                  <a:srgbClr val="000000"/>
                </a:solidFill>
                <a:latin typeface="Arial"/>
                <a:ea typeface="Arial"/>
                <a:cs typeface="Arial"/>
                <a:sym typeface="Arial"/>
              </a:rPr>
              <a:t> representa el directorio de inicio del usuario, en este caso /Users/amanda.</a:t>
            </a:r>
            <a:endParaRPr/>
          </a:p>
          <a:p>
            <a:pPr indent="-342900" lvl="0" marL="342900" marR="0" rtl="0" algn="just">
              <a:lnSpc>
                <a:spcPct val="100000"/>
              </a:lnSpc>
              <a:spcBef>
                <a:spcPts val="0"/>
              </a:spcBef>
              <a:spcAft>
                <a:spcPts val="0"/>
              </a:spcAft>
              <a:buClr>
                <a:srgbClr val="000000"/>
              </a:buClr>
              <a:buSzPts val="1400"/>
              <a:buFont typeface="Arial"/>
              <a:buAutoNum type="arabicPeriod"/>
            </a:pPr>
            <a:r>
              <a:rPr b="1" i="0" lang="en-US" sz="1400" u="none" cap="none" strike="noStrike">
                <a:solidFill>
                  <a:srgbClr val="000000"/>
                </a:solidFill>
                <a:latin typeface="Arial"/>
                <a:ea typeface="Arial"/>
                <a:cs typeface="Arial"/>
                <a:sym typeface="Arial"/>
              </a:rPr>
              <a:t>No: </a:t>
            </a:r>
            <a:r>
              <a:rPr b="0" i="0" lang="en-US" sz="1400" u="none" cap="none" strike="noStrike">
                <a:solidFill>
                  <a:srgbClr val="000000"/>
                </a:solidFill>
                <a:latin typeface="Arial"/>
                <a:ea typeface="Arial"/>
                <a:cs typeface="Arial"/>
                <a:sym typeface="Arial"/>
              </a:rPr>
              <a:t>esto navegaría a un directorio llamado </a:t>
            </a:r>
            <a:r>
              <a:rPr b="0" i="0" lang="en-US" sz="1400" u="none" cap="none" strike="noStrike">
                <a:solidFill>
                  <a:srgbClr val="FF0000"/>
                </a:solidFill>
                <a:latin typeface="Arial"/>
                <a:ea typeface="Arial"/>
                <a:cs typeface="Arial"/>
                <a:sym typeface="Arial"/>
              </a:rPr>
              <a:t>home</a:t>
            </a:r>
            <a:r>
              <a:rPr b="0" i="0" lang="en-US" sz="1400" u="none" cap="none" strike="noStrike">
                <a:solidFill>
                  <a:srgbClr val="000000"/>
                </a:solidFill>
                <a:latin typeface="Arial"/>
                <a:ea typeface="Arial"/>
                <a:cs typeface="Arial"/>
                <a:sym typeface="Arial"/>
              </a:rPr>
              <a:t>, si existe.</a:t>
            </a:r>
            <a:endParaRPr/>
          </a:p>
          <a:p>
            <a:pPr indent="-342900" lvl="0" marL="342900" marR="0" rtl="0" algn="just">
              <a:lnSpc>
                <a:spcPct val="100000"/>
              </a:lnSpc>
              <a:spcBef>
                <a:spcPts val="0"/>
              </a:spcBef>
              <a:spcAft>
                <a:spcPts val="0"/>
              </a:spcAft>
              <a:buClr>
                <a:srgbClr val="000000"/>
              </a:buClr>
              <a:buSzPts val="1400"/>
              <a:buFont typeface="Arial"/>
              <a:buAutoNum type="arabicPeriod"/>
            </a:pPr>
            <a:r>
              <a:rPr b="1" i="0" lang="en-US" sz="1400" u="none" cap="none" strike="noStrike">
                <a:solidFill>
                  <a:srgbClr val="000000"/>
                </a:solidFill>
                <a:latin typeface="Arial"/>
                <a:ea typeface="Arial"/>
                <a:cs typeface="Arial"/>
                <a:sym typeface="Arial"/>
              </a:rPr>
              <a:t>Sí:</a:t>
            </a:r>
            <a:r>
              <a:rPr b="0" i="0" lang="en-US" sz="1400" u="none" cap="none" strike="noStrike">
                <a:solidFill>
                  <a:srgbClr val="000000"/>
                </a:solidFill>
                <a:latin typeface="Arial"/>
                <a:ea typeface="Arial"/>
                <a:cs typeface="Arial"/>
                <a:sym typeface="Arial"/>
              </a:rPr>
              <a:t> innecesariamente complicado, pero correcto.</a:t>
            </a:r>
            <a:endParaRPr/>
          </a:p>
          <a:p>
            <a:pPr indent="-342900" lvl="0" marL="342900" marR="0" rtl="0" algn="just">
              <a:lnSpc>
                <a:spcPct val="100000"/>
              </a:lnSpc>
              <a:spcBef>
                <a:spcPts val="0"/>
              </a:spcBef>
              <a:spcAft>
                <a:spcPts val="0"/>
              </a:spcAft>
              <a:buClr>
                <a:srgbClr val="000000"/>
              </a:buClr>
              <a:buSzPts val="1400"/>
              <a:buFont typeface="Arial"/>
              <a:buAutoNum type="arabicPeriod"/>
            </a:pPr>
            <a:r>
              <a:rPr b="1" i="0" lang="en-US" sz="1400" u="none" cap="none" strike="noStrike">
                <a:solidFill>
                  <a:srgbClr val="000000"/>
                </a:solidFill>
                <a:latin typeface="Arial"/>
                <a:ea typeface="Arial"/>
                <a:cs typeface="Arial"/>
                <a:sym typeface="Arial"/>
              </a:rPr>
              <a:t>Sí:</a:t>
            </a:r>
            <a:r>
              <a:rPr b="0" i="0" lang="en-US" sz="1400" u="none" cap="none" strike="noStrike">
                <a:solidFill>
                  <a:srgbClr val="000000"/>
                </a:solidFill>
                <a:latin typeface="Arial"/>
                <a:ea typeface="Arial"/>
                <a:cs typeface="Arial"/>
                <a:sym typeface="Arial"/>
              </a:rPr>
              <a:t> acceso directo para volver al directorio de inicio del usuario.</a:t>
            </a:r>
            <a:endParaRPr/>
          </a:p>
          <a:p>
            <a:pPr indent="-342900" lvl="0" marL="342900" marR="0" rtl="0" algn="just">
              <a:lnSpc>
                <a:spcPct val="100000"/>
              </a:lnSpc>
              <a:spcBef>
                <a:spcPts val="0"/>
              </a:spcBef>
              <a:spcAft>
                <a:spcPts val="0"/>
              </a:spcAft>
              <a:buClr>
                <a:srgbClr val="000000"/>
              </a:buClr>
              <a:buSzPts val="1400"/>
              <a:buFont typeface="Arial"/>
              <a:buAutoNum type="arabicPeriod"/>
            </a:pPr>
            <a:r>
              <a:rPr b="1" i="0" lang="en-US" sz="1400" u="none" cap="none" strike="noStrike">
                <a:solidFill>
                  <a:srgbClr val="000000"/>
                </a:solidFill>
                <a:latin typeface="Arial"/>
                <a:ea typeface="Arial"/>
                <a:cs typeface="Arial"/>
                <a:sym typeface="Arial"/>
              </a:rPr>
              <a:t>Sí:</a:t>
            </a:r>
            <a:r>
              <a:rPr b="0" i="0" lang="en-US" sz="1400" u="none" cap="none" strike="noStrike">
                <a:solidFill>
                  <a:srgbClr val="000000"/>
                </a:solidFill>
                <a:latin typeface="Arial"/>
                <a:ea typeface="Arial"/>
                <a:cs typeface="Arial"/>
                <a:sym typeface="Arial"/>
              </a:rPr>
              <a:t> sube un nivel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0" name="Shape 220"/>
        <p:cNvGrpSpPr/>
        <p:nvPr/>
      </p:nvGrpSpPr>
      <p:grpSpPr>
        <a:xfrm>
          <a:off x="0" y="0"/>
          <a:ext cx="0" cy="0"/>
          <a:chOff x="0" y="0"/>
          <a:chExt cx="0" cy="0"/>
        </a:xfrm>
      </p:grpSpPr>
      <p:sp>
        <p:nvSpPr>
          <p:cNvPr id="221" name="Google Shape;221;p19"/>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2" name="Google Shape;222;p19"/>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223" name="Google Shape;223;p19"/>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224" name="Google Shape;224;p19"/>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225" name="Google Shape;225;p19"/>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226" name="Google Shape;226;p19"/>
          <p:cNvSpPr txBox="1"/>
          <p:nvPr/>
        </p:nvSpPr>
        <p:spPr>
          <a:xfrm>
            <a:off x="1426175" y="750775"/>
            <a:ext cx="8033100" cy="101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Arial"/>
                <a:ea typeface="Arial"/>
                <a:cs typeface="Arial"/>
                <a:sym typeface="Arial"/>
              </a:rPr>
              <a:t>Archivos y Directorios </a:t>
            </a:r>
            <a:endParaRPr b="1"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9"/>
          <p:cNvSpPr/>
          <p:nvPr/>
        </p:nvSpPr>
        <p:spPr>
          <a:xfrm>
            <a:off x="1426175" y="1899549"/>
            <a:ext cx="5374676"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Con el comando </a:t>
            </a:r>
            <a:r>
              <a:rPr b="0" i="0" lang="en-US" sz="1400" u="none" cap="none" strike="noStrike">
                <a:solidFill>
                  <a:srgbClr val="FF0000"/>
                </a:solidFill>
                <a:latin typeface="Arial"/>
                <a:ea typeface="Arial"/>
                <a:cs typeface="Arial"/>
                <a:sym typeface="Arial"/>
              </a:rPr>
              <a:t>cd</a:t>
            </a:r>
            <a:r>
              <a:rPr b="0" i="0" lang="en-US" sz="1400" u="none" cap="none" strike="noStrike">
                <a:solidFill>
                  <a:srgbClr val="000000"/>
                </a:solidFill>
                <a:latin typeface="Arial"/>
                <a:ea typeface="Arial"/>
                <a:cs typeface="Arial"/>
                <a:sym typeface="Arial"/>
              </a:rPr>
              <a:t> ingrese al directorio de trabajo </a:t>
            </a:r>
            <a:r>
              <a:rPr b="0" i="0" lang="en-US" sz="1400" u="none" cap="none" strike="noStrike">
                <a:solidFill>
                  <a:srgbClr val="FF0000"/>
                </a:solidFill>
                <a:latin typeface="Arial"/>
                <a:ea typeface="Arial"/>
                <a:cs typeface="Arial"/>
                <a:sym typeface="Arial"/>
              </a:rPr>
              <a:t>data-shell</a:t>
            </a:r>
            <a:endParaRPr b="0" i="0" sz="1400" u="none" cap="none" strike="noStrike">
              <a:solidFill>
                <a:srgbClr val="FF0000"/>
              </a:solidFill>
              <a:latin typeface="Arial"/>
              <a:ea typeface="Arial"/>
              <a:cs typeface="Arial"/>
              <a:sym typeface="Arial"/>
            </a:endParaRPr>
          </a:p>
        </p:txBody>
      </p:sp>
      <p:sp>
        <p:nvSpPr>
          <p:cNvPr id="228" name="Google Shape;228;p19"/>
          <p:cNvSpPr/>
          <p:nvPr/>
        </p:nvSpPr>
        <p:spPr>
          <a:xfrm>
            <a:off x="1426175" y="2357616"/>
            <a:ext cx="6470041"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Estando en </a:t>
            </a:r>
            <a:r>
              <a:rPr b="0" i="0" lang="en-US" sz="1400" u="none" cap="none" strike="noStrike">
                <a:solidFill>
                  <a:srgbClr val="FF0000"/>
                </a:solidFill>
                <a:latin typeface="Arial"/>
                <a:ea typeface="Arial"/>
                <a:cs typeface="Arial"/>
                <a:sym typeface="Arial"/>
              </a:rPr>
              <a:t>data-shell </a:t>
            </a:r>
            <a:r>
              <a:rPr b="0" i="0" lang="en-US" sz="1400" u="none" cap="none" strike="noStrike">
                <a:solidFill>
                  <a:schemeClr val="dk1"/>
                </a:solidFill>
                <a:latin typeface="Arial"/>
                <a:ea typeface="Arial"/>
                <a:cs typeface="Arial"/>
                <a:sym typeface="Arial"/>
              </a:rPr>
              <a:t>cree un nuevo directorio llamado</a:t>
            </a:r>
            <a:r>
              <a:rPr b="0" i="0" lang="en-US" sz="1400" u="none" cap="none" strike="noStrike">
                <a:solidFill>
                  <a:srgbClr val="FF0000"/>
                </a:solidFill>
                <a:latin typeface="Arial"/>
                <a:ea typeface="Arial"/>
                <a:cs typeface="Arial"/>
                <a:sym typeface="Arial"/>
              </a:rPr>
              <a:t> tesis </a:t>
            </a:r>
            <a:r>
              <a:rPr b="0" i="0" lang="en-US" sz="1400" u="none" cap="none" strike="noStrike">
                <a:solidFill>
                  <a:schemeClr val="lt1"/>
                </a:solidFill>
                <a:highlight>
                  <a:srgbClr val="000000"/>
                </a:highlight>
                <a:latin typeface="Consolas"/>
                <a:ea typeface="Consolas"/>
                <a:cs typeface="Consolas"/>
                <a:sym typeface="Consolas"/>
              </a:rPr>
              <a:t>$ mkdir tesis </a:t>
            </a:r>
            <a:endParaRPr b="0" i="0" sz="1400" u="none" cap="none" strike="noStrike">
              <a:solidFill>
                <a:schemeClr val="lt1"/>
              </a:solidFill>
              <a:highlight>
                <a:srgbClr val="000000"/>
              </a:highlight>
              <a:latin typeface="Arial"/>
              <a:ea typeface="Arial"/>
              <a:cs typeface="Arial"/>
              <a:sym typeface="Arial"/>
            </a:endParaRPr>
          </a:p>
        </p:txBody>
      </p:sp>
      <p:sp>
        <p:nvSpPr>
          <p:cNvPr id="229" name="Google Shape;229;p19"/>
          <p:cNvSpPr/>
          <p:nvPr/>
        </p:nvSpPr>
        <p:spPr>
          <a:xfrm>
            <a:off x="1426175" y="2815683"/>
            <a:ext cx="6877204"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Verifique que ha creado el directorio </a:t>
            </a:r>
            <a:r>
              <a:rPr b="0" i="0" lang="en-US" sz="1400" u="none" cap="none" strike="noStrike">
                <a:solidFill>
                  <a:srgbClr val="FF0000"/>
                </a:solidFill>
                <a:latin typeface="Arial"/>
                <a:ea typeface="Arial"/>
                <a:cs typeface="Arial"/>
                <a:sym typeface="Arial"/>
              </a:rPr>
              <a:t>tesis</a:t>
            </a:r>
            <a:r>
              <a:rPr b="0" i="0" lang="en-US" sz="1400" u="none" cap="none" strike="noStrike">
                <a:solidFill>
                  <a:schemeClr val="dk1"/>
                </a:solidFill>
                <a:latin typeface="Arial"/>
                <a:ea typeface="Arial"/>
                <a:cs typeface="Arial"/>
                <a:sym typeface="Arial"/>
              </a:rPr>
              <a:t> dentro de el directorio </a:t>
            </a:r>
            <a:r>
              <a:rPr b="0" i="0" lang="en-US" sz="1400" u="none" cap="none" strike="noStrike">
                <a:solidFill>
                  <a:srgbClr val="FF0000"/>
                </a:solidFill>
                <a:latin typeface="Arial"/>
                <a:ea typeface="Arial"/>
                <a:cs typeface="Arial"/>
                <a:sym typeface="Arial"/>
              </a:rPr>
              <a:t>data-shell </a:t>
            </a:r>
            <a:r>
              <a:rPr b="0" i="0" lang="en-US" sz="1400" u="none" cap="none" strike="noStrike">
                <a:solidFill>
                  <a:schemeClr val="lt1"/>
                </a:solidFill>
                <a:highlight>
                  <a:srgbClr val="000000"/>
                </a:highlight>
                <a:latin typeface="Consolas"/>
                <a:ea typeface="Consolas"/>
                <a:cs typeface="Consolas"/>
                <a:sym typeface="Consolas"/>
              </a:rPr>
              <a:t>$ ls -F</a:t>
            </a:r>
            <a:endParaRPr b="0" i="0" sz="1400" u="none" cap="none" strike="noStrike">
              <a:solidFill>
                <a:srgbClr val="FF0000"/>
              </a:solidFill>
              <a:latin typeface="Arial"/>
              <a:ea typeface="Arial"/>
              <a:cs typeface="Arial"/>
              <a:sym typeface="Arial"/>
            </a:endParaRPr>
          </a:p>
        </p:txBody>
      </p:sp>
      <p:sp>
        <p:nvSpPr>
          <p:cNvPr id="230" name="Google Shape;230;p19"/>
          <p:cNvSpPr/>
          <p:nvPr/>
        </p:nvSpPr>
        <p:spPr>
          <a:xfrm>
            <a:off x="1426175" y="3273750"/>
            <a:ext cx="9619941"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Ingrese al directorio </a:t>
            </a:r>
            <a:r>
              <a:rPr b="0" i="0" lang="en-US" sz="1400" u="none" cap="none" strike="noStrike">
                <a:solidFill>
                  <a:srgbClr val="FF0000"/>
                </a:solidFill>
                <a:latin typeface="Arial"/>
                <a:ea typeface="Arial"/>
                <a:cs typeface="Arial"/>
                <a:sym typeface="Arial"/>
              </a:rPr>
              <a:t>tesis</a:t>
            </a:r>
            <a:r>
              <a:rPr b="0" i="0" lang="en-US" sz="1400" u="none" cap="none" strike="noStrike">
                <a:solidFill>
                  <a:schemeClr val="dk1"/>
                </a:solidFill>
                <a:latin typeface="Arial"/>
                <a:ea typeface="Arial"/>
                <a:cs typeface="Arial"/>
                <a:sym typeface="Arial"/>
              </a:rPr>
              <a:t> </a:t>
            </a:r>
            <a:r>
              <a:rPr b="0" i="0" lang="en-US" sz="1400" u="none" cap="none" strike="noStrike">
                <a:solidFill>
                  <a:schemeClr val="lt1"/>
                </a:solidFill>
                <a:highlight>
                  <a:srgbClr val="000000"/>
                </a:highlight>
                <a:latin typeface="Consolas"/>
                <a:ea typeface="Consolas"/>
                <a:cs typeface="Consolas"/>
                <a:sym typeface="Consolas"/>
              </a:rPr>
              <a:t>$ cd tesis</a:t>
            </a:r>
            <a:r>
              <a:rPr b="0" i="0" lang="en-US" sz="1400" u="none" cap="none" strike="noStrike">
                <a:solidFill>
                  <a:schemeClr val="dk1"/>
                </a:solidFill>
                <a:latin typeface="Consolas"/>
                <a:ea typeface="Consolas"/>
                <a:cs typeface="Consolas"/>
                <a:sym typeface="Consolas"/>
              </a:rPr>
              <a:t>, </a:t>
            </a:r>
            <a:r>
              <a:rPr b="0" i="0" lang="en-US" sz="1400" u="none" cap="none" strike="noStrike">
                <a:solidFill>
                  <a:schemeClr val="dk1"/>
                </a:solidFill>
                <a:latin typeface="Arial"/>
                <a:ea typeface="Arial"/>
                <a:cs typeface="Arial"/>
                <a:sym typeface="Arial"/>
              </a:rPr>
              <a:t>cree y edite un archivo de texto llamado </a:t>
            </a:r>
            <a:r>
              <a:rPr b="0" i="0" lang="en-US" sz="1400" u="none" cap="none" strike="noStrike">
                <a:solidFill>
                  <a:srgbClr val="FF0000"/>
                </a:solidFill>
                <a:latin typeface="Arial"/>
                <a:ea typeface="Arial"/>
                <a:cs typeface="Arial"/>
                <a:sym typeface="Arial"/>
              </a:rPr>
              <a:t>borrador.txt </a:t>
            </a:r>
            <a:r>
              <a:rPr b="0" i="0" lang="en-US" sz="1400" u="none" cap="none" strike="noStrike">
                <a:solidFill>
                  <a:schemeClr val="lt1"/>
                </a:solidFill>
                <a:highlight>
                  <a:srgbClr val="000000"/>
                </a:highlight>
                <a:latin typeface="Consolas"/>
                <a:ea typeface="Consolas"/>
                <a:cs typeface="Consolas"/>
                <a:sym typeface="Consolas"/>
              </a:rPr>
              <a:t>$ gedit borrador.txt</a:t>
            </a:r>
            <a:r>
              <a:rPr b="0" i="0" lang="en-US" sz="1400" u="none" cap="none" strike="noStrike">
                <a:solidFill>
                  <a:srgbClr val="FF0000"/>
                </a:solidFill>
                <a:latin typeface="Arial"/>
                <a:ea typeface="Arial"/>
                <a:cs typeface="Arial"/>
                <a:sym typeface="Arial"/>
              </a:rPr>
              <a:t> </a:t>
            </a:r>
            <a:endParaRPr b="0" i="0" sz="1400" u="none" cap="none" strike="noStrike">
              <a:solidFill>
                <a:srgbClr val="FF0000"/>
              </a:solidFill>
              <a:latin typeface="Arial"/>
              <a:ea typeface="Arial"/>
              <a:cs typeface="Arial"/>
              <a:sym typeface="Arial"/>
            </a:endParaRPr>
          </a:p>
        </p:txBody>
      </p:sp>
      <p:sp>
        <p:nvSpPr>
          <p:cNvPr id="231" name="Google Shape;231;p19"/>
          <p:cNvSpPr/>
          <p:nvPr/>
        </p:nvSpPr>
        <p:spPr>
          <a:xfrm>
            <a:off x="1426175" y="3735189"/>
            <a:ext cx="4769254"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Podemos eliminar el archivo creado </a:t>
            </a:r>
            <a:r>
              <a:rPr b="0" i="0" lang="en-US" sz="1400" u="none" cap="none" strike="noStrike">
                <a:solidFill>
                  <a:schemeClr val="lt1"/>
                </a:solidFill>
                <a:highlight>
                  <a:srgbClr val="000000"/>
                </a:highlight>
                <a:latin typeface="Consolas"/>
                <a:ea typeface="Consolas"/>
                <a:cs typeface="Consolas"/>
                <a:sym typeface="Consolas"/>
              </a:rPr>
              <a:t>$ rm borrador.txt</a:t>
            </a:r>
            <a:endParaRPr b="0" i="0" sz="1400" u="none" cap="none" strike="noStrike">
              <a:solidFill>
                <a:srgbClr val="FF0000"/>
              </a:solidFill>
              <a:latin typeface="Arial"/>
              <a:ea typeface="Arial"/>
              <a:cs typeface="Arial"/>
              <a:sym typeface="Arial"/>
            </a:endParaRPr>
          </a:p>
        </p:txBody>
      </p:sp>
      <p:sp>
        <p:nvSpPr>
          <p:cNvPr id="232" name="Google Shape;232;p19"/>
          <p:cNvSpPr/>
          <p:nvPr/>
        </p:nvSpPr>
        <p:spPr>
          <a:xfrm>
            <a:off x="5057718" y="4540003"/>
            <a:ext cx="2723962" cy="49244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600" u="none" cap="none" strike="noStrike">
                <a:solidFill>
                  <a:schemeClr val="lt1"/>
                </a:solidFill>
                <a:highlight>
                  <a:srgbClr val="000000"/>
                </a:highlight>
                <a:latin typeface="Consolas"/>
                <a:ea typeface="Consolas"/>
                <a:cs typeface="Consolas"/>
                <a:sym typeface="Consolas"/>
              </a:rPr>
              <a:t>$ rm tesis</a:t>
            </a:r>
            <a:r>
              <a:rPr b="0" i="0" lang="en-US" sz="2600" u="none" cap="none" strike="noStrike">
                <a:solidFill>
                  <a:schemeClr val="lt1"/>
                </a:solidFill>
                <a:latin typeface="Consolas"/>
                <a:ea typeface="Consolas"/>
                <a:cs typeface="Consolas"/>
                <a:sym typeface="Consolas"/>
              </a:rPr>
              <a:t> </a:t>
            </a:r>
            <a:r>
              <a:rPr b="0" i="0" lang="en-US" sz="2600" u="none" cap="none" strike="noStrike">
                <a:solidFill>
                  <a:srgbClr val="FF0000"/>
                </a:solidFill>
                <a:latin typeface="Consolas"/>
                <a:ea typeface="Consolas"/>
                <a:cs typeface="Consolas"/>
                <a:sym typeface="Consolas"/>
              </a:rPr>
              <a:t>??</a:t>
            </a:r>
            <a:r>
              <a:rPr b="0" i="0" lang="en-US" sz="2600" u="none" cap="none" strike="noStrike">
                <a:solidFill>
                  <a:schemeClr val="lt1"/>
                </a:solidFill>
                <a:latin typeface="Consolas"/>
                <a:ea typeface="Consolas"/>
                <a:cs typeface="Consolas"/>
                <a:sym typeface="Consolas"/>
              </a:rPr>
              <a:t>?</a:t>
            </a:r>
            <a:endParaRPr b="0" i="0" sz="26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6" name="Shape 236"/>
        <p:cNvGrpSpPr/>
        <p:nvPr/>
      </p:nvGrpSpPr>
      <p:grpSpPr>
        <a:xfrm>
          <a:off x="0" y="0"/>
          <a:ext cx="0" cy="0"/>
          <a:chOff x="0" y="0"/>
          <a:chExt cx="0" cy="0"/>
        </a:xfrm>
      </p:grpSpPr>
      <p:sp>
        <p:nvSpPr>
          <p:cNvPr id="237" name="Google Shape;237;p20"/>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8" name="Google Shape;238;p20"/>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239" name="Google Shape;239;p20"/>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240" name="Google Shape;240;p20"/>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241" name="Google Shape;241;p20"/>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242" name="Google Shape;242;p20"/>
          <p:cNvSpPr txBox="1"/>
          <p:nvPr/>
        </p:nvSpPr>
        <p:spPr>
          <a:xfrm>
            <a:off x="1426175" y="750775"/>
            <a:ext cx="8033100" cy="101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Arial"/>
                <a:ea typeface="Arial"/>
                <a:cs typeface="Arial"/>
                <a:sym typeface="Arial"/>
              </a:rPr>
              <a:t>Archivos y Directorios </a:t>
            </a:r>
            <a:endParaRPr b="1"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0"/>
          <p:cNvSpPr/>
          <p:nvPr/>
        </p:nvSpPr>
        <p:spPr>
          <a:xfrm>
            <a:off x="1426175" y="1899549"/>
            <a:ext cx="5374676"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Con el comando </a:t>
            </a:r>
            <a:r>
              <a:rPr b="0" i="0" lang="en-US" sz="1400" u="none" cap="none" strike="noStrike">
                <a:solidFill>
                  <a:srgbClr val="FF0000"/>
                </a:solidFill>
                <a:latin typeface="Arial"/>
                <a:ea typeface="Arial"/>
                <a:cs typeface="Arial"/>
                <a:sym typeface="Arial"/>
              </a:rPr>
              <a:t>cd</a:t>
            </a:r>
            <a:r>
              <a:rPr b="0" i="0" lang="en-US" sz="1400" u="none" cap="none" strike="noStrike">
                <a:solidFill>
                  <a:srgbClr val="000000"/>
                </a:solidFill>
                <a:latin typeface="Arial"/>
                <a:ea typeface="Arial"/>
                <a:cs typeface="Arial"/>
                <a:sym typeface="Arial"/>
              </a:rPr>
              <a:t> ingrese al directorio de trabajo </a:t>
            </a:r>
            <a:r>
              <a:rPr b="0" i="0" lang="en-US" sz="1400" u="none" cap="none" strike="noStrike">
                <a:solidFill>
                  <a:srgbClr val="FF0000"/>
                </a:solidFill>
                <a:latin typeface="Arial"/>
                <a:ea typeface="Arial"/>
                <a:cs typeface="Arial"/>
                <a:sym typeface="Arial"/>
              </a:rPr>
              <a:t>data-shell</a:t>
            </a:r>
            <a:endParaRPr b="0" i="0" sz="1400" u="none" cap="none" strike="noStrike">
              <a:solidFill>
                <a:srgbClr val="FF0000"/>
              </a:solidFill>
              <a:latin typeface="Arial"/>
              <a:ea typeface="Arial"/>
              <a:cs typeface="Arial"/>
              <a:sym typeface="Arial"/>
            </a:endParaRPr>
          </a:p>
        </p:txBody>
      </p:sp>
      <p:sp>
        <p:nvSpPr>
          <p:cNvPr id="244" name="Google Shape;244;p20"/>
          <p:cNvSpPr/>
          <p:nvPr/>
        </p:nvSpPr>
        <p:spPr>
          <a:xfrm>
            <a:off x="1426175" y="2357616"/>
            <a:ext cx="6470041"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Estando en </a:t>
            </a:r>
            <a:r>
              <a:rPr b="0" i="0" lang="en-US" sz="1400" u="none" cap="none" strike="noStrike">
                <a:solidFill>
                  <a:srgbClr val="FF0000"/>
                </a:solidFill>
                <a:latin typeface="Arial"/>
                <a:ea typeface="Arial"/>
                <a:cs typeface="Arial"/>
                <a:sym typeface="Arial"/>
              </a:rPr>
              <a:t>data-shell </a:t>
            </a:r>
            <a:r>
              <a:rPr b="0" i="0" lang="en-US" sz="1400" u="none" cap="none" strike="noStrike">
                <a:solidFill>
                  <a:schemeClr val="dk1"/>
                </a:solidFill>
                <a:latin typeface="Arial"/>
                <a:ea typeface="Arial"/>
                <a:cs typeface="Arial"/>
                <a:sym typeface="Arial"/>
              </a:rPr>
              <a:t>cree un nuevo directorio llamado</a:t>
            </a:r>
            <a:r>
              <a:rPr b="0" i="0" lang="en-US" sz="1400" u="none" cap="none" strike="noStrike">
                <a:solidFill>
                  <a:srgbClr val="FF0000"/>
                </a:solidFill>
                <a:latin typeface="Arial"/>
                <a:ea typeface="Arial"/>
                <a:cs typeface="Arial"/>
                <a:sym typeface="Arial"/>
              </a:rPr>
              <a:t> tesis </a:t>
            </a:r>
            <a:r>
              <a:rPr b="0" i="0" lang="en-US" sz="1400" u="none" cap="none" strike="noStrike">
                <a:solidFill>
                  <a:schemeClr val="lt1"/>
                </a:solidFill>
                <a:highlight>
                  <a:srgbClr val="000000"/>
                </a:highlight>
                <a:latin typeface="Consolas"/>
                <a:ea typeface="Consolas"/>
                <a:cs typeface="Consolas"/>
                <a:sym typeface="Consolas"/>
              </a:rPr>
              <a:t>$ mkdir tesis </a:t>
            </a:r>
            <a:endParaRPr b="0" i="0" sz="1400" u="none" cap="none" strike="noStrike">
              <a:solidFill>
                <a:schemeClr val="lt1"/>
              </a:solidFill>
              <a:highlight>
                <a:srgbClr val="000000"/>
              </a:highlight>
              <a:latin typeface="Arial"/>
              <a:ea typeface="Arial"/>
              <a:cs typeface="Arial"/>
              <a:sym typeface="Arial"/>
            </a:endParaRPr>
          </a:p>
        </p:txBody>
      </p:sp>
      <p:sp>
        <p:nvSpPr>
          <p:cNvPr id="245" name="Google Shape;245;p20"/>
          <p:cNvSpPr/>
          <p:nvPr/>
        </p:nvSpPr>
        <p:spPr>
          <a:xfrm>
            <a:off x="1426175" y="2815683"/>
            <a:ext cx="6877204"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Verifique que ha creado el directorio </a:t>
            </a:r>
            <a:r>
              <a:rPr b="0" i="0" lang="en-US" sz="1400" u="none" cap="none" strike="noStrike">
                <a:solidFill>
                  <a:srgbClr val="FF0000"/>
                </a:solidFill>
                <a:latin typeface="Arial"/>
                <a:ea typeface="Arial"/>
                <a:cs typeface="Arial"/>
                <a:sym typeface="Arial"/>
              </a:rPr>
              <a:t>tesis</a:t>
            </a:r>
            <a:r>
              <a:rPr b="0" i="0" lang="en-US" sz="1400" u="none" cap="none" strike="noStrike">
                <a:solidFill>
                  <a:schemeClr val="dk1"/>
                </a:solidFill>
                <a:latin typeface="Arial"/>
                <a:ea typeface="Arial"/>
                <a:cs typeface="Arial"/>
                <a:sym typeface="Arial"/>
              </a:rPr>
              <a:t> dentro de el directorio </a:t>
            </a:r>
            <a:r>
              <a:rPr b="0" i="0" lang="en-US" sz="1400" u="none" cap="none" strike="noStrike">
                <a:solidFill>
                  <a:srgbClr val="FF0000"/>
                </a:solidFill>
                <a:latin typeface="Arial"/>
                <a:ea typeface="Arial"/>
                <a:cs typeface="Arial"/>
                <a:sym typeface="Arial"/>
              </a:rPr>
              <a:t>data-shell </a:t>
            </a:r>
            <a:r>
              <a:rPr b="0" i="0" lang="en-US" sz="1400" u="none" cap="none" strike="noStrike">
                <a:solidFill>
                  <a:schemeClr val="lt1"/>
                </a:solidFill>
                <a:highlight>
                  <a:srgbClr val="000000"/>
                </a:highlight>
                <a:latin typeface="Consolas"/>
                <a:ea typeface="Consolas"/>
                <a:cs typeface="Consolas"/>
                <a:sym typeface="Consolas"/>
              </a:rPr>
              <a:t>$ ls -F</a:t>
            </a:r>
            <a:endParaRPr b="0" i="0" sz="1400" u="none" cap="none" strike="noStrike">
              <a:solidFill>
                <a:srgbClr val="FF0000"/>
              </a:solidFill>
              <a:latin typeface="Arial"/>
              <a:ea typeface="Arial"/>
              <a:cs typeface="Arial"/>
              <a:sym typeface="Arial"/>
            </a:endParaRPr>
          </a:p>
        </p:txBody>
      </p:sp>
      <p:sp>
        <p:nvSpPr>
          <p:cNvPr id="246" name="Google Shape;246;p20"/>
          <p:cNvSpPr/>
          <p:nvPr/>
        </p:nvSpPr>
        <p:spPr>
          <a:xfrm>
            <a:off x="1426175" y="3273750"/>
            <a:ext cx="9619941"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Ingrese al directorio </a:t>
            </a:r>
            <a:r>
              <a:rPr b="0" i="0" lang="en-US" sz="1400" u="none" cap="none" strike="noStrike">
                <a:solidFill>
                  <a:srgbClr val="FF0000"/>
                </a:solidFill>
                <a:latin typeface="Arial"/>
                <a:ea typeface="Arial"/>
                <a:cs typeface="Arial"/>
                <a:sym typeface="Arial"/>
              </a:rPr>
              <a:t>tesis</a:t>
            </a:r>
            <a:r>
              <a:rPr b="0" i="0" lang="en-US" sz="1400" u="none" cap="none" strike="noStrike">
                <a:solidFill>
                  <a:schemeClr val="dk1"/>
                </a:solidFill>
                <a:latin typeface="Arial"/>
                <a:ea typeface="Arial"/>
                <a:cs typeface="Arial"/>
                <a:sym typeface="Arial"/>
              </a:rPr>
              <a:t> </a:t>
            </a:r>
            <a:r>
              <a:rPr b="0" i="0" lang="en-US" sz="1400" u="none" cap="none" strike="noStrike">
                <a:solidFill>
                  <a:schemeClr val="lt1"/>
                </a:solidFill>
                <a:highlight>
                  <a:srgbClr val="000000"/>
                </a:highlight>
                <a:latin typeface="Consolas"/>
                <a:ea typeface="Consolas"/>
                <a:cs typeface="Consolas"/>
                <a:sym typeface="Consolas"/>
              </a:rPr>
              <a:t>$ cd tesis</a:t>
            </a:r>
            <a:r>
              <a:rPr b="0" i="0" lang="en-US" sz="1400" u="none" cap="none" strike="noStrike">
                <a:solidFill>
                  <a:schemeClr val="dk1"/>
                </a:solidFill>
                <a:latin typeface="Consolas"/>
                <a:ea typeface="Consolas"/>
                <a:cs typeface="Consolas"/>
                <a:sym typeface="Consolas"/>
              </a:rPr>
              <a:t>, </a:t>
            </a:r>
            <a:r>
              <a:rPr b="0" i="0" lang="en-US" sz="1400" u="none" cap="none" strike="noStrike">
                <a:solidFill>
                  <a:schemeClr val="dk1"/>
                </a:solidFill>
                <a:latin typeface="Arial"/>
                <a:ea typeface="Arial"/>
                <a:cs typeface="Arial"/>
                <a:sym typeface="Arial"/>
              </a:rPr>
              <a:t>cree y edite un archivo de texto llamado </a:t>
            </a:r>
            <a:r>
              <a:rPr b="0" i="0" lang="en-US" sz="1400" u="none" cap="none" strike="noStrike">
                <a:solidFill>
                  <a:srgbClr val="FF0000"/>
                </a:solidFill>
                <a:latin typeface="Arial"/>
                <a:ea typeface="Arial"/>
                <a:cs typeface="Arial"/>
                <a:sym typeface="Arial"/>
              </a:rPr>
              <a:t>borrador.txt </a:t>
            </a:r>
            <a:r>
              <a:rPr b="0" i="0" lang="en-US" sz="1400" u="none" cap="none" strike="noStrike">
                <a:solidFill>
                  <a:schemeClr val="lt1"/>
                </a:solidFill>
                <a:highlight>
                  <a:srgbClr val="000000"/>
                </a:highlight>
                <a:latin typeface="Consolas"/>
                <a:ea typeface="Consolas"/>
                <a:cs typeface="Consolas"/>
                <a:sym typeface="Consolas"/>
              </a:rPr>
              <a:t>$ gedit borrador.txt</a:t>
            </a:r>
            <a:r>
              <a:rPr b="0" i="0" lang="en-US" sz="1400" u="none" cap="none" strike="noStrike">
                <a:solidFill>
                  <a:srgbClr val="FF0000"/>
                </a:solidFill>
                <a:latin typeface="Arial"/>
                <a:ea typeface="Arial"/>
                <a:cs typeface="Arial"/>
                <a:sym typeface="Arial"/>
              </a:rPr>
              <a:t> </a:t>
            </a:r>
            <a:endParaRPr b="0" i="0" sz="1400" u="none" cap="none" strike="noStrike">
              <a:solidFill>
                <a:srgbClr val="FF0000"/>
              </a:solidFill>
              <a:latin typeface="Arial"/>
              <a:ea typeface="Arial"/>
              <a:cs typeface="Arial"/>
              <a:sym typeface="Arial"/>
            </a:endParaRPr>
          </a:p>
        </p:txBody>
      </p:sp>
      <p:sp>
        <p:nvSpPr>
          <p:cNvPr id="247" name="Google Shape;247;p20"/>
          <p:cNvSpPr/>
          <p:nvPr/>
        </p:nvSpPr>
        <p:spPr>
          <a:xfrm>
            <a:off x="1426175" y="3735189"/>
            <a:ext cx="4769254"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Podemos eliminar el archivo creado </a:t>
            </a:r>
            <a:r>
              <a:rPr b="0" i="0" lang="en-US" sz="1400" u="none" cap="none" strike="noStrike">
                <a:solidFill>
                  <a:schemeClr val="lt1"/>
                </a:solidFill>
                <a:highlight>
                  <a:srgbClr val="000000"/>
                </a:highlight>
                <a:latin typeface="Consolas"/>
                <a:ea typeface="Consolas"/>
                <a:cs typeface="Consolas"/>
                <a:sym typeface="Consolas"/>
              </a:rPr>
              <a:t>$ rm borrador.txt</a:t>
            </a:r>
            <a:endParaRPr b="0" i="0" sz="1400" u="none" cap="none" strike="noStrike">
              <a:solidFill>
                <a:srgbClr val="FF0000"/>
              </a:solidFill>
              <a:latin typeface="Arial"/>
              <a:ea typeface="Arial"/>
              <a:cs typeface="Arial"/>
              <a:sym typeface="Arial"/>
            </a:endParaRPr>
          </a:p>
        </p:txBody>
      </p:sp>
      <p:sp>
        <p:nvSpPr>
          <p:cNvPr id="248" name="Google Shape;248;p20"/>
          <p:cNvSpPr/>
          <p:nvPr/>
        </p:nvSpPr>
        <p:spPr>
          <a:xfrm>
            <a:off x="2458448" y="4521291"/>
            <a:ext cx="2723962" cy="49244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600" u="none" cap="none" strike="noStrike">
                <a:solidFill>
                  <a:schemeClr val="lt1"/>
                </a:solidFill>
                <a:highlight>
                  <a:srgbClr val="000000"/>
                </a:highlight>
                <a:latin typeface="Consolas"/>
                <a:ea typeface="Consolas"/>
                <a:cs typeface="Consolas"/>
                <a:sym typeface="Consolas"/>
              </a:rPr>
              <a:t>$ rm tesis</a:t>
            </a:r>
            <a:r>
              <a:rPr b="0" i="0" lang="en-US" sz="2600" u="none" cap="none" strike="noStrike">
                <a:solidFill>
                  <a:schemeClr val="lt1"/>
                </a:solidFill>
                <a:latin typeface="Consolas"/>
                <a:ea typeface="Consolas"/>
                <a:cs typeface="Consolas"/>
                <a:sym typeface="Consolas"/>
              </a:rPr>
              <a:t> </a:t>
            </a:r>
            <a:r>
              <a:rPr b="0" i="0" lang="en-US" sz="2600" u="none" cap="none" strike="noStrike">
                <a:solidFill>
                  <a:srgbClr val="FF0000"/>
                </a:solidFill>
                <a:latin typeface="Consolas"/>
                <a:ea typeface="Consolas"/>
                <a:cs typeface="Consolas"/>
                <a:sym typeface="Consolas"/>
              </a:rPr>
              <a:t>??</a:t>
            </a:r>
            <a:r>
              <a:rPr b="0" i="0" lang="en-US" sz="2600" u="none" cap="none" strike="noStrike">
                <a:solidFill>
                  <a:schemeClr val="lt1"/>
                </a:solidFill>
                <a:latin typeface="Consolas"/>
                <a:ea typeface="Consolas"/>
                <a:cs typeface="Consolas"/>
                <a:sym typeface="Consolas"/>
              </a:rPr>
              <a:t>?</a:t>
            </a:r>
            <a:endParaRPr b="0" i="0" sz="2600" u="none" cap="none" strike="noStrike">
              <a:solidFill>
                <a:srgbClr val="000000"/>
              </a:solidFill>
              <a:latin typeface="Arial"/>
              <a:ea typeface="Arial"/>
              <a:cs typeface="Arial"/>
              <a:sym typeface="Arial"/>
            </a:endParaRPr>
          </a:p>
        </p:txBody>
      </p:sp>
      <p:sp>
        <p:nvSpPr>
          <p:cNvPr id="249" name="Google Shape;249;p20"/>
          <p:cNvSpPr/>
          <p:nvPr/>
        </p:nvSpPr>
        <p:spPr>
          <a:xfrm>
            <a:off x="1426175" y="5313311"/>
            <a:ext cx="4114703"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cap="none" strike="noStrike">
                <a:solidFill>
                  <a:srgbClr val="FF0000"/>
                </a:solidFill>
                <a:latin typeface="Arial"/>
                <a:ea typeface="Arial"/>
                <a:cs typeface="Arial"/>
                <a:sym typeface="Arial"/>
              </a:rPr>
              <a:t>rm: cannot remove tesis: Is a directory</a:t>
            </a:r>
            <a:endParaRPr/>
          </a:p>
        </p:txBody>
      </p:sp>
      <p:sp>
        <p:nvSpPr>
          <p:cNvPr id="250" name="Google Shape;250;p20"/>
          <p:cNvSpPr/>
          <p:nvPr/>
        </p:nvSpPr>
        <p:spPr>
          <a:xfrm>
            <a:off x="7664422" y="4494951"/>
            <a:ext cx="3201517" cy="49244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600" u="none" cap="none" strike="noStrike">
                <a:solidFill>
                  <a:schemeClr val="lt1"/>
                </a:solidFill>
                <a:highlight>
                  <a:srgbClr val="000000"/>
                </a:highlight>
                <a:latin typeface="Consolas"/>
                <a:ea typeface="Consolas"/>
                <a:cs typeface="Consolas"/>
                <a:sym typeface="Consolas"/>
              </a:rPr>
              <a:t>$ rm –r tesis</a:t>
            </a:r>
            <a:r>
              <a:rPr b="0" i="0" lang="en-US" sz="2600" u="none" cap="none" strike="noStrike">
                <a:solidFill>
                  <a:schemeClr val="dk1"/>
                </a:solidFill>
                <a:latin typeface="Consolas"/>
                <a:ea typeface="Consolas"/>
                <a:cs typeface="Consolas"/>
                <a:sym typeface="Consolas"/>
              </a:rPr>
              <a:t> </a:t>
            </a:r>
            <a:r>
              <a:rPr b="0" i="0" lang="en-US" sz="2600" u="none" cap="none" strike="noStrike">
                <a:solidFill>
                  <a:srgbClr val="FF0000"/>
                </a:solidFill>
                <a:latin typeface="Consolas"/>
                <a:ea typeface="Consolas"/>
                <a:cs typeface="Consolas"/>
                <a:sym typeface="Consolas"/>
              </a:rPr>
              <a:t>✔</a:t>
            </a:r>
            <a:endParaRPr b="0" i="0" sz="2600" u="none" cap="none" strike="noStrike">
              <a:solidFill>
                <a:srgbClr val="FF0000"/>
              </a:solidFill>
              <a:latin typeface="Arial"/>
              <a:ea typeface="Arial"/>
              <a:cs typeface="Arial"/>
              <a:sym typeface="Arial"/>
            </a:endParaRPr>
          </a:p>
        </p:txBody>
      </p:sp>
      <p:sp>
        <p:nvSpPr>
          <p:cNvPr id="251" name="Google Shape;251;p20"/>
          <p:cNvSpPr/>
          <p:nvPr/>
        </p:nvSpPr>
        <p:spPr>
          <a:xfrm>
            <a:off x="10175625" y="5678825"/>
            <a:ext cx="2023200" cy="945900"/>
          </a:xfrm>
          <a:prstGeom prst="rect">
            <a:avLst/>
          </a:prstGeom>
          <a:solidFill>
            <a:srgbClr val="FFFFFF"/>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0"/>
          <p:cNvSpPr txBox="1"/>
          <p:nvPr/>
        </p:nvSpPr>
        <p:spPr>
          <a:xfrm>
            <a:off x="10212975" y="6086825"/>
            <a:ext cx="1948500" cy="3903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400" u="none" cap="none" strike="noStrike">
                <a:solidFill>
                  <a:schemeClr val="lt1"/>
                </a:solidFill>
                <a:highlight>
                  <a:srgbClr val="000000"/>
                </a:highlight>
                <a:latin typeface="Consolas"/>
                <a:ea typeface="Consolas"/>
                <a:cs typeface="Consolas"/>
                <a:sym typeface="Consolas"/>
              </a:rPr>
              <a:t>$ rm –i</a:t>
            </a:r>
            <a:endParaRPr b="0" i="0" sz="1400" u="none" cap="none" strike="noStrike">
              <a:solidFill>
                <a:srgbClr val="FF0000"/>
              </a:solidFill>
              <a:latin typeface="Arial"/>
              <a:ea typeface="Arial"/>
              <a:cs typeface="Arial"/>
              <a:sym typeface="Arial"/>
            </a:endParaRPr>
          </a:p>
        </p:txBody>
      </p:sp>
      <p:sp>
        <p:nvSpPr>
          <p:cNvPr id="253" name="Google Shape;253;p20"/>
          <p:cNvSpPr txBox="1"/>
          <p:nvPr/>
        </p:nvSpPr>
        <p:spPr>
          <a:xfrm>
            <a:off x="10175625" y="5664575"/>
            <a:ext cx="2023200" cy="52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TIPS...</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7" name="Shape 257"/>
        <p:cNvGrpSpPr/>
        <p:nvPr/>
      </p:nvGrpSpPr>
      <p:grpSpPr>
        <a:xfrm>
          <a:off x="0" y="0"/>
          <a:ext cx="0" cy="0"/>
          <a:chOff x="0" y="0"/>
          <a:chExt cx="0" cy="0"/>
        </a:xfrm>
      </p:grpSpPr>
      <p:sp>
        <p:nvSpPr>
          <p:cNvPr id="258" name="Google Shape;258;p21"/>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9" name="Google Shape;259;p21"/>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260" name="Google Shape;260;p21"/>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261" name="Google Shape;261;p21"/>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262" name="Google Shape;262;p21"/>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263" name="Google Shape;263;p21"/>
          <p:cNvSpPr txBox="1"/>
          <p:nvPr/>
        </p:nvSpPr>
        <p:spPr>
          <a:xfrm>
            <a:off x="1426175" y="750775"/>
            <a:ext cx="8033100" cy="101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Arial"/>
                <a:ea typeface="Arial"/>
                <a:cs typeface="Arial"/>
                <a:sym typeface="Arial"/>
              </a:rPr>
              <a:t>Archivos y Directorios </a:t>
            </a:r>
            <a:endParaRPr b="1"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1"/>
          <p:cNvSpPr/>
          <p:nvPr/>
        </p:nvSpPr>
        <p:spPr>
          <a:xfrm>
            <a:off x="1426176" y="1905709"/>
            <a:ext cx="7245894"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Estando en el directorio </a:t>
            </a:r>
            <a:r>
              <a:rPr b="0" i="0" lang="en-US" sz="1400" u="none" cap="none" strike="noStrike">
                <a:solidFill>
                  <a:srgbClr val="FF0000"/>
                </a:solidFill>
                <a:latin typeface="Arial"/>
                <a:ea typeface="Arial"/>
                <a:cs typeface="Arial"/>
                <a:sym typeface="Arial"/>
              </a:rPr>
              <a:t>data-shell </a:t>
            </a:r>
            <a:r>
              <a:rPr b="0" i="0" lang="en-US" sz="1400" u="none" cap="none" strike="noStrike">
                <a:solidFill>
                  <a:schemeClr val="dk1"/>
                </a:solidFill>
                <a:latin typeface="Arial"/>
                <a:ea typeface="Arial"/>
                <a:cs typeface="Arial"/>
                <a:sym typeface="Arial"/>
              </a:rPr>
              <a:t>creemos de nuevo el directorio </a:t>
            </a:r>
            <a:r>
              <a:rPr b="0" i="0" lang="en-US" sz="1400" u="none" cap="none" strike="noStrike">
                <a:solidFill>
                  <a:srgbClr val="FF0000"/>
                </a:solidFill>
                <a:latin typeface="Arial"/>
                <a:ea typeface="Arial"/>
                <a:cs typeface="Arial"/>
                <a:sym typeface="Arial"/>
              </a:rPr>
              <a:t>tesis </a:t>
            </a:r>
            <a:r>
              <a:rPr b="0" i="0" lang="en-US" sz="1400" u="none" cap="none" strike="noStrike">
                <a:solidFill>
                  <a:schemeClr val="lt1"/>
                </a:solidFill>
                <a:highlight>
                  <a:srgbClr val="000000"/>
                </a:highlight>
                <a:latin typeface="Consolas"/>
                <a:ea typeface="Consolas"/>
                <a:cs typeface="Consolas"/>
                <a:sym typeface="Consolas"/>
              </a:rPr>
              <a:t>$ mkdir tesis </a:t>
            </a:r>
            <a:endParaRPr b="0" i="0" sz="1400" u="none" cap="none" strike="noStrike">
              <a:solidFill>
                <a:schemeClr val="lt1"/>
              </a:solidFill>
              <a:highlight>
                <a:srgbClr val="000000"/>
              </a:highlight>
              <a:latin typeface="Arial"/>
              <a:ea typeface="Arial"/>
              <a:cs typeface="Arial"/>
              <a:sym typeface="Arial"/>
            </a:endParaRPr>
          </a:p>
        </p:txBody>
      </p:sp>
      <p:sp>
        <p:nvSpPr>
          <p:cNvPr id="265" name="Google Shape;265;p21"/>
          <p:cNvSpPr/>
          <p:nvPr/>
        </p:nvSpPr>
        <p:spPr>
          <a:xfrm>
            <a:off x="1426175" y="2405313"/>
            <a:ext cx="9069548" cy="116955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Cree y edite los archivos de texto llamados </a:t>
            </a:r>
            <a:r>
              <a:rPr b="0" i="0" lang="en-US" sz="1400" u="none" cap="none" strike="noStrike">
                <a:solidFill>
                  <a:srgbClr val="FF0000"/>
                </a:solidFill>
                <a:latin typeface="Arial"/>
                <a:ea typeface="Arial"/>
                <a:cs typeface="Arial"/>
                <a:sym typeface="Arial"/>
              </a:rPr>
              <a:t>final.txt </a:t>
            </a:r>
            <a:r>
              <a:rPr b="0" i="0" lang="en-US" sz="1400" u="none" cap="none" strike="noStrike">
                <a:solidFill>
                  <a:schemeClr val="dk1"/>
                </a:solidFill>
                <a:latin typeface="Arial"/>
                <a:ea typeface="Arial"/>
                <a:cs typeface="Arial"/>
                <a:sym typeface="Arial"/>
              </a:rPr>
              <a:t>y </a:t>
            </a:r>
            <a:r>
              <a:rPr b="0" i="0" lang="en-US" sz="1400" u="none" cap="none" strike="noStrike">
                <a:solidFill>
                  <a:srgbClr val="FF0000"/>
                </a:solidFill>
                <a:latin typeface="Arial"/>
                <a:ea typeface="Arial"/>
                <a:cs typeface="Arial"/>
                <a:sym typeface="Arial"/>
              </a:rPr>
              <a:t>final_final.txt</a:t>
            </a:r>
            <a:endParaRPr/>
          </a:p>
          <a:p>
            <a:pPr indent="0" lvl="0" marL="0" marR="0" rtl="0" algn="l">
              <a:lnSpc>
                <a:spcPct val="100000"/>
              </a:lnSpc>
              <a:spcBef>
                <a:spcPts val="0"/>
              </a:spcBef>
              <a:spcAft>
                <a:spcPts val="0"/>
              </a:spcAft>
              <a:buNone/>
            </a:pPr>
            <a:r>
              <a:rPr b="0" i="0" lang="en-US" sz="1400" u="none" cap="none" strike="noStrike">
                <a:solidFill>
                  <a:srgbClr val="FF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400" u="none" cap="none" strike="noStrike">
                <a:solidFill>
                  <a:schemeClr val="lt1"/>
                </a:solidFill>
                <a:highlight>
                  <a:srgbClr val="000000"/>
                </a:highlight>
                <a:latin typeface="Consolas"/>
                <a:ea typeface="Consolas"/>
                <a:cs typeface="Consolas"/>
                <a:sym typeface="Consolas"/>
              </a:rPr>
              <a:t>$ gedit final.txt</a:t>
            </a:r>
            <a:r>
              <a:rPr b="0" i="0" lang="en-US" sz="1400" u="none" cap="none" strike="noStrike">
                <a:solidFill>
                  <a:schemeClr val="lt1"/>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chemeClr val="lt1"/>
                </a:solidFill>
                <a:highlight>
                  <a:srgbClr val="000000"/>
                </a:highlight>
                <a:latin typeface="Consolas"/>
                <a:ea typeface="Consolas"/>
                <a:cs typeface="Consolas"/>
                <a:sym typeface="Consolas"/>
              </a:rPr>
              <a:t>$ gedit final_final.txt</a:t>
            </a:r>
            <a:r>
              <a:rPr b="0" i="0" lang="en-US" sz="1400" u="none" cap="none" strike="noStrike">
                <a:solidFill>
                  <a:srgbClr val="FF0000"/>
                </a:solidFill>
                <a:latin typeface="Arial"/>
                <a:ea typeface="Arial"/>
                <a:cs typeface="Arial"/>
                <a:sym typeface="Arial"/>
              </a:rPr>
              <a:t> </a:t>
            </a:r>
            <a:endParaRPr b="0" i="0" sz="1400" u="none" cap="none" strike="noStrike">
              <a:solidFill>
                <a:srgbClr val="FF0000"/>
              </a:solidFill>
              <a:latin typeface="Arial"/>
              <a:ea typeface="Arial"/>
              <a:cs typeface="Arial"/>
              <a:sym typeface="Arial"/>
            </a:endParaRPr>
          </a:p>
        </p:txBody>
      </p:sp>
      <p:sp>
        <p:nvSpPr>
          <p:cNvPr id="266" name="Google Shape;266;p21"/>
          <p:cNvSpPr/>
          <p:nvPr/>
        </p:nvSpPr>
        <p:spPr>
          <a:xfrm>
            <a:off x="1426175" y="3761142"/>
            <a:ext cx="8308685"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Ingrese al directorio </a:t>
            </a:r>
            <a:r>
              <a:rPr b="0" i="0" lang="en-US" sz="1400" u="none" cap="none" strike="noStrike">
                <a:solidFill>
                  <a:srgbClr val="FF0000"/>
                </a:solidFill>
                <a:latin typeface="Arial"/>
                <a:ea typeface="Arial"/>
                <a:cs typeface="Arial"/>
                <a:sym typeface="Arial"/>
              </a:rPr>
              <a:t>tesis</a:t>
            </a:r>
            <a:r>
              <a:rPr b="0" i="0" lang="en-US" sz="1400" u="none" cap="none" strike="noStrike">
                <a:solidFill>
                  <a:schemeClr val="dk1"/>
                </a:solidFill>
                <a:latin typeface="Arial"/>
                <a:ea typeface="Arial"/>
                <a:cs typeface="Arial"/>
                <a:sym typeface="Arial"/>
              </a:rPr>
              <a:t> </a:t>
            </a:r>
            <a:r>
              <a:rPr b="0" i="0" lang="en-US" sz="1400" u="none" cap="none" strike="noStrike">
                <a:solidFill>
                  <a:schemeClr val="lt1"/>
                </a:solidFill>
                <a:highlight>
                  <a:srgbClr val="000000"/>
                </a:highlight>
                <a:latin typeface="Consolas"/>
                <a:ea typeface="Consolas"/>
                <a:cs typeface="Consolas"/>
                <a:sym typeface="Consolas"/>
              </a:rPr>
              <a:t>$ cd tesis</a:t>
            </a:r>
            <a:r>
              <a:rPr b="0" i="0" lang="en-US" sz="1400" u="none" cap="none" strike="noStrike">
                <a:solidFill>
                  <a:schemeClr val="dk1"/>
                </a:solidFill>
                <a:latin typeface="Consolas"/>
                <a:ea typeface="Consolas"/>
                <a:cs typeface="Consolas"/>
                <a:sym typeface="Consolas"/>
              </a:rPr>
              <a:t> </a:t>
            </a:r>
            <a:r>
              <a:rPr b="0" i="0" lang="en-US" sz="1400" u="none" cap="none" strike="noStrike">
                <a:solidFill>
                  <a:schemeClr val="dk1"/>
                </a:solidFill>
                <a:latin typeface="Arial"/>
                <a:ea typeface="Arial"/>
                <a:cs typeface="Arial"/>
                <a:sym typeface="Arial"/>
              </a:rPr>
              <a:t>y verifiquemos qué hay dentro de este este directorio con </a:t>
            </a:r>
            <a:r>
              <a:rPr b="0" i="0" lang="en-US" sz="1400" u="none" cap="none" strike="noStrike">
                <a:solidFill>
                  <a:schemeClr val="lt1"/>
                </a:solidFill>
                <a:highlight>
                  <a:srgbClr val="000000"/>
                </a:highlight>
                <a:latin typeface="Consolas"/>
                <a:ea typeface="Consolas"/>
                <a:cs typeface="Consolas"/>
                <a:sym typeface="Consolas"/>
              </a:rPr>
              <a:t>$ ls</a:t>
            </a:r>
            <a:endParaRPr b="0" i="0" sz="1400" u="none" cap="none" strike="noStrike">
              <a:solidFill>
                <a:schemeClr val="dk1"/>
              </a:solidFill>
              <a:latin typeface="Arial"/>
              <a:ea typeface="Arial"/>
              <a:cs typeface="Arial"/>
              <a:sym typeface="Arial"/>
            </a:endParaRPr>
          </a:p>
        </p:txBody>
      </p:sp>
      <p:sp>
        <p:nvSpPr>
          <p:cNvPr id="267" name="Google Shape;267;p21"/>
          <p:cNvSpPr/>
          <p:nvPr/>
        </p:nvSpPr>
        <p:spPr>
          <a:xfrm>
            <a:off x="4311298" y="4307636"/>
            <a:ext cx="3299301"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cap="none" strike="noStrike">
                <a:solidFill>
                  <a:srgbClr val="FF0000"/>
                </a:solidFill>
                <a:latin typeface="Arial"/>
                <a:ea typeface="Arial"/>
                <a:cs typeface="Arial"/>
                <a:sym typeface="Arial"/>
              </a:rPr>
              <a:t>No están los archivos! </a:t>
            </a:r>
            <a:endParaRPr b="0" i="0" sz="2400" u="none" cap="none" strike="noStrike">
              <a:solidFill>
                <a:srgbClr val="FF0000"/>
              </a:solidFill>
              <a:latin typeface="Arial"/>
              <a:ea typeface="Arial"/>
              <a:cs typeface="Arial"/>
              <a:sym typeface="Arial"/>
            </a:endParaRPr>
          </a:p>
        </p:txBody>
      </p:sp>
      <p:sp>
        <p:nvSpPr>
          <p:cNvPr id="268" name="Google Shape;268;p21"/>
          <p:cNvSpPr/>
          <p:nvPr/>
        </p:nvSpPr>
        <p:spPr>
          <a:xfrm>
            <a:off x="1426175" y="4945910"/>
            <a:ext cx="10318850"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Se han creado erróneamente en el directorio</a:t>
            </a:r>
            <a:r>
              <a:rPr b="0" i="0" lang="en-US" sz="1400" u="none" cap="none" strike="noStrike">
                <a:solidFill>
                  <a:srgbClr val="FF0000"/>
                </a:solidFill>
                <a:latin typeface="Arial"/>
                <a:ea typeface="Arial"/>
                <a:cs typeface="Arial"/>
                <a:sym typeface="Arial"/>
              </a:rPr>
              <a:t> data-</a:t>
            </a:r>
            <a:r>
              <a:rPr lang="en-US">
                <a:solidFill>
                  <a:srgbClr val="FF0000"/>
                </a:solidFill>
              </a:rPr>
              <a:t>s</a:t>
            </a:r>
            <a:r>
              <a:rPr b="0" i="0" lang="en-US" sz="1400" u="none" cap="none" strike="noStrike">
                <a:solidFill>
                  <a:srgbClr val="FF0000"/>
                </a:solidFill>
                <a:latin typeface="Arial"/>
                <a:ea typeface="Arial"/>
                <a:cs typeface="Arial"/>
                <a:sym typeface="Arial"/>
              </a:rPr>
              <a:t>hell</a:t>
            </a:r>
            <a:r>
              <a:rPr b="0" i="0" lang="en-US" sz="1400" u="none" cap="none" strike="noStrike">
                <a:solidFill>
                  <a:schemeClr val="dk1"/>
                </a:solidFill>
                <a:latin typeface="Arial"/>
                <a:ea typeface="Arial"/>
                <a:cs typeface="Arial"/>
                <a:sym typeface="Arial"/>
              </a:rPr>
              <a:t>, si queremos moverlos a el directorio </a:t>
            </a:r>
            <a:r>
              <a:rPr b="0" i="0" lang="en-US" sz="1400" u="none" cap="none" strike="noStrike">
                <a:solidFill>
                  <a:srgbClr val="FF0000"/>
                </a:solidFill>
                <a:latin typeface="Arial"/>
                <a:ea typeface="Arial"/>
                <a:cs typeface="Arial"/>
                <a:sym typeface="Arial"/>
              </a:rPr>
              <a:t>tesis</a:t>
            </a:r>
            <a:r>
              <a:rPr b="0" i="0" lang="en-US" sz="1400" u="none" cap="none" strike="noStrike">
                <a:solidFill>
                  <a:schemeClr val="dk1"/>
                </a:solidFill>
                <a:latin typeface="Arial"/>
                <a:ea typeface="Arial"/>
                <a:cs typeface="Arial"/>
                <a:sym typeface="Arial"/>
              </a:rPr>
              <a:t> podemos utilizar comando </a:t>
            </a:r>
            <a:r>
              <a:rPr b="0" i="0" lang="en-US" sz="1400" u="none" cap="none" strike="noStrike">
                <a:solidFill>
                  <a:srgbClr val="FF0000"/>
                </a:solidFill>
                <a:latin typeface="Arial"/>
                <a:ea typeface="Arial"/>
                <a:cs typeface="Arial"/>
                <a:sym typeface="Arial"/>
              </a:rPr>
              <a:t>mv</a:t>
            </a:r>
            <a:endParaRPr b="0" i="0" sz="1400" u="none" cap="none" strike="noStrike">
              <a:solidFill>
                <a:srgbClr val="FF0000"/>
              </a:solidFill>
              <a:latin typeface="Arial"/>
              <a:ea typeface="Arial"/>
              <a:cs typeface="Arial"/>
              <a:sym typeface="Arial"/>
            </a:endParaRPr>
          </a:p>
        </p:txBody>
      </p:sp>
      <p:sp>
        <p:nvSpPr>
          <p:cNvPr id="269" name="Google Shape;269;p21"/>
          <p:cNvSpPr/>
          <p:nvPr/>
        </p:nvSpPr>
        <p:spPr>
          <a:xfrm>
            <a:off x="4065636" y="5460927"/>
            <a:ext cx="4060727"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lt1"/>
                </a:solidFill>
                <a:highlight>
                  <a:srgbClr val="000000"/>
                </a:highlight>
                <a:latin typeface="Consolas"/>
                <a:ea typeface="Consolas"/>
                <a:cs typeface="Consolas"/>
                <a:sym typeface="Consolas"/>
              </a:rPr>
              <a:t>$ mv ../final.txt ../final_final.txt .</a:t>
            </a:r>
            <a:r>
              <a:rPr b="0" i="0" lang="en-US" sz="1400" u="none" cap="none" strike="noStrike">
                <a:solidFill>
                  <a:schemeClr val="lt1"/>
                </a:solidFill>
                <a:latin typeface="Consolas"/>
                <a:ea typeface="Consolas"/>
                <a:cs typeface="Consolas"/>
                <a:sym typeface="Consolas"/>
              </a:rPr>
              <a:t> </a:t>
            </a:r>
            <a:endParaRPr/>
          </a:p>
        </p:txBody>
      </p:sp>
      <p:sp>
        <p:nvSpPr>
          <p:cNvPr id="270" name="Google Shape;270;p21"/>
          <p:cNvSpPr/>
          <p:nvPr/>
        </p:nvSpPr>
        <p:spPr>
          <a:xfrm>
            <a:off x="9909313" y="5460927"/>
            <a:ext cx="2289512" cy="1163798"/>
          </a:xfrm>
          <a:prstGeom prst="rect">
            <a:avLst/>
          </a:prstGeom>
          <a:solidFill>
            <a:srgbClr val="FFFFFF"/>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1"/>
          <p:cNvSpPr txBox="1"/>
          <p:nvPr/>
        </p:nvSpPr>
        <p:spPr>
          <a:xfrm>
            <a:off x="9946663" y="5914567"/>
            <a:ext cx="1948500" cy="3903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400" u="none" cap="none" strike="noStrike">
                <a:solidFill>
                  <a:schemeClr val="lt1"/>
                </a:solidFill>
                <a:highlight>
                  <a:srgbClr val="000000"/>
                </a:highlight>
                <a:latin typeface="Consolas"/>
                <a:ea typeface="Consolas"/>
                <a:cs typeface="Consolas"/>
                <a:sym typeface="Consolas"/>
              </a:rPr>
              <a:t>$ cp</a:t>
            </a:r>
            <a:r>
              <a:rPr b="0" i="0" lang="en-US" sz="1400" u="none" cap="none" strike="noStrike">
                <a:solidFill>
                  <a:schemeClr val="dk1"/>
                </a:solidFill>
                <a:latin typeface="Consolas"/>
                <a:ea typeface="Consolas"/>
                <a:cs typeface="Consolas"/>
                <a:sym typeface="Consolas"/>
              </a:rPr>
              <a:t> </a:t>
            </a:r>
            <a:r>
              <a:rPr b="0" i="0" lang="en-US" sz="1400" u="none" cap="none" strike="noStrike">
                <a:solidFill>
                  <a:schemeClr val="dk1"/>
                </a:solidFill>
                <a:latin typeface="Arial"/>
                <a:ea typeface="Arial"/>
                <a:cs typeface="Arial"/>
                <a:sym typeface="Arial"/>
              </a:rPr>
              <a:t>copiar</a:t>
            </a:r>
            <a:endParaRPr b="0" i="0" sz="1400" u="none" cap="none" strike="noStrike">
              <a:solidFill>
                <a:schemeClr val="dk1"/>
              </a:solidFill>
              <a:latin typeface="Arial"/>
              <a:ea typeface="Arial"/>
              <a:cs typeface="Arial"/>
              <a:sym typeface="Arial"/>
            </a:endParaRPr>
          </a:p>
        </p:txBody>
      </p:sp>
      <p:sp>
        <p:nvSpPr>
          <p:cNvPr id="272" name="Google Shape;272;p21"/>
          <p:cNvSpPr txBox="1"/>
          <p:nvPr/>
        </p:nvSpPr>
        <p:spPr>
          <a:xfrm>
            <a:off x="9909313" y="5528792"/>
            <a:ext cx="2023200" cy="52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TIPS...</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