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6858000" cx="12192000"/>
  <p:notesSz cx="6858000" cy="9144000"/>
  <p:embeddedFontLs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Roboto-bold.fntdata"/><Relationship Id="rId21" Type="http://schemas.openxmlformats.org/officeDocument/2006/relationships/slide" Target="slides/slide17.xml"/><Relationship Id="rId43" Type="http://schemas.openxmlformats.org/officeDocument/2006/relationships/font" Target="fonts/Roboto-regular.fntdata"/><Relationship Id="rId24" Type="http://schemas.openxmlformats.org/officeDocument/2006/relationships/slide" Target="slides/slide20.xml"/><Relationship Id="rId46" Type="http://schemas.openxmlformats.org/officeDocument/2006/relationships/font" Target="fonts/Roboto-boldItalic.fntdata"/><Relationship Id="rId23" Type="http://schemas.openxmlformats.org/officeDocument/2006/relationships/slide" Target="slides/slide19.xml"/><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9" name="Google Shape;26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4" name="Google Shape;28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6" name="Google Shape;29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3f33b6ef9b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5" name="Google Shape;315;g3f33b6ef9b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3f33b6ef9b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4" name="Google Shape;334;g3f33b6ef9b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3f33b6ef9b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7" name="Google Shape;347;g3f33b6ef9b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59" name="Google Shape;35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1" name="Google Shape;37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91" name="Google Shape;39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11" name="Google Shape;41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9" name="Google Shape;9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2" name="Google Shape;43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48" name="Google Shape;44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66" name="Google Shape;46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80" name="Google Shape;48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92" name="Google Shape;49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09" name="Google Shape;50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28" name="Google Shape;52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48" name="Google Shape;54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64" name="Google Shape;56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79" name="Google Shape;57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2" name="Google Shape;12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91" name="Google Shape;59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3" name="Shape 603"/>
        <p:cNvGrpSpPr/>
        <p:nvPr/>
      </p:nvGrpSpPr>
      <p:grpSpPr>
        <a:xfrm>
          <a:off x="0" y="0"/>
          <a:ext cx="0" cy="0"/>
          <a:chOff x="0" y="0"/>
          <a:chExt cx="0" cy="0"/>
        </a:xfrm>
      </p:grpSpPr>
      <p:sp>
        <p:nvSpPr>
          <p:cNvPr id="604" name="Google Shape;60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05" name="Google Shape;605;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31" name="Google Shape;631;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Google Shape;65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53" name="Google Shape;65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7" name="Shape 667"/>
        <p:cNvGrpSpPr/>
        <p:nvPr/>
      </p:nvGrpSpPr>
      <p:grpSpPr>
        <a:xfrm>
          <a:off x="0" y="0"/>
          <a:ext cx="0" cy="0"/>
          <a:chOff x="0" y="0"/>
          <a:chExt cx="0" cy="0"/>
        </a:xfrm>
      </p:grpSpPr>
      <p:sp>
        <p:nvSpPr>
          <p:cNvPr id="668" name="Google Shape;66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69" name="Google Shape;669;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Google Shape;68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81" name="Google Shape;681;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Google Shape;69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99" name="Google Shape;699;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7" name="Shape 717"/>
        <p:cNvGrpSpPr/>
        <p:nvPr/>
      </p:nvGrpSpPr>
      <p:grpSpPr>
        <a:xfrm>
          <a:off x="0" y="0"/>
          <a:ext cx="0" cy="0"/>
          <a:chOff x="0" y="0"/>
          <a:chExt cx="0" cy="0"/>
        </a:xfrm>
      </p:grpSpPr>
      <p:sp>
        <p:nvSpPr>
          <p:cNvPr id="718" name="Google Shape;71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19" name="Google Shape;719;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1" name="Shape 731"/>
        <p:cNvGrpSpPr/>
        <p:nvPr/>
      </p:nvGrpSpPr>
      <p:grpSpPr>
        <a:xfrm>
          <a:off x="0" y="0"/>
          <a:ext cx="0" cy="0"/>
          <a:chOff x="0" y="0"/>
          <a:chExt cx="0" cy="0"/>
        </a:xfrm>
      </p:grpSpPr>
      <p:sp>
        <p:nvSpPr>
          <p:cNvPr id="732" name="Google Shape;732;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33" name="Google Shape;733;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6" name="Google Shape;15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8" name="Google Shape;18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0" name="Google Shape;20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3" name="Google Shape;21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9" name="Google Shape;22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0" name="Google Shape;25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6" name="Shape 16"/>
        <p:cNvGrpSpPr/>
        <p:nvPr/>
      </p:nvGrpSpPr>
      <p:grpSpPr>
        <a:xfrm>
          <a:off x="0" y="0"/>
          <a:ext cx="0" cy="0"/>
          <a:chOff x="0" y="0"/>
          <a:chExt cx="0" cy="0"/>
        </a:xfrm>
      </p:grpSpPr>
      <p:sp>
        <p:nvSpPr>
          <p:cNvPr id="17" name="Google Shape;17;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 name="Google Shape;18;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9" name="Google Shape;19;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2" name="Shape 22"/>
        <p:cNvGrpSpPr/>
        <p:nvPr/>
      </p:nvGrpSpPr>
      <p:grpSpPr>
        <a:xfrm>
          <a:off x="0" y="0"/>
          <a:ext cx="0" cy="0"/>
          <a:chOff x="0" y="0"/>
          <a:chExt cx="0" cy="0"/>
        </a:xfrm>
      </p:grpSpPr>
      <p:sp>
        <p:nvSpPr>
          <p:cNvPr id="23" name="Google Shape;2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4" name="Google Shape;24;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 name="Google Shape;25;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6" name="Google Shape;26;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0" name="Google Shape;30;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1" name="Google Shape;3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6" name="Google Shape;36;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9" name="Google Shape;3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3" name="Google Shape;43;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4" name="Google Shape;44;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5" name="Google Shape;45;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6" name="Google Shape;46;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mt="8000"/>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3" name="Shape 83"/>
        <p:cNvGrpSpPr/>
        <p:nvPr/>
      </p:nvGrpSpPr>
      <p:grpSpPr>
        <a:xfrm>
          <a:off x="0" y="0"/>
          <a:ext cx="0" cy="0"/>
          <a:chOff x="0" y="0"/>
          <a:chExt cx="0" cy="0"/>
        </a:xfrm>
      </p:grpSpPr>
      <p:sp>
        <p:nvSpPr>
          <p:cNvPr id="84" name="Google Shape;84;p13"/>
          <p:cNvSpPr/>
          <p:nvPr/>
        </p:nvSpPr>
        <p:spPr>
          <a:xfrm>
            <a:off x="0" y="6624734"/>
            <a:ext cx="4441370" cy="233266"/>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85" name="Google Shape;85;p13"/>
          <p:cNvSpPr/>
          <p:nvPr/>
        </p:nvSpPr>
        <p:spPr>
          <a:xfrm>
            <a:off x="4441370" y="6624734"/>
            <a:ext cx="3336053" cy="233266"/>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86" name="Google Shape;86;p13"/>
          <p:cNvSpPr/>
          <p:nvPr/>
        </p:nvSpPr>
        <p:spPr>
          <a:xfrm>
            <a:off x="7777425" y="6624725"/>
            <a:ext cx="4397100" cy="233400"/>
          </a:xfrm>
          <a:prstGeom prst="rect">
            <a:avLst/>
          </a:prstGeom>
          <a:gradFill>
            <a:gsLst>
              <a:gs pos="0">
                <a:srgbClr val="1E4E79"/>
              </a:gs>
              <a:gs pos="100000">
                <a:srgbClr val="1E4E79"/>
              </a:gs>
            </a:gsLst>
            <a:lin ang="0" scaled="0"/>
          </a:gra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pic>
        <p:nvPicPr>
          <p:cNvPr id="87" name="Google Shape;87;p13"/>
          <p:cNvPicPr preferRelativeResize="0"/>
          <p:nvPr/>
        </p:nvPicPr>
        <p:blipFill rotWithShape="1">
          <a:blip r:embed="rId3">
            <a:alphaModFix/>
          </a:blip>
          <a:srcRect b="0" l="0" r="0" t="0"/>
          <a:stretch/>
        </p:blipFill>
        <p:spPr>
          <a:xfrm>
            <a:off x="6586362" y="5218213"/>
            <a:ext cx="2283780" cy="1131218"/>
          </a:xfrm>
          <a:prstGeom prst="rect">
            <a:avLst/>
          </a:prstGeom>
          <a:noFill/>
          <a:ln>
            <a:noFill/>
          </a:ln>
        </p:spPr>
      </p:pic>
      <p:sp>
        <p:nvSpPr>
          <p:cNvPr id="88" name="Google Shape;88;p13"/>
          <p:cNvSpPr txBox="1"/>
          <p:nvPr>
            <p:ph type="title"/>
          </p:nvPr>
        </p:nvSpPr>
        <p:spPr>
          <a:xfrm>
            <a:off x="0" y="1"/>
            <a:ext cx="12192000" cy="1690688"/>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Introducción Shell-UNIX y Programación en BASH</a:t>
            </a:r>
            <a:endParaRPr b="0" i="0" sz="4400" u="none" cap="none" strike="noStrike">
              <a:solidFill>
                <a:schemeClr val="dk1"/>
              </a:solidFill>
              <a:latin typeface="Calibri"/>
              <a:ea typeface="Calibri"/>
              <a:cs typeface="Calibri"/>
              <a:sym typeface="Calibri"/>
            </a:endParaRPr>
          </a:p>
        </p:txBody>
      </p:sp>
      <p:sp>
        <p:nvSpPr>
          <p:cNvPr id="89" name="Google Shape;89;p13"/>
          <p:cNvSpPr/>
          <p:nvPr/>
        </p:nvSpPr>
        <p:spPr>
          <a:xfrm>
            <a:off x="138221" y="1416996"/>
            <a:ext cx="12036356" cy="77821"/>
          </a:xfrm>
          <a:prstGeom prst="rect">
            <a:avLst/>
          </a:prstGeom>
          <a:solidFill>
            <a:srgbClr val="2E75B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 name="Google Shape;90;p13"/>
          <p:cNvSpPr/>
          <p:nvPr/>
        </p:nvSpPr>
        <p:spPr>
          <a:xfrm>
            <a:off x="984528" y="1601920"/>
            <a:ext cx="11190050" cy="77821"/>
          </a:xfrm>
          <a:prstGeom prst="rect">
            <a:avLst/>
          </a:prstGeom>
          <a:solidFill>
            <a:srgbClr val="17161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 name="Google Shape;91;p13"/>
          <p:cNvSpPr/>
          <p:nvPr/>
        </p:nvSpPr>
        <p:spPr>
          <a:xfrm>
            <a:off x="3963717" y="3429000"/>
            <a:ext cx="4264565" cy="7078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Facultad de Ciencias</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Escuela de Física</a:t>
            </a:r>
            <a:endParaRPr b="0" i="0" sz="2000" u="none" cap="none" strike="noStrike">
              <a:solidFill>
                <a:schemeClr val="dk1"/>
              </a:solidFill>
              <a:latin typeface="Times New Roman"/>
              <a:ea typeface="Times New Roman"/>
              <a:cs typeface="Times New Roman"/>
              <a:sym typeface="Times New Roman"/>
            </a:endParaRPr>
          </a:p>
        </p:txBody>
      </p:sp>
      <p:sp>
        <p:nvSpPr>
          <p:cNvPr id="92" name="Google Shape;92;p13"/>
          <p:cNvSpPr/>
          <p:nvPr/>
        </p:nvSpPr>
        <p:spPr>
          <a:xfrm>
            <a:off x="2571700" y="2548150"/>
            <a:ext cx="71694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93" name="Google Shape;93;p13"/>
          <p:cNvSpPr/>
          <p:nvPr/>
        </p:nvSpPr>
        <p:spPr>
          <a:xfrm>
            <a:off x="4095873" y="4309475"/>
            <a:ext cx="3954000" cy="400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pic>
        <p:nvPicPr>
          <p:cNvPr id="94" name="Google Shape;94;p13"/>
          <p:cNvPicPr preferRelativeResize="0"/>
          <p:nvPr/>
        </p:nvPicPr>
        <p:blipFill rotWithShape="1">
          <a:blip r:embed="rId4">
            <a:alphaModFix/>
          </a:blip>
          <a:srcRect b="0" l="0" r="0" t="0"/>
          <a:stretch/>
        </p:blipFill>
        <p:spPr>
          <a:xfrm>
            <a:off x="1087475" y="3494175"/>
            <a:ext cx="2478975" cy="970612"/>
          </a:xfrm>
          <a:prstGeom prst="rect">
            <a:avLst/>
          </a:prstGeom>
          <a:noFill/>
          <a:ln>
            <a:noFill/>
          </a:ln>
        </p:spPr>
      </p:pic>
      <p:pic>
        <p:nvPicPr>
          <p:cNvPr id="95" name="Google Shape;95;p13"/>
          <p:cNvPicPr preferRelativeResize="0"/>
          <p:nvPr/>
        </p:nvPicPr>
        <p:blipFill rotWithShape="1">
          <a:blip r:embed="rId5">
            <a:alphaModFix/>
          </a:blip>
          <a:srcRect b="0" l="0" r="0" t="0"/>
          <a:stretch/>
        </p:blipFill>
        <p:spPr>
          <a:xfrm>
            <a:off x="3321843" y="5429824"/>
            <a:ext cx="2589257" cy="708000"/>
          </a:xfrm>
          <a:prstGeom prst="rect">
            <a:avLst/>
          </a:prstGeom>
          <a:noFill/>
          <a:ln>
            <a:noFill/>
          </a:ln>
        </p:spPr>
      </p:pic>
      <p:pic>
        <p:nvPicPr>
          <p:cNvPr id="96" name="Google Shape;96;p13"/>
          <p:cNvPicPr preferRelativeResize="0"/>
          <p:nvPr/>
        </p:nvPicPr>
        <p:blipFill rotWithShape="1">
          <a:blip r:embed="rId6">
            <a:alphaModFix/>
          </a:blip>
          <a:srcRect b="0" l="0" r="0" t="0"/>
          <a:stretch/>
        </p:blipFill>
        <p:spPr>
          <a:xfrm>
            <a:off x="9929625" y="3413887"/>
            <a:ext cx="1131200" cy="1131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0" name="Shape 270"/>
        <p:cNvGrpSpPr/>
        <p:nvPr/>
      </p:nvGrpSpPr>
      <p:grpSpPr>
        <a:xfrm>
          <a:off x="0" y="0"/>
          <a:ext cx="0" cy="0"/>
          <a:chOff x="0" y="0"/>
          <a:chExt cx="0" cy="0"/>
        </a:xfrm>
      </p:grpSpPr>
      <p:sp>
        <p:nvSpPr>
          <p:cNvPr id="271" name="Google Shape;271;p22"/>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2" name="Google Shape;272;p22"/>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273" name="Google Shape;273;p22"/>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274" name="Google Shape;274;p22"/>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275" name="Google Shape;275;p22"/>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276" name="Google Shape;276;p22"/>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Usando “Wildcards” </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2"/>
          <p:cNvSpPr/>
          <p:nvPr/>
        </p:nvSpPr>
        <p:spPr>
          <a:xfrm>
            <a:off x="1426175" y="2965787"/>
            <a:ext cx="748634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Estando en el directorio </a:t>
            </a:r>
            <a:r>
              <a:rPr b="0" i="0" lang="en-US" sz="1400" u="none" cap="none" strike="noStrike">
                <a:solidFill>
                  <a:srgbClr val="FF0000"/>
                </a:solidFill>
                <a:latin typeface="Arial"/>
                <a:ea typeface="Arial"/>
                <a:cs typeface="Arial"/>
                <a:sym typeface="Arial"/>
              </a:rPr>
              <a:t>molecules </a:t>
            </a:r>
            <a:r>
              <a:rPr b="0" i="0" lang="en-US" sz="1400" u="none" cap="none" strike="noStrike">
                <a:solidFill>
                  <a:schemeClr val="dk1"/>
                </a:solidFill>
                <a:latin typeface="Arial"/>
                <a:ea typeface="Arial"/>
                <a:cs typeface="Arial"/>
                <a:sym typeface="Arial"/>
              </a:rPr>
              <a:t>cuál comando con </a:t>
            </a:r>
            <a:r>
              <a:rPr b="0" i="0" lang="en-US" sz="1400" u="none" cap="none" strike="noStrike">
                <a:solidFill>
                  <a:schemeClr val="lt1"/>
                </a:solidFill>
                <a:highlight>
                  <a:srgbClr val="000000"/>
                </a:highlight>
                <a:latin typeface="Consolas"/>
                <a:ea typeface="Consolas"/>
                <a:cs typeface="Consolas"/>
                <a:sym typeface="Consolas"/>
              </a:rPr>
              <a:t>$ ls</a:t>
            </a:r>
            <a:r>
              <a:rPr b="0" i="0" lang="en-US" sz="1400" u="none" cap="none" strike="noStrike">
                <a:solidFill>
                  <a:srgbClr val="FF0000"/>
                </a:solidFill>
                <a:latin typeface="Arial"/>
                <a:ea typeface="Arial"/>
                <a:cs typeface="Arial"/>
                <a:sym typeface="Arial"/>
              </a:rPr>
              <a:t> </a:t>
            </a:r>
            <a:r>
              <a:rPr b="0" i="0" lang="en-US" sz="1400" u="none" cap="none" strike="noStrike">
                <a:solidFill>
                  <a:schemeClr val="dk1"/>
                </a:solidFill>
                <a:latin typeface="Arial"/>
                <a:ea typeface="Arial"/>
                <a:cs typeface="Arial"/>
                <a:sym typeface="Arial"/>
              </a:rPr>
              <a:t>retorna los siguientes archivos ?</a:t>
            </a:r>
            <a:endParaRPr b="0" i="0" sz="1400" u="none" cap="none" strike="noStrike">
              <a:solidFill>
                <a:schemeClr val="dk1"/>
              </a:solidFill>
              <a:highlight>
                <a:srgbClr val="000000"/>
              </a:highlight>
              <a:latin typeface="Arial"/>
              <a:ea typeface="Arial"/>
              <a:cs typeface="Arial"/>
              <a:sym typeface="Arial"/>
            </a:endParaRPr>
          </a:p>
        </p:txBody>
      </p:sp>
      <p:sp>
        <p:nvSpPr>
          <p:cNvPr id="278" name="Google Shape;278;p22"/>
          <p:cNvSpPr/>
          <p:nvPr/>
        </p:nvSpPr>
        <p:spPr>
          <a:xfrm>
            <a:off x="1426175" y="3250052"/>
            <a:ext cx="9069548"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ethane.pdb       methane.pdb </a:t>
            </a:r>
            <a:endParaRPr/>
          </a:p>
        </p:txBody>
      </p:sp>
      <p:sp>
        <p:nvSpPr>
          <p:cNvPr id="279" name="Google Shape;279;p22"/>
          <p:cNvSpPr/>
          <p:nvPr/>
        </p:nvSpPr>
        <p:spPr>
          <a:xfrm>
            <a:off x="1426175" y="3740148"/>
            <a:ext cx="2509721" cy="95410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chemeClr val="lt1"/>
                </a:solidFill>
                <a:highlight>
                  <a:srgbClr val="000000"/>
                </a:highlight>
                <a:latin typeface="Consolas"/>
                <a:ea typeface="Consolas"/>
                <a:cs typeface="Consolas"/>
                <a:sym typeface="Consolas"/>
              </a:rPr>
              <a:t>$ ls *t*ane.pdb</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chemeClr val="lt1"/>
                </a:solidFill>
                <a:highlight>
                  <a:srgbClr val="000000"/>
                </a:highlight>
                <a:latin typeface="Consolas"/>
                <a:ea typeface="Consolas"/>
                <a:cs typeface="Consolas"/>
                <a:sym typeface="Consolas"/>
              </a:rPr>
              <a:t>$ ls *t?ne.*</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chemeClr val="lt1"/>
                </a:solidFill>
                <a:highlight>
                  <a:srgbClr val="000000"/>
                </a:highlight>
                <a:latin typeface="Consolas"/>
                <a:ea typeface="Consolas"/>
                <a:cs typeface="Consolas"/>
                <a:sym typeface="Consolas"/>
              </a:rPr>
              <a:t>$ ls *t??ne.pdb</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chemeClr val="lt1"/>
                </a:solidFill>
                <a:highlight>
                  <a:srgbClr val="000000"/>
                </a:highlight>
                <a:latin typeface="Consolas"/>
                <a:ea typeface="Consolas"/>
                <a:cs typeface="Consolas"/>
                <a:sym typeface="Consolas"/>
              </a:rPr>
              <a:t>$ ls ethane.*</a:t>
            </a:r>
            <a:endParaRPr b="0" i="0" sz="1400" u="none" cap="none" strike="noStrike">
              <a:solidFill>
                <a:schemeClr val="lt1"/>
              </a:solidFill>
              <a:highlight>
                <a:srgbClr val="000000"/>
              </a:highlight>
              <a:latin typeface="Consolas"/>
              <a:ea typeface="Consolas"/>
              <a:cs typeface="Consolas"/>
              <a:sym typeface="Consolas"/>
            </a:endParaRPr>
          </a:p>
        </p:txBody>
      </p:sp>
      <p:sp>
        <p:nvSpPr>
          <p:cNvPr id="280" name="Google Shape;280;p22"/>
          <p:cNvSpPr/>
          <p:nvPr/>
        </p:nvSpPr>
        <p:spPr>
          <a:xfrm>
            <a:off x="1426175" y="1753712"/>
            <a:ext cx="445346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a:t>
            </a:r>
            <a:r>
              <a:rPr b="0" i="0" lang="en-US" sz="1400" u="none" cap="none" strike="noStrike">
                <a:solidFill>
                  <a:srgbClr val="000000"/>
                </a:solidFill>
                <a:latin typeface="Arial"/>
                <a:ea typeface="Arial"/>
                <a:cs typeface="Arial"/>
                <a:sym typeface="Arial"/>
              </a:rPr>
              <a:t> es un wildcard. Coincide con cero o más caracteres.</a:t>
            </a:r>
            <a:endParaRPr b="0" i="0" sz="1400" u="none" cap="none" strike="noStrike">
              <a:solidFill>
                <a:srgbClr val="000000"/>
              </a:solidFill>
              <a:latin typeface="Arial"/>
              <a:ea typeface="Arial"/>
              <a:cs typeface="Arial"/>
              <a:sym typeface="Arial"/>
            </a:endParaRPr>
          </a:p>
        </p:txBody>
      </p:sp>
      <p:sp>
        <p:nvSpPr>
          <p:cNvPr id="281" name="Google Shape;281;p22"/>
          <p:cNvSpPr/>
          <p:nvPr/>
        </p:nvSpPr>
        <p:spPr>
          <a:xfrm>
            <a:off x="1426175" y="2130924"/>
            <a:ext cx="536717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a:t>
            </a:r>
            <a:r>
              <a:rPr b="0" i="0" lang="en-US" sz="1400" u="none" cap="none" strike="noStrike">
                <a:solidFill>
                  <a:srgbClr val="000000"/>
                </a:solidFill>
                <a:latin typeface="Arial"/>
                <a:ea typeface="Arial"/>
                <a:cs typeface="Arial"/>
                <a:sym typeface="Arial"/>
              </a:rPr>
              <a:t> también es un wildcard, pero solo coincide con un solo caracter.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5" name="Shape 285"/>
        <p:cNvGrpSpPr/>
        <p:nvPr/>
      </p:nvGrpSpPr>
      <p:grpSpPr>
        <a:xfrm>
          <a:off x="0" y="0"/>
          <a:ext cx="0" cy="0"/>
          <a:chOff x="0" y="0"/>
          <a:chExt cx="0" cy="0"/>
        </a:xfrm>
      </p:grpSpPr>
      <p:pic>
        <p:nvPicPr>
          <p:cNvPr id="286" name="Google Shape;286;p23"/>
          <p:cNvPicPr preferRelativeResize="0"/>
          <p:nvPr/>
        </p:nvPicPr>
        <p:blipFill rotWithShape="1">
          <a:blip r:embed="rId3">
            <a:alphaModFix/>
          </a:blip>
          <a:srcRect b="0" l="0" r="0" t="0"/>
          <a:stretch/>
        </p:blipFill>
        <p:spPr>
          <a:xfrm>
            <a:off x="3874425" y="2320025"/>
            <a:ext cx="8241373" cy="4304699"/>
          </a:xfrm>
          <a:prstGeom prst="rect">
            <a:avLst/>
          </a:prstGeom>
          <a:noFill/>
          <a:ln>
            <a:noFill/>
          </a:ln>
        </p:spPr>
      </p:pic>
      <p:sp>
        <p:nvSpPr>
          <p:cNvPr id="287" name="Google Shape;287;p23"/>
          <p:cNvSpPr txBox="1"/>
          <p:nvPr/>
        </p:nvSpPr>
        <p:spPr>
          <a:xfrm>
            <a:off x="1366800" y="1528132"/>
            <a:ext cx="9723900" cy="4007963"/>
          </a:xfrm>
          <a:prstGeom prst="rect">
            <a:avLst/>
          </a:prstGeom>
          <a:noFill/>
          <a:ln>
            <a:noFill/>
          </a:ln>
        </p:spPr>
        <p:txBody>
          <a:bodyPr anchorCtr="0" anchor="t" bIns="91425" lIns="91425" spcFirstLastPara="1" rIns="91425" wrap="square" tIns="91425">
            <a:noAutofit/>
          </a:bodyPr>
          <a:lstStyle/>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cd ruta </a:t>
            </a:r>
            <a:r>
              <a:rPr b="0" i="0" lang="en-US" sz="1400" u="none" cap="none" strike="noStrike">
                <a:solidFill>
                  <a:srgbClr val="000000"/>
                </a:solidFill>
                <a:latin typeface="Arial"/>
                <a:ea typeface="Arial"/>
                <a:cs typeface="Arial"/>
                <a:sym typeface="Arial"/>
              </a:rPr>
              <a:t>cambia el directorio de trabajo actual.</a:t>
            </a:r>
            <a:endParaRPr/>
          </a:p>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ls ruta</a:t>
            </a:r>
            <a:r>
              <a:rPr b="0" i="0" lang="en-US" sz="1400" u="none" cap="none" strike="noStrike">
                <a:solidFill>
                  <a:srgbClr val="000000"/>
                </a:solidFill>
                <a:latin typeface="Arial"/>
                <a:ea typeface="Arial"/>
                <a:cs typeface="Arial"/>
                <a:sym typeface="Arial"/>
              </a:rPr>
              <a:t> imprime una lista de un archivo o directorio específico; </a:t>
            </a:r>
            <a:r>
              <a:rPr b="0" i="0" lang="en-US" sz="1400" u="none" cap="none" strike="noStrike">
                <a:solidFill>
                  <a:srgbClr val="3D90D9"/>
                </a:solidFill>
                <a:highlight>
                  <a:srgbClr val="E7E7E7"/>
                </a:highlight>
                <a:latin typeface="Consolas"/>
                <a:ea typeface="Consolas"/>
                <a:cs typeface="Consolas"/>
                <a:sym typeface="Consolas"/>
              </a:rPr>
              <a:t>ls</a:t>
            </a:r>
            <a:r>
              <a:rPr b="0" i="0" lang="en-US" sz="1400" u="none" cap="none" strike="noStrike">
                <a:solidFill>
                  <a:srgbClr val="000000"/>
                </a:solidFill>
                <a:latin typeface="Arial"/>
                <a:ea typeface="Arial"/>
                <a:cs typeface="Arial"/>
                <a:sym typeface="Arial"/>
              </a:rPr>
              <a:t> una lista del directorio de trabajo actual.</a:t>
            </a:r>
            <a:endParaRPr/>
          </a:p>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pwd</a:t>
            </a:r>
            <a:r>
              <a:rPr b="0" i="0" lang="en-US" sz="1400" u="none" cap="none" strike="noStrike">
                <a:solidFill>
                  <a:srgbClr val="000000"/>
                </a:solidFill>
                <a:latin typeface="Arial"/>
                <a:ea typeface="Arial"/>
                <a:cs typeface="Arial"/>
                <a:sym typeface="Arial"/>
              </a:rPr>
              <a:t> imprime el directorio de trabajo actual </a:t>
            </a:r>
            <a:endParaRPr/>
          </a:p>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  </a:t>
            </a:r>
            <a:r>
              <a:rPr b="0" i="0" lang="en-US" sz="1400" u="none" cap="none" strike="noStrike">
                <a:solidFill>
                  <a:srgbClr val="000000"/>
                </a:solidFill>
                <a:latin typeface="Arial"/>
                <a:ea typeface="Arial"/>
                <a:cs typeface="Arial"/>
                <a:sym typeface="Arial"/>
              </a:rPr>
              <a:t>es el directorio raíz de todo el sistema de archivos.</a:t>
            </a:r>
            <a:endParaRPr/>
          </a:p>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a:t>
            </a:r>
            <a:r>
              <a:rPr b="0" i="0" lang="en-US" sz="1400" u="none" cap="none" strike="noStrike">
                <a:solidFill>
                  <a:srgbClr val="000000"/>
                </a:solidFill>
                <a:latin typeface="Arial"/>
                <a:ea typeface="Arial"/>
                <a:cs typeface="Arial"/>
                <a:sym typeface="Arial"/>
              </a:rPr>
              <a:t> significa 'el directorio sobre el actual’; </a:t>
            </a:r>
            <a:r>
              <a:rPr b="0" i="0" lang="en-US" sz="1400" u="none" cap="none" strike="noStrike">
                <a:solidFill>
                  <a:srgbClr val="3D90D9"/>
                </a:solidFill>
                <a:highlight>
                  <a:srgbClr val="E7E7E7"/>
                </a:highlight>
                <a:latin typeface="Consolas"/>
                <a:ea typeface="Consolas"/>
                <a:cs typeface="Consolas"/>
                <a:sym typeface="Consolas"/>
              </a:rPr>
              <a:t>.</a:t>
            </a:r>
            <a:r>
              <a:rPr b="0" i="0" lang="en-US" sz="1400" u="none" cap="none" strike="noStrike">
                <a:solidFill>
                  <a:srgbClr val="000000"/>
                </a:solidFill>
                <a:latin typeface="Arial"/>
                <a:ea typeface="Arial"/>
                <a:cs typeface="Arial"/>
                <a:sym typeface="Arial"/>
              </a:rPr>
              <a:t> por sí solo significa 'el directorio actual’.</a:t>
            </a:r>
            <a:endParaRPr/>
          </a:p>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cp </a:t>
            </a:r>
            <a:r>
              <a:rPr b="0" i="0" lang="en-US" sz="1400" u="none" cap="none" strike="noStrike">
                <a:solidFill>
                  <a:schemeClr val="dk1"/>
                </a:solidFill>
                <a:latin typeface="Arial"/>
                <a:ea typeface="Arial"/>
                <a:cs typeface="Arial"/>
                <a:sym typeface="Arial"/>
              </a:rPr>
              <a:t>copia un archivo.</a:t>
            </a:r>
            <a:endParaRPr/>
          </a:p>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mkdir </a:t>
            </a:r>
            <a:r>
              <a:rPr b="0" i="0" lang="en-US" sz="1400" u="none" cap="none" strike="noStrike">
                <a:solidFill>
                  <a:schemeClr val="dk1"/>
                </a:solidFill>
                <a:latin typeface="Arial"/>
                <a:ea typeface="Arial"/>
                <a:cs typeface="Arial"/>
                <a:sym typeface="Arial"/>
              </a:rPr>
              <a:t>crea un nuevo directorio.</a:t>
            </a:r>
            <a:endParaRPr/>
          </a:p>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mv</a:t>
            </a:r>
            <a:r>
              <a:rPr b="0" i="0" lang="en-US" sz="1400" u="none" cap="none" strike="noStrike">
                <a:solidFill>
                  <a:schemeClr val="dk1"/>
                </a:solidFill>
                <a:latin typeface="Arial"/>
                <a:ea typeface="Arial"/>
                <a:cs typeface="Arial"/>
                <a:sym typeface="Arial"/>
              </a:rPr>
              <a:t> mueve (renombra) un archivo o directorio.</a:t>
            </a:r>
            <a:endParaRPr/>
          </a:p>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rm </a:t>
            </a:r>
            <a:r>
              <a:rPr b="0" i="0" lang="en-US" sz="1400" u="none" cap="none" strike="noStrike">
                <a:solidFill>
                  <a:schemeClr val="dk1"/>
                </a:solidFill>
                <a:latin typeface="Arial"/>
                <a:ea typeface="Arial"/>
                <a:cs typeface="Arial"/>
                <a:sym typeface="Arial"/>
              </a:rPr>
              <a:t>elimina un archivo; </a:t>
            </a:r>
            <a:r>
              <a:rPr b="0" i="0" lang="en-US" sz="1400" u="none" cap="none" strike="noStrike">
                <a:solidFill>
                  <a:srgbClr val="3D90D9"/>
                </a:solidFill>
                <a:highlight>
                  <a:srgbClr val="E7E7E7"/>
                </a:highlight>
                <a:latin typeface="Consolas"/>
                <a:ea typeface="Consolas"/>
                <a:cs typeface="Consolas"/>
                <a:sym typeface="Consolas"/>
              </a:rPr>
              <a:t>rm –l </a:t>
            </a:r>
            <a:r>
              <a:rPr b="0" i="0" lang="en-US" sz="1400" u="none" cap="none" strike="noStrike">
                <a:solidFill>
                  <a:schemeClr val="dk1"/>
                </a:solidFill>
                <a:latin typeface="Arial"/>
                <a:ea typeface="Arial"/>
                <a:cs typeface="Arial"/>
                <a:sym typeface="Arial"/>
              </a:rPr>
              <a:t>elimina un archivo. </a:t>
            </a:r>
            <a:endParaRPr/>
          </a:p>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a:t>
            </a:r>
            <a:r>
              <a:rPr b="0" i="0" lang="en-US" sz="1400" u="none" cap="none" strike="noStrike">
                <a:solidFill>
                  <a:schemeClr val="dk1"/>
                </a:solidFill>
                <a:latin typeface="Arial"/>
                <a:ea typeface="Arial"/>
                <a:cs typeface="Arial"/>
                <a:sym typeface="Arial"/>
              </a:rPr>
              <a:t> coincide con cero o más caracteres en un nombre de archivo, por lo que </a:t>
            </a:r>
            <a:r>
              <a:rPr b="0" i="0" lang="en-US" sz="1400" u="none" cap="none" strike="noStrike">
                <a:solidFill>
                  <a:srgbClr val="3D90D9"/>
                </a:solidFill>
                <a:highlight>
                  <a:srgbClr val="E7E7E7"/>
                </a:highlight>
                <a:latin typeface="Consolas"/>
                <a:ea typeface="Consolas"/>
                <a:cs typeface="Consolas"/>
                <a:sym typeface="Consolas"/>
              </a:rPr>
              <a:t>*.txt </a:t>
            </a:r>
            <a:r>
              <a:rPr b="0" i="0" lang="en-US" sz="1400" u="none" cap="none" strike="noStrike">
                <a:solidFill>
                  <a:schemeClr val="dk1"/>
                </a:solidFill>
                <a:latin typeface="Arial"/>
                <a:ea typeface="Arial"/>
                <a:cs typeface="Arial"/>
                <a:sym typeface="Arial"/>
              </a:rPr>
              <a:t>coincide con todos los archivos que terminan en .txt.</a:t>
            </a:r>
            <a:endParaRPr/>
          </a:p>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a:t>
            </a:r>
            <a:r>
              <a:rPr b="0" i="0" lang="en-US" sz="1400" u="none" cap="none" strike="noStrike">
                <a:solidFill>
                  <a:schemeClr val="dk1"/>
                </a:solidFill>
                <a:latin typeface="Arial"/>
                <a:ea typeface="Arial"/>
                <a:cs typeface="Arial"/>
                <a:sym typeface="Arial"/>
              </a:rPr>
              <a:t> coincide con cualquier carácter individual en un nombre de archivo, por lo que </a:t>
            </a:r>
            <a:r>
              <a:rPr b="0" i="0" lang="en-US" sz="1400" u="none" cap="none" strike="noStrike">
                <a:solidFill>
                  <a:srgbClr val="3D90D9"/>
                </a:solidFill>
                <a:highlight>
                  <a:srgbClr val="E7E7E7"/>
                </a:highlight>
                <a:latin typeface="Consolas"/>
                <a:ea typeface="Consolas"/>
                <a:cs typeface="Consolas"/>
                <a:sym typeface="Consolas"/>
              </a:rPr>
              <a:t>?.txt </a:t>
            </a:r>
            <a:r>
              <a:rPr b="0" i="0" lang="en-US" sz="1400" u="none" cap="none" strike="noStrike">
                <a:solidFill>
                  <a:schemeClr val="dk1"/>
                </a:solidFill>
                <a:latin typeface="Arial"/>
                <a:ea typeface="Arial"/>
                <a:cs typeface="Arial"/>
                <a:sym typeface="Arial"/>
              </a:rPr>
              <a:t>coincide con a.txt pero no con any.txt.</a:t>
            </a:r>
            <a:endParaRPr b="0" i="0" sz="1400" u="none" cap="none" strike="noStrike">
              <a:solidFill>
                <a:schemeClr val="dk1"/>
              </a:solidFill>
              <a:highlight>
                <a:srgbClr val="FFFFFF"/>
              </a:highlight>
              <a:latin typeface="Arial"/>
              <a:ea typeface="Arial"/>
              <a:cs typeface="Arial"/>
              <a:sym typeface="Arial"/>
            </a:endParaRPr>
          </a:p>
        </p:txBody>
      </p:sp>
      <p:sp>
        <p:nvSpPr>
          <p:cNvPr id="288" name="Google Shape;288;p23"/>
          <p:cNvSpPr/>
          <p:nvPr/>
        </p:nvSpPr>
        <p:spPr>
          <a:xfrm>
            <a:off x="-250" y="0"/>
            <a:ext cx="121989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9" name="Google Shape;289;p23"/>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290" name="Google Shape;290;p23"/>
          <p:cNvSpPr txBox="1"/>
          <p:nvPr/>
        </p:nvSpPr>
        <p:spPr>
          <a:xfrm>
            <a:off x="1312650" y="750775"/>
            <a:ext cx="72807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RESUMEN: DIRECTORIOS Y WILDCARDS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3"/>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292" name="Google Shape;292;p23"/>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293" name="Google Shape;293;p23"/>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7" name="Shape 297"/>
        <p:cNvGrpSpPr/>
        <p:nvPr/>
      </p:nvGrpSpPr>
      <p:grpSpPr>
        <a:xfrm>
          <a:off x="0" y="0"/>
          <a:ext cx="0" cy="0"/>
          <a:chOff x="0" y="0"/>
          <a:chExt cx="0" cy="0"/>
        </a:xfrm>
      </p:grpSpPr>
      <p:sp>
        <p:nvSpPr>
          <p:cNvPr id="298" name="Google Shape;298;p24"/>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9" name="Google Shape;299;p24"/>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300" name="Google Shape;300;p24"/>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301" name="Google Shape;301;p24"/>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302" name="Google Shape;302;p24"/>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303" name="Google Shape;303;p24"/>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Tuberías y Filtros (“</a:t>
            </a:r>
            <a:r>
              <a:rPr b="1" i="1" lang="en-US" sz="3000" u="none" cap="none" strike="noStrike">
                <a:solidFill>
                  <a:srgbClr val="000000"/>
                </a:solidFill>
                <a:latin typeface="Arial"/>
                <a:ea typeface="Arial"/>
                <a:cs typeface="Arial"/>
                <a:sym typeface="Arial"/>
              </a:rPr>
              <a:t>Pipes and Filters</a:t>
            </a:r>
            <a:r>
              <a:rPr b="1" i="0" lang="en-US" sz="3000" u="none" cap="none" strike="noStrike">
                <a:solidFill>
                  <a:srgbClr val="000000"/>
                </a:solidFill>
                <a:latin typeface="Arial"/>
                <a:ea typeface="Arial"/>
                <a:cs typeface="Arial"/>
                <a:sym typeface="Arial"/>
              </a:rPr>
              <a:t>”)</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4"/>
          <p:cNvSpPr txBox="1"/>
          <p:nvPr/>
        </p:nvSpPr>
        <p:spPr>
          <a:xfrm>
            <a:off x="1426175" y="1677100"/>
            <a:ext cx="9645900" cy="65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t>“World Count” : </a:t>
            </a:r>
            <a:r>
              <a:rPr lang="en-US" sz="1800">
                <a:solidFill>
                  <a:srgbClr val="FF0000"/>
                </a:solidFill>
              </a:rPr>
              <a:t>wc </a:t>
            </a:r>
            <a:r>
              <a:rPr lang="en-US" sz="1800"/>
              <a:t>este cuenta el número de </a:t>
            </a:r>
            <a:r>
              <a:rPr lang="en-US" sz="1800"/>
              <a:t>líneas</a:t>
            </a:r>
            <a:r>
              <a:rPr lang="en-US" sz="1800"/>
              <a:t>, palabra y caracteres de un archivo. </a:t>
            </a:r>
            <a:endParaRPr sz="1800"/>
          </a:p>
        </p:txBody>
      </p:sp>
      <p:sp>
        <p:nvSpPr>
          <p:cNvPr id="305" name="Google Shape;305;p24"/>
          <p:cNvSpPr txBox="1"/>
          <p:nvPr/>
        </p:nvSpPr>
        <p:spPr>
          <a:xfrm>
            <a:off x="1426175" y="2263250"/>
            <a:ext cx="10238700" cy="74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dk1"/>
                </a:solidFill>
              </a:rPr>
              <a:t>Podemos redireccionar la salida de un comando a un archivo, en lugar de verlo en la pantalla de Shel, usando </a:t>
            </a:r>
            <a:r>
              <a:rPr lang="en-US">
                <a:solidFill>
                  <a:srgbClr val="FF0000"/>
                </a:solidFill>
              </a:rPr>
              <a:t>&gt;</a:t>
            </a:r>
            <a:endParaRPr>
              <a:solidFill>
                <a:srgbClr val="FF0000"/>
              </a:solidFill>
            </a:endParaRPr>
          </a:p>
        </p:txBody>
      </p:sp>
      <p:sp>
        <p:nvSpPr>
          <p:cNvPr id="306" name="Google Shape;306;p24"/>
          <p:cNvSpPr txBox="1"/>
          <p:nvPr/>
        </p:nvSpPr>
        <p:spPr>
          <a:xfrm>
            <a:off x="2227250" y="300425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cd molecules</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wc -l *.pdb &gt; lineas.txt</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cat lineas.txt</a:t>
            </a:r>
            <a:endParaRPr>
              <a:solidFill>
                <a:schemeClr val="lt1"/>
              </a:solidFill>
              <a:highlight>
                <a:schemeClr val="dk1"/>
              </a:highlight>
              <a:latin typeface="Consolas"/>
              <a:ea typeface="Consolas"/>
              <a:cs typeface="Consolas"/>
              <a:sym typeface="Consolas"/>
            </a:endParaRPr>
          </a:p>
        </p:txBody>
      </p:sp>
      <p:sp>
        <p:nvSpPr>
          <p:cNvPr id="307" name="Google Shape;307;p24"/>
          <p:cNvSpPr/>
          <p:nvPr/>
        </p:nvSpPr>
        <p:spPr>
          <a:xfrm>
            <a:off x="9459275" y="5011000"/>
            <a:ext cx="2739600" cy="1613700"/>
          </a:xfrm>
          <a:prstGeom prst="rect">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4"/>
          <p:cNvSpPr txBox="1"/>
          <p:nvPr/>
        </p:nvSpPr>
        <p:spPr>
          <a:xfrm>
            <a:off x="9496625" y="5401825"/>
            <a:ext cx="2739600" cy="338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chemeClr val="lt1"/>
                </a:solidFill>
                <a:highlight>
                  <a:srgbClr val="000000"/>
                </a:highlight>
                <a:latin typeface="Consolas"/>
                <a:ea typeface="Consolas"/>
                <a:cs typeface="Consolas"/>
                <a:sym typeface="Consolas"/>
              </a:rPr>
              <a:t>$ </a:t>
            </a:r>
            <a:r>
              <a:rPr lang="en-US">
                <a:solidFill>
                  <a:schemeClr val="lt1"/>
                </a:solidFill>
                <a:highlight>
                  <a:srgbClr val="000000"/>
                </a:highlight>
                <a:latin typeface="Consolas"/>
                <a:ea typeface="Consolas"/>
                <a:cs typeface="Consolas"/>
                <a:sym typeface="Consolas"/>
              </a:rPr>
              <a:t>wc -l</a:t>
            </a:r>
            <a:r>
              <a:rPr lang="en-US">
                <a:solidFill>
                  <a:schemeClr val="dk1"/>
                </a:solidFill>
              </a:rPr>
              <a:t> número de líneas</a:t>
            </a:r>
            <a:endParaRPr b="0" i="0" sz="1400" u="none" cap="none" strike="noStrike">
              <a:solidFill>
                <a:schemeClr val="dk1"/>
              </a:solidFill>
              <a:latin typeface="Arial"/>
              <a:ea typeface="Arial"/>
              <a:cs typeface="Arial"/>
              <a:sym typeface="Arial"/>
            </a:endParaRPr>
          </a:p>
        </p:txBody>
      </p:sp>
      <p:sp>
        <p:nvSpPr>
          <p:cNvPr id="309" name="Google Shape;309;p24"/>
          <p:cNvSpPr txBox="1"/>
          <p:nvPr/>
        </p:nvSpPr>
        <p:spPr>
          <a:xfrm>
            <a:off x="9459263" y="5010992"/>
            <a:ext cx="2023200" cy="52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TIPS...</a:t>
            </a:r>
            <a:endParaRPr b="1" i="0" sz="1400" u="none" cap="none" strike="noStrike">
              <a:solidFill>
                <a:srgbClr val="000000"/>
              </a:solidFill>
              <a:latin typeface="Arial"/>
              <a:ea typeface="Arial"/>
              <a:cs typeface="Arial"/>
              <a:sym typeface="Arial"/>
            </a:endParaRPr>
          </a:p>
        </p:txBody>
      </p:sp>
      <p:sp>
        <p:nvSpPr>
          <p:cNvPr id="310" name="Google Shape;310;p24"/>
          <p:cNvSpPr txBox="1"/>
          <p:nvPr/>
        </p:nvSpPr>
        <p:spPr>
          <a:xfrm>
            <a:off x="6306525" y="3743175"/>
            <a:ext cx="4252800" cy="65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cat</a:t>
            </a:r>
            <a:r>
              <a:rPr lang="en-US">
                <a:solidFill>
                  <a:schemeClr val="lt1"/>
                </a:solidFill>
                <a:highlight>
                  <a:schemeClr val="lt1"/>
                </a:highlight>
                <a:latin typeface="Consolas"/>
                <a:ea typeface="Consolas"/>
                <a:cs typeface="Consolas"/>
                <a:sym typeface="Consolas"/>
              </a:rPr>
              <a:t> </a:t>
            </a:r>
            <a:r>
              <a:rPr lang="en-US">
                <a:highlight>
                  <a:schemeClr val="lt1"/>
                </a:highlight>
              </a:rPr>
              <a:t>muestra el contenido en el archivo. </a:t>
            </a:r>
            <a:endParaRPr/>
          </a:p>
        </p:txBody>
      </p:sp>
      <p:sp>
        <p:nvSpPr>
          <p:cNvPr id="311" name="Google Shape;311;p24"/>
          <p:cNvSpPr txBox="1"/>
          <p:nvPr/>
        </p:nvSpPr>
        <p:spPr>
          <a:xfrm>
            <a:off x="9496625" y="5817871"/>
            <a:ext cx="2739600" cy="338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chemeClr val="lt1"/>
                </a:solidFill>
                <a:highlight>
                  <a:srgbClr val="000000"/>
                </a:highlight>
                <a:latin typeface="Consolas"/>
                <a:ea typeface="Consolas"/>
                <a:cs typeface="Consolas"/>
                <a:sym typeface="Consolas"/>
              </a:rPr>
              <a:t>$ </a:t>
            </a:r>
            <a:r>
              <a:rPr lang="en-US">
                <a:solidFill>
                  <a:schemeClr val="lt1"/>
                </a:solidFill>
                <a:highlight>
                  <a:srgbClr val="000000"/>
                </a:highlight>
                <a:latin typeface="Consolas"/>
                <a:ea typeface="Consolas"/>
                <a:cs typeface="Consolas"/>
                <a:sym typeface="Consolas"/>
              </a:rPr>
              <a:t>wc -w</a:t>
            </a:r>
            <a:r>
              <a:rPr lang="en-US">
                <a:solidFill>
                  <a:schemeClr val="dk1"/>
                </a:solidFill>
              </a:rPr>
              <a:t> número de palabras</a:t>
            </a:r>
            <a:endParaRPr b="0" i="0" sz="1400" u="none" cap="none" strike="noStrike">
              <a:solidFill>
                <a:schemeClr val="dk1"/>
              </a:solidFill>
              <a:latin typeface="Arial"/>
              <a:ea typeface="Arial"/>
              <a:cs typeface="Arial"/>
              <a:sym typeface="Arial"/>
            </a:endParaRPr>
          </a:p>
        </p:txBody>
      </p:sp>
      <p:sp>
        <p:nvSpPr>
          <p:cNvPr id="312" name="Google Shape;312;p24"/>
          <p:cNvSpPr txBox="1"/>
          <p:nvPr/>
        </p:nvSpPr>
        <p:spPr>
          <a:xfrm>
            <a:off x="9496625" y="6286021"/>
            <a:ext cx="2739600" cy="338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chemeClr val="lt1"/>
                </a:solidFill>
                <a:highlight>
                  <a:srgbClr val="000000"/>
                </a:highlight>
                <a:latin typeface="Consolas"/>
                <a:ea typeface="Consolas"/>
                <a:cs typeface="Consolas"/>
                <a:sym typeface="Consolas"/>
              </a:rPr>
              <a:t>$ </a:t>
            </a:r>
            <a:r>
              <a:rPr lang="en-US">
                <a:solidFill>
                  <a:schemeClr val="lt1"/>
                </a:solidFill>
                <a:highlight>
                  <a:srgbClr val="000000"/>
                </a:highlight>
                <a:latin typeface="Consolas"/>
                <a:ea typeface="Consolas"/>
                <a:cs typeface="Consolas"/>
                <a:sym typeface="Consolas"/>
              </a:rPr>
              <a:t>wc -c</a:t>
            </a:r>
            <a:r>
              <a:rPr lang="en-US">
                <a:solidFill>
                  <a:schemeClr val="dk1"/>
                </a:solidFill>
              </a:rPr>
              <a:t> número de caracteres</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16" name="Shape 316"/>
        <p:cNvGrpSpPr/>
        <p:nvPr/>
      </p:nvGrpSpPr>
      <p:grpSpPr>
        <a:xfrm>
          <a:off x="0" y="0"/>
          <a:ext cx="0" cy="0"/>
          <a:chOff x="0" y="0"/>
          <a:chExt cx="0" cy="0"/>
        </a:xfrm>
      </p:grpSpPr>
      <p:sp>
        <p:nvSpPr>
          <p:cNvPr id="317" name="Google Shape;317;p25"/>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8" name="Google Shape;318;p25"/>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319" name="Google Shape;319;p25"/>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320" name="Google Shape;320;p25"/>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321" name="Google Shape;321;p25"/>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322" name="Google Shape;322;p25"/>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Tuberías y Filtros (“</a:t>
            </a:r>
            <a:r>
              <a:rPr b="1" i="1" lang="en-US" sz="3000" u="none" cap="none" strike="noStrike">
                <a:solidFill>
                  <a:srgbClr val="000000"/>
                </a:solidFill>
                <a:latin typeface="Arial"/>
                <a:ea typeface="Arial"/>
                <a:cs typeface="Arial"/>
                <a:sym typeface="Arial"/>
              </a:rPr>
              <a:t>Pipes and Filters</a:t>
            </a:r>
            <a:r>
              <a:rPr b="1" i="0" lang="en-US" sz="3000" u="none" cap="none" strike="noStrike">
                <a:solidFill>
                  <a:srgbClr val="000000"/>
                </a:solidFill>
                <a:latin typeface="Arial"/>
                <a:ea typeface="Arial"/>
                <a:cs typeface="Arial"/>
                <a:sym typeface="Arial"/>
              </a:rPr>
              <a:t>”)</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5"/>
          <p:cNvSpPr txBox="1"/>
          <p:nvPr/>
        </p:nvSpPr>
        <p:spPr>
          <a:xfrm>
            <a:off x="1426175" y="1652488"/>
            <a:ext cx="10238700" cy="74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dk1"/>
                </a:solidFill>
              </a:rPr>
              <a:t>Cual es la diferencia? entre </a:t>
            </a:r>
            <a:r>
              <a:rPr lang="en-US">
                <a:solidFill>
                  <a:srgbClr val="FF0000"/>
                </a:solidFill>
              </a:rPr>
              <a:t>&gt;</a:t>
            </a:r>
            <a:r>
              <a:rPr lang="en-US">
                <a:solidFill>
                  <a:schemeClr val="dk1"/>
                </a:solidFill>
              </a:rPr>
              <a:t> y </a:t>
            </a:r>
            <a:r>
              <a:rPr lang="en-US">
                <a:solidFill>
                  <a:srgbClr val="FF0000"/>
                </a:solidFill>
              </a:rPr>
              <a:t>&gt;&gt;  </a:t>
            </a:r>
            <a:endParaRPr>
              <a:solidFill>
                <a:srgbClr val="FF0000"/>
              </a:solidFill>
            </a:endParaRPr>
          </a:p>
        </p:txBody>
      </p:sp>
      <p:sp>
        <p:nvSpPr>
          <p:cNvPr id="324" name="Google Shape;324;p25"/>
          <p:cNvSpPr txBox="1"/>
          <p:nvPr/>
        </p:nvSpPr>
        <p:spPr>
          <a:xfrm>
            <a:off x="1426175" y="2393500"/>
            <a:ext cx="4252800" cy="116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a:t>
            </a:r>
            <a:r>
              <a:rPr lang="en-US">
                <a:solidFill>
                  <a:schemeClr val="lt1"/>
                </a:solidFill>
                <a:highlight>
                  <a:schemeClr val="dk1"/>
                </a:highlight>
                <a:latin typeface="Consolas"/>
                <a:ea typeface="Consolas"/>
                <a:cs typeface="Consolas"/>
                <a:sym typeface="Consolas"/>
              </a:rPr>
              <a:t>echo hello &gt; prueba01.txt</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a:t>
            </a:r>
            <a:r>
              <a:rPr lang="en-US">
                <a:solidFill>
                  <a:schemeClr val="lt1"/>
                </a:solidFill>
                <a:highlight>
                  <a:schemeClr val="dk1"/>
                </a:highlight>
                <a:latin typeface="Consolas"/>
                <a:ea typeface="Consolas"/>
                <a:cs typeface="Consolas"/>
                <a:sym typeface="Consolas"/>
              </a:rPr>
              <a:t>echo hello &gt;&gt; prueba02.txt</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a:solidFill>
                <a:schemeClr val="lt1"/>
              </a:solidFill>
              <a:highlight>
                <a:schemeClr val="dk1"/>
              </a:highlight>
              <a:latin typeface="Consolas"/>
              <a:ea typeface="Consolas"/>
              <a:cs typeface="Consolas"/>
              <a:sym typeface="Consolas"/>
            </a:endParaRPr>
          </a:p>
        </p:txBody>
      </p:sp>
      <p:sp>
        <p:nvSpPr>
          <p:cNvPr id="325" name="Google Shape;325;p25"/>
          <p:cNvSpPr txBox="1"/>
          <p:nvPr/>
        </p:nvSpPr>
        <p:spPr>
          <a:xfrm>
            <a:off x="1991425" y="3109950"/>
            <a:ext cx="8235900" cy="217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En el primer ejemplo con </a:t>
            </a:r>
            <a:r>
              <a:rPr lang="en-US">
                <a:solidFill>
                  <a:srgbClr val="FF0000"/>
                </a:solidFill>
              </a:rPr>
              <a:t>&gt;</a:t>
            </a:r>
            <a:r>
              <a:rPr lang="en-US"/>
              <a:t>, la cadena "hello" se escribe en archivo de prueba01.txt, </a:t>
            </a:r>
            <a:r>
              <a:rPr b="1" lang="en-US"/>
              <a:t>pero el archivo se sobrescribe cada vez que ejecutamos el comando.</a:t>
            </a:r>
            <a:br>
              <a:rPr lang="en-US"/>
            </a:br>
            <a:br>
              <a:rPr lang="en-US"/>
            </a:br>
            <a:r>
              <a:rPr lang="en-US"/>
              <a:t>Vemos en el segundo ejemplo que el operador</a:t>
            </a:r>
            <a:r>
              <a:rPr lang="en-US">
                <a:solidFill>
                  <a:srgbClr val="FF0000"/>
                </a:solidFill>
              </a:rPr>
              <a:t> &gt;&gt;</a:t>
            </a:r>
            <a:r>
              <a:rPr lang="en-US"/>
              <a:t> también escribe "hola" en un archivo (en este caso, archivo de prueba02.txt), </a:t>
            </a:r>
            <a:r>
              <a:rPr b="1" lang="en-US"/>
              <a:t>pero agrega la cadena al archivo</a:t>
            </a:r>
            <a:endParaRPr/>
          </a:p>
        </p:txBody>
      </p:sp>
      <p:sp>
        <p:nvSpPr>
          <p:cNvPr id="326" name="Google Shape;326;p25"/>
          <p:cNvSpPr txBox="1"/>
          <p:nvPr/>
        </p:nvSpPr>
        <p:spPr>
          <a:xfrm>
            <a:off x="1426175" y="4995325"/>
            <a:ext cx="4998300" cy="87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head -n 3 animals.txt &gt; animalsUpd.txt</a:t>
            </a:r>
            <a:br>
              <a:rPr lang="en-US">
                <a:solidFill>
                  <a:schemeClr val="lt1"/>
                </a:solidFill>
                <a:highlight>
                  <a:schemeClr val="dk1"/>
                </a:highlight>
                <a:latin typeface="Consolas"/>
                <a:ea typeface="Consolas"/>
                <a:cs typeface="Consolas"/>
                <a:sym typeface="Consolas"/>
              </a:rPr>
            </a:br>
            <a:r>
              <a:rPr lang="en-US">
                <a:solidFill>
                  <a:schemeClr val="lt1"/>
                </a:solidFill>
                <a:highlight>
                  <a:schemeClr val="dk1"/>
                </a:highlight>
                <a:latin typeface="Consolas"/>
                <a:ea typeface="Consolas"/>
                <a:cs typeface="Consolas"/>
                <a:sym typeface="Consolas"/>
              </a:rPr>
              <a:t>$ tail -n 2 animals.txt &gt;&gt; animalsUpd.txt</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a:solidFill>
                <a:schemeClr val="lt1"/>
              </a:solidFill>
              <a:highlight>
                <a:schemeClr val="dk1"/>
              </a:highlight>
              <a:latin typeface="Consolas"/>
              <a:ea typeface="Consolas"/>
              <a:cs typeface="Consolas"/>
              <a:sym typeface="Consolas"/>
            </a:endParaRPr>
          </a:p>
        </p:txBody>
      </p:sp>
      <p:sp>
        <p:nvSpPr>
          <p:cNvPr id="327" name="Google Shape;327;p25"/>
          <p:cNvSpPr txBox="1"/>
          <p:nvPr/>
        </p:nvSpPr>
        <p:spPr>
          <a:xfrm>
            <a:off x="5678975" y="4847125"/>
            <a:ext cx="3336000" cy="101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solidFill>
                  <a:srgbClr val="FF0000"/>
                </a:solidFill>
              </a:rPr>
              <a:t>Cuáles lineas quedarán en el archivo animalsUpd.txt ??</a:t>
            </a:r>
            <a:endParaRPr sz="1800">
              <a:solidFill>
                <a:srgbClr val="FF0000"/>
              </a:solidFill>
            </a:endParaRPr>
          </a:p>
        </p:txBody>
      </p:sp>
      <p:sp>
        <p:nvSpPr>
          <p:cNvPr id="328" name="Google Shape;328;p25"/>
          <p:cNvSpPr/>
          <p:nvPr/>
        </p:nvSpPr>
        <p:spPr>
          <a:xfrm>
            <a:off x="9306525" y="4995325"/>
            <a:ext cx="2892300" cy="1629300"/>
          </a:xfrm>
          <a:prstGeom prst="rect">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5"/>
          <p:cNvSpPr txBox="1"/>
          <p:nvPr/>
        </p:nvSpPr>
        <p:spPr>
          <a:xfrm>
            <a:off x="9343880" y="5475025"/>
            <a:ext cx="2848200" cy="390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chemeClr val="lt1"/>
                </a:solidFill>
                <a:highlight>
                  <a:srgbClr val="000000"/>
                </a:highlight>
                <a:latin typeface="Consolas"/>
                <a:ea typeface="Consolas"/>
                <a:cs typeface="Consolas"/>
                <a:sym typeface="Consolas"/>
              </a:rPr>
              <a:t>$</a:t>
            </a:r>
            <a:r>
              <a:rPr lang="en-US">
                <a:solidFill>
                  <a:schemeClr val="lt1"/>
                </a:solidFill>
                <a:highlight>
                  <a:srgbClr val="000000"/>
                </a:highlight>
                <a:latin typeface="Consolas"/>
                <a:ea typeface="Consolas"/>
                <a:cs typeface="Consolas"/>
                <a:sym typeface="Consolas"/>
              </a:rPr>
              <a:t> head </a:t>
            </a:r>
            <a:r>
              <a:rPr lang="en-US">
                <a:solidFill>
                  <a:schemeClr val="dk1"/>
                </a:solidFill>
              </a:rPr>
              <a:t> primeras líneas</a:t>
            </a:r>
            <a:endParaRPr b="0" i="0" sz="1400" u="none" cap="none" strike="noStrike">
              <a:solidFill>
                <a:schemeClr val="dk1"/>
              </a:solidFill>
              <a:latin typeface="Arial"/>
              <a:ea typeface="Arial"/>
              <a:cs typeface="Arial"/>
              <a:sym typeface="Arial"/>
            </a:endParaRPr>
          </a:p>
        </p:txBody>
      </p:sp>
      <p:sp>
        <p:nvSpPr>
          <p:cNvPr id="330" name="Google Shape;330;p25"/>
          <p:cNvSpPr txBox="1"/>
          <p:nvPr/>
        </p:nvSpPr>
        <p:spPr>
          <a:xfrm>
            <a:off x="9306513" y="4995317"/>
            <a:ext cx="2023200" cy="52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TIPS...</a:t>
            </a:r>
            <a:endParaRPr b="1" i="0" sz="1400" u="none" cap="none" strike="noStrike">
              <a:solidFill>
                <a:srgbClr val="000000"/>
              </a:solidFill>
              <a:latin typeface="Arial"/>
              <a:ea typeface="Arial"/>
              <a:cs typeface="Arial"/>
              <a:sym typeface="Arial"/>
            </a:endParaRPr>
          </a:p>
        </p:txBody>
      </p:sp>
      <p:sp>
        <p:nvSpPr>
          <p:cNvPr id="331" name="Google Shape;331;p25"/>
          <p:cNvSpPr txBox="1"/>
          <p:nvPr/>
        </p:nvSpPr>
        <p:spPr>
          <a:xfrm>
            <a:off x="9328580" y="6000200"/>
            <a:ext cx="2848200" cy="390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chemeClr val="lt1"/>
                </a:solidFill>
                <a:highlight>
                  <a:srgbClr val="000000"/>
                </a:highlight>
                <a:latin typeface="Consolas"/>
                <a:ea typeface="Consolas"/>
                <a:cs typeface="Consolas"/>
                <a:sym typeface="Consolas"/>
              </a:rPr>
              <a:t>$</a:t>
            </a:r>
            <a:r>
              <a:rPr lang="en-US">
                <a:solidFill>
                  <a:schemeClr val="lt1"/>
                </a:solidFill>
                <a:highlight>
                  <a:srgbClr val="000000"/>
                </a:highlight>
                <a:latin typeface="Consolas"/>
                <a:ea typeface="Consolas"/>
                <a:cs typeface="Consolas"/>
                <a:sym typeface="Consolas"/>
              </a:rPr>
              <a:t> tail</a:t>
            </a:r>
            <a:r>
              <a:rPr lang="en-US">
                <a:solidFill>
                  <a:schemeClr val="dk1"/>
                </a:solidFill>
              </a:rPr>
              <a:t> últimas líneas</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35" name="Shape 335"/>
        <p:cNvGrpSpPr/>
        <p:nvPr/>
      </p:nvGrpSpPr>
      <p:grpSpPr>
        <a:xfrm>
          <a:off x="0" y="0"/>
          <a:ext cx="0" cy="0"/>
          <a:chOff x="0" y="0"/>
          <a:chExt cx="0" cy="0"/>
        </a:xfrm>
      </p:grpSpPr>
      <p:sp>
        <p:nvSpPr>
          <p:cNvPr id="336" name="Google Shape;336;p26"/>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7" name="Google Shape;337;p26"/>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338" name="Google Shape;338;p26"/>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339" name="Google Shape;339;p26"/>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340" name="Google Shape;340;p26"/>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341" name="Google Shape;341;p26"/>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Tuberías y Filtros (“</a:t>
            </a:r>
            <a:r>
              <a:rPr b="1" i="1" lang="en-US" sz="3000" u="none" cap="none" strike="noStrike">
                <a:solidFill>
                  <a:srgbClr val="000000"/>
                </a:solidFill>
                <a:latin typeface="Arial"/>
                <a:ea typeface="Arial"/>
                <a:cs typeface="Arial"/>
                <a:sym typeface="Arial"/>
              </a:rPr>
              <a:t>Pipes and Filters</a:t>
            </a:r>
            <a:r>
              <a:rPr b="1" i="0" lang="en-US" sz="3000" u="none" cap="none" strike="noStrike">
                <a:solidFill>
                  <a:srgbClr val="000000"/>
                </a:solidFill>
                <a:latin typeface="Arial"/>
                <a:ea typeface="Arial"/>
                <a:cs typeface="Arial"/>
                <a:sym typeface="Arial"/>
              </a:rPr>
              <a:t>”)</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6"/>
          <p:cNvSpPr txBox="1"/>
          <p:nvPr/>
        </p:nvSpPr>
        <p:spPr>
          <a:xfrm>
            <a:off x="1426175" y="1379975"/>
            <a:ext cx="10254900" cy="7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La barra vertical,</a:t>
            </a:r>
            <a:r>
              <a:rPr lang="en-US">
                <a:solidFill>
                  <a:srgbClr val="FF0000"/>
                </a:solidFill>
              </a:rPr>
              <a:t> |</a:t>
            </a:r>
            <a:r>
              <a:rPr lang="en-US"/>
              <a:t>, entre los dos comandos se llama tubería (</a:t>
            </a:r>
            <a:r>
              <a:rPr b="1" lang="en-US"/>
              <a:t>“pipe”</a:t>
            </a:r>
            <a:r>
              <a:rPr lang="en-US"/>
              <a:t>). Le dice al shell que queremos usar la salida del comando de la izquierda como entrada al comando de la derecha. </a:t>
            </a:r>
            <a:endParaRPr/>
          </a:p>
        </p:txBody>
      </p:sp>
      <p:sp>
        <p:nvSpPr>
          <p:cNvPr id="343" name="Google Shape;343;p26"/>
          <p:cNvSpPr txBox="1"/>
          <p:nvPr/>
        </p:nvSpPr>
        <p:spPr>
          <a:xfrm>
            <a:off x="1426175" y="2391950"/>
            <a:ext cx="8381400" cy="48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Queremos </a:t>
            </a:r>
            <a:r>
              <a:rPr lang="en-US"/>
              <a:t>enviar la salida de</a:t>
            </a:r>
            <a:r>
              <a:rPr lang="en-US">
                <a:solidFill>
                  <a:srgbClr val="FF0000"/>
                </a:solidFill>
              </a:rPr>
              <a:t> wc</a:t>
            </a:r>
            <a:r>
              <a:rPr lang="en-US"/>
              <a:t> directamente a </a:t>
            </a:r>
            <a:r>
              <a:rPr lang="en-US">
                <a:solidFill>
                  <a:srgbClr val="FF0000"/>
                </a:solidFill>
              </a:rPr>
              <a:t>sort</a:t>
            </a:r>
            <a:r>
              <a:rPr lang="en-US"/>
              <a:t>, y luego la salida resultante a </a:t>
            </a:r>
            <a:r>
              <a:rPr lang="en-US">
                <a:solidFill>
                  <a:srgbClr val="FF0000"/>
                </a:solidFill>
              </a:rPr>
              <a:t>head</a:t>
            </a:r>
            <a:r>
              <a:rPr lang="en-US"/>
              <a:t>. </a:t>
            </a:r>
            <a:endParaRPr/>
          </a:p>
        </p:txBody>
      </p:sp>
      <p:sp>
        <p:nvSpPr>
          <p:cNvPr id="344" name="Google Shape;344;p26"/>
          <p:cNvSpPr txBox="1"/>
          <p:nvPr/>
        </p:nvSpPr>
        <p:spPr>
          <a:xfrm>
            <a:off x="3673825" y="3218850"/>
            <a:ext cx="4871100" cy="11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wc -l *.pdb | sort -n</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a:t>
            </a:r>
            <a:r>
              <a:rPr lang="en-US">
                <a:solidFill>
                  <a:schemeClr val="lt1"/>
                </a:solidFill>
                <a:highlight>
                  <a:schemeClr val="dk1"/>
                </a:highlight>
                <a:latin typeface="Consolas"/>
                <a:ea typeface="Consolas"/>
                <a:cs typeface="Consolas"/>
                <a:sym typeface="Consolas"/>
              </a:rPr>
              <a:t>wc -l *.pdb | sort -n | head -n 1</a:t>
            </a:r>
            <a:endParaRPr>
              <a:solidFill>
                <a:schemeClr val="lt1"/>
              </a:solidFill>
              <a:highlight>
                <a:schemeClr val="dk1"/>
              </a:highlight>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48" name="Shape 348"/>
        <p:cNvGrpSpPr/>
        <p:nvPr/>
      </p:nvGrpSpPr>
      <p:grpSpPr>
        <a:xfrm>
          <a:off x="0" y="0"/>
          <a:ext cx="0" cy="0"/>
          <a:chOff x="0" y="0"/>
          <a:chExt cx="0" cy="0"/>
        </a:xfrm>
      </p:grpSpPr>
      <p:sp>
        <p:nvSpPr>
          <p:cNvPr id="349" name="Google Shape;349;p27"/>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0" name="Google Shape;350;p27"/>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351" name="Google Shape;351;p27"/>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352" name="Google Shape;352;p27"/>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353" name="Google Shape;353;p27"/>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354" name="Google Shape;354;p27"/>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Tuberías y Filtros (“</a:t>
            </a:r>
            <a:r>
              <a:rPr b="1" i="1" lang="en-US" sz="3000" u="none" cap="none" strike="noStrike">
                <a:solidFill>
                  <a:srgbClr val="000000"/>
                </a:solidFill>
                <a:latin typeface="Arial"/>
                <a:ea typeface="Arial"/>
                <a:cs typeface="Arial"/>
                <a:sym typeface="Arial"/>
              </a:rPr>
              <a:t>Pipes and Filters</a:t>
            </a:r>
            <a:r>
              <a:rPr b="1" i="0" lang="en-US" sz="3000" u="none" cap="none" strike="noStrike">
                <a:solidFill>
                  <a:srgbClr val="000000"/>
                </a:solidFill>
                <a:latin typeface="Arial"/>
                <a:ea typeface="Arial"/>
                <a:cs typeface="Arial"/>
                <a:sym typeface="Arial"/>
              </a:rPr>
              <a:t>”)</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7"/>
          <p:cNvSpPr txBox="1"/>
          <p:nvPr/>
        </p:nvSpPr>
        <p:spPr>
          <a:xfrm>
            <a:off x="1426175" y="1536400"/>
            <a:ext cx="4871100" cy="11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wc -l *.pdb | sort -n</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rPr lang="en-US">
                <a:solidFill>
                  <a:schemeClr val="lt1"/>
                </a:solidFill>
                <a:highlight>
                  <a:schemeClr val="dk1"/>
                </a:highlight>
                <a:latin typeface="Consolas"/>
                <a:ea typeface="Consolas"/>
                <a:cs typeface="Consolas"/>
                <a:sym typeface="Consolas"/>
              </a:rPr>
              <a:t>$ wc -l *.pdb | sort -n | head -n 1</a:t>
            </a:r>
            <a:endParaRPr>
              <a:solidFill>
                <a:schemeClr val="lt1"/>
              </a:solidFill>
              <a:highlight>
                <a:schemeClr val="dk1"/>
              </a:highlight>
              <a:latin typeface="Consolas"/>
              <a:ea typeface="Consolas"/>
              <a:cs typeface="Consolas"/>
              <a:sym typeface="Consolas"/>
            </a:endParaRPr>
          </a:p>
        </p:txBody>
      </p:sp>
      <p:pic>
        <p:nvPicPr>
          <p:cNvPr id="356" name="Google Shape;356;p27"/>
          <p:cNvPicPr preferRelativeResize="0"/>
          <p:nvPr/>
        </p:nvPicPr>
        <p:blipFill>
          <a:blip r:embed="rId3">
            <a:alphaModFix/>
          </a:blip>
          <a:stretch>
            <a:fillRect/>
          </a:stretch>
        </p:blipFill>
        <p:spPr>
          <a:xfrm>
            <a:off x="5070200" y="1536400"/>
            <a:ext cx="6936790" cy="4855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60" name="Shape 360"/>
        <p:cNvGrpSpPr/>
        <p:nvPr/>
      </p:nvGrpSpPr>
      <p:grpSpPr>
        <a:xfrm>
          <a:off x="0" y="0"/>
          <a:ext cx="0" cy="0"/>
          <a:chOff x="0" y="0"/>
          <a:chExt cx="0" cy="0"/>
        </a:xfrm>
      </p:grpSpPr>
      <p:pic>
        <p:nvPicPr>
          <p:cNvPr id="361" name="Google Shape;361;p28"/>
          <p:cNvPicPr preferRelativeResize="0"/>
          <p:nvPr/>
        </p:nvPicPr>
        <p:blipFill rotWithShape="1">
          <a:blip r:embed="rId3">
            <a:alphaModFix/>
          </a:blip>
          <a:srcRect b="0" l="0" r="0" t="0"/>
          <a:stretch/>
        </p:blipFill>
        <p:spPr>
          <a:xfrm>
            <a:off x="3874425" y="2320025"/>
            <a:ext cx="8241373" cy="4304699"/>
          </a:xfrm>
          <a:prstGeom prst="rect">
            <a:avLst/>
          </a:prstGeom>
          <a:noFill/>
          <a:ln>
            <a:noFill/>
          </a:ln>
        </p:spPr>
      </p:pic>
      <p:sp>
        <p:nvSpPr>
          <p:cNvPr id="362" name="Google Shape;362;p28"/>
          <p:cNvSpPr txBox="1"/>
          <p:nvPr/>
        </p:nvSpPr>
        <p:spPr>
          <a:xfrm>
            <a:off x="1366800" y="1528132"/>
            <a:ext cx="9723900" cy="4007963"/>
          </a:xfrm>
          <a:prstGeom prst="rect">
            <a:avLst/>
          </a:prstGeom>
          <a:noFill/>
          <a:ln>
            <a:noFill/>
          </a:ln>
        </p:spPr>
        <p:txBody>
          <a:bodyPr anchorCtr="0" anchor="t" bIns="91425" lIns="91425" spcFirstLastPara="1" rIns="91425" wrap="square" tIns="91425">
            <a:noAutofit/>
          </a:bodyPr>
          <a:lstStyle/>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cat</a:t>
            </a:r>
            <a:r>
              <a:rPr b="0" i="0" lang="en-US" sz="1400" u="none" cap="none" strike="noStrike">
                <a:solidFill>
                  <a:schemeClr val="dk1"/>
                </a:solidFill>
                <a:latin typeface="Arial"/>
                <a:ea typeface="Arial"/>
                <a:cs typeface="Arial"/>
                <a:sym typeface="Arial"/>
              </a:rPr>
              <a:t> muestra el contenido de sus entradas.</a:t>
            </a:r>
            <a:endParaRPr/>
          </a:p>
          <a:p>
            <a:pPr indent="-196850" lvl="0" marL="285750" marR="0" rtl="0" algn="just">
              <a:lnSpc>
                <a:spcPct val="115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Arial"/>
              <a:ea typeface="Arial"/>
              <a:cs typeface="Arial"/>
              <a:sym typeface="Arial"/>
            </a:endParaRPr>
          </a:p>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head </a:t>
            </a:r>
            <a:r>
              <a:rPr b="0" i="0" lang="en-US" sz="1400" u="none" cap="none" strike="noStrike">
                <a:solidFill>
                  <a:schemeClr val="dk1"/>
                </a:solidFill>
                <a:latin typeface="Arial"/>
                <a:ea typeface="Arial"/>
                <a:cs typeface="Arial"/>
                <a:sym typeface="Arial"/>
              </a:rPr>
              <a:t>muestra las primeras 10 líneas de su entrada.</a:t>
            </a:r>
            <a:endParaRPr/>
          </a:p>
          <a:p>
            <a:pPr indent="-196850" lvl="0" marL="285750" marR="0" rtl="0" algn="just">
              <a:lnSpc>
                <a:spcPct val="115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Arial"/>
              <a:ea typeface="Arial"/>
              <a:cs typeface="Arial"/>
              <a:sym typeface="Arial"/>
            </a:endParaRPr>
          </a:p>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tail </a:t>
            </a:r>
            <a:r>
              <a:rPr b="0" i="0" lang="en-US" sz="1400" u="none" cap="none" strike="noStrike">
                <a:solidFill>
                  <a:schemeClr val="dk1"/>
                </a:solidFill>
                <a:latin typeface="Arial"/>
                <a:ea typeface="Arial"/>
                <a:cs typeface="Arial"/>
                <a:sym typeface="Arial"/>
              </a:rPr>
              <a:t>muestra las últimas 10 líneas de su entrada.</a:t>
            </a:r>
            <a:endParaRPr/>
          </a:p>
          <a:p>
            <a:pPr indent="-196850" lvl="0" marL="285750" marR="0" rtl="0" algn="just">
              <a:lnSpc>
                <a:spcPct val="115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Arial"/>
              <a:ea typeface="Arial"/>
              <a:cs typeface="Arial"/>
              <a:sym typeface="Arial"/>
            </a:endParaRPr>
          </a:p>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sort </a:t>
            </a:r>
            <a:r>
              <a:rPr b="0" i="0" lang="en-US" sz="1400" u="none" cap="none" strike="noStrike">
                <a:solidFill>
                  <a:schemeClr val="dk1"/>
                </a:solidFill>
                <a:latin typeface="Arial"/>
                <a:ea typeface="Arial"/>
                <a:cs typeface="Arial"/>
                <a:sym typeface="Arial"/>
              </a:rPr>
              <a:t>ordena sus entradas.</a:t>
            </a:r>
            <a:endParaRPr/>
          </a:p>
          <a:p>
            <a:pPr indent="-196850" lvl="0" marL="285750" marR="0" rtl="0" algn="just">
              <a:lnSpc>
                <a:spcPct val="115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Arial"/>
              <a:ea typeface="Arial"/>
              <a:cs typeface="Arial"/>
              <a:sym typeface="Arial"/>
            </a:endParaRPr>
          </a:p>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wc </a:t>
            </a:r>
            <a:r>
              <a:rPr b="0" i="0" lang="en-US" sz="1400" u="none" cap="none" strike="noStrike">
                <a:solidFill>
                  <a:schemeClr val="dk1"/>
                </a:solidFill>
                <a:latin typeface="Arial"/>
                <a:ea typeface="Arial"/>
                <a:cs typeface="Arial"/>
                <a:sym typeface="Arial"/>
              </a:rPr>
              <a:t>cuenta líneas, palabras y caracteres en sus entradas.</a:t>
            </a:r>
            <a:endParaRPr/>
          </a:p>
          <a:p>
            <a:pPr indent="-196850" lvl="0" marL="285750" marR="0" rtl="0" algn="just">
              <a:lnSpc>
                <a:spcPct val="115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Arial"/>
              <a:ea typeface="Arial"/>
              <a:cs typeface="Arial"/>
              <a:sym typeface="Arial"/>
            </a:endParaRPr>
          </a:p>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Comando &gt; archivo </a:t>
            </a:r>
            <a:r>
              <a:rPr b="0" i="0" lang="en-US" sz="1400" u="none" cap="none" strike="noStrike">
                <a:solidFill>
                  <a:schemeClr val="dk1"/>
                </a:solidFill>
                <a:latin typeface="Arial"/>
                <a:ea typeface="Arial"/>
                <a:cs typeface="Arial"/>
                <a:sym typeface="Arial"/>
              </a:rPr>
              <a:t>redirige la salida de un comando a un archivo.</a:t>
            </a:r>
            <a:endParaRPr/>
          </a:p>
          <a:p>
            <a:pPr indent="-196850" lvl="0" marL="285750" marR="0" rtl="0" algn="just">
              <a:lnSpc>
                <a:spcPct val="115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Arial"/>
              <a:ea typeface="Arial"/>
              <a:cs typeface="Arial"/>
              <a:sym typeface="Arial"/>
            </a:endParaRPr>
          </a:p>
          <a:p>
            <a:pPr indent="-285750" lvl="0" marL="285750" marR="0" rtl="0" algn="just">
              <a:lnSpc>
                <a:spcPct val="115000"/>
              </a:lnSpc>
              <a:spcBef>
                <a:spcPts val="0"/>
              </a:spcBef>
              <a:spcAft>
                <a:spcPts val="0"/>
              </a:spcAft>
              <a:buClr>
                <a:srgbClr val="000000"/>
              </a:buClr>
              <a:buSzPts val="1400"/>
              <a:buFont typeface="Noto Sans Symbols"/>
              <a:buChar char="❖"/>
            </a:pPr>
            <a:r>
              <a:rPr b="0" i="0" lang="en-US" sz="1400" u="none" cap="none" strike="noStrike">
                <a:solidFill>
                  <a:srgbClr val="3D90D9"/>
                </a:solidFill>
                <a:highlight>
                  <a:srgbClr val="E7E7E7"/>
                </a:highlight>
                <a:latin typeface="Consolas"/>
                <a:ea typeface="Consolas"/>
                <a:cs typeface="Consolas"/>
                <a:sym typeface="Consolas"/>
              </a:rPr>
              <a:t>Primero | Segundo </a:t>
            </a:r>
            <a:r>
              <a:rPr b="0" i="0" lang="en-US" sz="1400" u="none" cap="none" strike="noStrike">
                <a:solidFill>
                  <a:schemeClr val="dk1"/>
                </a:solidFill>
                <a:latin typeface="Arial"/>
                <a:ea typeface="Arial"/>
                <a:cs typeface="Arial"/>
                <a:sym typeface="Arial"/>
              </a:rPr>
              <a:t>es una tubería: la salida del primer comando se usa como entrada para el segundo.</a:t>
            </a:r>
            <a:endParaRPr b="0" i="0" sz="1400" u="none" cap="none" strike="noStrike">
              <a:solidFill>
                <a:schemeClr val="dk1"/>
              </a:solidFill>
              <a:highlight>
                <a:srgbClr val="FFFFFF"/>
              </a:highlight>
              <a:latin typeface="Arial"/>
              <a:ea typeface="Arial"/>
              <a:cs typeface="Arial"/>
              <a:sym typeface="Arial"/>
            </a:endParaRPr>
          </a:p>
        </p:txBody>
      </p:sp>
      <p:sp>
        <p:nvSpPr>
          <p:cNvPr id="363" name="Google Shape;363;p28"/>
          <p:cNvSpPr/>
          <p:nvPr/>
        </p:nvSpPr>
        <p:spPr>
          <a:xfrm>
            <a:off x="-250" y="0"/>
            <a:ext cx="121989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4" name="Google Shape;364;p28"/>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365" name="Google Shape;365;p28"/>
          <p:cNvSpPr txBox="1"/>
          <p:nvPr/>
        </p:nvSpPr>
        <p:spPr>
          <a:xfrm>
            <a:off x="1312650" y="750775"/>
            <a:ext cx="72807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RESUMEN: TUBERIAS Y FILTROS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8"/>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367" name="Google Shape;367;p28"/>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368" name="Google Shape;368;p28"/>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72" name="Shape 372"/>
        <p:cNvGrpSpPr/>
        <p:nvPr/>
      </p:nvGrpSpPr>
      <p:grpSpPr>
        <a:xfrm>
          <a:off x="0" y="0"/>
          <a:ext cx="0" cy="0"/>
          <a:chOff x="0" y="0"/>
          <a:chExt cx="0" cy="0"/>
        </a:xfrm>
      </p:grpSpPr>
      <p:sp>
        <p:nvSpPr>
          <p:cNvPr id="373" name="Google Shape;373;p29"/>
          <p:cNvSpPr txBox="1"/>
          <p:nvPr/>
        </p:nvSpPr>
        <p:spPr>
          <a:xfrm>
            <a:off x="1312650" y="4648938"/>
            <a:ext cx="9443100" cy="1148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1" i="1" lang="en-US" sz="1400" u="none" cap="none" strike="noStrike">
                <a:solidFill>
                  <a:schemeClr val="dk1"/>
                </a:solidFill>
                <a:latin typeface="Arial"/>
                <a:ea typeface="Arial"/>
                <a:cs typeface="Arial"/>
                <a:sym typeface="Arial"/>
              </a:rPr>
              <a:t>Nota:</a:t>
            </a:r>
            <a:endParaRPr b="1" i="1" sz="1400" u="none" cap="none" strike="noStrike">
              <a:solidFill>
                <a:schemeClr val="dk1"/>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a:t>
            </a:r>
            <a:r>
              <a:rPr b="0" i="0" lang="en-US" sz="1400" u="none" cap="none" strike="noStrike">
                <a:solidFill>
                  <a:schemeClr val="dk1"/>
                </a:solidFill>
                <a:latin typeface="Arial"/>
                <a:ea typeface="Arial"/>
                <a:cs typeface="Arial"/>
                <a:sym typeface="Arial"/>
              </a:rPr>
              <a:t> - se refiere al </a:t>
            </a:r>
            <a:r>
              <a:rPr b="0" i="0" lang="en-US" sz="1400" u="none" cap="none" strike="noStrike">
                <a:solidFill>
                  <a:srgbClr val="3C78D8"/>
                </a:solidFill>
                <a:latin typeface="Arial"/>
                <a:ea typeface="Arial"/>
                <a:cs typeface="Arial"/>
                <a:sym typeface="Arial"/>
              </a:rPr>
              <a:t>prompt</a:t>
            </a:r>
            <a:r>
              <a:rPr b="0" i="0" lang="en-US" sz="1400" u="none" cap="none" strike="noStrike">
                <a:solidFill>
                  <a:schemeClr val="dk1"/>
                </a:solidFill>
                <a:latin typeface="Arial"/>
                <a:ea typeface="Arial"/>
                <a:cs typeface="Arial"/>
                <a:sym typeface="Arial"/>
              </a:rPr>
              <a:t>, pero también se utiliza para pedir que la terminal obtenga el valor de una </a:t>
            </a:r>
            <a:r>
              <a:rPr b="0" i="0" lang="en-US" sz="1400" u="none" cap="none" strike="noStrike">
                <a:solidFill>
                  <a:srgbClr val="3C78D8"/>
                </a:solidFill>
                <a:latin typeface="Arial"/>
                <a:ea typeface="Arial"/>
                <a:cs typeface="Arial"/>
                <a:sym typeface="Arial"/>
              </a:rPr>
              <a:t>variable</a:t>
            </a:r>
            <a:r>
              <a:rPr b="0" i="0" lang="en-US"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&gt;</a:t>
            </a:r>
            <a:r>
              <a:rPr b="0" i="0" lang="en-US" sz="1400" u="none" cap="none" strike="noStrike">
                <a:solidFill>
                  <a:schemeClr val="dk1"/>
                </a:solidFill>
                <a:latin typeface="Arial"/>
                <a:ea typeface="Arial"/>
                <a:cs typeface="Arial"/>
                <a:sym typeface="Arial"/>
              </a:rPr>
              <a:t> - se refiere al </a:t>
            </a:r>
            <a:r>
              <a:rPr b="0" i="0" lang="en-US" sz="1400" u="none" cap="none" strike="noStrike">
                <a:solidFill>
                  <a:srgbClr val="3C78D8"/>
                </a:solidFill>
                <a:latin typeface="Arial"/>
                <a:ea typeface="Arial"/>
                <a:cs typeface="Arial"/>
                <a:sym typeface="Arial"/>
              </a:rPr>
              <a:t>prompt dentro del bucle</a:t>
            </a:r>
            <a:r>
              <a:rPr b="0" i="0" lang="en-US" sz="1400" u="none" cap="none" strike="noStrike">
                <a:solidFill>
                  <a:schemeClr val="dk1"/>
                </a:solidFill>
                <a:latin typeface="Arial"/>
                <a:ea typeface="Arial"/>
                <a:cs typeface="Arial"/>
                <a:sym typeface="Arial"/>
              </a:rPr>
              <a:t>, pero también se utiliza para </a:t>
            </a:r>
            <a:r>
              <a:rPr b="0" i="0" lang="en-US" sz="1400" u="none" cap="none" strike="noStrike">
                <a:solidFill>
                  <a:srgbClr val="3C78D8"/>
                </a:solidFill>
                <a:latin typeface="Arial"/>
                <a:ea typeface="Arial"/>
                <a:cs typeface="Arial"/>
                <a:sym typeface="Arial"/>
              </a:rPr>
              <a:t>redirigir la salida</a:t>
            </a:r>
            <a:r>
              <a:rPr b="0" i="0" lang="en-US" sz="1400" u="none" cap="none" strike="noStrike">
                <a:solidFill>
                  <a:schemeClr val="dk1"/>
                </a:solidFill>
                <a:latin typeface="Arial"/>
                <a:ea typeface="Arial"/>
                <a:cs typeface="Arial"/>
                <a:sym typeface="Arial"/>
              </a:rPr>
              <a:t> de un comando.</a:t>
            </a:r>
            <a:endParaRPr b="0" i="0" sz="1400" u="none" cap="none" strike="noStrike">
              <a:solidFill>
                <a:schemeClr val="dk1"/>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a:t>
            </a:r>
            <a:r>
              <a:rPr b="0" i="0" lang="en-US" sz="1400" u="none" cap="none" strike="noStrike">
                <a:solidFill>
                  <a:schemeClr val="dk1"/>
                </a:solidFill>
                <a:latin typeface="Arial"/>
                <a:ea typeface="Arial"/>
                <a:cs typeface="Arial"/>
                <a:sym typeface="Arial"/>
              </a:rPr>
              <a:t> - se utiliza para separar dos comando escritos en una sola línea.</a:t>
            </a:r>
            <a:endParaRPr b="0" i="0" sz="1400" u="none" cap="none" strike="noStrike">
              <a:solidFill>
                <a:srgbClr val="3D90D9"/>
              </a:solidFill>
              <a:highlight>
                <a:srgbClr val="E7E7E7"/>
              </a:highlight>
              <a:latin typeface="Consolas"/>
              <a:ea typeface="Consolas"/>
              <a:cs typeface="Consolas"/>
              <a:sym typeface="Consolas"/>
            </a:endParaRPr>
          </a:p>
        </p:txBody>
      </p:sp>
      <p:sp>
        <p:nvSpPr>
          <p:cNvPr id="374" name="Google Shape;374;p29"/>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5" name="Google Shape;375;p29"/>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376" name="Google Shape;376;p29"/>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377" name="Google Shape;377;p29"/>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378" name="Google Shape;378;p29"/>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379" name="Google Shape;379;p29"/>
          <p:cNvSpPr txBox="1"/>
          <p:nvPr/>
        </p:nvSpPr>
        <p:spPr>
          <a:xfrm>
            <a:off x="1312650" y="1463375"/>
            <a:ext cx="9443100" cy="718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Los bucles (loops en inglés) son fundamentales para mejorar la productividad a través de la automatización, debido a que nos permiten ejecutar comandos de forma repetitiva.</a:t>
            </a:r>
            <a:endParaRPr b="0" i="0" sz="1400" u="none" cap="none" strike="noStrike">
              <a:solidFill>
                <a:srgbClr val="000000"/>
              </a:solidFill>
              <a:latin typeface="Arial"/>
              <a:ea typeface="Arial"/>
              <a:cs typeface="Arial"/>
              <a:sym typeface="Arial"/>
            </a:endParaRPr>
          </a:p>
        </p:txBody>
      </p:sp>
      <p:sp>
        <p:nvSpPr>
          <p:cNvPr id="380" name="Google Shape;380;p29"/>
          <p:cNvSpPr txBox="1"/>
          <p:nvPr/>
        </p:nvSpPr>
        <p:spPr>
          <a:xfrm>
            <a:off x="1388850" y="3107300"/>
            <a:ext cx="6955800" cy="12288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filename </a:t>
            </a:r>
            <a:r>
              <a:rPr b="1" i="0" lang="en-US" sz="1200" u="none" cap="none" strike="noStrike">
                <a:solidFill>
                  <a:srgbClr val="008000"/>
                </a:solidFill>
                <a:highlight>
                  <a:srgbClr val="F8F8F8"/>
                </a:highlight>
                <a:latin typeface="Consolas"/>
                <a:ea typeface="Consolas"/>
                <a:cs typeface="Consolas"/>
                <a:sym typeface="Consolas"/>
              </a:rPr>
              <a:t>in </a:t>
            </a:r>
            <a:r>
              <a:rPr b="0" i="0" lang="en-US" sz="1200" u="none" cap="none" strike="noStrike">
                <a:solidFill>
                  <a:srgbClr val="6E5494"/>
                </a:solidFill>
                <a:highlight>
                  <a:srgbClr val="F8F8F8"/>
                </a:highlight>
                <a:latin typeface="Consolas"/>
                <a:ea typeface="Consolas"/>
                <a:cs typeface="Consolas"/>
                <a:sym typeface="Consolas"/>
              </a:rPr>
              <a:t>basilisk.dat unicorn.dat</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head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3 </a:t>
            </a:r>
            <a:r>
              <a:rPr b="0" i="0" lang="en-US" sz="1200" u="none" cap="none" strike="noStrike">
                <a:solidFill>
                  <a:srgbClr val="19177C"/>
                </a:solidFill>
                <a:highlight>
                  <a:srgbClr val="F8F8F8"/>
                </a:highlight>
                <a:latin typeface="Consolas"/>
                <a:ea typeface="Consolas"/>
                <a:cs typeface="Consolas"/>
                <a:sym typeface="Consolas"/>
              </a:rPr>
              <a:t>$filename</a:t>
            </a:r>
            <a:r>
              <a:rPr b="0" i="0" lang="en-US" sz="1200" u="none" cap="none" strike="noStrike">
                <a:solidFill>
                  <a:srgbClr val="6E5494"/>
                </a:solidFill>
                <a:highlight>
                  <a:srgbClr val="F8F8F8"/>
                </a:highlight>
                <a:latin typeface="Consolas"/>
                <a:ea typeface="Consolas"/>
                <a:cs typeface="Consolas"/>
                <a:sym typeface="Consolas"/>
              </a:rPr>
              <a:t>	</a:t>
            </a:r>
            <a:r>
              <a:rPr b="0" i="1" lang="en-US" sz="1200" u="none" cap="none" strike="noStrike">
                <a:solidFill>
                  <a:srgbClr val="408080"/>
                </a:solidFill>
                <a:highlight>
                  <a:srgbClr val="F8F8F8"/>
                </a:highlight>
                <a:latin typeface="Consolas"/>
                <a:ea typeface="Consolas"/>
                <a:cs typeface="Consolas"/>
                <a:sym typeface="Consolas"/>
              </a:rPr>
              <a:t># La sangría dentro del bucle ayuda a la legibilidad</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done</a:t>
            </a:r>
            <a:endParaRPr b="0" i="0" sz="1400" u="none" cap="none" strike="noStrike">
              <a:solidFill>
                <a:srgbClr val="000000"/>
              </a:solidFill>
              <a:latin typeface="Arial"/>
              <a:ea typeface="Arial"/>
              <a:cs typeface="Arial"/>
              <a:sym typeface="Arial"/>
            </a:endParaRPr>
          </a:p>
        </p:txBody>
      </p:sp>
      <p:sp>
        <p:nvSpPr>
          <p:cNvPr id="381" name="Google Shape;381;p29"/>
          <p:cNvSpPr txBox="1"/>
          <p:nvPr/>
        </p:nvSpPr>
        <p:spPr>
          <a:xfrm>
            <a:off x="1980450" y="2636275"/>
            <a:ext cx="785400" cy="33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variable</a:t>
            </a:r>
            <a:endParaRPr b="1" i="0" sz="1200" u="none" cap="none" strike="noStrike">
              <a:solidFill>
                <a:srgbClr val="000000"/>
              </a:solidFill>
              <a:latin typeface="Arial"/>
              <a:ea typeface="Arial"/>
              <a:cs typeface="Arial"/>
              <a:sym typeface="Arial"/>
            </a:endParaRPr>
          </a:p>
        </p:txBody>
      </p:sp>
      <p:sp>
        <p:nvSpPr>
          <p:cNvPr id="382" name="Google Shape;382;p29"/>
          <p:cNvSpPr txBox="1"/>
          <p:nvPr/>
        </p:nvSpPr>
        <p:spPr>
          <a:xfrm>
            <a:off x="2936850" y="2611375"/>
            <a:ext cx="1922400" cy="38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elemento iterable (lista)</a:t>
            </a:r>
            <a:endParaRPr b="1" i="0" sz="1200" u="none" cap="none" strike="noStrike">
              <a:solidFill>
                <a:srgbClr val="000000"/>
              </a:solidFill>
              <a:latin typeface="Arial"/>
              <a:ea typeface="Arial"/>
              <a:cs typeface="Arial"/>
              <a:sym typeface="Arial"/>
            </a:endParaRPr>
          </a:p>
        </p:txBody>
      </p:sp>
      <p:sp>
        <p:nvSpPr>
          <p:cNvPr id="383" name="Google Shape;383;p29"/>
          <p:cNvSpPr txBox="1"/>
          <p:nvPr/>
        </p:nvSpPr>
        <p:spPr>
          <a:xfrm>
            <a:off x="8750125" y="3635100"/>
            <a:ext cx="1400400" cy="33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cuerpo del bucle</a:t>
            </a:r>
            <a:endParaRPr b="1" i="0" sz="1200" u="none" cap="none" strike="noStrike">
              <a:solidFill>
                <a:srgbClr val="000000"/>
              </a:solidFill>
              <a:latin typeface="Arial"/>
              <a:ea typeface="Arial"/>
              <a:cs typeface="Arial"/>
              <a:sym typeface="Arial"/>
            </a:endParaRPr>
          </a:p>
        </p:txBody>
      </p:sp>
      <p:sp>
        <p:nvSpPr>
          <p:cNvPr id="384" name="Google Shape;384;p29"/>
          <p:cNvSpPr txBox="1"/>
          <p:nvPr/>
        </p:nvSpPr>
        <p:spPr>
          <a:xfrm>
            <a:off x="1483325" y="2175750"/>
            <a:ext cx="5274000" cy="4755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Sintaxis de un bucle </a:t>
            </a:r>
            <a:r>
              <a:rPr b="1" i="0" lang="en-US" sz="1400" u="none" cap="none" strike="noStrike">
                <a:solidFill>
                  <a:srgbClr val="008000"/>
                </a:solidFill>
                <a:highlight>
                  <a:srgbClr val="F8F8F8"/>
                </a:highlight>
                <a:latin typeface="Consolas"/>
                <a:ea typeface="Consolas"/>
                <a:cs typeface="Consolas"/>
                <a:sym typeface="Consolas"/>
              </a:rPr>
              <a:t>for</a:t>
            </a:r>
            <a:endParaRPr b="0" i="0" sz="1400" u="none" cap="none" strike="noStrike">
              <a:solidFill>
                <a:srgbClr val="000000"/>
              </a:solidFill>
              <a:latin typeface="Arial"/>
              <a:ea typeface="Arial"/>
              <a:cs typeface="Arial"/>
              <a:sym typeface="Arial"/>
            </a:endParaRPr>
          </a:p>
        </p:txBody>
      </p:sp>
      <p:sp>
        <p:nvSpPr>
          <p:cNvPr id="385" name="Google Shape;385;p29"/>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3000" u="none" cap="none" strike="noStrike">
                <a:solidFill>
                  <a:schemeClr val="dk1"/>
                </a:solidFill>
                <a:latin typeface="Arial"/>
                <a:ea typeface="Arial"/>
                <a:cs typeface="Arial"/>
                <a:sym typeface="Arial"/>
              </a:rPr>
              <a:t>Bucles</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9"/>
          <p:cNvSpPr/>
          <p:nvPr/>
        </p:nvSpPr>
        <p:spPr>
          <a:xfrm>
            <a:off x="2247750" y="2920575"/>
            <a:ext cx="185700" cy="186600"/>
          </a:xfrm>
          <a:prstGeom prst="upArrow">
            <a:avLst>
              <a:gd fmla="val 50000" name="adj1"/>
              <a:gd fmla="val 50000" name="adj2"/>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9"/>
          <p:cNvSpPr/>
          <p:nvPr/>
        </p:nvSpPr>
        <p:spPr>
          <a:xfrm>
            <a:off x="3820025" y="2920575"/>
            <a:ext cx="185700" cy="186600"/>
          </a:xfrm>
          <a:prstGeom prst="upArrow">
            <a:avLst>
              <a:gd fmla="val 50000" name="adj1"/>
              <a:gd fmla="val 50000" name="adj2"/>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9"/>
          <p:cNvSpPr/>
          <p:nvPr/>
        </p:nvSpPr>
        <p:spPr>
          <a:xfrm>
            <a:off x="8344650" y="3711150"/>
            <a:ext cx="370200" cy="186600"/>
          </a:xfrm>
          <a:prstGeom prst="rightArrow">
            <a:avLst>
              <a:gd fmla="val 50000" name="adj1"/>
              <a:gd fmla="val 50000" name="adj2"/>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92" name="Shape 392"/>
        <p:cNvGrpSpPr/>
        <p:nvPr/>
      </p:nvGrpSpPr>
      <p:grpSpPr>
        <a:xfrm>
          <a:off x="0" y="0"/>
          <a:ext cx="0" cy="0"/>
          <a:chOff x="0" y="0"/>
          <a:chExt cx="0" cy="0"/>
        </a:xfrm>
      </p:grpSpPr>
      <p:sp>
        <p:nvSpPr>
          <p:cNvPr id="393" name="Google Shape;393;p30"/>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4" name="Google Shape;394;p30"/>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395" name="Google Shape;395;p30"/>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396" name="Google Shape;396;p30"/>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397" name="Google Shape;397;p30"/>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398" name="Google Shape;398;p30"/>
          <p:cNvSpPr txBox="1"/>
          <p:nvPr/>
        </p:nvSpPr>
        <p:spPr>
          <a:xfrm>
            <a:off x="1312650" y="750775"/>
            <a:ext cx="50679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EJEMPLO 1</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9" name="Google Shape;399;p30"/>
          <p:cNvSpPr txBox="1"/>
          <p:nvPr/>
        </p:nvSpPr>
        <p:spPr>
          <a:xfrm>
            <a:off x="1399100" y="4307250"/>
            <a:ext cx="3526800" cy="11628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filename </a:t>
            </a:r>
            <a:r>
              <a:rPr b="1" i="0" lang="en-US" sz="1200" u="none" cap="none" strike="noStrike">
                <a:solidFill>
                  <a:srgbClr val="008000"/>
                </a:solidFill>
                <a:highlight>
                  <a:srgbClr val="F8F8F8"/>
                </a:highlight>
                <a:latin typeface="Consolas"/>
                <a:ea typeface="Consolas"/>
                <a:cs typeface="Consolas"/>
                <a:sym typeface="Consolas"/>
              </a:rPr>
              <a:t>in </a:t>
            </a:r>
            <a:r>
              <a:rPr b="0" i="0" lang="en-US" sz="1200" u="none" cap="none" strike="noStrike">
                <a:solidFill>
                  <a:srgbClr val="6E5494"/>
                </a:solidFill>
                <a:highlight>
                  <a:srgbClr val="F8F8F8"/>
                </a:highlight>
                <a:latin typeface="Consolas"/>
                <a:ea typeface="Consolas"/>
                <a:cs typeface="Consolas"/>
                <a:sym typeface="Consolas"/>
              </a:rPr>
              <a:t>*.dat</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cp </a:t>
            </a:r>
            <a:r>
              <a:rPr b="0" i="0" lang="en-US" sz="1200" u="none" cap="none" strike="noStrike">
                <a:solidFill>
                  <a:srgbClr val="19177C"/>
                </a:solidFill>
                <a:highlight>
                  <a:srgbClr val="F8F8F8"/>
                </a:highlight>
                <a:latin typeface="Consolas"/>
                <a:ea typeface="Consolas"/>
                <a:cs typeface="Consolas"/>
                <a:sym typeface="Consolas"/>
              </a:rPr>
              <a:t>$filename </a:t>
            </a:r>
            <a:r>
              <a:rPr b="0" i="0" lang="en-US" sz="1200" u="none" cap="none" strike="noStrike">
                <a:solidFill>
                  <a:srgbClr val="6E5494"/>
                </a:solidFill>
                <a:highlight>
                  <a:srgbClr val="F8F8F8"/>
                </a:highlight>
                <a:latin typeface="Consolas"/>
                <a:ea typeface="Consolas"/>
                <a:cs typeface="Consolas"/>
                <a:sym typeface="Consolas"/>
              </a:rPr>
              <a:t>original-</a:t>
            </a:r>
            <a:r>
              <a:rPr b="0" i="0" lang="en-US" sz="1200" u="none" cap="none" strike="noStrike">
                <a:solidFill>
                  <a:srgbClr val="19177C"/>
                </a:solidFill>
                <a:highlight>
                  <a:srgbClr val="F8F8F8"/>
                </a:highlight>
                <a:latin typeface="Consolas"/>
                <a:ea typeface="Consolas"/>
                <a:cs typeface="Consolas"/>
                <a:sym typeface="Consolas"/>
              </a:rPr>
              <a:t>$filename</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done</a:t>
            </a:r>
            <a:endParaRPr b="0" i="0" sz="1400" u="none" cap="none" strike="noStrike">
              <a:solidFill>
                <a:srgbClr val="000000"/>
              </a:solidFill>
              <a:latin typeface="Arial"/>
              <a:ea typeface="Arial"/>
              <a:cs typeface="Arial"/>
              <a:sym typeface="Arial"/>
            </a:endParaRPr>
          </a:p>
        </p:txBody>
      </p:sp>
      <p:sp>
        <p:nvSpPr>
          <p:cNvPr id="400" name="Google Shape;400;p30"/>
          <p:cNvSpPr txBox="1"/>
          <p:nvPr/>
        </p:nvSpPr>
        <p:spPr>
          <a:xfrm>
            <a:off x="5051800" y="4323300"/>
            <a:ext cx="6050700" cy="116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Este bucle ejecuta el comando </a:t>
            </a:r>
            <a:r>
              <a:rPr b="0" i="0" lang="en-US" sz="1400" u="none" cap="none" strike="noStrike">
                <a:solidFill>
                  <a:srgbClr val="3D90D9"/>
                </a:solidFill>
                <a:highlight>
                  <a:srgbClr val="E7E7E7"/>
                </a:highlight>
                <a:latin typeface="Consolas"/>
                <a:ea typeface="Consolas"/>
                <a:cs typeface="Consolas"/>
                <a:sym typeface="Consolas"/>
              </a:rPr>
              <a:t>cp</a:t>
            </a:r>
            <a:r>
              <a:rPr b="0" i="0" lang="en-US" sz="1400" u="none" cap="none" strike="noStrike">
                <a:solidFill>
                  <a:srgbClr val="333333"/>
                </a:solidFill>
                <a:highlight>
                  <a:srgbClr val="FFFFFF"/>
                </a:highlight>
                <a:latin typeface="Arial"/>
                <a:ea typeface="Arial"/>
                <a:cs typeface="Arial"/>
                <a:sym typeface="Arial"/>
              </a:rPr>
              <a:t> una vez para cada nombre de archivo:</a:t>
            </a:r>
            <a:endParaRPr b="0" i="0" sz="1400" u="none" cap="none" strike="noStrike">
              <a:solidFill>
                <a:srgbClr val="333333"/>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6E5494"/>
              </a:solidFill>
              <a:highlight>
                <a:srgbClr val="F8F8F8"/>
              </a:highlight>
              <a:latin typeface="Consolas"/>
              <a:ea typeface="Consolas"/>
              <a:cs typeface="Consolas"/>
              <a:sym typeface="Consolas"/>
            </a:endParaRPr>
          </a:p>
          <a:p>
            <a:pPr indent="-304800" lvl="0" marL="457200" marR="0" rtl="0" algn="l">
              <a:lnSpc>
                <a:spcPct val="100000"/>
              </a:lnSpc>
              <a:spcBef>
                <a:spcPts val="0"/>
              </a:spcBef>
              <a:spcAft>
                <a:spcPts val="0"/>
              </a:spcAft>
              <a:buClr>
                <a:srgbClr val="6E5494"/>
              </a:buClr>
              <a:buSzPts val="1200"/>
              <a:buFont typeface="Consolas"/>
              <a:buChar char="❖"/>
            </a:pPr>
            <a:r>
              <a:rPr b="0" i="0" lang="en-US" sz="1200" u="none" cap="none" strike="noStrike">
                <a:solidFill>
                  <a:srgbClr val="6E5494"/>
                </a:solidFill>
                <a:highlight>
                  <a:srgbClr val="F8F8F8"/>
                </a:highlight>
                <a:latin typeface="Consolas"/>
                <a:ea typeface="Consolas"/>
                <a:cs typeface="Consolas"/>
                <a:sym typeface="Consolas"/>
              </a:rPr>
              <a:t>cp basilisk.dat original-basilisk.dat</a:t>
            </a:r>
            <a:endParaRPr b="0" i="0" sz="1200" u="none" cap="none" strike="noStrike">
              <a:solidFill>
                <a:srgbClr val="6E5494"/>
              </a:solidFill>
              <a:highlight>
                <a:srgbClr val="F8F8F8"/>
              </a:highlight>
              <a:latin typeface="Consolas"/>
              <a:ea typeface="Consolas"/>
              <a:cs typeface="Consolas"/>
              <a:sym typeface="Consolas"/>
            </a:endParaRPr>
          </a:p>
          <a:p>
            <a:pPr indent="-304800" lvl="0" marL="457200" marR="88900" rtl="0" algn="l">
              <a:lnSpc>
                <a:spcPct val="142857"/>
              </a:lnSpc>
              <a:spcBef>
                <a:spcPts val="0"/>
              </a:spcBef>
              <a:spcAft>
                <a:spcPts val="0"/>
              </a:spcAft>
              <a:buClr>
                <a:srgbClr val="6E5494"/>
              </a:buClr>
              <a:buSzPts val="1200"/>
              <a:buFont typeface="Consolas"/>
              <a:buChar char="❖"/>
            </a:pPr>
            <a:r>
              <a:rPr b="0" i="0" lang="en-US" sz="1200" u="none" cap="none" strike="noStrike">
                <a:solidFill>
                  <a:srgbClr val="6E5494"/>
                </a:solidFill>
                <a:highlight>
                  <a:srgbClr val="F8F8F8"/>
                </a:highlight>
                <a:latin typeface="Consolas"/>
                <a:ea typeface="Consolas"/>
                <a:cs typeface="Consolas"/>
                <a:sym typeface="Consolas"/>
              </a:rPr>
              <a:t>cp unicorn.dat original-unicorn.dat</a:t>
            </a:r>
            <a:endParaRPr b="0" i="0" sz="1200" u="none" cap="none" strike="noStrike">
              <a:solidFill>
                <a:srgbClr val="6E5494"/>
              </a:solidFill>
              <a:highlight>
                <a:srgbClr val="F8F8F8"/>
              </a:highlight>
              <a:latin typeface="Consolas"/>
              <a:ea typeface="Consolas"/>
              <a:cs typeface="Consolas"/>
              <a:sym typeface="Consolas"/>
            </a:endParaRPr>
          </a:p>
        </p:txBody>
      </p:sp>
      <p:sp>
        <p:nvSpPr>
          <p:cNvPr id="401" name="Google Shape;401;p30"/>
          <p:cNvSpPr txBox="1"/>
          <p:nvPr/>
        </p:nvSpPr>
        <p:spPr>
          <a:xfrm>
            <a:off x="1312650" y="1234775"/>
            <a:ext cx="9443100" cy="1270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En este ejemplo, usaremos el directorio creatures que sólo tiene dos archivos de ejemplo, pero los principios se pueden aplicar a muchos más archivos a la vez. Nos gustaría modificar estos archivos, pero también guardar una versión de los archivos originales, nombrando las copias </a:t>
            </a:r>
            <a:r>
              <a:rPr b="0" i="0" lang="en-US" sz="1400" u="none" cap="none" strike="noStrike">
                <a:solidFill>
                  <a:srgbClr val="6E5494"/>
                </a:solidFill>
                <a:highlight>
                  <a:srgbClr val="F8F8F8"/>
                </a:highlight>
                <a:latin typeface="Consolas"/>
                <a:ea typeface="Consolas"/>
                <a:cs typeface="Consolas"/>
                <a:sym typeface="Consolas"/>
              </a:rPr>
              <a:t>original-basilisk.dat</a:t>
            </a:r>
            <a:r>
              <a:rPr b="0" i="0" lang="en-US" sz="1400" u="none" cap="none" strike="noStrike">
                <a:solidFill>
                  <a:schemeClr val="dk1"/>
                </a:solidFill>
                <a:latin typeface="Arial"/>
                <a:ea typeface="Arial"/>
                <a:cs typeface="Arial"/>
                <a:sym typeface="Arial"/>
              </a:rPr>
              <a:t> y </a:t>
            </a:r>
            <a:r>
              <a:rPr b="0" i="0" lang="en-US" sz="1400" u="none" cap="none" strike="noStrike">
                <a:solidFill>
                  <a:srgbClr val="6E5494"/>
                </a:solidFill>
                <a:highlight>
                  <a:srgbClr val="F8F8F8"/>
                </a:highlight>
                <a:latin typeface="Consolas"/>
                <a:ea typeface="Consolas"/>
                <a:cs typeface="Consolas"/>
                <a:sym typeface="Consolas"/>
              </a:rPr>
              <a:t>original-unicorn.dat</a:t>
            </a:r>
            <a:r>
              <a:rPr b="0" i="0" lang="en-US"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No se puede usar: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0"/>
          <p:cNvSpPr txBox="1"/>
          <p:nvPr/>
        </p:nvSpPr>
        <p:spPr>
          <a:xfrm>
            <a:off x="1399100" y="2429375"/>
            <a:ext cx="2452200" cy="4362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a:t>
            </a: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cp </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.dat original-</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.dat</a:t>
            </a:r>
            <a:endParaRPr b="0" i="0" sz="1400" u="none" cap="none" strike="noStrike">
              <a:solidFill>
                <a:srgbClr val="000000"/>
              </a:solidFill>
              <a:latin typeface="Arial"/>
              <a:ea typeface="Arial"/>
              <a:cs typeface="Arial"/>
              <a:sym typeface="Arial"/>
            </a:endParaRPr>
          </a:p>
        </p:txBody>
      </p:sp>
      <p:sp>
        <p:nvSpPr>
          <p:cNvPr id="403" name="Google Shape;403;p30"/>
          <p:cNvSpPr txBox="1"/>
          <p:nvPr/>
        </p:nvSpPr>
        <p:spPr>
          <a:xfrm>
            <a:off x="5436200" y="2029800"/>
            <a:ext cx="2807700" cy="5202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Puesto que se expandiría a: </a:t>
            </a:r>
            <a:endParaRPr b="0" i="0" sz="1400" u="none" cap="none" strike="noStrike">
              <a:solidFill>
                <a:schemeClr val="dk1"/>
              </a:solidFill>
              <a:latin typeface="Arial"/>
              <a:ea typeface="Arial"/>
              <a:cs typeface="Arial"/>
              <a:sym typeface="Arial"/>
            </a:endParaRPr>
          </a:p>
        </p:txBody>
      </p:sp>
      <p:sp>
        <p:nvSpPr>
          <p:cNvPr id="404" name="Google Shape;404;p30"/>
          <p:cNvSpPr txBox="1"/>
          <p:nvPr/>
        </p:nvSpPr>
        <p:spPr>
          <a:xfrm>
            <a:off x="5454775" y="2429375"/>
            <a:ext cx="3971700" cy="4362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a:t>
            </a: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cp basilisk.dat unicorn.dat original-</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.dat</a:t>
            </a:r>
            <a:endParaRPr b="0" i="0" sz="1400" u="none" cap="none" strike="noStrike">
              <a:solidFill>
                <a:schemeClr val="dk1"/>
              </a:solidFill>
              <a:latin typeface="Arial"/>
              <a:ea typeface="Arial"/>
              <a:cs typeface="Arial"/>
              <a:sym typeface="Arial"/>
            </a:endParaRPr>
          </a:p>
        </p:txBody>
      </p:sp>
      <p:sp>
        <p:nvSpPr>
          <p:cNvPr id="405" name="Google Shape;405;p30"/>
          <p:cNvSpPr txBox="1"/>
          <p:nvPr/>
        </p:nvSpPr>
        <p:spPr>
          <a:xfrm>
            <a:off x="1312650" y="2865575"/>
            <a:ext cx="7625100" cy="5202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Esto no respalda nuestros archivos, en su lugar obtenemos un error:</a:t>
            </a:r>
            <a:endParaRPr b="0" i="0" sz="1400" u="none" cap="none" strike="noStrike">
              <a:solidFill>
                <a:schemeClr val="dk1"/>
              </a:solidFill>
              <a:latin typeface="Arial"/>
              <a:ea typeface="Arial"/>
              <a:cs typeface="Arial"/>
              <a:sym typeface="Arial"/>
            </a:endParaRPr>
          </a:p>
        </p:txBody>
      </p:sp>
      <p:sp>
        <p:nvSpPr>
          <p:cNvPr id="406" name="Google Shape;406;p30"/>
          <p:cNvSpPr txBox="1"/>
          <p:nvPr/>
        </p:nvSpPr>
        <p:spPr>
          <a:xfrm>
            <a:off x="1399100" y="3268625"/>
            <a:ext cx="4113300" cy="4362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a:t>
            </a:r>
            <a:r>
              <a:rPr b="0" i="0" lang="en-US" sz="1200" u="none" cap="none" strike="noStrike">
                <a:solidFill>
                  <a:srgbClr val="BD2C00"/>
                </a:solidFill>
                <a:highlight>
                  <a:srgbClr val="F8F8F8"/>
                </a:highlight>
                <a:latin typeface="Consolas"/>
                <a:ea typeface="Consolas"/>
                <a:cs typeface="Consolas"/>
                <a:sym typeface="Consolas"/>
              </a:rPr>
              <a:t>cp: target `original-*.dat' is not a directory</a:t>
            </a:r>
            <a:endParaRPr b="0" i="0" sz="1400" u="none" cap="none" strike="noStrike">
              <a:solidFill>
                <a:schemeClr val="dk1"/>
              </a:solidFill>
              <a:latin typeface="Arial"/>
              <a:ea typeface="Arial"/>
              <a:cs typeface="Arial"/>
              <a:sym typeface="Arial"/>
            </a:endParaRPr>
          </a:p>
        </p:txBody>
      </p:sp>
      <p:sp>
        <p:nvSpPr>
          <p:cNvPr id="407" name="Google Shape;407;p30"/>
          <p:cNvSpPr txBox="1"/>
          <p:nvPr/>
        </p:nvSpPr>
        <p:spPr>
          <a:xfrm>
            <a:off x="1312650" y="3787050"/>
            <a:ext cx="8530500" cy="520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En cambio, podemos usar un </a:t>
            </a:r>
            <a:r>
              <a:rPr b="1" i="0" lang="en-US" sz="1400" u="none" cap="none" strike="noStrike">
                <a:solidFill>
                  <a:srgbClr val="333333"/>
                </a:solidFill>
                <a:highlight>
                  <a:srgbClr val="FFFFFF"/>
                </a:highlight>
                <a:latin typeface="Arial"/>
                <a:ea typeface="Arial"/>
                <a:cs typeface="Arial"/>
                <a:sym typeface="Arial"/>
              </a:rPr>
              <a:t>bucle</a:t>
            </a:r>
            <a:r>
              <a:rPr b="0" i="0" lang="en-US" sz="1400" u="none" cap="none" strike="noStrike">
                <a:solidFill>
                  <a:srgbClr val="333333"/>
                </a:solidFill>
                <a:highlight>
                  <a:srgbClr val="FFFFFF"/>
                </a:highlight>
                <a:latin typeface="Arial"/>
                <a:ea typeface="Arial"/>
                <a:cs typeface="Arial"/>
                <a:sym typeface="Arial"/>
              </a:rPr>
              <a:t> para ejecutar una operación a la vez sobre cada cosa en una lista: </a:t>
            </a:r>
            <a:endParaRPr b="0" i="0" sz="1400" u="none" cap="none" strike="noStrike">
              <a:solidFill>
                <a:schemeClr val="dk1"/>
              </a:solidFill>
              <a:latin typeface="Arial"/>
              <a:ea typeface="Arial"/>
              <a:cs typeface="Arial"/>
              <a:sym typeface="Arial"/>
            </a:endParaRPr>
          </a:p>
        </p:txBody>
      </p:sp>
      <p:sp>
        <p:nvSpPr>
          <p:cNvPr id="408" name="Google Shape;408;p30"/>
          <p:cNvSpPr/>
          <p:nvPr/>
        </p:nvSpPr>
        <p:spPr>
          <a:xfrm>
            <a:off x="4538575" y="251922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12" name="Shape 412"/>
        <p:cNvGrpSpPr/>
        <p:nvPr/>
      </p:nvGrpSpPr>
      <p:grpSpPr>
        <a:xfrm>
          <a:off x="0" y="0"/>
          <a:ext cx="0" cy="0"/>
          <a:chOff x="0" y="0"/>
          <a:chExt cx="0" cy="0"/>
        </a:xfrm>
      </p:grpSpPr>
      <p:sp>
        <p:nvSpPr>
          <p:cNvPr id="413" name="Google Shape;413;p31"/>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4" name="Google Shape;414;p31"/>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415" name="Google Shape;415;p31"/>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416" name="Google Shape;416;p31"/>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417" name="Google Shape;417;p31"/>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418" name="Google Shape;418;p31"/>
          <p:cNvSpPr txBox="1"/>
          <p:nvPr/>
        </p:nvSpPr>
        <p:spPr>
          <a:xfrm>
            <a:off x="1263875" y="5577600"/>
            <a:ext cx="9467700" cy="879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1" i="1" lang="en-US" sz="1400" u="none" cap="none" strike="noStrike">
                <a:solidFill>
                  <a:schemeClr val="dk1"/>
                </a:solidFill>
                <a:latin typeface="Arial"/>
                <a:ea typeface="Arial"/>
                <a:cs typeface="Arial"/>
                <a:sym typeface="Arial"/>
              </a:rPr>
              <a:t>Nota:</a:t>
            </a:r>
            <a:endParaRPr b="1" i="1"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Evitar el uso nombres sin sentido </a:t>
            </a:r>
            <a:r>
              <a:rPr b="0" i="0" lang="en-US" sz="1400" u="none" cap="none" strike="noStrike">
                <a:solidFill>
                  <a:srgbClr val="3D90D9"/>
                </a:solidFill>
                <a:highlight>
                  <a:srgbClr val="E7E7E7"/>
                </a:highlight>
                <a:latin typeface="Consolas"/>
                <a:ea typeface="Consolas"/>
                <a:cs typeface="Consolas"/>
                <a:sym typeface="Consolas"/>
              </a:rPr>
              <a:t>x</a:t>
            </a:r>
            <a:r>
              <a:rPr b="0" i="0" lang="en-US" sz="1400" u="none" cap="none" strike="noStrike">
                <a:solidFill>
                  <a:srgbClr val="000000"/>
                </a:solidFill>
                <a:latin typeface="Arial"/>
                <a:ea typeface="Arial"/>
                <a:cs typeface="Arial"/>
                <a:sym typeface="Arial"/>
              </a:rPr>
              <a:t> o nombres engañosos </a:t>
            </a:r>
            <a:r>
              <a:rPr b="0" i="0" lang="en-US" sz="1400" u="none" cap="none" strike="noStrike">
                <a:solidFill>
                  <a:srgbClr val="3D90D9"/>
                </a:solidFill>
                <a:highlight>
                  <a:srgbClr val="E7E7E7"/>
                </a:highlight>
                <a:latin typeface="Consolas"/>
                <a:ea typeface="Consolas"/>
                <a:cs typeface="Consolas"/>
                <a:sym typeface="Consolas"/>
              </a:rPr>
              <a:t>temperature</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19" name="Google Shape;419;p31"/>
          <p:cNvSpPr/>
          <p:nvPr/>
        </p:nvSpPr>
        <p:spPr>
          <a:xfrm>
            <a:off x="5259263" y="4668000"/>
            <a:ext cx="523200" cy="4629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1"/>
          <p:cNvSpPr txBox="1"/>
          <p:nvPr/>
        </p:nvSpPr>
        <p:spPr>
          <a:xfrm>
            <a:off x="1263875" y="3416900"/>
            <a:ext cx="9559200" cy="814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Teniendo en cuenta el bucle anterior, hemos llamado a la variable en este bucle </a:t>
            </a:r>
            <a:r>
              <a:rPr b="0" i="0" lang="en-US" sz="1400" u="none" cap="none" strike="noStrike">
                <a:solidFill>
                  <a:srgbClr val="3D90D9"/>
                </a:solidFill>
                <a:highlight>
                  <a:srgbClr val="E7E7E7"/>
                </a:highlight>
                <a:latin typeface="Consolas"/>
                <a:ea typeface="Consolas"/>
                <a:cs typeface="Consolas"/>
                <a:sym typeface="Consolas"/>
              </a:rPr>
              <a:t>filename</a:t>
            </a:r>
            <a:r>
              <a:rPr b="0" i="0" lang="en-US" sz="1400" u="none" cap="none" strike="noStrike">
                <a:solidFill>
                  <a:srgbClr val="333333"/>
                </a:solidFill>
                <a:highlight>
                  <a:srgbClr val="FFFFFF"/>
                </a:highlight>
                <a:latin typeface="Arial"/>
                <a:ea typeface="Arial"/>
                <a:cs typeface="Arial"/>
                <a:sym typeface="Arial"/>
              </a:rPr>
              <a:t> con el fin de hacer su propósito más claro para los lectores humanos. A la terminal no le importa el nombre de la variable; si escribimos este bucle como:</a:t>
            </a:r>
            <a:endParaRPr b="0" i="0" sz="1400" u="none" cap="none" strike="noStrike">
              <a:solidFill>
                <a:srgbClr val="000000"/>
              </a:solidFill>
              <a:latin typeface="Arial"/>
              <a:ea typeface="Arial"/>
              <a:cs typeface="Arial"/>
              <a:sym typeface="Arial"/>
            </a:endParaRPr>
          </a:p>
        </p:txBody>
      </p:sp>
      <p:sp>
        <p:nvSpPr>
          <p:cNvPr id="421" name="Google Shape;421;p31"/>
          <p:cNvSpPr txBox="1"/>
          <p:nvPr/>
        </p:nvSpPr>
        <p:spPr>
          <a:xfrm>
            <a:off x="6634725" y="1706300"/>
            <a:ext cx="3405300" cy="16344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COMMON NAME: basilisk</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CLASSIFICATION: basiliscus vulgaris</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UPDATED: 1745-05-02</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COMMON NAME: unicorn</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CLASSIFICATION: equus monoceros</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UPDATED: 1738-11-24</a:t>
            </a:r>
            <a:endParaRPr b="0" i="0" sz="1200" u="none" cap="none" strike="noStrike">
              <a:solidFill>
                <a:srgbClr val="303030"/>
              </a:solidFill>
              <a:highlight>
                <a:srgbClr val="F8F8F8"/>
              </a:highlight>
              <a:latin typeface="Consolas"/>
              <a:ea typeface="Consolas"/>
              <a:cs typeface="Consolas"/>
              <a:sym typeface="Consolas"/>
            </a:endParaRPr>
          </a:p>
          <a:p>
            <a:pPr indent="0" lvl="0" marL="0" marR="0" rtl="0" algn="l">
              <a:lnSpc>
                <a:spcPct val="100000"/>
              </a:lnSpc>
              <a:spcBef>
                <a:spcPts val="80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22" name="Google Shape;422;p31"/>
          <p:cNvSpPr txBox="1"/>
          <p:nvPr/>
        </p:nvSpPr>
        <p:spPr>
          <a:xfrm>
            <a:off x="1535625" y="1942100"/>
            <a:ext cx="3929700" cy="11628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filename </a:t>
            </a:r>
            <a:r>
              <a:rPr b="1" i="0" lang="en-US" sz="1200" u="none" cap="none" strike="noStrike">
                <a:solidFill>
                  <a:srgbClr val="008000"/>
                </a:solidFill>
                <a:highlight>
                  <a:srgbClr val="F8F8F8"/>
                </a:highlight>
                <a:latin typeface="Consolas"/>
                <a:ea typeface="Consolas"/>
                <a:cs typeface="Consolas"/>
                <a:sym typeface="Consolas"/>
              </a:rPr>
              <a:t>in </a:t>
            </a:r>
            <a:r>
              <a:rPr b="0" i="0" lang="en-US" sz="1200" u="none" cap="none" strike="noStrike">
                <a:solidFill>
                  <a:srgbClr val="6E5494"/>
                </a:solidFill>
                <a:highlight>
                  <a:srgbClr val="F8F8F8"/>
                </a:highlight>
                <a:latin typeface="Consolas"/>
                <a:ea typeface="Consolas"/>
                <a:cs typeface="Consolas"/>
                <a:sym typeface="Consolas"/>
              </a:rPr>
              <a:t>basilisk.dat unicorn.dat</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head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3 </a:t>
            </a:r>
            <a:r>
              <a:rPr b="0" i="0" lang="en-US" sz="1200" u="none" cap="none" strike="noStrike">
                <a:solidFill>
                  <a:srgbClr val="19177C"/>
                </a:solidFill>
                <a:highlight>
                  <a:srgbClr val="F8F8F8"/>
                </a:highlight>
                <a:latin typeface="Consolas"/>
                <a:ea typeface="Consolas"/>
                <a:cs typeface="Consolas"/>
                <a:sym typeface="Consolas"/>
              </a:rPr>
              <a:t>$filename</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done</a:t>
            </a:r>
            <a:endParaRPr b="0" i="0" sz="1200" u="none" cap="none" strike="noStrike">
              <a:solidFill>
                <a:srgbClr val="000000"/>
              </a:solidFill>
              <a:latin typeface="Arial"/>
              <a:ea typeface="Arial"/>
              <a:cs typeface="Arial"/>
              <a:sym typeface="Arial"/>
            </a:endParaRPr>
          </a:p>
        </p:txBody>
      </p:sp>
      <p:sp>
        <p:nvSpPr>
          <p:cNvPr id="423" name="Google Shape;423;p31"/>
          <p:cNvSpPr/>
          <p:nvPr/>
        </p:nvSpPr>
        <p:spPr>
          <a:xfrm>
            <a:off x="5923275" y="239525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1"/>
          <p:cNvSpPr txBox="1"/>
          <p:nvPr/>
        </p:nvSpPr>
        <p:spPr>
          <a:xfrm>
            <a:off x="1263875" y="1291400"/>
            <a:ext cx="8800800" cy="338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Aquí un ejemplo sencillo que muestra las tres primeras líneas de cada archivo de una sola vez:</a:t>
            </a:r>
            <a:endParaRPr b="0" i="0" sz="1400" u="none" cap="none" strike="noStrike">
              <a:solidFill>
                <a:srgbClr val="000000"/>
              </a:solidFill>
              <a:latin typeface="Arial"/>
              <a:ea typeface="Arial"/>
              <a:cs typeface="Arial"/>
              <a:sym typeface="Arial"/>
            </a:endParaRPr>
          </a:p>
        </p:txBody>
      </p:sp>
      <p:sp>
        <p:nvSpPr>
          <p:cNvPr id="425" name="Google Shape;425;p31"/>
          <p:cNvSpPr txBox="1"/>
          <p:nvPr/>
        </p:nvSpPr>
        <p:spPr>
          <a:xfrm>
            <a:off x="1312650" y="750775"/>
            <a:ext cx="50679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EJEMPLO 2</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1"/>
          <p:cNvSpPr txBox="1"/>
          <p:nvPr/>
        </p:nvSpPr>
        <p:spPr>
          <a:xfrm>
            <a:off x="1554975" y="4246675"/>
            <a:ext cx="3296700" cy="11628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x </a:t>
            </a:r>
            <a:r>
              <a:rPr b="1" i="0" lang="en-US" sz="1200" u="none" cap="none" strike="noStrike">
                <a:solidFill>
                  <a:srgbClr val="008000"/>
                </a:solidFill>
                <a:highlight>
                  <a:srgbClr val="F8F8F8"/>
                </a:highlight>
                <a:latin typeface="Consolas"/>
                <a:ea typeface="Consolas"/>
                <a:cs typeface="Consolas"/>
                <a:sym typeface="Consolas"/>
              </a:rPr>
              <a:t>in </a:t>
            </a:r>
            <a:r>
              <a:rPr b="0" i="0" lang="en-US" sz="1200" u="none" cap="none" strike="noStrike">
                <a:solidFill>
                  <a:srgbClr val="6E5494"/>
                </a:solidFill>
                <a:highlight>
                  <a:srgbClr val="F8F8F8"/>
                </a:highlight>
                <a:latin typeface="Consolas"/>
                <a:ea typeface="Consolas"/>
                <a:cs typeface="Consolas"/>
                <a:sym typeface="Consolas"/>
              </a:rPr>
              <a:t>basilisk.dat unicorn.dat</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head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3 </a:t>
            </a:r>
            <a:r>
              <a:rPr b="0" i="0" lang="en-US" sz="1200" u="none" cap="none" strike="noStrike">
                <a:solidFill>
                  <a:srgbClr val="19177C"/>
                </a:solidFill>
                <a:highlight>
                  <a:srgbClr val="F8F8F8"/>
                </a:highlight>
                <a:latin typeface="Consolas"/>
                <a:ea typeface="Consolas"/>
                <a:cs typeface="Consolas"/>
                <a:sym typeface="Consolas"/>
              </a:rPr>
              <a:t>$x</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done</a:t>
            </a:r>
            <a:endParaRPr b="0" i="0" sz="1200" u="none" cap="none" strike="noStrike">
              <a:solidFill>
                <a:srgbClr val="000000"/>
              </a:solidFill>
              <a:latin typeface="Arial"/>
              <a:ea typeface="Arial"/>
              <a:cs typeface="Arial"/>
              <a:sym typeface="Arial"/>
            </a:endParaRPr>
          </a:p>
        </p:txBody>
      </p:sp>
      <p:sp>
        <p:nvSpPr>
          <p:cNvPr id="427" name="Google Shape;427;p31"/>
          <p:cNvSpPr txBox="1"/>
          <p:nvPr/>
        </p:nvSpPr>
        <p:spPr>
          <a:xfrm>
            <a:off x="6176775" y="4246675"/>
            <a:ext cx="4153800" cy="11628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temperature </a:t>
            </a:r>
            <a:r>
              <a:rPr b="1" i="0" lang="en-US" sz="1200" u="none" cap="none" strike="noStrike">
                <a:solidFill>
                  <a:srgbClr val="008000"/>
                </a:solidFill>
                <a:highlight>
                  <a:srgbClr val="F8F8F8"/>
                </a:highlight>
                <a:latin typeface="Consolas"/>
                <a:ea typeface="Consolas"/>
                <a:cs typeface="Consolas"/>
                <a:sym typeface="Consolas"/>
              </a:rPr>
              <a:t>in </a:t>
            </a:r>
            <a:r>
              <a:rPr b="0" i="0" lang="en-US" sz="1200" u="none" cap="none" strike="noStrike">
                <a:solidFill>
                  <a:srgbClr val="6E5494"/>
                </a:solidFill>
                <a:highlight>
                  <a:srgbClr val="F8F8F8"/>
                </a:highlight>
                <a:latin typeface="Consolas"/>
                <a:ea typeface="Consolas"/>
                <a:cs typeface="Consolas"/>
                <a:sym typeface="Consolas"/>
              </a:rPr>
              <a:t>basilisk.dat unicorn.dat</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head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3 </a:t>
            </a:r>
            <a:r>
              <a:rPr b="0" i="0" lang="en-US" sz="1200" u="none" cap="none" strike="noStrike">
                <a:solidFill>
                  <a:srgbClr val="19177C"/>
                </a:solidFill>
                <a:highlight>
                  <a:srgbClr val="F8F8F8"/>
                </a:highlight>
                <a:latin typeface="Consolas"/>
                <a:ea typeface="Consolas"/>
                <a:cs typeface="Consolas"/>
                <a:sym typeface="Consolas"/>
              </a:rPr>
              <a:t>$temperature</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done</a:t>
            </a:r>
            <a:endParaRPr b="0" i="0" sz="1200" u="none" cap="none" strike="noStrike">
              <a:solidFill>
                <a:srgbClr val="000000"/>
              </a:solidFill>
              <a:latin typeface="Arial"/>
              <a:ea typeface="Arial"/>
              <a:cs typeface="Arial"/>
              <a:sym typeface="Arial"/>
            </a:endParaRPr>
          </a:p>
        </p:txBody>
      </p:sp>
      <p:sp>
        <p:nvSpPr>
          <p:cNvPr id="428" name="Google Shape;428;p31"/>
          <p:cNvSpPr/>
          <p:nvPr/>
        </p:nvSpPr>
        <p:spPr>
          <a:xfrm>
            <a:off x="4486950" y="3860100"/>
            <a:ext cx="584700" cy="603300"/>
          </a:xfrm>
          <a:prstGeom prst="mathMultiply">
            <a:avLst>
              <a:gd fmla="val 23520" name="adj1"/>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highlight>
                <a:srgbClr val="FF0000"/>
              </a:highlight>
              <a:latin typeface="Arial"/>
              <a:ea typeface="Arial"/>
              <a:cs typeface="Arial"/>
              <a:sym typeface="Arial"/>
            </a:endParaRPr>
          </a:p>
        </p:txBody>
      </p:sp>
      <p:sp>
        <p:nvSpPr>
          <p:cNvPr id="429" name="Google Shape;429;p31"/>
          <p:cNvSpPr/>
          <p:nvPr/>
        </p:nvSpPr>
        <p:spPr>
          <a:xfrm>
            <a:off x="10053600" y="3860100"/>
            <a:ext cx="584700" cy="603300"/>
          </a:xfrm>
          <a:prstGeom prst="mathMultiply">
            <a:avLst>
              <a:gd fmla="val 23520" name="adj1"/>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highlight>
                <a:srgbClr val="FF0000"/>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0" name="Shape 100"/>
        <p:cNvGrpSpPr/>
        <p:nvPr/>
      </p:nvGrpSpPr>
      <p:grpSpPr>
        <a:xfrm>
          <a:off x="0" y="0"/>
          <a:ext cx="0" cy="0"/>
          <a:chOff x="0" y="0"/>
          <a:chExt cx="0" cy="0"/>
        </a:xfrm>
      </p:grpSpPr>
      <p:sp>
        <p:nvSpPr>
          <p:cNvPr id="101" name="Google Shape;101;p14"/>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 name="Google Shape;102;p14"/>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103" name="Google Shape;103;p14"/>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104" name="Google Shape;104;p14"/>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105" name="Google Shape;105;p14"/>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106" name="Google Shape;106;p14"/>
          <p:cNvSpPr txBox="1"/>
          <p:nvPr/>
        </p:nvSpPr>
        <p:spPr>
          <a:xfrm>
            <a:off x="1312650" y="750775"/>
            <a:ext cx="50679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Estructura del Shell</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4"/>
          <p:cNvSpPr txBox="1"/>
          <p:nvPr/>
        </p:nvSpPr>
        <p:spPr>
          <a:xfrm>
            <a:off x="2366361" y="1748199"/>
            <a:ext cx="1542000" cy="33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1400" u="none" cap="none" strike="noStrike">
                <a:solidFill>
                  <a:srgbClr val="0B5394"/>
                </a:solidFill>
                <a:latin typeface="Arial"/>
                <a:ea typeface="Arial"/>
                <a:cs typeface="Arial"/>
                <a:sym typeface="Arial"/>
              </a:rPr>
              <a:t>Abrir Terminal </a:t>
            </a:r>
            <a:endParaRPr b="1" i="0" sz="14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8" name="Google Shape;108;p14"/>
          <p:cNvPicPr preferRelativeResize="0"/>
          <p:nvPr/>
        </p:nvPicPr>
        <p:blipFill rotWithShape="1">
          <a:blip r:embed="rId3">
            <a:alphaModFix/>
          </a:blip>
          <a:srcRect b="11515" l="1552" r="1397" t="12316"/>
          <a:stretch/>
        </p:blipFill>
        <p:spPr>
          <a:xfrm>
            <a:off x="1312650" y="2131981"/>
            <a:ext cx="3986101" cy="2708655"/>
          </a:xfrm>
          <a:prstGeom prst="rect">
            <a:avLst/>
          </a:prstGeom>
          <a:noFill/>
          <a:ln>
            <a:noFill/>
          </a:ln>
        </p:spPr>
      </p:pic>
      <p:sp>
        <p:nvSpPr>
          <p:cNvPr id="109" name="Google Shape;109;p14"/>
          <p:cNvSpPr txBox="1"/>
          <p:nvPr/>
        </p:nvSpPr>
        <p:spPr>
          <a:xfrm>
            <a:off x="5470950" y="4495345"/>
            <a:ext cx="909600" cy="473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US" sz="1400" u="none" cap="none" strike="noStrike">
                <a:solidFill>
                  <a:schemeClr val="dk1"/>
                </a:solidFill>
                <a:latin typeface="Arial"/>
                <a:ea typeface="Arial"/>
                <a:cs typeface="Arial"/>
                <a:sym typeface="Arial"/>
              </a:rPr>
              <a:t>Usuario</a:t>
            </a:r>
            <a:endParaRPr b="0" i="0" sz="1400" u="none" cap="none" strike="noStrike">
              <a:solidFill>
                <a:srgbClr val="000000"/>
              </a:solidFill>
              <a:latin typeface="Arial"/>
              <a:ea typeface="Arial"/>
              <a:cs typeface="Arial"/>
              <a:sym typeface="Arial"/>
            </a:endParaRPr>
          </a:p>
        </p:txBody>
      </p:sp>
      <p:sp>
        <p:nvSpPr>
          <p:cNvPr id="110" name="Google Shape;110;p14"/>
          <p:cNvSpPr/>
          <p:nvPr/>
        </p:nvSpPr>
        <p:spPr>
          <a:xfrm>
            <a:off x="5636480" y="3372454"/>
            <a:ext cx="425700" cy="473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1" name="Google Shape;111;p14"/>
          <p:cNvPicPr preferRelativeResize="0"/>
          <p:nvPr/>
        </p:nvPicPr>
        <p:blipFill rotWithShape="1">
          <a:blip r:embed="rId4">
            <a:alphaModFix/>
          </a:blip>
          <a:srcRect b="0" l="0" r="0" t="0"/>
          <a:stretch/>
        </p:blipFill>
        <p:spPr>
          <a:xfrm>
            <a:off x="6380550" y="2126259"/>
            <a:ext cx="4543925" cy="3756401"/>
          </a:xfrm>
          <a:prstGeom prst="rect">
            <a:avLst/>
          </a:prstGeom>
          <a:noFill/>
          <a:ln>
            <a:noFill/>
          </a:ln>
        </p:spPr>
      </p:pic>
      <p:sp>
        <p:nvSpPr>
          <p:cNvPr id="112" name="Google Shape;112;p14"/>
          <p:cNvSpPr txBox="1"/>
          <p:nvPr/>
        </p:nvSpPr>
        <p:spPr>
          <a:xfrm>
            <a:off x="7881512" y="1758018"/>
            <a:ext cx="1542000" cy="33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B5394"/>
                </a:solidFill>
                <a:latin typeface="Arial"/>
                <a:ea typeface="Arial"/>
                <a:cs typeface="Arial"/>
                <a:sym typeface="Arial"/>
              </a:rPr>
              <a:t>Terminal </a:t>
            </a:r>
            <a:endParaRPr b="1" i="0" sz="14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4"/>
          <p:cNvSpPr/>
          <p:nvPr/>
        </p:nvSpPr>
        <p:spPr>
          <a:xfrm>
            <a:off x="9577876" y="2786183"/>
            <a:ext cx="113400" cy="14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4" name="Google Shape;114;p14"/>
          <p:cNvCxnSpPr/>
          <p:nvPr/>
        </p:nvCxnSpPr>
        <p:spPr>
          <a:xfrm>
            <a:off x="9704125" y="2860583"/>
            <a:ext cx="1675999" cy="663888"/>
          </a:xfrm>
          <a:prstGeom prst="straightConnector1">
            <a:avLst/>
          </a:prstGeom>
          <a:noFill/>
          <a:ln cap="flat" cmpd="sng" w="9525">
            <a:solidFill>
              <a:srgbClr val="FF0000"/>
            </a:solidFill>
            <a:prstDash val="solid"/>
            <a:round/>
            <a:headEnd len="sm" w="sm" type="none"/>
            <a:tailEnd len="med" w="med" type="triangle"/>
          </a:ln>
        </p:spPr>
      </p:cxnSp>
      <p:sp>
        <p:nvSpPr>
          <p:cNvPr id="115" name="Google Shape;115;p14"/>
          <p:cNvSpPr txBox="1"/>
          <p:nvPr/>
        </p:nvSpPr>
        <p:spPr>
          <a:xfrm>
            <a:off x="11139050" y="3372454"/>
            <a:ext cx="841800" cy="572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prompt</a:t>
            </a:r>
            <a:endParaRPr b="1" i="0" sz="1400" u="none" cap="none" strike="noStrike">
              <a:solidFill>
                <a:srgbClr val="000000"/>
              </a:solidFill>
              <a:latin typeface="Arial"/>
              <a:ea typeface="Arial"/>
              <a:cs typeface="Arial"/>
              <a:sym typeface="Arial"/>
            </a:endParaRPr>
          </a:p>
        </p:txBody>
      </p:sp>
      <p:sp>
        <p:nvSpPr>
          <p:cNvPr id="116" name="Google Shape;116;p14"/>
          <p:cNvSpPr/>
          <p:nvPr/>
        </p:nvSpPr>
        <p:spPr>
          <a:xfrm rot="-5400000">
            <a:off x="7797925" y="1612208"/>
            <a:ext cx="198900" cy="2938800"/>
          </a:xfrm>
          <a:prstGeom prst="leftBrace">
            <a:avLst>
              <a:gd fmla="val 8333" name="adj1"/>
              <a:gd fmla="val 50106"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 name="Google Shape;117;p14"/>
          <p:cNvCxnSpPr>
            <a:stCxn id="116" idx="1"/>
          </p:cNvCxnSpPr>
          <p:nvPr/>
        </p:nvCxnSpPr>
        <p:spPr>
          <a:xfrm flipH="1">
            <a:off x="6165890" y="3181058"/>
            <a:ext cx="1734600" cy="1449600"/>
          </a:xfrm>
          <a:prstGeom prst="straightConnector1">
            <a:avLst/>
          </a:prstGeom>
          <a:noFill/>
          <a:ln cap="flat" cmpd="sng" w="9525">
            <a:solidFill>
              <a:srgbClr val="FF0000"/>
            </a:solidFill>
            <a:prstDash val="solid"/>
            <a:round/>
            <a:headEnd len="sm" w="sm" type="none"/>
            <a:tailEnd len="med" w="med" type="triangle"/>
          </a:ln>
        </p:spPr>
      </p:cxnSp>
      <p:cxnSp>
        <p:nvCxnSpPr>
          <p:cNvPr id="118" name="Google Shape;118;p14"/>
          <p:cNvCxnSpPr/>
          <p:nvPr/>
        </p:nvCxnSpPr>
        <p:spPr>
          <a:xfrm>
            <a:off x="9489550" y="2934983"/>
            <a:ext cx="1821025" cy="1420819"/>
          </a:xfrm>
          <a:prstGeom prst="straightConnector1">
            <a:avLst/>
          </a:prstGeom>
          <a:noFill/>
          <a:ln cap="flat" cmpd="sng" w="9525">
            <a:solidFill>
              <a:srgbClr val="FF0000"/>
            </a:solidFill>
            <a:prstDash val="solid"/>
            <a:round/>
            <a:headEnd len="sm" w="sm" type="none"/>
            <a:tailEnd len="med" w="med" type="triangle"/>
          </a:ln>
        </p:spPr>
      </p:cxnSp>
      <p:sp>
        <p:nvSpPr>
          <p:cNvPr id="119" name="Google Shape;119;p14"/>
          <p:cNvSpPr txBox="1"/>
          <p:nvPr/>
        </p:nvSpPr>
        <p:spPr>
          <a:xfrm>
            <a:off x="11132151" y="4258795"/>
            <a:ext cx="1210800" cy="47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Ubicación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33" name="Shape 433"/>
        <p:cNvGrpSpPr/>
        <p:nvPr/>
      </p:nvGrpSpPr>
      <p:grpSpPr>
        <a:xfrm>
          <a:off x="0" y="0"/>
          <a:ext cx="0" cy="0"/>
          <a:chOff x="0" y="0"/>
          <a:chExt cx="0" cy="0"/>
        </a:xfrm>
      </p:grpSpPr>
      <p:sp>
        <p:nvSpPr>
          <p:cNvPr id="434" name="Google Shape;434;p32"/>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5" name="Google Shape;435;p32"/>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436" name="Google Shape;436;p32"/>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437" name="Google Shape;437;p32"/>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438" name="Google Shape;438;p32"/>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439" name="Google Shape;439;p32"/>
          <p:cNvSpPr txBox="1"/>
          <p:nvPr/>
        </p:nvSpPr>
        <p:spPr>
          <a:xfrm>
            <a:off x="1688025" y="1637300"/>
            <a:ext cx="3843000" cy="14025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filename </a:t>
            </a:r>
            <a:r>
              <a:rPr b="1" i="0" lang="en-US" sz="1200" u="none" cap="none" strike="noStrike">
                <a:solidFill>
                  <a:srgbClr val="008000"/>
                </a:solidFill>
                <a:highlight>
                  <a:srgbClr val="F8F8F8"/>
                </a:highlight>
                <a:latin typeface="Consolas"/>
                <a:ea typeface="Consolas"/>
                <a:cs typeface="Consolas"/>
                <a:sym typeface="Consolas"/>
              </a:rPr>
              <a:t>in</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.dat</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echo</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19177C"/>
                </a:solidFill>
                <a:highlight>
                  <a:srgbClr val="F8F8F8"/>
                </a:highlight>
                <a:latin typeface="Consolas"/>
                <a:ea typeface="Consolas"/>
                <a:cs typeface="Consolas"/>
                <a:sym typeface="Consolas"/>
              </a:rPr>
              <a:t>$filename</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head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100 </a:t>
            </a:r>
            <a:r>
              <a:rPr b="0" i="0" lang="en-US" sz="1200" u="none" cap="none" strike="noStrike">
                <a:solidFill>
                  <a:srgbClr val="19177C"/>
                </a:solidFill>
                <a:highlight>
                  <a:srgbClr val="F8F8F8"/>
                </a:highlight>
                <a:latin typeface="Consolas"/>
                <a:ea typeface="Consolas"/>
                <a:cs typeface="Consolas"/>
                <a:sym typeface="Consolas"/>
              </a:rPr>
              <a:t>$filename</a:t>
            </a:r>
            <a:r>
              <a:rPr b="0" i="0" lang="en-US" sz="1200" u="none" cap="none" strike="noStrike">
                <a:solidFill>
                  <a:srgbClr val="6E5494"/>
                </a:solidFill>
                <a:highlight>
                  <a:srgbClr val="F8F8F8"/>
                </a:highlight>
                <a:latin typeface="Consolas"/>
                <a:ea typeface="Consolas"/>
                <a:cs typeface="Consolas"/>
                <a:sym typeface="Consolas"/>
              </a:rPr>
              <a:t> | tail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20</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done</a:t>
            </a:r>
            <a:endParaRPr b="1" i="0" sz="1200" u="none" cap="none" strike="noStrike">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440" name="Google Shape;440;p32"/>
          <p:cNvSpPr txBox="1"/>
          <p:nvPr/>
        </p:nvSpPr>
        <p:spPr>
          <a:xfrm>
            <a:off x="1263875" y="1291400"/>
            <a:ext cx="8800800" cy="338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He aquí un bucle un poco más complicado:</a:t>
            </a:r>
            <a:endParaRPr b="0" i="0" sz="1400" u="none" cap="none" strike="noStrike">
              <a:solidFill>
                <a:srgbClr val="000000"/>
              </a:solidFill>
              <a:latin typeface="Arial"/>
              <a:ea typeface="Arial"/>
              <a:cs typeface="Arial"/>
              <a:sym typeface="Arial"/>
            </a:endParaRPr>
          </a:p>
        </p:txBody>
      </p:sp>
      <p:sp>
        <p:nvSpPr>
          <p:cNvPr id="441" name="Google Shape;441;p32"/>
          <p:cNvSpPr txBox="1"/>
          <p:nvPr/>
        </p:nvSpPr>
        <p:spPr>
          <a:xfrm>
            <a:off x="1263825" y="2998350"/>
            <a:ext cx="9559200" cy="8694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En este caso, ya que la terminal expande </a:t>
            </a:r>
            <a:r>
              <a:rPr b="0" i="0" lang="en-US" sz="1400" u="none" cap="none" strike="noStrike">
                <a:solidFill>
                  <a:srgbClr val="3D90D9"/>
                </a:solidFill>
                <a:highlight>
                  <a:srgbClr val="E7E7E7"/>
                </a:highlight>
                <a:latin typeface="Consolas"/>
                <a:ea typeface="Consolas"/>
                <a:cs typeface="Consolas"/>
                <a:sym typeface="Consolas"/>
              </a:rPr>
              <a:t>$filename</a:t>
            </a:r>
            <a:r>
              <a:rPr b="0" i="0" lang="en-US" sz="1400" u="none" cap="none" strike="noStrike">
                <a:solidFill>
                  <a:srgbClr val="333333"/>
                </a:solidFill>
                <a:highlight>
                  <a:srgbClr val="FFFFFF"/>
                </a:highlight>
                <a:latin typeface="Arial"/>
                <a:ea typeface="Arial"/>
                <a:cs typeface="Arial"/>
                <a:sym typeface="Arial"/>
              </a:rPr>
              <a:t> para que sea el nombre de un archivo, </a:t>
            </a:r>
            <a:r>
              <a:rPr b="0" i="0" lang="en-US" sz="1400" u="none" cap="none" strike="noStrike">
                <a:solidFill>
                  <a:srgbClr val="3D90D9"/>
                </a:solidFill>
                <a:highlight>
                  <a:srgbClr val="E7E7E7"/>
                </a:highlight>
                <a:latin typeface="Consolas"/>
                <a:ea typeface="Consolas"/>
                <a:cs typeface="Consolas"/>
                <a:sym typeface="Consolas"/>
              </a:rPr>
              <a:t>echo $filename</a:t>
            </a:r>
            <a:r>
              <a:rPr b="0" i="0" lang="en-US" sz="1400" u="none" cap="none" strike="noStrike">
                <a:solidFill>
                  <a:srgbClr val="333333"/>
                </a:solidFill>
                <a:highlight>
                  <a:srgbClr val="FFFFFF"/>
                </a:highlight>
                <a:latin typeface="Arial"/>
                <a:ea typeface="Arial"/>
                <a:cs typeface="Arial"/>
                <a:sym typeface="Arial"/>
              </a:rPr>
              <a:t> sólo imprime el nombre del archivo </a:t>
            </a:r>
            <a:r>
              <a:rPr b="0" i="0" lang="en-US" sz="1400" u="none" cap="none" strike="noStrike">
                <a:solidFill>
                  <a:srgbClr val="303030"/>
                </a:solidFill>
                <a:highlight>
                  <a:srgbClr val="F8F8F8"/>
                </a:highlight>
                <a:latin typeface="Consolas"/>
                <a:ea typeface="Consolas"/>
                <a:cs typeface="Consolas"/>
                <a:sym typeface="Consolas"/>
              </a:rPr>
              <a:t>hello there</a:t>
            </a:r>
            <a:r>
              <a:rPr b="0" i="0" lang="en-US" sz="1400" u="none" cap="none" strike="noStrike">
                <a:solidFill>
                  <a:srgbClr val="333333"/>
                </a:solidFill>
                <a:highlight>
                  <a:srgbClr val="FFFFFF"/>
                </a:highlight>
                <a:latin typeface="Arial"/>
                <a:ea typeface="Arial"/>
                <a:cs typeface="Arial"/>
                <a:sym typeface="Arial"/>
              </a:rPr>
              <a:t>. Ten en cuenta que no podemos escribir esto como:</a:t>
            </a:r>
            <a:endParaRPr b="0" i="0" sz="1400" u="none" cap="none" strike="noStrike">
              <a:solidFill>
                <a:srgbClr val="000000"/>
              </a:solidFill>
              <a:latin typeface="Arial"/>
              <a:ea typeface="Arial"/>
              <a:cs typeface="Arial"/>
              <a:sym typeface="Arial"/>
            </a:endParaRPr>
          </a:p>
        </p:txBody>
      </p:sp>
      <p:sp>
        <p:nvSpPr>
          <p:cNvPr id="442" name="Google Shape;442;p32"/>
          <p:cNvSpPr txBox="1"/>
          <p:nvPr/>
        </p:nvSpPr>
        <p:spPr>
          <a:xfrm>
            <a:off x="5786325" y="4002150"/>
            <a:ext cx="5067900" cy="11616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La primera vez a través del bucle, cuando </a:t>
            </a:r>
            <a:r>
              <a:rPr b="0" i="0" lang="en-US" sz="1400" u="none" cap="none" strike="noStrike">
                <a:solidFill>
                  <a:srgbClr val="3D90D9"/>
                </a:solidFill>
                <a:highlight>
                  <a:srgbClr val="E7E7E7"/>
                </a:highlight>
                <a:latin typeface="Consolas"/>
                <a:ea typeface="Consolas"/>
                <a:cs typeface="Consolas"/>
                <a:sym typeface="Consolas"/>
              </a:rPr>
              <a:t>$filename</a:t>
            </a:r>
            <a:r>
              <a:rPr b="0" i="0" lang="en-US" sz="1400" u="none" cap="none" strike="noStrike">
                <a:solidFill>
                  <a:srgbClr val="333333"/>
                </a:solidFill>
                <a:highlight>
                  <a:srgbClr val="FFFFFF"/>
                </a:highlight>
                <a:latin typeface="Arial"/>
                <a:ea typeface="Arial"/>
                <a:cs typeface="Arial"/>
                <a:sym typeface="Arial"/>
              </a:rPr>
              <a:t> se expande a </a:t>
            </a:r>
            <a:r>
              <a:rPr b="0" i="0" lang="en-US" sz="1400" u="none" cap="none" strike="noStrike">
                <a:solidFill>
                  <a:srgbClr val="3D90D9"/>
                </a:solidFill>
                <a:highlight>
                  <a:srgbClr val="E7E7E7"/>
                </a:highlight>
                <a:latin typeface="Consolas"/>
                <a:ea typeface="Consolas"/>
                <a:cs typeface="Consolas"/>
                <a:sym typeface="Consolas"/>
              </a:rPr>
              <a:t>basilisk.dat</a:t>
            </a:r>
            <a:r>
              <a:rPr b="0" i="0" lang="en-US" sz="1400" u="none" cap="none" strike="noStrike">
                <a:solidFill>
                  <a:srgbClr val="333333"/>
                </a:solidFill>
                <a:highlight>
                  <a:srgbClr val="FFFFFF"/>
                </a:highlight>
                <a:latin typeface="Arial"/>
                <a:ea typeface="Arial"/>
                <a:cs typeface="Arial"/>
                <a:sym typeface="Arial"/>
              </a:rPr>
              <a:t>, la terminal intentará ejecutar </a:t>
            </a:r>
            <a:r>
              <a:rPr b="0" i="0" lang="en-US" sz="1400" u="none" cap="none" strike="noStrike">
                <a:solidFill>
                  <a:srgbClr val="3D90D9"/>
                </a:solidFill>
                <a:highlight>
                  <a:srgbClr val="E7E7E7"/>
                </a:highlight>
                <a:latin typeface="Consolas"/>
                <a:ea typeface="Consolas"/>
                <a:cs typeface="Consolas"/>
                <a:sym typeface="Consolas"/>
              </a:rPr>
              <a:t>basilisk.dat</a:t>
            </a:r>
            <a:r>
              <a:rPr b="0" i="0" lang="en-US" sz="1400" u="none" cap="none" strike="noStrike">
                <a:solidFill>
                  <a:srgbClr val="333333"/>
                </a:solidFill>
                <a:highlight>
                  <a:srgbClr val="FFFFFF"/>
                </a:highlight>
                <a:latin typeface="Arial"/>
                <a:ea typeface="Arial"/>
                <a:cs typeface="Arial"/>
                <a:sym typeface="Arial"/>
              </a:rPr>
              <a:t> como un programa. </a:t>
            </a:r>
            <a:endParaRPr b="0" i="0" sz="1400" u="none" cap="none" strike="noStrike">
              <a:solidFill>
                <a:srgbClr val="000000"/>
              </a:solidFill>
              <a:latin typeface="Arial"/>
              <a:ea typeface="Arial"/>
              <a:cs typeface="Arial"/>
              <a:sym typeface="Arial"/>
            </a:endParaRPr>
          </a:p>
        </p:txBody>
      </p:sp>
      <p:sp>
        <p:nvSpPr>
          <p:cNvPr id="443" name="Google Shape;443;p32"/>
          <p:cNvSpPr txBox="1"/>
          <p:nvPr/>
        </p:nvSpPr>
        <p:spPr>
          <a:xfrm>
            <a:off x="1312650" y="750775"/>
            <a:ext cx="50679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EJEMPLO 3</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2"/>
          <p:cNvSpPr txBox="1"/>
          <p:nvPr/>
        </p:nvSpPr>
        <p:spPr>
          <a:xfrm>
            <a:off x="1688025" y="3913650"/>
            <a:ext cx="3843000" cy="14025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filename </a:t>
            </a:r>
            <a:r>
              <a:rPr b="1" i="0" lang="en-US" sz="1200" u="none" cap="none" strike="noStrike">
                <a:solidFill>
                  <a:srgbClr val="008000"/>
                </a:solidFill>
                <a:highlight>
                  <a:srgbClr val="F8F8F8"/>
                </a:highlight>
                <a:latin typeface="Consolas"/>
                <a:ea typeface="Consolas"/>
                <a:cs typeface="Consolas"/>
                <a:sym typeface="Consolas"/>
              </a:rPr>
              <a:t>in</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.dat</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19177C"/>
                </a:solidFill>
                <a:highlight>
                  <a:srgbClr val="F8F8F8"/>
                </a:highlight>
                <a:latin typeface="Consolas"/>
                <a:ea typeface="Consolas"/>
                <a:cs typeface="Consolas"/>
                <a:sym typeface="Consolas"/>
              </a:rPr>
              <a:t>$filename</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head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100 </a:t>
            </a:r>
            <a:r>
              <a:rPr b="0" i="0" lang="en-US" sz="1200" u="none" cap="none" strike="noStrike">
                <a:solidFill>
                  <a:srgbClr val="19177C"/>
                </a:solidFill>
                <a:highlight>
                  <a:srgbClr val="F8F8F8"/>
                </a:highlight>
                <a:latin typeface="Consolas"/>
                <a:ea typeface="Consolas"/>
                <a:cs typeface="Consolas"/>
                <a:sym typeface="Consolas"/>
              </a:rPr>
              <a:t>$filename</a:t>
            </a:r>
            <a:r>
              <a:rPr b="0" i="0" lang="en-US" sz="1200" u="none" cap="none" strike="noStrike">
                <a:solidFill>
                  <a:srgbClr val="6E5494"/>
                </a:solidFill>
                <a:highlight>
                  <a:srgbClr val="F8F8F8"/>
                </a:highlight>
                <a:latin typeface="Consolas"/>
                <a:ea typeface="Consolas"/>
                <a:cs typeface="Consolas"/>
                <a:sym typeface="Consolas"/>
              </a:rPr>
              <a:t> | tail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20</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done</a:t>
            </a:r>
            <a:endParaRPr b="1" i="0" sz="1200" u="none" cap="none" strike="noStrike">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445" name="Google Shape;445;p32"/>
          <p:cNvSpPr/>
          <p:nvPr/>
        </p:nvSpPr>
        <p:spPr>
          <a:xfrm>
            <a:off x="5322250" y="3593725"/>
            <a:ext cx="584700" cy="603300"/>
          </a:xfrm>
          <a:prstGeom prst="mathMultiply">
            <a:avLst>
              <a:gd fmla="val 23520" name="adj1"/>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highlight>
                <a:srgbClr val="FF0000"/>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49" name="Shape 449"/>
        <p:cNvGrpSpPr/>
        <p:nvPr/>
      </p:nvGrpSpPr>
      <p:grpSpPr>
        <a:xfrm>
          <a:off x="0" y="0"/>
          <a:ext cx="0" cy="0"/>
          <a:chOff x="0" y="0"/>
          <a:chExt cx="0" cy="0"/>
        </a:xfrm>
      </p:grpSpPr>
      <p:sp>
        <p:nvSpPr>
          <p:cNvPr id="450" name="Google Shape;450;p33"/>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PIPELINE DE NELLE: PROCESANDO ARCHIVOS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3"/>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2" name="Google Shape;452;p33"/>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453" name="Google Shape;453;p33"/>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454" name="Google Shape;454;p33"/>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455" name="Google Shape;455;p33"/>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456" name="Google Shape;456;p33"/>
          <p:cNvSpPr txBox="1"/>
          <p:nvPr/>
        </p:nvSpPr>
        <p:spPr>
          <a:xfrm>
            <a:off x="1236450" y="1234775"/>
            <a:ext cx="9443100" cy="1320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Nelle ahora está lista para procesar sus archivos de datos. Dado que todavía está aprendiendo cómo utilizar la terminal, decide construir los comandos requeridos en etapas. Su primer paso es asegurarse de que puede seleccionar los archivos correctos (recuerda, aquellos cuyos nombres terminan en ‘A’ o ‘B’, en lugar de ‘Z’). Posicionada en su directorio home, Nelle teclea:</a:t>
            </a:r>
            <a:endParaRPr b="0" i="0" sz="1400" u="none" cap="none" strike="noStrike">
              <a:solidFill>
                <a:srgbClr val="000000"/>
              </a:solidFill>
              <a:latin typeface="Arial"/>
              <a:ea typeface="Arial"/>
              <a:cs typeface="Arial"/>
              <a:sym typeface="Arial"/>
            </a:endParaRPr>
          </a:p>
        </p:txBody>
      </p:sp>
      <p:sp>
        <p:nvSpPr>
          <p:cNvPr id="457" name="Google Shape;457;p33"/>
          <p:cNvSpPr/>
          <p:nvPr/>
        </p:nvSpPr>
        <p:spPr>
          <a:xfrm>
            <a:off x="5716425" y="286917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33"/>
          <p:cNvSpPr txBox="1"/>
          <p:nvPr/>
        </p:nvSpPr>
        <p:spPr>
          <a:xfrm>
            <a:off x="1236450" y="3818025"/>
            <a:ext cx="9366900" cy="8631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Su siguiente paso es decidir cómo llamar a los archivos que creará el programa de análisis </a:t>
            </a:r>
            <a:r>
              <a:rPr b="0" i="0" lang="en-US" sz="1400" u="none" cap="none" strike="noStrike">
                <a:solidFill>
                  <a:srgbClr val="3D90D9"/>
                </a:solidFill>
                <a:highlight>
                  <a:srgbClr val="E7E7E7"/>
                </a:highlight>
                <a:latin typeface="Consolas"/>
                <a:ea typeface="Consolas"/>
                <a:cs typeface="Consolas"/>
                <a:sym typeface="Consolas"/>
              </a:rPr>
              <a:t>goostats</a:t>
            </a:r>
            <a:r>
              <a:rPr b="0" i="0" lang="en-US" sz="1400" u="none" cap="none" strike="noStrike">
                <a:solidFill>
                  <a:srgbClr val="333333"/>
                </a:solidFill>
                <a:highlight>
                  <a:srgbClr val="FFFFFF"/>
                </a:highlight>
                <a:latin typeface="Arial"/>
                <a:ea typeface="Arial"/>
                <a:cs typeface="Arial"/>
                <a:sym typeface="Arial"/>
              </a:rPr>
              <a:t>. Prefijar el nombre de cada archivo de entrada con “stats” parece simple, así que modifica su bucle para hacer eso:</a:t>
            </a:r>
            <a:endParaRPr b="0" i="0" sz="1400" u="none" cap="none" strike="noStrike">
              <a:solidFill>
                <a:srgbClr val="000000"/>
              </a:solidFill>
              <a:latin typeface="Arial"/>
              <a:ea typeface="Arial"/>
              <a:cs typeface="Arial"/>
              <a:sym typeface="Arial"/>
            </a:endParaRPr>
          </a:p>
        </p:txBody>
      </p:sp>
      <p:sp>
        <p:nvSpPr>
          <p:cNvPr id="459" name="Google Shape;459;p33"/>
          <p:cNvSpPr/>
          <p:nvPr/>
        </p:nvSpPr>
        <p:spPr>
          <a:xfrm>
            <a:off x="5385950" y="521440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3"/>
          <p:cNvSpPr txBox="1"/>
          <p:nvPr/>
        </p:nvSpPr>
        <p:spPr>
          <a:xfrm>
            <a:off x="1324950" y="2296175"/>
            <a:ext cx="3843000" cy="14025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cd </a:t>
            </a:r>
            <a:r>
              <a:rPr b="0" i="0" lang="en-US" sz="1200" u="none" cap="none" strike="noStrike">
                <a:solidFill>
                  <a:srgbClr val="6E5494"/>
                </a:solidFill>
                <a:highlight>
                  <a:srgbClr val="F8F8F8"/>
                </a:highlight>
                <a:latin typeface="Consolas"/>
                <a:ea typeface="Consolas"/>
                <a:cs typeface="Consolas"/>
                <a:sym typeface="Consolas"/>
              </a:rPr>
              <a:t>north-pacific-gyre/2012-07-03</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19177C"/>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datafile </a:t>
            </a:r>
            <a:r>
              <a:rPr b="1" i="0" lang="en-US" sz="1200" u="none" cap="none" strike="noStrike">
                <a:solidFill>
                  <a:srgbClr val="008000"/>
                </a:solidFill>
                <a:highlight>
                  <a:srgbClr val="F8F8F8"/>
                </a:highlight>
                <a:latin typeface="Consolas"/>
                <a:ea typeface="Consolas"/>
                <a:cs typeface="Consolas"/>
                <a:sym typeface="Consolas"/>
              </a:rPr>
              <a:t>in </a:t>
            </a:r>
            <a:r>
              <a:rPr b="0" i="0" lang="en-US" sz="1200" u="none" cap="none" strike="noStrike">
                <a:solidFill>
                  <a:srgbClr val="6E5494"/>
                </a:solidFill>
                <a:highlight>
                  <a:srgbClr val="F8F8F8"/>
                </a:highlight>
                <a:latin typeface="Consolas"/>
                <a:ea typeface="Consolas"/>
                <a:cs typeface="Consolas"/>
                <a:sym typeface="Consolas"/>
              </a:rPr>
              <a:t>NENE</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66666"/>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AB].txt</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echo</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19177C"/>
                </a:solidFill>
                <a:highlight>
                  <a:srgbClr val="F8F8F8"/>
                </a:highlight>
                <a:latin typeface="Consolas"/>
                <a:ea typeface="Consolas"/>
                <a:cs typeface="Consolas"/>
                <a:sym typeface="Consolas"/>
              </a:rPr>
              <a:t>$datafile</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done</a:t>
            </a:r>
            <a:endParaRPr b="1" i="0" sz="1200" u="none" cap="none" strike="noStrike">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461" name="Google Shape;461;p33"/>
          <p:cNvSpPr txBox="1"/>
          <p:nvPr/>
        </p:nvSpPr>
        <p:spPr>
          <a:xfrm>
            <a:off x="6633675" y="2136675"/>
            <a:ext cx="1583100" cy="1695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NENE01729A.txt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NENE01729B.txt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NENE01736A.txt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NENE02043A.txt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NENE02043B.txt</a:t>
            </a:r>
            <a:endParaRPr b="1" i="0" sz="1200" u="none" cap="none" strike="noStrike">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462" name="Google Shape;462;p33"/>
          <p:cNvSpPr txBox="1"/>
          <p:nvPr/>
        </p:nvSpPr>
        <p:spPr>
          <a:xfrm>
            <a:off x="1324950" y="4919800"/>
            <a:ext cx="3441000" cy="11505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datafile </a:t>
            </a:r>
            <a:r>
              <a:rPr b="1" i="0" lang="en-US" sz="1200" u="none" cap="none" strike="noStrike">
                <a:solidFill>
                  <a:srgbClr val="008000"/>
                </a:solidFill>
                <a:highlight>
                  <a:srgbClr val="F8F8F8"/>
                </a:highlight>
                <a:latin typeface="Consolas"/>
                <a:ea typeface="Consolas"/>
                <a:cs typeface="Consolas"/>
                <a:sym typeface="Consolas"/>
              </a:rPr>
              <a:t>in </a:t>
            </a:r>
            <a:r>
              <a:rPr b="0" i="0" lang="en-US" sz="1200" u="none" cap="none" strike="noStrike">
                <a:solidFill>
                  <a:srgbClr val="6E5494"/>
                </a:solidFill>
                <a:highlight>
                  <a:srgbClr val="F8F8F8"/>
                </a:highlight>
                <a:latin typeface="Consolas"/>
                <a:ea typeface="Consolas"/>
                <a:cs typeface="Consolas"/>
                <a:sym typeface="Consolas"/>
              </a:rPr>
              <a:t>NENE</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66666"/>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AB].txt</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echo</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19177C"/>
                </a:solidFill>
                <a:highlight>
                  <a:srgbClr val="F8F8F8"/>
                </a:highlight>
                <a:latin typeface="Consolas"/>
                <a:ea typeface="Consolas"/>
                <a:cs typeface="Consolas"/>
                <a:sym typeface="Consolas"/>
              </a:rPr>
              <a:t>$datafile</a:t>
            </a:r>
            <a:r>
              <a:rPr b="0" i="0" lang="en-US" sz="1200" u="none" cap="none" strike="noStrike">
                <a:solidFill>
                  <a:srgbClr val="6E5494"/>
                </a:solidFill>
                <a:highlight>
                  <a:srgbClr val="F8F8F8"/>
                </a:highlight>
                <a:latin typeface="Consolas"/>
                <a:ea typeface="Consolas"/>
                <a:cs typeface="Consolas"/>
                <a:sym typeface="Consolas"/>
              </a:rPr>
              <a:t> stats-</a:t>
            </a:r>
            <a:r>
              <a:rPr b="0" i="0" lang="en-US" sz="1200" u="none" cap="none" strike="noStrike">
                <a:solidFill>
                  <a:srgbClr val="19177C"/>
                </a:solidFill>
                <a:highlight>
                  <a:srgbClr val="F8F8F8"/>
                </a:highlight>
                <a:latin typeface="Consolas"/>
                <a:ea typeface="Consolas"/>
                <a:cs typeface="Consolas"/>
                <a:sym typeface="Consolas"/>
              </a:rPr>
              <a:t>$datafile</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done</a:t>
            </a:r>
            <a:endParaRPr b="1" i="0" sz="1200" u="none" cap="none" strike="noStrike">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463" name="Google Shape;463;p33"/>
          <p:cNvSpPr txBox="1"/>
          <p:nvPr/>
        </p:nvSpPr>
        <p:spPr>
          <a:xfrm>
            <a:off x="6284950" y="4647400"/>
            <a:ext cx="3336000" cy="1695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NENE01729A.txt stats-NENE01729A.txt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NENE01729B.txt stats-NENE01729B.txt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NENE01736A.txt stats-NENE01736A.txt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NENE02043A.txt stats-NENE02043A.txt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NENE02043B.txt stats-NENE02043B.txt</a:t>
            </a:r>
            <a:endParaRPr b="1" i="0" sz="1200" u="none" cap="none" strike="noStrike">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67" name="Shape 467"/>
        <p:cNvGrpSpPr/>
        <p:nvPr/>
      </p:nvGrpSpPr>
      <p:grpSpPr>
        <a:xfrm>
          <a:off x="0" y="0"/>
          <a:ext cx="0" cy="0"/>
          <a:chOff x="0" y="0"/>
          <a:chExt cx="0" cy="0"/>
        </a:xfrm>
      </p:grpSpPr>
      <p:sp>
        <p:nvSpPr>
          <p:cNvPr id="468" name="Google Shape;468;p34"/>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REDIRECCIONAMIENTO DE LA SALIDA</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4"/>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0" name="Google Shape;470;p34"/>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471" name="Google Shape;471;p34"/>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472" name="Google Shape;472;p34"/>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473" name="Google Shape;473;p34"/>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474" name="Google Shape;474;p34"/>
          <p:cNvSpPr txBox="1"/>
          <p:nvPr/>
        </p:nvSpPr>
        <p:spPr>
          <a:xfrm>
            <a:off x="1524950" y="1530500"/>
            <a:ext cx="3000000" cy="1531200"/>
          </a:xfrm>
          <a:prstGeom prst="rect">
            <a:avLst/>
          </a:prstGeom>
          <a:solidFill>
            <a:srgbClr val="000000"/>
          </a:solidFill>
          <a:ln>
            <a:noFill/>
          </a:ln>
        </p:spPr>
        <p:txBody>
          <a:bodyPr anchorCtr="0" anchor="ctr"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alkanes </a:t>
            </a:r>
            <a:r>
              <a:rPr b="1" i="0" lang="en-US" sz="1200" u="none" cap="none" strike="noStrike">
                <a:solidFill>
                  <a:srgbClr val="008000"/>
                </a:solidFill>
                <a:highlight>
                  <a:srgbClr val="F8F8F8"/>
                </a:highlight>
                <a:latin typeface="Consolas"/>
                <a:ea typeface="Consolas"/>
                <a:cs typeface="Consolas"/>
                <a:sym typeface="Consolas"/>
              </a:rPr>
              <a:t>in</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.pdb</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do</a:t>
            </a:r>
            <a:br>
              <a:rPr b="1" i="0" lang="en-US" sz="1200" u="none" cap="none" strike="noStrike">
                <a:solidFill>
                  <a:srgbClr val="008000"/>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echo</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19177C"/>
                </a:solidFill>
                <a:highlight>
                  <a:srgbClr val="F8F8F8"/>
                </a:highlight>
                <a:latin typeface="Consolas"/>
                <a:ea typeface="Consolas"/>
                <a:cs typeface="Consolas"/>
                <a:sym typeface="Consolas"/>
              </a:rPr>
              <a:t>$alkanes</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cat</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19177C"/>
                </a:solidFill>
                <a:highlight>
                  <a:srgbClr val="F8F8F8"/>
                </a:highlight>
                <a:latin typeface="Consolas"/>
                <a:ea typeface="Consolas"/>
                <a:cs typeface="Consolas"/>
                <a:sym typeface="Consolas"/>
              </a:rPr>
              <a:t>$alkanes</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666666"/>
                </a:solidFill>
                <a:highlight>
                  <a:srgbClr val="F8F8F8"/>
                </a:highlight>
                <a:latin typeface="Consolas"/>
                <a:ea typeface="Consolas"/>
                <a:cs typeface="Consolas"/>
                <a:sym typeface="Consolas"/>
              </a:rPr>
              <a:t>&gt;</a:t>
            </a:r>
            <a:r>
              <a:rPr b="0" i="0" lang="en-US" sz="1200" u="none" cap="none" strike="noStrike">
                <a:solidFill>
                  <a:srgbClr val="6E5494"/>
                </a:solidFill>
                <a:highlight>
                  <a:srgbClr val="F8F8F8"/>
                </a:highlight>
                <a:latin typeface="Consolas"/>
                <a:ea typeface="Consolas"/>
                <a:cs typeface="Consolas"/>
                <a:sym typeface="Consolas"/>
              </a:rPr>
              <a:t> alkanes.pdb</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done</a:t>
            </a:r>
            <a:endParaRPr b="1" i="0" sz="1200" u="none" cap="none" strike="noStrike">
              <a:solidFill>
                <a:srgbClr val="008000"/>
              </a:solidFill>
              <a:highlight>
                <a:srgbClr val="F8F8F8"/>
              </a:highlight>
              <a:latin typeface="Consolas"/>
              <a:ea typeface="Consolas"/>
              <a:cs typeface="Consolas"/>
              <a:sym typeface="Consolas"/>
            </a:endParaRPr>
          </a:p>
        </p:txBody>
      </p:sp>
      <p:sp>
        <p:nvSpPr>
          <p:cNvPr id="475" name="Google Shape;475;p34"/>
          <p:cNvSpPr txBox="1"/>
          <p:nvPr/>
        </p:nvSpPr>
        <p:spPr>
          <a:xfrm>
            <a:off x="1524950" y="3527550"/>
            <a:ext cx="3000000" cy="1380900"/>
          </a:xfrm>
          <a:prstGeom prst="rect">
            <a:avLst/>
          </a:prstGeom>
          <a:solidFill>
            <a:srgbClr val="000000"/>
          </a:solidFill>
          <a:ln>
            <a:noFill/>
          </a:ln>
        </p:spPr>
        <p:txBody>
          <a:bodyPr anchorCtr="0" anchor="ctr"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datafile </a:t>
            </a:r>
            <a:r>
              <a:rPr b="1" i="0" lang="en-US" sz="1200" u="none" cap="none" strike="noStrike">
                <a:solidFill>
                  <a:srgbClr val="008000"/>
                </a:solidFill>
                <a:highlight>
                  <a:srgbClr val="F8F8F8"/>
                </a:highlight>
                <a:latin typeface="Consolas"/>
                <a:ea typeface="Consolas"/>
                <a:cs typeface="Consolas"/>
                <a:sym typeface="Consolas"/>
              </a:rPr>
              <a:t>in</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.pdb</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do</a:t>
            </a:r>
            <a:br>
              <a:rPr b="1" i="0" lang="en-US" sz="1200" u="none" cap="none" strike="noStrike">
                <a:solidFill>
                  <a:srgbClr val="008000"/>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cat</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19177C"/>
                </a:solidFill>
                <a:highlight>
                  <a:srgbClr val="F8F8F8"/>
                </a:highlight>
                <a:latin typeface="Consolas"/>
                <a:ea typeface="Consolas"/>
                <a:cs typeface="Consolas"/>
                <a:sym typeface="Consolas"/>
              </a:rPr>
              <a:t>$datafile</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666666"/>
                </a:solidFill>
                <a:highlight>
                  <a:srgbClr val="F8F8F8"/>
                </a:highlight>
                <a:latin typeface="Consolas"/>
                <a:ea typeface="Consolas"/>
                <a:cs typeface="Consolas"/>
                <a:sym typeface="Consolas"/>
              </a:rPr>
              <a:t>&gt;&gt;</a:t>
            </a:r>
            <a:r>
              <a:rPr b="0" i="0" lang="en-US" sz="1200" u="none" cap="none" strike="noStrike">
                <a:solidFill>
                  <a:srgbClr val="6E5494"/>
                </a:solidFill>
                <a:highlight>
                  <a:srgbClr val="F8F8F8"/>
                </a:highlight>
                <a:latin typeface="Consolas"/>
                <a:ea typeface="Consolas"/>
                <a:cs typeface="Consolas"/>
                <a:sym typeface="Consolas"/>
              </a:rPr>
              <a:t> all.pdb</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done</a:t>
            </a:r>
            <a:endParaRPr b="1" i="0" sz="1200" u="none" cap="none" strike="noStrike">
              <a:solidFill>
                <a:srgbClr val="008000"/>
              </a:solidFill>
              <a:highlight>
                <a:srgbClr val="F8F8F8"/>
              </a:highlight>
              <a:latin typeface="Consolas"/>
              <a:ea typeface="Consolas"/>
              <a:cs typeface="Consolas"/>
              <a:sym typeface="Consolas"/>
            </a:endParaRPr>
          </a:p>
        </p:txBody>
      </p:sp>
      <p:sp>
        <p:nvSpPr>
          <p:cNvPr id="476" name="Google Shape;476;p34"/>
          <p:cNvSpPr txBox="1"/>
          <p:nvPr/>
        </p:nvSpPr>
        <p:spPr>
          <a:xfrm>
            <a:off x="5170850" y="1963850"/>
            <a:ext cx="5630700" cy="674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El texto de cada archivo se escribe (uno a la vez) en </a:t>
            </a:r>
            <a:r>
              <a:rPr b="0" i="0" lang="en-US" sz="1400" u="none" cap="none" strike="noStrike">
                <a:solidFill>
                  <a:srgbClr val="3D90D9"/>
                </a:solidFill>
                <a:highlight>
                  <a:srgbClr val="E7E7E7"/>
                </a:highlight>
                <a:latin typeface="Consolas"/>
                <a:ea typeface="Consolas"/>
                <a:cs typeface="Consolas"/>
                <a:sym typeface="Consolas"/>
              </a:rPr>
              <a:t>alkanes.pdb</a:t>
            </a:r>
            <a:r>
              <a:rPr b="0" i="0" lang="en-US" sz="1400" u="none" cap="none" strike="noStrike">
                <a:solidFill>
                  <a:srgbClr val="333333"/>
                </a:solidFill>
                <a:highlight>
                  <a:srgbClr val="FFFFFF"/>
                </a:highlight>
                <a:latin typeface="Arial"/>
                <a:ea typeface="Arial"/>
                <a:cs typeface="Arial"/>
                <a:sym typeface="Arial"/>
              </a:rPr>
              <a:t>. Sin embargo, el archivo se sobrescribe en cada iteración del bucle.</a:t>
            </a:r>
            <a:endParaRPr b="0" i="0" sz="1400" u="none" cap="none" strike="noStrike">
              <a:solidFill>
                <a:srgbClr val="000000"/>
              </a:solidFill>
              <a:latin typeface="Arial"/>
              <a:ea typeface="Arial"/>
              <a:cs typeface="Arial"/>
              <a:sym typeface="Arial"/>
            </a:endParaRPr>
          </a:p>
        </p:txBody>
      </p:sp>
      <p:sp>
        <p:nvSpPr>
          <p:cNvPr id="477" name="Google Shape;477;p34"/>
          <p:cNvSpPr txBox="1"/>
          <p:nvPr/>
        </p:nvSpPr>
        <p:spPr>
          <a:xfrm>
            <a:off x="5170850" y="3707550"/>
            <a:ext cx="5630700" cy="10209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3D90D9"/>
                </a:solidFill>
                <a:highlight>
                  <a:srgbClr val="E7E7E7"/>
                </a:highlight>
                <a:latin typeface="Consolas"/>
                <a:ea typeface="Consolas"/>
                <a:cs typeface="Consolas"/>
                <a:sym typeface="Consolas"/>
              </a:rPr>
              <a:t>&gt;&gt;</a:t>
            </a:r>
            <a:r>
              <a:rPr b="0" i="0" lang="en-US" sz="1400" u="none" cap="none" strike="noStrike">
                <a:solidFill>
                  <a:srgbClr val="333333"/>
                </a:solidFill>
                <a:highlight>
                  <a:srgbClr val="FFFFFF"/>
                </a:highlight>
                <a:latin typeface="Arial"/>
                <a:ea typeface="Arial"/>
                <a:cs typeface="Arial"/>
                <a:sym typeface="Arial"/>
              </a:rPr>
              <a:t> concatena en un archivo, en lugar de sobrescribirlo con la salida del comando. Dado que la salida del comando </a:t>
            </a:r>
            <a:r>
              <a:rPr b="0" i="0" lang="en-US" sz="1400" u="none" cap="none" strike="noStrike">
                <a:solidFill>
                  <a:srgbClr val="3D90D9"/>
                </a:solidFill>
                <a:highlight>
                  <a:srgbClr val="E7E7E7"/>
                </a:highlight>
                <a:latin typeface="Consolas"/>
                <a:ea typeface="Consolas"/>
                <a:cs typeface="Consolas"/>
                <a:sym typeface="Consolas"/>
              </a:rPr>
              <a:t>cat</a:t>
            </a:r>
            <a:r>
              <a:rPr b="0" i="0" lang="en-US" sz="1400" u="none" cap="none" strike="noStrike">
                <a:solidFill>
                  <a:srgbClr val="333333"/>
                </a:solidFill>
                <a:highlight>
                  <a:srgbClr val="FFFFFF"/>
                </a:highlight>
                <a:latin typeface="Arial"/>
                <a:ea typeface="Arial"/>
                <a:cs typeface="Arial"/>
                <a:sym typeface="Arial"/>
              </a:rPr>
              <a:t> ha sido redirigida, nada se imprime en pantalla.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81" name="Shape 481"/>
        <p:cNvGrpSpPr/>
        <p:nvPr/>
      </p:nvGrpSpPr>
      <p:grpSpPr>
        <a:xfrm>
          <a:off x="0" y="0"/>
          <a:ext cx="0" cy="0"/>
          <a:chOff x="0" y="0"/>
          <a:chExt cx="0" cy="0"/>
        </a:xfrm>
      </p:grpSpPr>
      <p:pic>
        <p:nvPicPr>
          <p:cNvPr id="482" name="Google Shape;482;p35"/>
          <p:cNvPicPr preferRelativeResize="0"/>
          <p:nvPr/>
        </p:nvPicPr>
        <p:blipFill rotWithShape="1">
          <a:blip r:embed="rId3">
            <a:alphaModFix/>
          </a:blip>
          <a:srcRect b="0" l="0" r="0" t="0"/>
          <a:stretch/>
        </p:blipFill>
        <p:spPr>
          <a:xfrm>
            <a:off x="3874425" y="2320025"/>
            <a:ext cx="8241373" cy="4304699"/>
          </a:xfrm>
          <a:prstGeom prst="rect">
            <a:avLst/>
          </a:prstGeom>
          <a:noFill/>
          <a:ln>
            <a:noFill/>
          </a:ln>
        </p:spPr>
      </p:pic>
      <p:sp>
        <p:nvSpPr>
          <p:cNvPr id="483" name="Google Shape;483;p35"/>
          <p:cNvSpPr txBox="1"/>
          <p:nvPr/>
        </p:nvSpPr>
        <p:spPr>
          <a:xfrm>
            <a:off x="1366800" y="1528133"/>
            <a:ext cx="9723900" cy="33438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Un bucle </a:t>
            </a:r>
            <a:r>
              <a:rPr b="0" i="0" lang="en-US" sz="1400" u="none" cap="none" strike="noStrike">
                <a:solidFill>
                  <a:srgbClr val="3D90D9"/>
                </a:solidFill>
                <a:highlight>
                  <a:srgbClr val="E7E7E7"/>
                </a:highlight>
                <a:latin typeface="Consolas"/>
                <a:ea typeface="Consolas"/>
                <a:cs typeface="Consolas"/>
                <a:sym typeface="Consolas"/>
              </a:rPr>
              <a:t>for</a:t>
            </a:r>
            <a:r>
              <a:rPr b="0" i="0" lang="en-US" sz="1400" u="none" cap="none" strike="noStrike">
                <a:solidFill>
                  <a:srgbClr val="333333"/>
                </a:solidFill>
                <a:latin typeface="Arial"/>
                <a:ea typeface="Arial"/>
                <a:cs typeface="Arial"/>
                <a:sym typeface="Arial"/>
              </a:rPr>
              <a:t> repite comandos una vez para cada elemento de una lista.</a:t>
            </a:r>
            <a:endParaRPr b="0" i="0" sz="1400" u="none" cap="none" strike="noStrike">
              <a:solidFill>
                <a:srgbClr val="333333"/>
              </a:solidFill>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Cada bucle </a:t>
            </a:r>
            <a:r>
              <a:rPr b="0" i="0" lang="en-US" sz="1400" u="none" cap="none" strike="noStrike">
                <a:solidFill>
                  <a:srgbClr val="3D90D9"/>
                </a:solidFill>
                <a:highlight>
                  <a:srgbClr val="E7E7E7"/>
                </a:highlight>
                <a:latin typeface="Consolas"/>
                <a:ea typeface="Consolas"/>
                <a:cs typeface="Consolas"/>
                <a:sym typeface="Consolas"/>
              </a:rPr>
              <a:t>for</a:t>
            </a:r>
            <a:r>
              <a:rPr b="0" i="0" lang="en-US" sz="1400" u="none" cap="none" strike="noStrike">
                <a:solidFill>
                  <a:srgbClr val="333333"/>
                </a:solidFill>
                <a:latin typeface="Arial"/>
                <a:ea typeface="Arial"/>
                <a:cs typeface="Arial"/>
                <a:sym typeface="Arial"/>
              </a:rPr>
              <a:t> necesita una variable para referirse al elemento en el que está trabajando actualmente.</a:t>
            </a:r>
            <a:endParaRPr b="0" i="0" sz="1400" u="none" cap="none" strike="noStrike">
              <a:solidFill>
                <a:srgbClr val="333333"/>
              </a:solidFill>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Uso de </a:t>
            </a:r>
            <a:r>
              <a:rPr b="0" i="0" lang="en-US" sz="1400" u="none" cap="none" strike="noStrike">
                <a:solidFill>
                  <a:srgbClr val="3D90D9"/>
                </a:solidFill>
                <a:highlight>
                  <a:srgbClr val="E7E7E7"/>
                </a:highlight>
                <a:latin typeface="Consolas"/>
                <a:ea typeface="Consolas"/>
                <a:cs typeface="Consolas"/>
                <a:sym typeface="Consolas"/>
              </a:rPr>
              <a:t>$name</a:t>
            </a:r>
            <a:r>
              <a:rPr b="0" i="0" lang="en-US" sz="1400" u="none" cap="none" strike="noStrike">
                <a:solidFill>
                  <a:srgbClr val="333333"/>
                </a:solidFill>
                <a:latin typeface="Arial"/>
                <a:ea typeface="Arial"/>
                <a:cs typeface="Arial"/>
                <a:sym typeface="Arial"/>
              </a:rPr>
              <a:t> para expandir una variable (es decir, obtener su valor). También se puede usar </a:t>
            </a:r>
            <a:r>
              <a:rPr b="0" i="0" lang="en-US" sz="1400" u="none" cap="none" strike="noStrike">
                <a:solidFill>
                  <a:srgbClr val="3D90D9"/>
                </a:solidFill>
                <a:highlight>
                  <a:srgbClr val="E7E7E7"/>
                </a:highlight>
                <a:latin typeface="Consolas"/>
                <a:ea typeface="Consolas"/>
                <a:cs typeface="Consolas"/>
                <a:sym typeface="Consolas"/>
              </a:rPr>
              <a:t>${name}</a:t>
            </a:r>
            <a:r>
              <a:rPr b="0" i="0" lang="en-US" sz="1400" u="none" cap="none" strike="noStrike">
                <a:solidFill>
                  <a:srgbClr val="333333"/>
                </a:solidFill>
                <a:latin typeface="Arial"/>
                <a:ea typeface="Arial"/>
                <a:cs typeface="Arial"/>
                <a:sym typeface="Arial"/>
              </a:rPr>
              <a:t>.</a:t>
            </a:r>
            <a:endParaRPr b="0" i="0" sz="1400" u="none" cap="none" strike="noStrike">
              <a:solidFill>
                <a:srgbClr val="333333"/>
              </a:solidFill>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No utilizar espacios, comillas o caracteres especiales como ‘*’ o ‘?’ en nombres de directorios, ya que complica la expansión de variables.</a:t>
            </a:r>
            <a:endParaRPr b="0" i="0" sz="1400" u="none" cap="none" strike="noStrike">
              <a:solidFill>
                <a:srgbClr val="333333"/>
              </a:solidFill>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Proporcionar a los archivos nombres coherentes que sean fáciles de combinar con los caracteres especiales para facilitar la selección de los bucles.</a:t>
            </a:r>
            <a:endParaRPr b="0" i="0" sz="1400" u="none" cap="none" strike="noStrike">
              <a:solidFill>
                <a:srgbClr val="333333"/>
              </a:solidFill>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Utilizar la tecla de flecha hacia arriba para desplazarse por los comandos anteriores para editarlos y repetirlos.</a:t>
            </a:r>
            <a:endParaRPr b="0" i="0" sz="1400" u="none" cap="none" strike="noStrike">
              <a:solidFill>
                <a:srgbClr val="333333"/>
              </a:solidFill>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Usar</a:t>
            </a:r>
            <a:r>
              <a:rPr b="0" i="0" lang="en-US" sz="1400" u="none" cap="none" strike="noStrike">
                <a:solidFill>
                  <a:srgbClr val="3D90D9"/>
                </a:solidFill>
                <a:highlight>
                  <a:srgbClr val="E7E7E7"/>
                </a:highlight>
                <a:latin typeface="Consolas"/>
                <a:ea typeface="Consolas"/>
                <a:cs typeface="Consolas"/>
                <a:sym typeface="Consolas"/>
              </a:rPr>
              <a:t> Ctrl-R</a:t>
            </a:r>
            <a:r>
              <a:rPr b="0" i="0" lang="en-US" sz="1400" u="none" cap="none" strike="noStrike">
                <a:solidFill>
                  <a:srgbClr val="333333"/>
                </a:solidFill>
                <a:latin typeface="Arial"/>
                <a:ea typeface="Arial"/>
                <a:cs typeface="Arial"/>
                <a:sym typeface="Arial"/>
              </a:rPr>
              <a:t> para buscar a través de los comandos previamente introducidos.</a:t>
            </a:r>
            <a:endParaRPr b="0" i="0" sz="1400" u="none" cap="none" strike="noStrike">
              <a:solidFill>
                <a:srgbClr val="333333"/>
              </a:solidFill>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Usar </a:t>
            </a:r>
            <a:r>
              <a:rPr b="0" i="0" lang="en-US" sz="1400" u="none" cap="none" strike="noStrike">
                <a:solidFill>
                  <a:srgbClr val="3D90D9"/>
                </a:solidFill>
                <a:highlight>
                  <a:srgbClr val="E7E7E7"/>
                </a:highlight>
                <a:latin typeface="Consolas"/>
                <a:ea typeface="Consolas"/>
                <a:cs typeface="Consolas"/>
                <a:sym typeface="Consolas"/>
              </a:rPr>
              <a:t>history</a:t>
            </a:r>
            <a:r>
              <a:rPr b="0" i="0" lang="en-US" sz="1400" u="none" cap="none" strike="noStrike">
                <a:solidFill>
                  <a:srgbClr val="333333"/>
                </a:solidFill>
                <a:latin typeface="Arial"/>
                <a:ea typeface="Arial"/>
                <a:cs typeface="Arial"/>
                <a:sym typeface="Arial"/>
              </a:rPr>
              <a:t> para mostrar comandos recientes, y </a:t>
            </a:r>
            <a:r>
              <a:rPr b="0" i="0" lang="en-US" sz="1400" u="none" cap="none" strike="noStrike">
                <a:solidFill>
                  <a:srgbClr val="3D90D9"/>
                </a:solidFill>
                <a:highlight>
                  <a:srgbClr val="E7E7E7"/>
                </a:highlight>
                <a:latin typeface="Consolas"/>
                <a:ea typeface="Consolas"/>
                <a:cs typeface="Consolas"/>
                <a:sym typeface="Consolas"/>
              </a:rPr>
              <a:t>!number</a:t>
            </a:r>
            <a:r>
              <a:rPr b="0" i="0" lang="en-US" sz="1400" u="none" cap="none" strike="noStrike">
                <a:solidFill>
                  <a:srgbClr val="333333"/>
                </a:solidFill>
                <a:latin typeface="Arial"/>
                <a:ea typeface="Arial"/>
                <a:cs typeface="Arial"/>
                <a:sym typeface="Arial"/>
              </a:rPr>
              <a:t> para repetir un comando por número.</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050"/>
              <a:buFont typeface="Arial"/>
              <a:buNone/>
            </a:pPr>
            <a:r>
              <a:t/>
            </a:r>
            <a:endParaRPr b="0" i="0" sz="1050" u="none" cap="none" strike="noStrike">
              <a:solidFill>
                <a:srgbClr val="333333"/>
              </a:solidFill>
              <a:highlight>
                <a:srgbClr val="FFFFFF"/>
              </a:highlight>
              <a:latin typeface="Arial"/>
              <a:ea typeface="Arial"/>
              <a:cs typeface="Arial"/>
              <a:sym typeface="Arial"/>
            </a:endParaRPr>
          </a:p>
        </p:txBody>
      </p:sp>
      <p:sp>
        <p:nvSpPr>
          <p:cNvPr id="484" name="Google Shape;484;p35"/>
          <p:cNvSpPr/>
          <p:nvPr/>
        </p:nvSpPr>
        <p:spPr>
          <a:xfrm>
            <a:off x="-250" y="0"/>
            <a:ext cx="121989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5" name="Google Shape;485;p35"/>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486" name="Google Shape;486;p35"/>
          <p:cNvSpPr txBox="1"/>
          <p:nvPr/>
        </p:nvSpPr>
        <p:spPr>
          <a:xfrm>
            <a:off x="1312650" y="750775"/>
            <a:ext cx="72807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RESUMEN: BUCLES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5"/>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488" name="Google Shape;488;p35"/>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489" name="Google Shape;489;p35"/>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93" name="Shape 493"/>
        <p:cNvGrpSpPr/>
        <p:nvPr/>
      </p:nvGrpSpPr>
      <p:grpSpPr>
        <a:xfrm>
          <a:off x="0" y="0"/>
          <a:ext cx="0" cy="0"/>
          <a:chOff x="0" y="0"/>
          <a:chExt cx="0" cy="0"/>
        </a:xfrm>
      </p:grpSpPr>
      <p:sp>
        <p:nvSpPr>
          <p:cNvPr id="494" name="Google Shape;494;p36"/>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5" name="Google Shape;495;p36"/>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496" name="Google Shape;496;p36"/>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497" name="Google Shape;497;p36"/>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498" name="Google Shape;498;p36"/>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499" name="Google Shape;499;p36"/>
          <p:cNvSpPr txBox="1"/>
          <p:nvPr/>
        </p:nvSpPr>
        <p:spPr>
          <a:xfrm>
            <a:off x="1312650" y="750775"/>
            <a:ext cx="50679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Scripts de Shell</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6"/>
          <p:cNvSpPr txBox="1"/>
          <p:nvPr/>
        </p:nvSpPr>
        <p:spPr>
          <a:xfrm>
            <a:off x="1312650" y="1463375"/>
            <a:ext cx="92262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6"/>
          <p:cNvSpPr txBox="1"/>
          <p:nvPr/>
        </p:nvSpPr>
        <p:spPr>
          <a:xfrm>
            <a:off x="1312650" y="1463375"/>
            <a:ext cx="9443100" cy="3473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Vamos a tomar los comandos que repetimos con frecuencia y los vamos a guardar en archivos, de modo que, podemos volver a ejecutar todas esas operaciones escribiendo un sólo comando. Por razones históricas, a un conjunto de comandos guardados en un archivo se le llama un </a:t>
            </a:r>
            <a:r>
              <a:rPr b="1" i="0" lang="en-US" sz="1400" u="none" cap="none" strike="noStrike">
                <a:solidFill>
                  <a:srgbClr val="000000"/>
                </a:solidFill>
                <a:latin typeface="Arial"/>
                <a:ea typeface="Arial"/>
                <a:cs typeface="Arial"/>
                <a:sym typeface="Arial"/>
              </a:rPr>
              <a:t>script </a:t>
            </a:r>
            <a:r>
              <a:rPr b="0" i="0" lang="en-US" sz="1400" u="none" cap="none" strike="noStrike">
                <a:solidFill>
                  <a:srgbClr val="000000"/>
                </a:solidFill>
                <a:latin typeface="Arial"/>
                <a:ea typeface="Arial"/>
                <a:cs typeface="Arial"/>
                <a:sym typeface="Arial"/>
              </a:rPr>
              <a:t>de la terminal.</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rPr b="0" i="0" lang="en-US" sz="1400" u="none" cap="none" strike="noStrike">
                <a:solidFill>
                  <a:srgbClr val="333333"/>
                </a:solidFill>
                <a:latin typeface="Arial"/>
                <a:ea typeface="Arial"/>
                <a:cs typeface="Arial"/>
                <a:sym typeface="Arial"/>
              </a:rPr>
              <a:t>Comencemos por volver a </a:t>
            </a:r>
            <a:r>
              <a:rPr b="0" i="0" lang="en-US" sz="1400" u="none" cap="none" strike="noStrike">
                <a:solidFill>
                  <a:srgbClr val="3D90D9"/>
                </a:solidFill>
                <a:highlight>
                  <a:srgbClr val="E7E7E7"/>
                </a:highlight>
                <a:latin typeface="Consolas"/>
                <a:ea typeface="Consolas"/>
                <a:cs typeface="Consolas"/>
                <a:sym typeface="Consolas"/>
              </a:rPr>
              <a:t>molecules/</a:t>
            </a:r>
            <a:r>
              <a:rPr b="0" i="0" lang="en-US" sz="1400" u="none" cap="none" strike="noStrike">
                <a:solidFill>
                  <a:srgbClr val="333333"/>
                </a:solidFill>
                <a:latin typeface="Arial"/>
                <a:ea typeface="Arial"/>
                <a:cs typeface="Arial"/>
                <a:sym typeface="Arial"/>
              </a:rPr>
              <a:t> creando un nuevo archivo, </a:t>
            </a:r>
            <a:r>
              <a:rPr b="0" i="0" lang="en-US" sz="1400" u="none" cap="none" strike="noStrike">
                <a:solidFill>
                  <a:srgbClr val="3D90D9"/>
                </a:solidFill>
                <a:highlight>
                  <a:srgbClr val="E7E7E7"/>
                </a:highlight>
                <a:latin typeface="Consolas"/>
                <a:ea typeface="Consolas"/>
                <a:cs typeface="Consolas"/>
                <a:sym typeface="Consolas"/>
              </a:rPr>
              <a:t>middle.sh</a:t>
            </a:r>
            <a:r>
              <a:rPr b="0" i="0" lang="en-US" sz="1400" u="none" cap="none" strike="noStrike">
                <a:solidFill>
                  <a:srgbClr val="333333"/>
                </a:solidFill>
                <a:latin typeface="Arial"/>
                <a:ea typeface="Arial"/>
                <a:cs typeface="Arial"/>
                <a:sym typeface="Arial"/>
              </a:rPr>
              <a:t>, que se convertirá en nuestro </a:t>
            </a:r>
            <a:r>
              <a:rPr b="1" i="0" lang="en-US" sz="1400" u="none" cap="none" strike="noStrike">
                <a:solidFill>
                  <a:srgbClr val="333333"/>
                </a:solidFill>
                <a:latin typeface="Arial"/>
                <a:ea typeface="Arial"/>
                <a:cs typeface="Arial"/>
                <a:sym typeface="Arial"/>
              </a:rPr>
              <a:t>script</a:t>
            </a:r>
            <a:r>
              <a:rPr b="0" i="0" lang="en-US" sz="1400" u="none" cap="none" strike="noStrike">
                <a:solidFill>
                  <a:srgbClr val="333333"/>
                </a:solidFill>
                <a:latin typeface="Arial"/>
                <a:ea typeface="Arial"/>
                <a:cs typeface="Arial"/>
                <a:sym typeface="Arial"/>
              </a:rPr>
              <a:t> de la terminal:</a:t>
            </a:r>
            <a:endParaRPr b="0" i="0" sz="1400" u="none" cap="none" strike="noStrike">
              <a:solidFill>
                <a:srgbClr val="333333"/>
              </a:solidFill>
              <a:latin typeface="Arial"/>
              <a:ea typeface="Arial"/>
              <a:cs typeface="Arial"/>
              <a:sym typeface="Arial"/>
            </a:endParaRPr>
          </a:p>
          <a:p>
            <a:pPr indent="0" lvl="0" marL="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0" marR="0" rtl="0" algn="just">
              <a:lnSpc>
                <a:spcPct val="100000"/>
              </a:lnSpc>
              <a:spcBef>
                <a:spcPts val="80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 Podemos usar el editor de texto para editar directamente el archivo - simplemente insertaremos la siguiente línea:</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l">
              <a:lnSpc>
                <a:spcPct val="142857"/>
              </a:lnSpc>
              <a:spcBef>
                <a:spcPts val="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00000"/>
              </a:lnSpc>
              <a:spcBef>
                <a:spcPts val="80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Una vez que hayamos guardado el archivo, podemos pedirle a la terminal que ejecute los comandos que contiene. Nuestra terminal se llama </a:t>
            </a:r>
            <a:r>
              <a:rPr b="0" i="0" lang="en-US" sz="1400" u="none" cap="none" strike="noStrike">
                <a:solidFill>
                  <a:srgbClr val="3D90D9"/>
                </a:solidFill>
                <a:highlight>
                  <a:srgbClr val="E7E7E7"/>
                </a:highlight>
                <a:latin typeface="Consolas"/>
                <a:ea typeface="Consolas"/>
                <a:cs typeface="Consolas"/>
                <a:sym typeface="Consolas"/>
              </a:rPr>
              <a:t>bash</a:t>
            </a:r>
            <a:r>
              <a:rPr b="0" i="0" lang="en-US" sz="1400" u="none" cap="none" strike="noStrike">
                <a:solidFill>
                  <a:srgbClr val="333333"/>
                </a:solidFill>
                <a:highlight>
                  <a:srgbClr val="FFFFFF"/>
                </a:highlight>
                <a:latin typeface="Arial"/>
                <a:ea typeface="Arial"/>
                <a:cs typeface="Arial"/>
                <a:sym typeface="Arial"/>
              </a:rPr>
              <a:t>, por lo que ejecutamos el siguiente comando:</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l">
              <a:lnSpc>
                <a:spcPct val="142857"/>
              </a:lnSpc>
              <a:spcBef>
                <a:spcPts val="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800"/>
              </a:spcBef>
              <a:spcAft>
                <a:spcPts val="800"/>
              </a:spcAft>
              <a:buClr>
                <a:schemeClr val="dk1"/>
              </a:buClr>
              <a:buSzPts val="1100"/>
              <a:buFont typeface="Arial"/>
              <a:buNone/>
            </a:pPr>
            <a:r>
              <a:t/>
            </a:r>
            <a:endParaRPr b="0" i="0" sz="1400" u="none" cap="none" strike="noStrike">
              <a:solidFill>
                <a:srgbClr val="333333"/>
              </a:solidFill>
              <a:latin typeface="Arial"/>
              <a:ea typeface="Arial"/>
              <a:cs typeface="Arial"/>
              <a:sym typeface="Arial"/>
            </a:endParaRPr>
          </a:p>
        </p:txBody>
      </p:sp>
      <p:sp>
        <p:nvSpPr>
          <p:cNvPr id="502" name="Google Shape;502;p36"/>
          <p:cNvSpPr/>
          <p:nvPr/>
        </p:nvSpPr>
        <p:spPr>
          <a:xfrm>
            <a:off x="4176600" y="551747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6"/>
          <p:cNvSpPr txBox="1"/>
          <p:nvPr/>
        </p:nvSpPr>
        <p:spPr>
          <a:xfrm>
            <a:off x="1484825" y="2939250"/>
            <a:ext cx="1907400" cy="6510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cd </a:t>
            </a:r>
            <a:r>
              <a:rPr b="0" i="0" lang="en-US" sz="1200" u="none" cap="none" strike="noStrike">
                <a:solidFill>
                  <a:srgbClr val="6E5494"/>
                </a:solidFill>
                <a:highlight>
                  <a:srgbClr val="F8F8F8"/>
                </a:highlight>
                <a:latin typeface="Consolas"/>
                <a:ea typeface="Consolas"/>
                <a:cs typeface="Consolas"/>
                <a:sym typeface="Consolas"/>
              </a:rPr>
              <a:t>molecules</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gedit middle.sh</a:t>
            </a:r>
            <a:endParaRPr b="0" i="0" sz="1200" u="none" cap="none" strike="noStrike">
              <a:solidFill>
                <a:srgbClr val="000000"/>
              </a:solidFill>
              <a:latin typeface="Arial"/>
              <a:ea typeface="Arial"/>
              <a:cs typeface="Arial"/>
              <a:sym typeface="Arial"/>
            </a:endParaRPr>
          </a:p>
        </p:txBody>
      </p:sp>
      <p:sp>
        <p:nvSpPr>
          <p:cNvPr id="504" name="Google Shape;504;p36"/>
          <p:cNvSpPr txBox="1"/>
          <p:nvPr/>
        </p:nvSpPr>
        <p:spPr>
          <a:xfrm>
            <a:off x="1484825" y="4027575"/>
            <a:ext cx="32142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6E5494"/>
                </a:solidFill>
                <a:highlight>
                  <a:srgbClr val="F8F8F8"/>
                </a:highlight>
                <a:latin typeface="Consolas"/>
                <a:ea typeface="Consolas"/>
                <a:cs typeface="Consolas"/>
                <a:sym typeface="Consolas"/>
              </a:rPr>
              <a:t>head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15 octane.pdb | tail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5</a:t>
            </a:r>
            <a:endParaRPr b="0" i="0" sz="1200" u="none" cap="none" strike="noStrike">
              <a:solidFill>
                <a:srgbClr val="000000"/>
              </a:solidFill>
              <a:latin typeface="Arial"/>
              <a:ea typeface="Arial"/>
              <a:cs typeface="Arial"/>
              <a:sym typeface="Arial"/>
            </a:endParaRPr>
          </a:p>
        </p:txBody>
      </p:sp>
      <p:sp>
        <p:nvSpPr>
          <p:cNvPr id="505" name="Google Shape;505;p36"/>
          <p:cNvSpPr txBox="1"/>
          <p:nvPr/>
        </p:nvSpPr>
        <p:spPr>
          <a:xfrm>
            <a:off x="1499975" y="5432275"/>
            <a:ext cx="19074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bash middle.sh</a:t>
            </a:r>
            <a:endParaRPr b="0" i="0" sz="1200" u="none" cap="none" strike="noStrike">
              <a:solidFill>
                <a:srgbClr val="000000"/>
              </a:solidFill>
              <a:latin typeface="Arial"/>
              <a:ea typeface="Arial"/>
              <a:cs typeface="Arial"/>
              <a:sym typeface="Arial"/>
            </a:endParaRPr>
          </a:p>
        </p:txBody>
      </p:sp>
      <p:sp>
        <p:nvSpPr>
          <p:cNvPr id="506" name="Google Shape;506;p36"/>
          <p:cNvSpPr txBox="1"/>
          <p:nvPr/>
        </p:nvSpPr>
        <p:spPr>
          <a:xfrm>
            <a:off x="5247175" y="5098675"/>
            <a:ext cx="5953800" cy="1223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15000"/>
              </a:lnSpc>
              <a:spcBef>
                <a:spcPts val="0"/>
              </a:spcBef>
              <a:spcAft>
                <a:spcPts val="80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ATOM      9  H           1      -4.502   0.681   0.785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10  H           1      -5.254  -0.243  -0.537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11  H           1      -4.357   1.252  -0.895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12  H           1      -3.009  -0.741  -1.467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13  H           1      -3.172  -1.337   0.206  1.00  0.00</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10" name="Shape 510"/>
        <p:cNvGrpSpPr/>
        <p:nvPr/>
      </p:nvGrpSpPr>
      <p:grpSpPr>
        <a:xfrm>
          <a:off x="0" y="0"/>
          <a:ext cx="0" cy="0"/>
          <a:chOff x="0" y="0"/>
          <a:chExt cx="0" cy="0"/>
        </a:xfrm>
      </p:grpSpPr>
      <p:sp>
        <p:nvSpPr>
          <p:cNvPr id="511" name="Google Shape;511;p37"/>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GENERALIZACIÓN DE SCRIPTS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37"/>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3" name="Google Shape;513;p37"/>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514" name="Google Shape;514;p37"/>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515" name="Google Shape;515;p37"/>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516" name="Google Shape;516;p37"/>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517" name="Google Shape;517;p37"/>
          <p:cNvSpPr txBox="1"/>
          <p:nvPr/>
        </p:nvSpPr>
        <p:spPr>
          <a:xfrm>
            <a:off x="1236450" y="1234775"/>
            <a:ext cx="9443100" cy="2913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1155CC"/>
                </a:solidFill>
                <a:highlight>
                  <a:srgbClr val="FFFFFF"/>
                </a:highlight>
                <a:latin typeface="Arial"/>
                <a:ea typeface="Arial"/>
                <a:cs typeface="Arial"/>
                <a:sym typeface="Arial"/>
              </a:rPr>
              <a:t>¿Qué pasa si queremos seleccionar líneas de un archivo arbitrario?</a:t>
            </a:r>
            <a:r>
              <a:rPr b="0" i="0" lang="en-US" sz="1400" u="none" cap="none" strike="noStrike">
                <a:solidFill>
                  <a:srgbClr val="333333"/>
                </a:solidFill>
                <a:highlight>
                  <a:srgbClr val="FFFFFF"/>
                </a:highlight>
                <a:latin typeface="Arial"/>
                <a:ea typeface="Arial"/>
                <a:cs typeface="Arial"/>
                <a:sym typeface="Arial"/>
              </a:rPr>
              <a:t> Podríamos editar middle.sh cada vez para cambiar el nombre de archivo, pero eso probablemente llevaría más tiempo que simplemente volver a escribir el comando. En cambio, editemos middle.sh y hagamos que sea más versátil:</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l">
              <a:lnSpc>
                <a:spcPct val="142857"/>
              </a:lnSpc>
              <a:spcBef>
                <a:spcPts val="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Ahora, dentro de “gedit”, reemplaza el texto </a:t>
            </a:r>
            <a:r>
              <a:rPr b="0" i="0" lang="en-US" sz="1400" u="none" cap="none" strike="noStrike">
                <a:solidFill>
                  <a:srgbClr val="3D90D9"/>
                </a:solidFill>
                <a:highlight>
                  <a:srgbClr val="E7E7E7"/>
                </a:highlight>
                <a:latin typeface="Consolas"/>
                <a:ea typeface="Consolas"/>
                <a:cs typeface="Consolas"/>
                <a:sym typeface="Consolas"/>
              </a:rPr>
              <a:t>octane.pdb</a:t>
            </a:r>
            <a:r>
              <a:rPr b="0" i="0" lang="en-US" sz="1400" u="none" cap="none" strike="noStrike">
                <a:solidFill>
                  <a:srgbClr val="333333"/>
                </a:solidFill>
                <a:highlight>
                  <a:srgbClr val="FFFFFF"/>
                </a:highlight>
                <a:latin typeface="Arial"/>
                <a:ea typeface="Arial"/>
                <a:cs typeface="Arial"/>
                <a:sym typeface="Arial"/>
              </a:rPr>
              <a:t> con la variable especial denominada </a:t>
            </a:r>
            <a:r>
              <a:rPr b="0" i="0" lang="en-US" sz="1400" u="none" cap="none" strike="noStrike">
                <a:solidFill>
                  <a:srgbClr val="3D90D9"/>
                </a:solidFill>
                <a:highlight>
                  <a:srgbClr val="E7E7E7"/>
                </a:highlight>
                <a:latin typeface="Consolas"/>
                <a:ea typeface="Consolas"/>
                <a:cs typeface="Consolas"/>
                <a:sym typeface="Consolas"/>
              </a:rPr>
              <a:t>$1</a:t>
            </a:r>
            <a:r>
              <a:rPr b="0" i="0" lang="en-US" sz="1400" u="none" cap="none" strike="noStrike">
                <a:solidFill>
                  <a:srgbClr val="333333"/>
                </a:solidFill>
                <a:highlight>
                  <a:srgbClr val="FFFFFF"/>
                </a:highlight>
                <a:latin typeface="Arial"/>
                <a:ea typeface="Arial"/>
                <a:cs typeface="Arial"/>
                <a:sym typeface="Arial"/>
              </a:rPr>
              <a:t>:</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00000"/>
              </a:lnSpc>
              <a:spcBef>
                <a:spcPts val="80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Dentro de un </a:t>
            </a:r>
            <a:r>
              <a:rPr b="1" i="0" lang="en-US" sz="1400" u="none" cap="none" strike="noStrike">
                <a:solidFill>
                  <a:srgbClr val="333333"/>
                </a:solidFill>
                <a:highlight>
                  <a:srgbClr val="FFFFFF"/>
                </a:highlight>
                <a:latin typeface="Arial"/>
                <a:ea typeface="Arial"/>
                <a:cs typeface="Arial"/>
                <a:sym typeface="Arial"/>
              </a:rPr>
              <a:t>script</a:t>
            </a:r>
            <a:r>
              <a:rPr b="0" i="0" lang="en-US" sz="1400" u="none" cap="none" strike="noStrike">
                <a:solidFill>
                  <a:srgbClr val="333333"/>
                </a:solidFill>
                <a:highlight>
                  <a:srgbClr val="FFFFFF"/>
                </a:highlight>
                <a:latin typeface="Arial"/>
                <a:ea typeface="Arial"/>
                <a:cs typeface="Arial"/>
                <a:sym typeface="Arial"/>
              </a:rPr>
              <a:t> de la terminal,</a:t>
            </a:r>
            <a:r>
              <a:rPr b="0" i="0" lang="en-US" sz="1400" u="none" cap="none" strike="noStrike">
                <a:solidFill>
                  <a:srgbClr val="3D90D9"/>
                </a:solidFill>
                <a:highlight>
                  <a:srgbClr val="E7E7E7"/>
                </a:highlight>
                <a:latin typeface="Consolas"/>
                <a:ea typeface="Consolas"/>
                <a:cs typeface="Consolas"/>
                <a:sym typeface="Consolas"/>
              </a:rPr>
              <a:t>$1</a:t>
            </a:r>
            <a:r>
              <a:rPr b="0" i="0" lang="en-US" sz="1400" u="none" cap="none" strike="noStrike">
                <a:solidFill>
                  <a:srgbClr val="333333"/>
                </a:solidFill>
                <a:highlight>
                  <a:srgbClr val="FFFFFF"/>
                </a:highlight>
                <a:latin typeface="Arial"/>
                <a:ea typeface="Arial"/>
                <a:cs typeface="Arial"/>
                <a:sym typeface="Arial"/>
              </a:rPr>
              <a:t> significa “el primer nombre de archivo (u otro parámetro) en la línea de comandos”. Ahora podemos ejecutar nuestro </a:t>
            </a:r>
            <a:r>
              <a:rPr b="1" i="0" lang="en-US" sz="1400" u="none" cap="none" strike="noStrike">
                <a:solidFill>
                  <a:srgbClr val="333333"/>
                </a:solidFill>
                <a:highlight>
                  <a:srgbClr val="FFFFFF"/>
                </a:highlight>
                <a:latin typeface="Arial"/>
                <a:ea typeface="Arial"/>
                <a:cs typeface="Arial"/>
                <a:sym typeface="Arial"/>
              </a:rPr>
              <a:t>script</a:t>
            </a:r>
            <a:r>
              <a:rPr b="0" i="0" lang="en-US" sz="1400" u="none" cap="none" strike="noStrike">
                <a:solidFill>
                  <a:srgbClr val="333333"/>
                </a:solidFill>
                <a:highlight>
                  <a:srgbClr val="FFFFFF"/>
                </a:highlight>
                <a:latin typeface="Arial"/>
                <a:ea typeface="Arial"/>
                <a:cs typeface="Arial"/>
                <a:sym typeface="Arial"/>
              </a:rPr>
              <a:t> de esta manera:</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l">
              <a:lnSpc>
                <a:spcPct val="142857"/>
              </a:lnSpc>
              <a:spcBef>
                <a:spcPts val="800"/>
              </a:spcBef>
              <a:spcAft>
                <a:spcPts val="800"/>
              </a:spcAft>
              <a:buClr>
                <a:srgbClr val="000000"/>
              </a:buClr>
              <a:buSzPts val="1050"/>
              <a:buFont typeface="Arial"/>
              <a:buNone/>
            </a:pPr>
            <a:r>
              <a:t/>
            </a:r>
            <a:endParaRPr b="0" i="0" sz="1050" u="none" cap="none" strike="noStrike">
              <a:solidFill>
                <a:srgbClr val="333333"/>
              </a:solidFill>
              <a:highlight>
                <a:srgbClr val="FFFFFF"/>
              </a:highlight>
              <a:latin typeface="Arial"/>
              <a:ea typeface="Arial"/>
              <a:cs typeface="Arial"/>
              <a:sym typeface="Arial"/>
            </a:endParaRPr>
          </a:p>
        </p:txBody>
      </p:sp>
      <p:sp>
        <p:nvSpPr>
          <p:cNvPr id="518" name="Google Shape;518;p37"/>
          <p:cNvSpPr/>
          <p:nvPr/>
        </p:nvSpPr>
        <p:spPr>
          <a:xfrm>
            <a:off x="4584450" y="557380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37"/>
          <p:cNvSpPr/>
          <p:nvPr/>
        </p:nvSpPr>
        <p:spPr>
          <a:xfrm>
            <a:off x="4584450" y="419575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7"/>
          <p:cNvSpPr txBox="1"/>
          <p:nvPr/>
        </p:nvSpPr>
        <p:spPr>
          <a:xfrm>
            <a:off x="1388625" y="2069050"/>
            <a:ext cx="19074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gedit middle.sh</a:t>
            </a:r>
            <a:endParaRPr b="0" i="0" sz="1200" u="none" cap="none" strike="noStrike">
              <a:solidFill>
                <a:srgbClr val="000000"/>
              </a:solidFill>
              <a:latin typeface="Arial"/>
              <a:ea typeface="Arial"/>
              <a:cs typeface="Arial"/>
              <a:sym typeface="Arial"/>
            </a:endParaRPr>
          </a:p>
        </p:txBody>
      </p:sp>
      <p:sp>
        <p:nvSpPr>
          <p:cNvPr id="521" name="Google Shape;521;p37"/>
          <p:cNvSpPr txBox="1"/>
          <p:nvPr/>
        </p:nvSpPr>
        <p:spPr>
          <a:xfrm>
            <a:off x="1390500" y="2828450"/>
            <a:ext cx="28644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6E5494"/>
                </a:solidFill>
                <a:highlight>
                  <a:srgbClr val="F8F8F8"/>
                </a:highlight>
                <a:latin typeface="Consolas"/>
                <a:ea typeface="Consolas"/>
                <a:cs typeface="Consolas"/>
                <a:sym typeface="Consolas"/>
              </a:rPr>
              <a:t>head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15 </a:t>
            </a:r>
            <a:r>
              <a:rPr b="0" i="0" lang="en-US" sz="1200" u="none" cap="none" strike="noStrike">
                <a:solidFill>
                  <a:srgbClr val="BA2121"/>
                </a:solidFill>
                <a:highlight>
                  <a:srgbClr val="F8F8F8"/>
                </a:highlight>
                <a:latin typeface="Consolas"/>
                <a:ea typeface="Consolas"/>
                <a:cs typeface="Consolas"/>
                <a:sym typeface="Consolas"/>
              </a:rPr>
              <a:t>"</a:t>
            </a:r>
            <a:r>
              <a:rPr b="0" i="0" lang="en-US" sz="1200" u="none" cap="none" strike="noStrike">
                <a:solidFill>
                  <a:srgbClr val="19177C"/>
                </a:solidFill>
                <a:highlight>
                  <a:srgbClr val="F8F8F8"/>
                </a:highlight>
                <a:latin typeface="Consolas"/>
                <a:ea typeface="Consolas"/>
                <a:cs typeface="Consolas"/>
                <a:sym typeface="Consolas"/>
              </a:rPr>
              <a:t>$1</a:t>
            </a:r>
            <a:r>
              <a:rPr b="0" i="0" lang="en-US" sz="1200" u="none" cap="none" strike="noStrike">
                <a:solidFill>
                  <a:srgbClr val="BA2121"/>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 | tail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5</a:t>
            </a:r>
            <a:endParaRPr b="0" i="0" sz="1200" u="none" cap="none" strike="noStrike">
              <a:solidFill>
                <a:srgbClr val="000000"/>
              </a:solidFill>
              <a:latin typeface="Arial"/>
              <a:ea typeface="Arial"/>
              <a:cs typeface="Arial"/>
              <a:sym typeface="Arial"/>
            </a:endParaRPr>
          </a:p>
        </p:txBody>
      </p:sp>
      <p:sp>
        <p:nvSpPr>
          <p:cNvPr id="522" name="Google Shape;522;p37"/>
          <p:cNvSpPr txBox="1"/>
          <p:nvPr/>
        </p:nvSpPr>
        <p:spPr>
          <a:xfrm>
            <a:off x="5218825" y="3795550"/>
            <a:ext cx="5920800" cy="1254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15000"/>
              </a:lnSpc>
              <a:spcBef>
                <a:spcPts val="0"/>
              </a:spcBef>
              <a:spcAft>
                <a:spcPts val="80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ATOM      9  H           1      -4.502   0.681   0.785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10  H           1      -5.254  -0.243  -0.537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11  H           1      -4.357   1.252  -0.895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12  H           1      -3.009  -0.741  -1.467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13  H           1      -3.172  -1.337   0.206  1.00  0.00</a:t>
            </a:r>
            <a:endParaRPr b="0" i="0" sz="1200" u="none" cap="none" strike="noStrike">
              <a:solidFill>
                <a:srgbClr val="000000"/>
              </a:solidFill>
              <a:latin typeface="Arial"/>
              <a:ea typeface="Arial"/>
              <a:cs typeface="Arial"/>
              <a:sym typeface="Arial"/>
            </a:endParaRPr>
          </a:p>
        </p:txBody>
      </p:sp>
      <p:sp>
        <p:nvSpPr>
          <p:cNvPr id="523" name="Google Shape;523;p37"/>
          <p:cNvSpPr txBox="1"/>
          <p:nvPr/>
        </p:nvSpPr>
        <p:spPr>
          <a:xfrm>
            <a:off x="1388625" y="5488588"/>
            <a:ext cx="27624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bash middle.sh pentane.pdb</a:t>
            </a:r>
            <a:endParaRPr b="0" i="0" sz="1200" u="none" cap="none" strike="noStrike">
              <a:solidFill>
                <a:srgbClr val="000000"/>
              </a:solidFill>
              <a:latin typeface="Arial"/>
              <a:ea typeface="Arial"/>
              <a:cs typeface="Arial"/>
              <a:sym typeface="Arial"/>
            </a:endParaRPr>
          </a:p>
        </p:txBody>
      </p:sp>
      <p:sp>
        <p:nvSpPr>
          <p:cNvPr id="524" name="Google Shape;524;p37"/>
          <p:cNvSpPr txBox="1"/>
          <p:nvPr/>
        </p:nvSpPr>
        <p:spPr>
          <a:xfrm>
            <a:off x="1388625" y="4109800"/>
            <a:ext cx="27624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bash middle.sh octane.pdb</a:t>
            </a:r>
            <a:endParaRPr b="0" i="0" sz="1200" u="none" cap="none" strike="noStrike">
              <a:solidFill>
                <a:srgbClr val="000000"/>
              </a:solidFill>
              <a:latin typeface="Arial"/>
              <a:ea typeface="Arial"/>
              <a:cs typeface="Arial"/>
              <a:sym typeface="Arial"/>
            </a:endParaRPr>
          </a:p>
        </p:txBody>
      </p:sp>
      <p:sp>
        <p:nvSpPr>
          <p:cNvPr id="525" name="Google Shape;525;p37"/>
          <p:cNvSpPr txBox="1"/>
          <p:nvPr/>
        </p:nvSpPr>
        <p:spPr>
          <a:xfrm>
            <a:off x="5218825" y="5248250"/>
            <a:ext cx="5920800" cy="1254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15000"/>
              </a:lnSpc>
              <a:spcBef>
                <a:spcPts val="0"/>
              </a:spcBef>
              <a:spcAft>
                <a:spcPts val="80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ATOM      9  H           1       1.324   0.350  -1.332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10  H           1       1.271   1.378   0.122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11  H           1      -0.074  -0.384   1.288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12  H           1      -0.048  -1.362  -0.205  1.00  0.00</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ATOM     13  H           1      -1.183   0.500  -1.412  1.00  0.00</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29" name="Shape 529"/>
        <p:cNvGrpSpPr/>
        <p:nvPr/>
      </p:nvGrpSpPr>
      <p:grpSpPr>
        <a:xfrm>
          <a:off x="0" y="0"/>
          <a:ext cx="0" cy="0"/>
          <a:chOff x="0" y="0"/>
          <a:chExt cx="0" cy="0"/>
        </a:xfrm>
      </p:grpSpPr>
      <p:sp>
        <p:nvSpPr>
          <p:cNvPr id="530" name="Google Shape;530;p38"/>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chemeClr val="dk1"/>
                </a:solidFill>
                <a:latin typeface="Arial"/>
                <a:ea typeface="Arial"/>
                <a:cs typeface="Arial"/>
                <a:sym typeface="Arial"/>
              </a:rPr>
              <a:t>GENERALIZACIÓN DE SCRIPTS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38"/>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2" name="Google Shape;532;p38"/>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533" name="Google Shape;533;p38"/>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534" name="Google Shape;534;p38"/>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535" name="Google Shape;535;p38"/>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536" name="Google Shape;536;p38"/>
          <p:cNvSpPr txBox="1"/>
          <p:nvPr/>
        </p:nvSpPr>
        <p:spPr>
          <a:xfrm>
            <a:off x="1236450" y="1234775"/>
            <a:ext cx="9443100" cy="2217300"/>
          </a:xfrm>
          <a:prstGeom prst="rect">
            <a:avLst/>
          </a:prstGeom>
          <a:noFill/>
          <a:ln>
            <a:noFill/>
          </a:ln>
        </p:spPr>
        <p:txBody>
          <a:bodyPr anchorCtr="0" anchor="t" bIns="91425" lIns="91425" spcFirstLastPara="1" rIns="91425" wrap="square" tIns="91425">
            <a:noAutofit/>
          </a:bodyPr>
          <a:lstStyle/>
          <a:p>
            <a:pPr indent="0" lvl="0" marL="88900" marR="88900" rtl="0" algn="just">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Aún así necesitamos editar </a:t>
            </a:r>
            <a:r>
              <a:rPr b="0" i="0" lang="en-US" sz="1400" u="none" cap="none" strike="noStrike">
                <a:solidFill>
                  <a:srgbClr val="3D90D9"/>
                </a:solidFill>
                <a:highlight>
                  <a:srgbClr val="E7E7E7"/>
                </a:highlight>
                <a:latin typeface="Consolas"/>
                <a:ea typeface="Consolas"/>
                <a:cs typeface="Consolas"/>
                <a:sym typeface="Consolas"/>
              </a:rPr>
              <a:t>middle.sh</a:t>
            </a:r>
            <a:r>
              <a:rPr b="0" i="0" lang="en-US" sz="1400" u="none" cap="none" strike="noStrike">
                <a:solidFill>
                  <a:srgbClr val="333333"/>
                </a:solidFill>
                <a:highlight>
                  <a:srgbClr val="FFFFFF"/>
                </a:highlight>
                <a:latin typeface="Arial"/>
                <a:ea typeface="Arial"/>
                <a:cs typeface="Arial"/>
                <a:sym typeface="Arial"/>
              </a:rPr>
              <a:t> cada vez que queramos ajustar el rango de líneas. Vamos a arreglar esto usando las variables especiales </a:t>
            </a:r>
            <a:r>
              <a:rPr b="0" i="0" lang="en-US" sz="1400" u="none" cap="none" strike="noStrike">
                <a:solidFill>
                  <a:srgbClr val="3D90D9"/>
                </a:solidFill>
                <a:highlight>
                  <a:srgbClr val="E7E7E7"/>
                </a:highlight>
                <a:latin typeface="Consolas"/>
                <a:ea typeface="Consolas"/>
                <a:cs typeface="Consolas"/>
                <a:sym typeface="Consolas"/>
              </a:rPr>
              <a:t>$2</a:t>
            </a:r>
            <a:r>
              <a:rPr b="0" i="0" lang="en-US" sz="1400" u="none" cap="none" strike="noStrike">
                <a:solidFill>
                  <a:srgbClr val="333333"/>
                </a:solidFill>
                <a:highlight>
                  <a:srgbClr val="FFFFFF"/>
                </a:highlight>
                <a:latin typeface="Arial"/>
                <a:ea typeface="Arial"/>
                <a:cs typeface="Arial"/>
                <a:sym typeface="Arial"/>
              </a:rPr>
              <a:t> y</a:t>
            </a:r>
            <a:r>
              <a:rPr b="0" i="0" lang="en-US" sz="1400" u="none" cap="none" strike="noStrike">
                <a:solidFill>
                  <a:srgbClr val="3D90D9"/>
                </a:solidFill>
                <a:highlight>
                  <a:srgbClr val="E7E7E7"/>
                </a:highlight>
                <a:latin typeface="Consolas"/>
                <a:ea typeface="Consolas"/>
                <a:cs typeface="Consolas"/>
                <a:sym typeface="Consolas"/>
              </a:rPr>
              <a:t> $3</a:t>
            </a:r>
            <a:r>
              <a:rPr b="0" i="0" lang="en-US" sz="1400" u="none" cap="none" strike="noStrike">
                <a:solidFill>
                  <a:srgbClr val="333333"/>
                </a:solidFill>
                <a:highlight>
                  <a:srgbClr val="FFFFFF"/>
                </a:highlight>
                <a:latin typeface="Arial"/>
                <a:ea typeface="Arial"/>
                <a:cs typeface="Arial"/>
                <a:sym typeface="Arial"/>
              </a:rPr>
              <a:t> para el número de líneas que se pasarán respectivamente a </a:t>
            </a:r>
            <a:r>
              <a:rPr b="0" i="0" lang="en-US" sz="1400" u="none" cap="none" strike="noStrike">
                <a:solidFill>
                  <a:srgbClr val="3D90D9"/>
                </a:solidFill>
                <a:highlight>
                  <a:srgbClr val="E7E7E7"/>
                </a:highlight>
                <a:latin typeface="Consolas"/>
                <a:ea typeface="Consolas"/>
                <a:cs typeface="Consolas"/>
                <a:sym typeface="Consolas"/>
              </a:rPr>
              <a:t>head</a:t>
            </a:r>
            <a:r>
              <a:rPr b="0" i="0" lang="en-US" sz="1400" u="none" cap="none" strike="noStrike">
                <a:solidFill>
                  <a:srgbClr val="333333"/>
                </a:solidFill>
                <a:highlight>
                  <a:srgbClr val="FFFFFF"/>
                </a:highlight>
                <a:latin typeface="Arial"/>
                <a:ea typeface="Arial"/>
                <a:cs typeface="Arial"/>
                <a:sym typeface="Arial"/>
              </a:rPr>
              <a:t> y </a:t>
            </a:r>
            <a:r>
              <a:rPr b="0" i="0" lang="en-US" sz="1400" u="none" cap="none" strike="noStrike">
                <a:solidFill>
                  <a:srgbClr val="3D90D9"/>
                </a:solidFill>
                <a:highlight>
                  <a:srgbClr val="E7E7E7"/>
                </a:highlight>
                <a:latin typeface="Consolas"/>
                <a:ea typeface="Consolas"/>
                <a:cs typeface="Consolas"/>
                <a:sym typeface="Consolas"/>
              </a:rPr>
              <a:t>tail</a:t>
            </a:r>
            <a:r>
              <a:rPr b="0" i="0" lang="en-US" sz="1400" u="none" cap="none" strike="noStrike">
                <a:solidFill>
                  <a:srgbClr val="333333"/>
                </a:solidFill>
                <a:highlight>
                  <a:srgbClr val="FFFFFF"/>
                </a:highlight>
                <a:latin typeface="Arial"/>
                <a:ea typeface="Arial"/>
                <a:cs typeface="Arial"/>
                <a:sym typeface="Arial"/>
              </a:rPr>
              <a:t>:</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just">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just">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just">
              <a:lnSpc>
                <a:spcPct val="100000"/>
              </a:lnSpc>
              <a:spcBef>
                <a:spcPts val="80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Ahora podemos ejecutar:</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just">
              <a:lnSpc>
                <a:spcPct val="142857"/>
              </a:lnSpc>
              <a:spcBef>
                <a:spcPts val="80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80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537" name="Google Shape;537;p38"/>
          <p:cNvSpPr txBox="1"/>
          <p:nvPr/>
        </p:nvSpPr>
        <p:spPr>
          <a:xfrm>
            <a:off x="1438800" y="1917550"/>
            <a:ext cx="19074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gedit middle.sh</a:t>
            </a:r>
            <a:endParaRPr b="0" i="0" sz="1200" u="none" cap="none" strike="noStrike">
              <a:solidFill>
                <a:srgbClr val="000000"/>
              </a:solidFill>
              <a:latin typeface="Arial"/>
              <a:ea typeface="Arial"/>
              <a:cs typeface="Arial"/>
              <a:sym typeface="Arial"/>
            </a:endParaRPr>
          </a:p>
        </p:txBody>
      </p:sp>
      <p:sp>
        <p:nvSpPr>
          <p:cNvPr id="538" name="Google Shape;538;p38"/>
          <p:cNvSpPr/>
          <p:nvPr/>
        </p:nvSpPr>
        <p:spPr>
          <a:xfrm>
            <a:off x="4160550" y="200275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8"/>
          <p:cNvSpPr txBox="1"/>
          <p:nvPr/>
        </p:nvSpPr>
        <p:spPr>
          <a:xfrm>
            <a:off x="5258800" y="1917550"/>
            <a:ext cx="31110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head -n "$2" "$1" | tail -n "$3"</a:t>
            </a:r>
            <a:endParaRPr b="0" i="0" sz="1200" u="none" cap="none" strike="noStrike">
              <a:solidFill>
                <a:srgbClr val="000000"/>
              </a:solidFill>
              <a:latin typeface="Arial"/>
              <a:ea typeface="Arial"/>
              <a:cs typeface="Arial"/>
              <a:sym typeface="Arial"/>
            </a:endParaRPr>
          </a:p>
        </p:txBody>
      </p:sp>
      <p:sp>
        <p:nvSpPr>
          <p:cNvPr id="540" name="Google Shape;540;p38"/>
          <p:cNvSpPr/>
          <p:nvPr/>
        </p:nvSpPr>
        <p:spPr>
          <a:xfrm>
            <a:off x="5139800" y="470290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8"/>
          <p:cNvSpPr/>
          <p:nvPr/>
        </p:nvSpPr>
        <p:spPr>
          <a:xfrm>
            <a:off x="5063600" y="340105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38"/>
          <p:cNvSpPr txBox="1"/>
          <p:nvPr/>
        </p:nvSpPr>
        <p:spPr>
          <a:xfrm>
            <a:off x="6014525" y="2924650"/>
            <a:ext cx="4997400" cy="1209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000"/>
              <a:buFont typeface="Arial"/>
              <a:buNone/>
            </a:pPr>
            <a:r>
              <a:rPr b="0" i="0" lang="en-US" sz="1000" u="none" cap="none" strike="noStrike">
                <a:solidFill>
                  <a:srgbClr val="303030"/>
                </a:solidFill>
                <a:highlight>
                  <a:srgbClr val="F8F8F8"/>
                </a:highlight>
                <a:latin typeface="Consolas"/>
                <a:ea typeface="Consolas"/>
                <a:cs typeface="Consolas"/>
                <a:sym typeface="Consolas"/>
              </a:rPr>
              <a:t>ATOM      9  H           1       1.324   0.350  -1.332  1.00  0.00</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ATOM     10  H           1       1.271   1.378   0.122  1.00  0.00</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ATOM     11  H           1      -0.074  -0.384   1.288  1.00  0.00</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ATOM     12  H           1      -0.048  -1.362  -0.205  1.00  0.00</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ATOM     13  H           1      -1.183   0.500  -1.412  1.00  0.00</a:t>
            </a:r>
            <a:endParaRPr b="0" i="0" sz="1200" u="none" cap="none" strike="noStrike">
              <a:solidFill>
                <a:srgbClr val="000000"/>
              </a:solidFill>
              <a:latin typeface="Arial"/>
              <a:ea typeface="Arial"/>
              <a:cs typeface="Arial"/>
              <a:sym typeface="Arial"/>
            </a:endParaRPr>
          </a:p>
        </p:txBody>
      </p:sp>
      <p:sp>
        <p:nvSpPr>
          <p:cNvPr id="543" name="Google Shape;543;p38"/>
          <p:cNvSpPr txBox="1"/>
          <p:nvPr/>
        </p:nvSpPr>
        <p:spPr>
          <a:xfrm>
            <a:off x="1373975" y="4617700"/>
            <a:ext cx="31800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bash middle.sh pentane.pdb 20 5</a:t>
            </a:r>
            <a:endParaRPr b="0" i="0" sz="1200" u="none" cap="none" strike="noStrike">
              <a:solidFill>
                <a:srgbClr val="000000"/>
              </a:solidFill>
              <a:latin typeface="Arial"/>
              <a:ea typeface="Arial"/>
              <a:cs typeface="Arial"/>
              <a:sym typeface="Arial"/>
            </a:endParaRPr>
          </a:p>
        </p:txBody>
      </p:sp>
      <p:sp>
        <p:nvSpPr>
          <p:cNvPr id="544" name="Google Shape;544;p38"/>
          <p:cNvSpPr txBox="1"/>
          <p:nvPr/>
        </p:nvSpPr>
        <p:spPr>
          <a:xfrm>
            <a:off x="1373950" y="3315100"/>
            <a:ext cx="3180000" cy="426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bash middle.sh pentane.pdb 15 5</a:t>
            </a:r>
            <a:endParaRPr b="0" i="0" sz="1200" u="none" cap="none" strike="noStrike">
              <a:solidFill>
                <a:srgbClr val="000000"/>
              </a:solidFill>
              <a:latin typeface="Arial"/>
              <a:ea typeface="Arial"/>
              <a:cs typeface="Arial"/>
              <a:sym typeface="Arial"/>
            </a:endParaRPr>
          </a:p>
        </p:txBody>
      </p:sp>
      <p:sp>
        <p:nvSpPr>
          <p:cNvPr id="545" name="Google Shape;545;p38"/>
          <p:cNvSpPr txBox="1"/>
          <p:nvPr/>
        </p:nvSpPr>
        <p:spPr>
          <a:xfrm>
            <a:off x="6014525" y="4301138"/>
            <a:ext cx="4997400" cy="1209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000"/>
              <a:buFont typeface="Arial"/>
              <a:buNone/>
            </a:pPr>
            <a:r>
              <a:rPr b="0" i="0" lang="en-US" sz="1000" u="none" cap="none" strike="noStrike">
                <a:solidFill>
                  <a:srgbClr val="303030"/>
                </a:solidFill>
                <a:highlight>
                  <a:srgbClr val="F8F8F8"/>
                </a:highlight>
                <a:latin typeface="Consolas"/>
                <a:ea typeface="Consolas"/>
                <a:cs typeface="Consolas"/>
                <a:sym typeface="Consolas"/>
              </a:rPr>
              <a:t>ATOM     14  H           1      -1.259   1.420   0.112  1.00  0.00</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ATOM     15  H           1      -2.608  -0.407   1.130  1.00  0.00</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ATOM     16  H           1      -2.540  -1.303  -0.404  1.00  0.00</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ATOM     17  H           1      -3.393   0.254  -0.321  1.00  0.00</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TER      18              1</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49" name="Shape 549"/>
        <p:cNvGrpSpPr/>
        <p:nvPr/>
      </p:nvGrpSpPr>
      <p:grpSpPr>
        <a:xfrm>
          <a:off x="0" y="0"/>
          <a:ext cx="0" cy="0"/>
          <a:chOff x="0" y="0"/>
          <a:chExt cx="0" cy="0"/>
        </a:xfrm>
      </p:grpSpPr>
      <p:sp>
        <p:nvSpPr>
          <p:cNvPr id="550" name="Google Shape;550;p39"/>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PIPELINE DE NELLE: CREANDO UN SCRIPT</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9"/>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2" name="Google Shape;552;p39"/>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553" name="Google Shape;553;p39"/>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554" name="Google Shape;554;p39"/>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555" name="Google Shape;555;p39"/>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556" name="Google Shape;556;p39"/>
          <p:cNvSpPr txBox="1"/>
          <p:nvPr/>
        </p:nvSpPr>
        <p:spPr>
          <a:xfrm>
            <a:off x="1236450" y="1234775"/>
            <a:ext cx="9443100" cy="3693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333333"/>
                </a:solidFill>
                <a:latin typeface="Arial"/>
                <a:ea typeface="Arial"/>
                <a:cs typeface="Arial"/>
                <a:sym typeface="Arial"/>
              </a:rPr>
              <a:t>El supervisor de Nelle insistió en que todos sus análisis deben ser reproducibles. Nelle se da cuenta que debería haber proporcionado un par de parámetros adicionales a </a:t>
            </a:r>
            <a:r>
              <a:rPr b="0" i="0" lang="en-US" sz="1400" u="none" cap="none" strike="noStrike">
                <a:solidFill>
                  <a:srgbClr val="3D90D9"/>
                </a:solidFill>
                <a:highlight>
                  <a:srgbClr val="E7E7E7"/>
                </a:highlight>
                <a:latin typeface="Consolas"/>
                <a:ea typeface="Consolas"/>
                <a:cs typeface="Consolas"/>
                <a:sym typeface="Consolas"/>
              </a:rPr>
              <a:t>goostats</a:t>
            </a:r>
            <a:r>
              <a:rPr b="0" i="0" lang="en-US" sz="1400" u="none" cap="none" strike="noStrike">
                <a:solidFill>
                  <a:srgbClr val="333333"/>
                </a:solidFill>
                <a:latin typeface="Arial"/>
                <a:ea typeface="Arial"/>
                <a:cs typeface="Arial"/>
                <a:sym typeface="Arial"/>
              </a:rPr>
              <a:t> cuando procesó sus archivos. La forma más fácil de capturar todos los pasos es en un </a:t>
            </a:r>
            <a:r>
              <a:rPr b="1" i="0" lang="en-US" sz="1400" u="none" cap="none" strike="noStrike">
                <a:solidFill>
                  <a:srgbClr val="333333"/>
                </a:solidFill>
                <a:latin typeface="Arial"/>
                <a:ea typeface="Arial"/>
                <a:cs typeface="Arial"/>
                <a:sym typeface="Arial"/>
              </a:rPr>
              <a:t>script</a:t>
            </a:r>
            <a:r>
              <a:rPr b="0" i="0" lang="en-US" sz="1400" u="none" cap="none" strike="noStrike">
                <a:solidFill>
                  <a:srgbClr val="333333"/>
                </a:solidFill>
                <a:latin typeface="Arial"/>
                <a:ea typeface="Arial"/>
                <a:cs typeface="Arial"/>
                <a:sym typeface="Arial"/>
              </a:rPr>
              <a:t>. Ella ejecuta el editor y escribe lo siguiente:</a:t>
            </a:r>
            <a:endParaRPr b="0" i="0" sz="1400" u="none" cap="none" strike="noStrike">
              <a:solidFill>
                <a:srgbClr val="333333"/>
              </a:solidFill>
              <a:latin typeface="Arial"/>
              <a:ea typeface="Arial"/>
              <a:cs typeface="Arial"/>
              <a:sym typeface="Arial"/>
            </a:endParaRPr>
          </a:p>
          <a:p>
            <a:pPr indent="0" lvl="0" marL="88900" marR="88900" rtl="0" algn="l">
              <a:lnSpc>
                <a:spcPct val="142857"/>
              </a:lnSpc>
              <a:spcBef>
                <a:spcPts val="800"/>
              </a:spcBef>
              <a:spcAft>
                <a:spcPts val="0"/>
              </a:spcAft>
              <a:buClr>
                <a:srgbClr val="000000"/>
              </a:buClr>
              <a:buSzPts val="1200"/>
              <a:buFont typeface="Arial"/>
              <a:buNone/>
            </a:pPr>
            <a:r>
              <a:t/>
            </a:r>
            <a:endParaRPr b="0" i="1" sz="1200" u="none" cap="none" strike="noStrike">
              <a:solidFill>
                <a:srgbClr val="40808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1" sz="1200" u="none" cap="none" strike="noStrike">
              <a:solidFill>
                <a:srgbClr val="40808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1" sz="1200" u="none" cap="none" strike="noStrike">
              <a:solidFill>
                <a:srgbClr val="40808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1" sz="1200" u="none" cap="none" strike="noStrike">
              <a:solidFill>
                <a:srgbClr val="40808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1" sz="1200" u="none" cap="none" strike="noStrike">
              <a:solidFill>
                <a:srgbClr val="408080"/>
              </a:solidFill>
              <a:highlight>
                <a:srgbClr val="F8F8F8"/>
              </a:highlight>
              <a:latin typeface="Consolas"/>
              <a:ea typeface="Consolas"/>
              <a:cs typeface="Consolas"/>
              <a:sym typeface="Consolas"/>
            </a:endParaRPr>
          </a:p>
          <a:p>
            <a:pPr indent="0" lvl="0" marL="0" marR="0" rtl="0" algn="l">
              <a:lnSpc>
                <a:spcPct val="100000"/>
              </a:lnSpc>
              <a:spcBef>
                <a:spcPts val="800"/>
              </a:spcBef>
              <a:spcAft>
                <a:spcPts val="0"/>
              </a:spcAft>
              <a:buClr>
                <a:srgbClr val="000000"/>
              </a:buClr>
              <a:buSzPts val="1400"/>
              <a:buFont typeface="Arial"/>
              <a:buNone/>
            </a:pPr>
            <a:r>
              <a:rPr b="0" i="0" lang="en-US" sz="1400" u="none" cap="none" strike="noStrike">
                <a:solidFill>
                  <a:srgbClr val="333333"/>
                </a:solidFill>
                <a:latin typeface="Arial"/>
                <a:ea typeface="Arial"/>
                <a:cs typeface="Arial"/>
                <a:sym typeface="Arial"/>
              </a:rPr>
              <a:t>Guarda esto en un archivo llamado </a:t>
            </a:r>
            <a:r>
              <a:rPr b="0" i="0" lang="en-US" sz="1400" u="none" cap="none" strike="noStrike">
                <a:solidFill>
                  <a:srgbClr val="3D90D9"/>
                </a:solidFill>
                <a:highlight>
                  <a:srgbClr val="E7E7E7"/>
                </a:highlight>
                <a:latin typeface="Consolas"/>
                <a:ea typeface="Consolas"/>
                <a:cs typeface="Consolas"/>
                <a:sym typeface="Consolas"/>
              </a:rPr>
              <a:t>do-stats.sh</a:t>
            </a:r>
            <a:r>
              <a:rPr b="0" i="0" lang="en-US" sz="1400" u="none" cap="none" strike="noStrike">
                <a:solidFill>
                  <a:srgbClr val="333333"/>
                </a:solidFill>
                <a:latin typeface="Arial"/>
                <a:ea typeface="Arial"/>
                <a:cs typeface="Arial"/>
                <a:sym typeface="Arial"/>
              </a:rPr>
              <a:t> para que ahora pueda volver a hacer la primera etapa de su análisis escribiendo:</a:t>
            </a:r>
            <a:endParaRPr b="0" i="0" sz="1400" u="none" cap="none" strike="noStrike">
              <a:solidFill>
                <a:srgbClr val="333333"/>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88900" marR="88900" rtl="0" algn="l">
              <a:lnSpc>
                <a:spcPct val="100000"/>
              </a:lnSpc>
              <a:spcBef>
                <a:spcPts val="80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557" name="Google Shape;557;p39"/>
          <p:cNvSpPr txBox="1"/>
          <p:nvPr/>
        </p:nvSpPr>
        <p:spPr>
          <a:xfrm>
            <a:off x="1400325" y="2033850"/>
            <a:ext cx="4186200" cy="17340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50000"/>
              </a:lnSpc>
              <a:spcBef>
                <a:spcPts val="0"/>
              </a:spcBef>
              <a:spcAft>
                <a:spcPts val="0"/>
              </a:spcAft>
              <a:buClr>
                <a:srgbClr val="000000"/>
              </a:buClr>
              <a:buSzPts val="1200"/>
              <a:buFont typeface="Arial"/>
              <a:buNone/>
            </a:pPr>
            <a:r>
              <a:rPr b="0" i="1" lang="en-US" sz="1200" u="none" cap="none" strike="noStrike">
                <a:solidFill>
                  <a:srgbClr val="408080"/>
                </a:solidFill>
                <a:highlight>
                  <a:srgbClr val="F8F8F8"/>
                </a:highlight>
                <a:latin typeface="Consolas"/>
                <a:ea typeface="Consolas"/>
                <a:cs typeface="Consolas"/>
                <a:sym typeface="Consolas"/>
              </a:rPr>
              <a:t># Calculate reduced stats for data files.</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datafile </a:t>
            </a:r>
            <a:r>
              <a:rPr b="1" i="0" lang="en-US" sz="1200" u="none" cap="none" strike="noStrike">
                <a:solidFill>
                  <a:srgbClr val="008000"/>
                </a:solidFill>
                <a:highlight>
                  <a:srgbClr val="F8F8F8"/>
                </a:highlight>
                <a:latin typeface="Consolas"/>
                <a:ea typeface="Consolas"/>
                <a:cs typeface="Consolas"/>
                <a:sym typeface="Consolas"/>
              </a:rPr>
              <a:t>in</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BA2121"/>
                </a:solidFill>
                <a:highlight>
                  <a:srgbClr val="F8F8F8"/>
                </a:highlight>
                <a:latin typeface="Consolas"/>
                <a:ea typeface="Consolas"/>
                <a:cs typeface="Consolas"/>
                <a:sym typeface="Consolas"/>
              </a:rPr>
              <a:t>"</a:t>
            </a:r>
            <a:r>
              <a:rPr b="0" i="0" lang="en-US" sz="1200" u="none" cap="none" strike="noStrike">
                <a:solidFill>
                  <a:srgbClr val="19177C"/>
                </a:solidFill>
                <a:highlight>
                  <a:srgbClr val="F8F8F8"/>
                </a:highlight>
                <a:latin typeface="Consolas"/>
                <a:ea typeface="Consolas"/>
                <a:cs typeface="Consolas"/>
                <a:sym typeface="Consolas"/>
              </a:rPr>
              <a:t>$@</a:t>
            </a:r>
            <a:r>
              <a:rPr b="0" i="0" lang="en-US" sz="1200" u="none" cap="none" strike="noStrike">
                <a:solidFill>
                  <a:srgbClr val="BA2121"/>
                </a:solidFill>
                <a:highlight>
                  <a:srgbClr val="F8F8F8"/>
                </a:highlight>
                <a:latin typeface="Consolas"/>
                <a:ea typeface="Consolas"/>
                <a:cs typeface="Consolas"/>
                <a:sym typeface="Consolas"/>
              </a:rPr>
              <a:t>"</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do</a:t>
            </a:r>
            <a:br>
              <a:rPr b="1" i="0" lang="en-US" sz="1200" u="none" cap="none" strike="noStrike">
                <a:solidFill>
                  <a:srgbClr val="008000"/>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echo</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19177C"/>
                </a:solidFill>
                <a:highlight>
                  <a:srgbClr val="F8F8F8"/>
                </a:highlight>
                <a:latin typeface="Consolas"/>
                <a:ea typeface="Consolas"/>
                <a:cs typeface="Consolas"/>
                <a:sym typeface="Consolas"/>
              </a:rPr>
              <a:t>$datafile</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E5494"/>
                </a:solidFill>
                <a:highlight>
                  <a:srgbClr val="F8F8F8"/>
                </a:highlight>
                <a:latin typeface="Consolas"/>
                <a:ea typeface="Consolas"/>
                <a:cs typeface="Consolas"/>
                <a:sym typeface="Consolas"/>
              </a:rPr>
              <a:t>    bash goostats </a:t>
            </a:r>
            <a:r>
              <a:rPr b="0" i="0" lang="en-US" sz="1200" u="none" cap="none" strike="noStrike">
                <a:solidFill>
                  <a:srgbClr val="19177C"/>
                </a:solidFill>
                <a:highlight>
                  <a:srgbClr val="F8F8F8"/>
                </a:highlight>
                <a:latin typeface="Consolas"/>
                <a:ea typeface="Consolas"/>
                <a:cs typeface="Consolas"/>
                <a:sym typeface="Consolas"/>
              </a:rPr>
              <a:t>$datafile</a:t>
            </a:r>
            <a:r>
              <a:rPr b="0" i="0" lang="en-US" sz="1200" u="none" cap="none" strike="noStrike">
                <a:solidFill>
                  <a:srgbClr val="6E5494"/>
                </a:solidFill>
                <a:highlight>
                  <a:srgbClr val="F8F8F8"/>
                </a:highlight>
                <a:latin typeface="Consolas"/>
                <a:ea typeface="Consolas"/>
                <a:cs typeface="Consolas"/>
                <a:sym typeface="Consolas"/>
              </a:rPr>
              <a:t> stats-</a:t>
            </a:r>
            <a:r>
              <a:rPr b="0" i="0" lang="en-US" sz="1200" u="none" cap="none" strike="noStrike">
                <a:solidFill>
                  <a:srgbClr val="19177C"/>
                </a:solidFill>
                <a:highlight>
                  <a:srgbClr val="F8F8F8"/>
                </a:highlight>
                <a:latin typeface="Consolas"/>
                <a:ea typeface="Consolas"/>
                <a:cs typeface="Consolas"/>
                <a:sym typeface="Consolas"/>
              </a:rPr>
              <a:t>$datafile</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done</a:t>
            </a:r>
            <a:endParaRPr b="1" i="0" sz="1200" u="none" cap="none" strike="noStrike">
              <a:solidFill>
                <a:srgbClr val="008000"/>
              </a:solidFill>
              <a:highlight>
                <a:srgbClr val="F8F8F8"/>
              </a:highlight>
              <a:latin typeface="Consolas"/>
              <a:ea typeface="Consolas"/>
              <a:cs typeface="Consolas"/>
              <a:sym typeface="Consolas"/>
            </a:endParaRPr>
          </a:p>
          <a:p>
            <a:pPr indent="0" lvl="0" marL="88900" marR="88900" rtl="0" algn="l">
              <a:lnSpc>
                <a:spcPct val="150000"/>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558" name="Google Shape;558;p39"/>
          <p:cNvSpPr txBox="1"/>
          <p:nvPr/>
        </p:nvSpPr>
        <p:spPr>
          <a:xfrm>
            <a:off x="6532250" y="4505225"/>
            <a:ext cx="4186200" cy="20187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50000"/>
              </a:lnSpc>
              <a:spcBef>
                <a:spcPts val="0"/>
              </a:spcBef>
              <a:spcAft>
                <a:spcPts val="800"/>
              </a:spcAft>
              <a:buClr>
                <a:srgbClr val="000000"/>
              </a:buClr>
              <a:buSzPts val="1200"/>
              <a:buFont typeface="Arial"/>
              <a:buNone/>
            </a:pPr>
            <a:r>
              <a:rPr b="0" i="1" lang="en-US" sz="1200" u="none" cap="none" strike="noStrike">
                <a:solidFill>
                  <a:srgbClr val="408080"/>
                </a:solidFill>
                <a:highlight>
                  <a:srgbClr val="F8F8F8"/>
                </a:highlight>
                <a:latin typeface="Consolas"/>
                <a:ea typeface="Consolas"/>
                <a:cs typeface="Consolas"/>
                <a:sym typeface="Consolas"/>
              </a:rPr>
              <a:t># Calculate stats for Site A and Site B data files.</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datafile </a:t>
            </a:r>
            <a:r>
              <a:rPr b="1" i="0" lang="en-US" sz="1200" u="none" cap="none" strike="noStrike">
                <a:solidFill>
                  <a:srgbClr val="008000"/>
                </a:solidFill>
                <a:highlight>
                  <a:srgbClr val="F8F8F8"/>
                </a:highlight>
                <a:latin typeface="Consolas"/>
                <a:ea typeface="Consolas"/>
                <a:cs typeface="Consolas"/>
                <a:sym typeface="Consolas"/>
              </a:rPr>
              <a:t>in </a:t>
            </a:r>
            <a:r>
              <a:rPr b="0" i="0" lang="en-US" sz="1200" u="none" cap="none" strike="noStrike">
                <a:solidFill>
                  <a:srgbClr val="6E5494"/>
                </a:solidFill>
                <a:highlight>
                  <a:srgbClr val="F8F8F8"/>
                </a:highlight>
                <a:latin typeface="Consolas"/>
                <a:ea typeface="Consolas"/>
                <a:cs typeface="Consolas"/>
                <a:sym typeface="Consolas"/>
              </a:rPr>
              <a:t>NENE</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66666"/>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AB].txt</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do</a:t>
            </a:r>
            <a:br>
              <a:rPr b="1" i="0" lang="en-US" sz="1200" u="none" cap="none" strike="noStrike">
                <a:solidFill>
                  <a:srgbClr val="008000"/>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echo</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19177C"/>
                </a:solidFill>
                <a:highlight>
                  <a:srgbClr val="F8F8F8"/>
                </a:highlight>
                <a:latin typeface="Consolas"/>
                <a:ea typeface="Consolas"/>
                <a:cs typeface="Consolas"/>
                <a:sym typeface="Consolas"/>
              </a:rPr>
              <a:t>$datafile</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6E5494"/>
                </a:solidFill>
                <a:highlight>
                  <a:srgbClr val="F8F8F8"/>
                </a:highlight>
                <a:latin typeface="Consolas"/>
                <a:ea typeface="Consolas"/>
                <a:cs typeface="Consolas"/>
                <a:sym typeface="Consolas"/>
              </a:rPr>
              <a:t>    bash goostats </a:t>
            </a:r>
            <a:r>
              <a:rPr b="0" i="0" lang="en-US" sz="1200" u="none" cap="none" strike="noStrike">
                <a:solidFill>
                  <a:srgbClr val="19177C"/>
                </a:solidFill>
                <a:highlight>
                  <a:srgbClr val="F8F8F8"/>
                </a:highlight>
                <a:latin typeface="Consolas"/>
                <a:ea typeface="Consolas"/>
                <a:cs typeface="Consolas"/>
                <a:sym typeface="Consolas"/>
              </a:rPr>
              <a:t>$datafile</a:t>
            </a:r>
            <a:r>
              <a:rPr b="0" i="0" lang="en-US" sz="1200" u="none" cap="none" strike="noStrike">
                <a:solidFill>
                  <a:srgbClr val="6E5494"/>
                </a:solidFill>
                <a:highlight>
                  <a:srgbClr val="F8F8F8"/>
                </a:highlight>
                <a:latin typeface="Consolas"/>
                <a:ea typeface="Consolas"/>
                <a:cs typeface="Consolas"/>
                <a:sym typeface="Consolas"/>
              </a:rPr>
              <a:t> stats-</a:t>
            </a:r>
            <a:r>
              <a:rPr b="0" i="0" lang="en-US" sz="1200" u="none" cap="none" strike="noStrike">
                <a:solidFill>
                  <a:srgbClr val="19177C"/>
                </a:solidFill>
                <a:highlight>
                  <a:srgbClr val="F8F8F8"/>
                </a:highlight>
                <a:latin typeface="Consolas"/>
                <a:ea typeface="Consolas"/>
                <a:cs typeface="Consolas"/>
                <a:sym typeface="Consolas"/>
              </a:rPr>
              <a:t>$datafile</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done</a:t>
            </a:r>
            <a:endParaRPr b="0" i="0" sz="1200" u="none" cap="none" strike="noStrike">
              <a:solidFill>
                <a:srgbClr val="19177C"/>
              </a:solidFill>
              <a:highlight>
                <a:srgbClr val="F8F8F8"/>
              </a:highlight>
              <a:latin typeface="Consolas"/>
              <a:ea typeface="Consolas"/>
              <a:cs typeface="Consolas"/>
              <a:sym typeface="Consolas"/>
            </a:endParaRPr>
          </a:p>
        </p:txBody>
      </p:sp>
      <p:sp>
        <p:nvSpPr>
          <p:cNvPr id="559" name="Google Shape;559;p39"/>
          <p:cNvSpPr txBox="1"/>
          <p:nvPr/>
        </p:nvSpPr>
        <p:spPr>
          <a:xfrm>
            <a:off x="6463150" y="4096675"/>
            <a:ext cx="4186200" cy="44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333333"/>
                </a:solidFill>
                <a:latin typeface="Arial"/>
                <a:ea typeface="Arial"/>
                <a:cs typeface="Arial"/>
                <a:sym typeface="Arial"/>
              </a:rPr>
              <a:t>Por otra parte, el script podría haberlo escrito así:</a:t>
            </a:r>
            <a:endParaRPr b="0" i="0" sz="1400" u="none" cap="none" strike="noStrike">
              <a:solidFill>
                <a:srgbClr val="333333"/>
              </a:solidFill>
              <a:latin typeface="Arial"/>
              <a:ea typeface="Arial"/>
              <a:cs typeface="Arial"/>
              <a:sym typeface="Arial"/>
            </a:endParaRPr>
          </a:p>
          <a:p>
            <a:pPr indent="0" lvl="0" marL="88900" marR="88900" rtl="0" algn="l">
              <a:lnSpc>
                <a:spcPct val="115000"/>
              </a:lnSpc>
              <a:spcBef>
                <a:spcPts val="800"/>
              </a:spcBef>
              <a:spcAft>
                <a:spcPts val="0"/>
              </a:spcAft>
              <a:buClr>
                <a:srgbClr val="000000"/>
              </a:buClr>
              <a:buSzPts val="1200"/>
              <a:buFont typeface="Arial"/>
              <a:buNone/>
            </a:pPr>
            <a:r>
              <a:t/>
            </a:r>
            <a:endParaRPr b="1" i="0" sz="1200" u="none" cap="none" strike="noStrike">
              <a:solidFill>
                <a:srgbClr val="008000"/>
              </a:solidFill>
              <a:highlight>
                <a:srgbClr val="F8F8F8"/>
              </a:highlight>
              <a:latin typeface="Consolas"/>
              <a:ea typeface="Consolas"/>
              <a:cs typeface="Consolas"/>
              <a:sym typeface="Consolas"/>
            </a:endParaRPr>
          </a:p>
          <a:p>
            <a:pPr indent="0" lvl="0" marL="0" marR="0" rtl="0" algn="l">
              <a:lnSpc>
                <a:spcPct val="115000"/>
              </a:lnSpc>
              <a:spcBef>
                <a:spcPts val="800"/>
              </a:spcBef>
              <a:spcAft>
                <a:spcPts val="0"/>
              </a:spcAft>
              <a:buClr>
                <a:srgbClr val="000000"/>
              </a:buClr>
              <a:buSzPts val="1050"/>
              <a:buFont typeface="Arial"/>
              <a:buNone/>
            </a:pPr>
            <a:r>
              <a:t/>
            </a:r>
            <a:endParaRPr b="0" i="0" sz="1050" u="none" cap="none" strike="noStrike">
              <a:solidFill>
                <a:srgbClr val="333333"/>
              </a:solidFill>
              <a:latin typeface="Arial"/>
              <a:ea typeface="Arial"/>
              <a:cs typeface="Arial"/>
              <a:sym typeface="Arial"/>
            </a:endParaRPr>
          </a:p>
          <a:p>
            <a:pPr indent="0" lvl="0" marL="0" marR="88900" rtl="0" algn="just">
              <a:lnSpc>
                <a:spcPct val="100000"/>
              </a:lnSpc>
              <a:spcBef>
                <a:spcPts val="0"/>
              </a:spcBef>
              <a:spcAft>
                <a:spcPts val="0"/>
              </a:spcAft>
              <a:buClr>
                <a:srgbClr val="000000"/>
              </a:buClr>
              <a:buSzPts val="1400"/>
              <a:buFont typeface="Arial"/>
              <a:buNone/>
            </a:pPr>
            <a:r>
              <a:t/>
            </a:r>
            <a:endParaRPr b="0" i="0" sz="14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00000"/>
              </a:lnSpc>
              <a:spcBef>
                <a:spcPts val="80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00000"/>
              </a:lnSpc>
              <a:spcBef>
                <a:spcPts val="80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560" name="Google Shape;560;p39"/>
          <p:cNvSpPr txBox="1"/>
          <p:nvPr/>
        </p:nvSpPr>
        <p:spPr>
          <a:xfrm>
            <a:off x="1400325" y="5093375"/>
            <a:ext cx="3202500" cy="4467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bash </a:t>
            </a:r>
            <a:r>
              <a:rPr b="1" i="0" lang="en-US" sz="1200" u="none" cap="none" strike="noStrike">
                <a:solidFill>
                  <a:srgbClr val="008000"/>
                </a:solidFill>
                <a:highlight>
                  <a:srgbClr val="F8F8F8"/>
                </a:highlight>
                <a:latin typeface="Consolas"/>
                <a:ea typeface="Consolas"/>
                <a:cs typeface="Consolas"/>
                <a:sym typeface="Consolas"/>
              </a:rPr>
              <a:t>do-stats</a:t>
            </a:r>
            <a:r>
              <a:rPr b="0" i="0" lang="en-US" sz="1200" u="none" cap="none" strike="noStrike">
                <a:solidFill>
                  <a:srgbClr val="6E5494"/>
                </a:solidFill>
                <a:highlight>
                  <a:srgbClr val="F8F8F8"/>
                </a:highlight>
                <a:latin typeface="Consolas"/>
                <a:ea typeface="Consolas"/>
                <a:cs typeface="Consolas"/>
                <a:sym typeface="Consolas"/>
              </a:rPr>
              <a:t>.sh NENE</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66666"/>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AB].txt</a:t>
            </a:r>
            <a:endParaRPr b="1" i="0" sz="1200" u="none" cap="none" strike="noStrike">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561" name="Google Shape;561;p39"/>
          <p:cNvSpPr/>
          <p:nvPr/>
        </p:nvSpPr>
        <p:spPr>
          <a:xfrm>
            <a:off x="5481525" y="518847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65" name="Shape 565"/>
        <p:cNvGrpSpPr/>
        <p:nvPr/>
      </p:nvGrpSpPr>
      <p:grpSpPr>
        <a:xfrm>
          <a:off x="0" y="0"/>
          <a:ext cx="0" cy="0"/>
          <a:chOff x="0" y="0"/>
          <a:chExt cx="0" cy="0"/>
        </a:xfrm>
      </p:grpSpPr>
      <p:sp>
        <p:nvSpPr>
          <p:cNvPr id="566" name="Google Shape;566;p40"/>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chemeClr val="dk1"/>
                </a:solidFill>
                <a:latin typeface="Arial"/>
                <a:ea typeface="Arial"/>
                <a:cs typeface="Arial"/>
                <a:sym typeface="Arial"/>
              </a:rPr>
              <a:t>DEPURACIÓN (DEBUGGING) DE SCRIPTS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40"/>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8" name="Google Shape;568;p40"/>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569" name="Google Shape;569;p40"/>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570" name="Google Shape;570;p40"/>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571" name="Google Shape;571;p40"/>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572" name="Google Shape;572;p40"/>
          <p:cNvSpPr txBox="1"/>
          <p:nvPr/>
        </p:nvSpPr>
        <p:spPr>
          <a:xfrm>
            <a:off x="1236450" y="1234775"/>
            <a:ext cx="9443100" cy="645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333333"/>
                </a:solidFill>
                <a:latin typeface="Arial"/>
                <a:ea typeface="Arial"/>
                <a:cs typeface="Arial"/>
                <a:sym typeface="Arial"/>
              </a:rPr>
              <a:t>Supongamos que se ha guardado el siguiente </a:t>
            </a:r>
            <a:r>
              <a:rPr b="1" i="0" lang="en-US" sz="1400" u="none" cap="none" strike="noStrike">
                <a:solidFill>
                  <a:srgbClr val="333333"/>
                </a:solidFill>
                <a:latin typeface="Arial"/>
                <a:ea typeface="Arial"/>
                <a:cs typeface="Arial"/>
                <a:sym typeface="Arial"/>
              </a:rPr>
              <a:t>script</a:t>
            </a:r>
            <a:r>
              <a:rPr b="0" i="0" lang="en-US" sz="1400" u="none" cap="none" strike="noStrike">
                <a:solidFill>
                  <a:srgbClr val="333333"/>
                </a:solidFill>
                <a:latin typeface="Arial"/>
                <a:ea typeface="Arial"/>
                <a:cs typeface="Arial"/>
                <a:sym typeface="Arial"/>
              </a:rPr>
              <a:t> en un archivo denominado </a:t>
            </a:r>
            <a:r>
              <a:rPr b="0" i="0" lang="en-US" sz="1400" u="none" cap="none" strike="noStrike">
                <a:solidFill>
                  <a:srgbClr val="3D90D9"/>
                </a:solidFill>
                <a:highlight>
                  <a:srgbClr val="E7E7E7"/>
                </a:highlight>
                <a:latin typeface="Consolas"/>
                <a:ea typeface="Consolas"/>
                <a:cs typeface="Consolas"/>
                <a:sym typeface="Consolas"/>
              </a:rPr>
              <a:t>do-errors.sh</a:t>
            </a:r>
            <a:r>
              <a:rPr b="0" i="0" lang="en-US" sz="1400" u="none" cap="none" strike="noStrike">
                <a:solidFill>
                  <a:srgbClr val="333333"/>
                </a:solidFill>
                <a:latin typeface="Arial"/>
                <a:ea typeface="Arial"/>
                <a:cs typeface="Arial"/>
                <a:sym typeface="Arial"/>
              </a:rPr>
              <a:t> en el directorio </a:t>
            </a:r>
            <a:r>
              <a:rPr b="0" i="0" lang="en-US" sz="1400" u="none" cap="none" strike="noStrike">
                <a:solidFill>
                  <a:srgbClr val="3D90D9"/>
                </a:solidFill>
                <a:highlight>
                  <a:srgbClr val="E7E7E7"/>
                </a:highlight>
                <a:latin typeface="Consolas"/>
                <a:ea typeface="Consolas"/>
                <a:cs typeface="Consolas"/>
                <a:sym typeface="Consolas"/>
              </a:rPr>
              <a:t>north-pacific-gyre/2012-07-03</a:t>
            </a:r>
            <a:r>
              <a:rPr b="0" i="0" lang="en-US" sz="1400" u="none" cap="none" strike="noStrike">
                <a:solidFill>
                  <a:srgbClr val="333333"/>
                </a:solidFill>
                <a:latin typeface="Arial"/>
                <a:ea typeface="Arial"/>
                <a:cs typeface="Arial"/>
                <a:sym typeface="Arial"/>
              </a:rPr>
              <a:t> de Nelle:</a:t>
            </a:r>
            <a:endParaRPr b="0" i="0" sz="1400" u="none" cap="none" strike="noStrike">
              <a:solidFill>
                <a:srgbClr val="333333"/>
              </a:solidFill>
              <a:latin typeface="Arial"/>
              <a:ea typeface="Arial"/>
              <a:cs typeface="Arial"/>
              <a:sym typeface="Arial"/>
            </a:endParaRPr>
          </a:p>
          <a:p>
            <a:pPr indent="0" lvl="0" marL="88900" marR="88900" rtl="0" algn="l">
              <a:lnSpc>
                <a:spcPct val="115000"/>
              </a:lnSpc>
              <a:spcBef>
                <a:spcPts val="800"/>
              </a:spcBef>
              <a:spcAft>
                <a:spcPts val="0"/>
              </a:spcAft>
              <a:buClr>
                <a:srgbClr val="000000"/>
              </a:buClr>
              <a:buSzPts val="1200"/>
              <a:buFont typeface="Arial"/>
              <a:buNone/>
            </a:pPr>
            <a:r>
              <a:t/>
            </a:r>
            <a:endParaRPr b="1" i="0" sz="1200" u="none" cap="none" strike="noStrike">
              <a:solidFill>
                <a:srgbClr val="008000"/>
              </a:solidFill>
              <a:highlight>
                <a:srgbClr val="F8F8F8"/>
              </a:highlight>
              <a:latin typeface="Consolas"/>
              <a:ea typeface="Consolas"/>
              <a:cs typeface="Consolas"/>
              <a:sym typeface="Consolas"/>
            </a:endParaRPr>
          </a:p>
          <a:p>
            <a:pPr indent="0" lvl="0" marL="0" marR="0" rtl="0" algn="l">
              <a:lnSpc>
                <a:spcPct val="115000"/>
              </a:lnSpc>
              <a:spcBef>
                <a:spcPts val="800"/>
              </a:spcBef>
              <a:spcAft>
                <a:spcPts val="0"/>
              </a:spcAft>
              <a:buClr>
                <a:srgbClr val="000000"/>
              </a:buClr>
              <a:buSzPts val="1050"/>
              <a:buFont typeface="Arial"/>
              <a:buNone/>
            </a:pPr>
            <a:r>
              <a:t/>
            </a:r>
            <a:endParaRPr b="0" i="0" sz="1050" u="none" cap="none" strike="noStrike">
              <a:solidFill>
                <a:srgbClr val="333333"/>
              </a:solidFill>
              <a:latin typeface="Arial"/>
              <a:ea typeface="Arial"/>
              <a:cs typeface="Arial"/>
              <a:sym typeface="Arial"/>
            </a:endParaRPr>
          </a:p>
          <a:p>
            <a:pPr indent="0" lvl="0" marL="0" marR="88900" rtl="0" algn="just">
              <a:lnSpc>
                <a:spcPct val="100000"/>
              </a:lnSpc>
              <a:spcBef>
                <a:spcPts val="0"/>
              </a:spcBef>
              <a:spcAft>
                <a:spcPts val="0"/>
              </a:spcAft>
              <a:buClr>
                <a:srgbClr val="000000"/>
              </a:buClr>
              <a:buSzPts val="1400"/>
              <a:buFont typeface="Arial"/>
              <a:buNone/>
            </a:pPr>
            <a:r>
              <a:t/>
            </a:r>
            <a:endParaRPr b="0" i="0" sz="14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00000"/>
              </a:lnSpc>
              <a:spcBef>
                <a:spcPts val="80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00000"/>
              </a:lnSpc>
              <a:spcBef>
                <a:spcPts val="80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573" name="Google Shape;573;p40"/>
          <p:cNvSpPr txBox="1"/>
          <p:nvPr/>
        </p:nvSpPr>
        <p:spPr>
          <a:xfrm>
            <a:off x="1463350" y="1993750"/>
            <a:ext cx="5617500" cy="15234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50000"/>
              </a:lnSpc>
              <a:spcBef>
                <a:spcPts val="0"/>
              </a:spcBef>
              <a:spcAft>
                <a:spcPts val="0"/>
              </a:spcAft>
              <a:buClr>
                <a:srgbClr val="000000"/>
              </a:buClr>
              <a:buSzPts val="1200"/>
              <a:buFont typeface="Arial"/>
              <a:buNone/>
            </a:pPr>
            <a:r>
              <a:rPr b="0" i="1" lang="en-US" sz="1200" u="none" cap="none" strike="noStrike">
                <a:solidFill>
                  <a:srgbClr val="408080"/>
                </a:solidFill>
                <a:highlight>
                  <a:srgbClr val="F8F8F8"/>
                </a:highlight>
                <a:latin typeface="Consolas"/>
                <a:ea typeface="Consolas"/>
                <a:cs typeface="Consolas"/>
                <a:sym typeface="Consolas"/>
              </a:rPr>
              <a:t># Calcular las estadísticas de los archivos de datos.</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for </a:t>
            </a:r>
            <a:r>
              <a:rPr b="0" i="0" lang="en-US" sz="1200" u="none" cap="none" strike="noStrike">
                <a:solidFill>
                  <a:srgbClr val="6E5494"/>
                </a:solidFill>
                <a:highlight>
                  <a:srgbClr val="F8F8F8"/>
                </a:highlight>
                <a:latin typeface="Consolas"/>
                <a:ea typeface="Consolas"/>
                <a:cs typeface="Consolas"/>
                <a:sym typeface="Consolas"/>
              </a:rPr>
              <a:t>datafile </a:t>
            </a:r>
            <a:r>
              <a:rPr b="1" i="0" lang="en-US" sz="1200" u="none" cap="none" strike="noStrike">
                <a:solidFill>
                  <a:srgbClr val="008000"/>
                </a:solidFill>
                <a:highlight>
                  <a:srgbClr val="F8F8F8"/>
                </a:highlight>
                <a:latin typeface="Consolas"/>
                <a:ea typeface="Consolas"/>
                <a:cs typeface="Consolas"/>
                <a:sym typeface="Consolas"/>
              </a:rPr>
              <a:t>in</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BA2121"/>
                </a:solidFill>
                <a:highlight>
                  <a:srgbClr val="F8F8F8"/>
                </a:highlight>
                <a:latin typeface="Consolas"/>
                <a:ea typeface="Consolas"/>
                <a:cs typeface="Consolas"/>
                <a:sym typeface="Consolas"/>
              </a:rPr>
              <a:t>"</a:t>
            </a:r>
            <a:r>
              <a:rPr b="0" i="0" lang="en-US" sz="1200" u="none" cap="none" strike="noStrike">
                <a:solidFill>
                  <a:srgbClr val="19177C"/>
                </a:solidFill>
                <a:highlight>
                  <a:srgbClr val="F8F8F8"/>
                </a:highlight>
                <a:latin typeface="Consolas"/>
                <a:ea typeface="Consolas"/>
                <a:cs typeface="Consolas"/>
                <a:sym typeface="Consolas"/>
              </a:rPr>
              <a:t>$@</a:t>
            </a:r>
            <a:r>
              <a:rPr b="0" i="0" lang="en-US" sz="1200" u="none" cap="none" strike="noStrike">
                <a:solidFill>
                  <a:srgbClr val="BA2121"/>
                </a:solidFill>
                <a:highlight>
                  <a:srgbClr val="F8F8F8"/>
                </a:highlight>
                <a:latin typeface="Consolas"/>
                <a:ea typeface="Consolas"/>
                <a:cs typeface="Consolas"/>
                <a:sym typeface="Consolas"/>
              </a:rPr>
              <a:t>"</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do</a:t>
            </a:r>
            <a:br>
              <a:rPr b="1" i="0" lang="en-US" sz="1200" u="none" cap="none" strike="noStrike">
                <a:solidFill>
                  <a:srgbClr val="008000"/>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echo</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19177C"/>
                </a:solidFill>
                <a:highlight>
                  <a:srgbClr val="F8F8F8"/>
                </a:highlight>
                <a:latin typeface="Consolas"/>
                <a:ea typeface="Consolas"/>
                <a:cs typeface="Consolas"/>
                <a:sym typeface="Consolas"/>
              </a:rPr>
              <a:t>$datafile;</a:t>
            </a:r>
            <a:r>
              <a:rPr b="0" i="0" lang="en-US" sz="1200" u="none" cap="none" strike="noStrike">
                <a:solidFill>
                  <a:srgbClr val="6E5494"/>
                </a:solidFill>
                <a:highlight>
                  <a:srgbClr val="F8F8F8"/>
                </a:highlight>
                <a:latin typeface="Consolas"/>
                <a:ea typeface="Consolas"/>
                <a:cs typeface="Consolas"/>
                <a:sym typeface="Consolas"/>
              </a:rPr>
              <a:t> bash goostats </a:t>
            </a:r>
            <a:r>
              <a:rPr b="0" i="0" lang="en-US" sz="1200" u="none" cap="none" strike="noStrike">
                <a:solidFill>
                  <a:srgbClr val="19177C"/>
                </a:solidFill>
                <a:highlight>
                  <a:srgbClr val="F8F8F8"/>
                </a:highlight>
                <a:latin typeface="Consolas"/>
                <a:ea typeface="Consolas"/>
                <a:cs typeface="Consolas"/>
                <a:sym typeface="Consolas"/>
              </a:rPr>
              <a:t>$datafile</a:t>
            </a:r>
            <a:r>
              <a:rPr b="0" i="0" lang="en-US" sz="1200" u="none" cap="none" strike="noStrike">
                <a:solidFill>
                  <a:srgbClr val="6E5494"/>
                </a:solidFill>
                <a:highlight>
                  <a:srgbClr val="F8F8F8"/>
                </a:highlight>
                <a:latin typeface="Consolas"/>
                <a:ea typeface="Consolas"/>
                <a:cs typeface="Consolas"/>
                <a:sym typeface="Consolas"/>
              </a:rPr>
              <a:t> stats-</a:t>
            </a:r>
            <a:r>
              <a:rPr b="0" i="0" lang="en-US" sz="1200" u="none" cap="none" strike="noStrike">
                <a:solidFill>
                  <a:srgbClr val="19177C"/>
                </a:solidFill>
                <a:highlight>
                  <a:srgbClr val="F8F8F8"/>
                </a:highlight>
                <a:latin typeface="Consolas"/>
                <a:ea typeface="Consolas"/>
                <a:cs typeface="Consolas"/>
                <a:sym typeface="Consolas"/>
              </a:rPr>
              <a:t>$datafile</a:t>
            </a:r>
            <a:br>
              <a:rPr b="0" i="0" lang="en-US" sz="1200" u="none" cap="none" strike="noStrike">
                <a:solidFill>
                  <a:srgbClr val="6E5494"/>
                </a:solidFill>
                <a:highlight>
                  <a:srgbClr val="F8F8F8"/>
                </a:highlight>
                <a:latin typeface="Consolas"/>
                <a:ea typeface="Consolas"/>
                <a:cs typeface="Consolas"/>
                <a:sym typeface="Consolas"/>
              </a:rPr>
            </a:br>
            <a:r>
              <a:rPr b="1" i="0" lang="en-US" sz="1200" u="none" cap="none" strike="noStrike">
                <a:solidFill>
                  <a:srgbClr val="008000"/>
                </a:solidFill>
                <a:highlight>
                  <a:srgbClr val="F8F8F8"/>
                </a:highlight>
                <a:latin typeface="Consolas"/>
                <a:ea typeface="Consolas"/>
                <a:cs typeface="Consolas"/>
                <a:sym typeface="Consolas"/>
              </a:rPr>
              <a:t>done</a:t>
            </a:r>
            <a:endParaRPr b="0" i="0" sz="1200" u="none" cap="none" strike="noStrike">
              <a:solidFill>
                <a:srgbClr val="19177C"/>
              </a:solidFill>
              <a:highlight>
                <a:srgbClr val="F8F8F8"/>
              </a:highlight>
              <a:latin typeface="Consolas"/>
              <a:ea typeface="Consolas"/>
              <a:cs typeface="Consolas"/>
              <a:sym typeface="Consolas"/>
            </a:endParaRPr>
          </a:p>
        </p:txBody>
      </p:sp>
      <p:sp>
        <p:nvSpPr>
          <p:cNvPr id="574" name="Google Shape;574;p40"/>
          <p:cNvSpPr txBox="1"/>
          <p:nvPr/>
        </p:nvSpPr>
        <p:spPr>
          <a:xfrm>
            <a:off x="1463350" y="4273375"/>
            <a:ext cx="4000800" cy="4467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6E5494"/>
                </a:solidFill>
                <a:highlight>
                  <a:srgbClr val="F8F8F8"/>
                </a:highlight>
                <a:latin typeface="Consolas"/>
                <a:ea typeface="Consolas"/>
                <a:cs typeface="Consolas"/>
                <a:sym typeface="Consolas"/>
              </a:rPr>
              <a:t>$ bash </a:t>
            </a:r>
            <a:r>
              <a:rPr b="1" i="0" lang="en-US" sz="1200" u="none" cap="none" strike="noStrike">
                <a:solidFill>
                  <a:srgbClr val="008000"/>
                </a:solidFill>
                <a:highlight>
                  <a:srgbClr val="F8F8F8"/>
                </a:highlight>
                <a:latin typeface="Consolas"/>
                <a:ea typeface="Consolas"/>
                <a:cs typeface="Consolas"/>
                <a:sym typeface="Consolas"/>
              </a:rPr>
              <a:t>-x</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do-errors</a:t>
            </a:r>
            <a:r>
              <a:rPr b="0" i="0" lang="en-US" sz="1200" u="none" cap="none" strike="noStrike">
                <a:solidFill>
                  <a:srgbClr val="6E5494"/>
                </a:solidFill>
                <a:highlight>
                  <a:srgbClr val="F8F8F8"/>
                </a:highlight>
                <a:latin typeface="Consolas"/>
                <a:ea typeface="Consolas"/>
                <a:cs typeface="Consolas"/>
                <a:sym typeface="Consolas"/>
              </a:rPr>
              <a:t>.sh NENE</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66666"/>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AB].txt</a:t>
            </a:r>
            <a:br>
              <a:rPr b="0" i="0" lang="en-US" sz="1200" u="none" cap="none" strike="noStrike">
                <a:solidFill>
                  <a:srgbClr val="6E5494"/>
                </a:solidFill>
                <a:highlight>
                  <a:srgbClr val="F8F8F8"/>
                </a:highlight>
                <a:latin typeface="Consolas"/>
                <a:ea typeface="Consolas"/>
                <a:cs typeface="Consolas"/>
                <a:sym typeface="Consolas"/>
              </a:rPr>
            </a:br>
            <a:endParaRPr b="1" i="0" sz="1200" u="none" cap="none" strike="noStrike">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575" name="Google Shape;575;p40"/>
          <p:cNvSpPr txBox="1"/>
          <p:nvPr/>
        </p:nvSpPr>
        <p:spPr>
          <a:xfrm>
            <a:off x="1407675" y="5029825"/>
            <a:ext cx="5881500" cy="766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solidFill>
                  <a:schemeClr val="dk1"/>
                </a:solidFill>
                <a:latin typeface="Arial"/>
                <a:ea typeface="Arial"/>
                <a:cs typeface="Arial"/>
                <a:sym typeface="Arial"/>
              </a:rPr>
              <a:t>Nota:</a:t>
            </a:r>
            <a:endParaRPr b="1" i="1"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El indicador </a:t>
            </a:r>
            <a:r>
              <a:rPr b="0" i="0" lang="en-US" sz="1400" u="none" cap="none" strike="noStrike">
                <a:solidFill>
                  <a:srgbClr val="3D90D9"/>
                </a:solidFill>
                <a:highlight>
                  <a:srgbClr val="E7E7E7"/>
                </a:highlight>
                <a:latin typeface="Consolas"/>
                <a:ea typeface="Consolas"/>
                <a:cs typeface="Consolas"/>
                <a:sym typeface="Consolas"/>
              </a:rPr>
              <a:t>-x</a:t>
            </a:r>
            <a:r>
              <a:rPr b="0" i="0" lang="en-US" sz="1400" u="none" cap="none" strike="noStrike">
                <a:solidFill>
                  <a:srgbClr val="333333"/>
                </a:solidFill>
                <a:highlight>
                  <a:srgbClr val="FFFFFF"/>
                </a:highlight>
                <a:latin typeface="Arial"/>
                <a:ea typeface="Arial"/>
                <a:cs typeface="Arial"/>
                <a:sym typeface="Arial"/>
              </a:rPr>
              <a:t> hace que </a:t>
            </a:r>
            <a:r>
              <a:rPr b="0" i="0" lang="en-US" sz="1400" u="none" cap="none" strike="noStrike">
                <a:solidFill>
                  <a:srgbClr val="3D90D9"/>
                </a:solidFill>
                <a:highlight>
                  <a:srgbClr val="E7E7E7"/>
                </a:highlight>
                <a:latin typeface="Consolas"/>
                <a:ea typeface="Consolas"/>
                <a:cs typeface="Consolas"/>
                <a:sym typeface="Consolas"/>
              </a:rPr>
              <a:t>bash</a:t>
            </a:r>
            <a:r>
              <a:rPr b="0" i="0" lang="en-US" sz="1400" u="none" cap="none" strike="noStrike">
                <a:solidFill>
                  <a:srgbClr val="333333"/>
                </a:solidFill>
                <a:highlight>
                  <a:srgbClr val="FFFFFF"/>
                </a:highlight>
                <a:latin typeface="Arial"/>
                <a:ea typeface="Arial"/>
                <a:cs typeface="Arial"/>
                <a:sym typeface="Arial"/>
              </a:rPr>
              <a:t> se ejecute en modo de depuración.</a:t>
            </a:r>
            <a:endParaRPr b="0" i="0" sz="1400" u="none" cap="none" strike="noStrike">
              <a:solidFill>
                <a:srgbClr val="000000"/>
              </a:solidFill>
              <a:latin typeface="Arial"/>
              <a:ea typeface="Arial"/>
              <a:cs typeface="Arial"/>
              <a:sym typeface="Arial"/>
            </a:endParaRPr>
          </a:p>
        </p:txBody>
      </p:sp>
      <p:sp>
        <p:nvSpPr>
          <p:cNvPr id="576" name="Google Shape;576;p40"/>
          <p:cNvSpPr txBox="1"/>
          <p:nvPr/>
        </p:nvSpPr>
        <p:spPr>
          <a:xfrm>
            <a:off x="1312650" y="3757575"/>
            <a:ext cx="4621500" cy="562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 Ahora, ejecuta el </a:t>
            </a:r>
            <a:r>
              <a:rPr b="1" i="0" lang="en-US" sz="1400" u="none" cap="none" strike="noStrike">
                <a:solidFill>
                  <a:srgbClr val="333333"/>
                </a:solidFill>
                <a:highlight>
                  <a:srgbClr val="FFFFFF"/>
                </a:highlight>
                <a:latin typeface="Arial"/>
                <a:ea typeface="Arial"/>
                <a:cs typeface="Arial"/>
                <a:sym typeface="Arial"/>
              </a:rPr>
              <a:t>script</a:t>
            </a:r>
            <a:r>
              <a:rPr b="0" i="0" lang="en-US" sz="1400" u="none" cap="none" strike="noStrike">
                <a:solidFill>
                  <a:srgbClr val="333333"/>
                </a:solidFill>
                <a:highlight>
                  <a:srgbClr val="FFFFFF"/>
                </a:highlight>
                <a:latin typeface="Arial"/>
                <a:ea typeface="Arial"/>
                <a:cs typeface="Arial"/>
                <a:sym typeface="Arial"/>
              </a:rPr>
              <a:t> utilizando la opción </a:t>
            </a:r>
            <a:r>
              <a:rPr b="0" i="0" lang="en-US" sz="1400" u="none" cap="none" strike="noStrike">
                <a:solidFill>
                  <a:srgbClr val="3D90D9"/>
                </a:solidFill>
                <a:highlight>
                  <a:srgbClr val="E7E7E7"/>
                </a:highlight>
                <a:latin typeface="Consolas"/>
                <a:ea typeface="Consolas"/>
                <a:cs typeface="Consolas"/>
                <a:sym typeface="Consolas"/>
              </a:rPr>
              <a:t>-x</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80" name="Shape 580"/>
        <p:cNvGrpSpPr/>
        <p:nvPr/>
      </p:nvGrpSpPr>
      <p:grpSpPr>
        <a:xfrm>
          <a:off x="0" y="0"/>
          <a:ext cx="0" cy="0"/>
          <a:chOff x="0" y="0"/>
          <a:chExt cx="0" cy="0"/>
        </a:xfrm>
      </p:grpSpPr>
      <p:pic>
        <p:nvPicPr>
          <p:cNvPr id="581" name="Google Shape;581;p41"/>
          <p:cNvPicPr preferRelativeResize="0"/>
          <p:nvPr/>
        </p:nvPicPr>
        <p:blipFill rotWithShape="1">
          <a:blip r:embed="rId3">
            <a:alphaModFix/>
          </a:blip>
          <a:srcRect b="0" l="0" r="0" t="0"/>
          <a:stretch/>
        </p:blipFill>
        <p:spPr>
          <a:xfrm>
            <a:off x="3874425" y="2320025"/>
            <a:ext cx="8241373" cy="4304699"/>
          </a:xfrm>
          <a:prstGeom prst="rect">
            <a:avLst/>
          </a:prstGeom>
          <a:noFill/>
          <a:ln>
            <a:noFill/>
          </a:ln>
        </p:spPr>
      </p:pic>
      <p:sp>
        <p:nvSpPr>
          <p:cNvPr id="582" name="Google Shape;582;p41"/>
          <p:cNvSpPr/>
          <p:nvPr/>
        </p:nvSpPr>
        <p:spPr>
          <a:xfrm>
            <a:off x="-250" y="0"/>
            <a:ext cx="121989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3" name="Google Shape;583;p41"/>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584" name="Google Shape;584;p41"/>
          <p:cNvSpPr txBox="1"/>
          <p:nvPr/>
        </p:nvSpPr>
        <p:spPr>
          <a:xfrm>
            <a:off x="1312650" y="750775"/>
            <a:ext cx="72807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RESUMEN: SCRIPTS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41"/>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586" name="Google Shape;586;p41"/>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587" name="Google Shape;587;p41"/>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588" name="Google Shape;588;p41"/>
          <p:cNvSpPr txBox="1"/>
          <p:nvPr/>
        </p:nvSpPr>
        <p:spPr>
          <a:xfrm>
            <a:off x="1366800" y="1528133"/>
            <a:ext cx="9723900" cy="33438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Guardar comandos en archivos (normalmente llamados </a:t>
            </a:r>
            <a:r>
              <a:rPr b="1" i="0" lang="en-US" sz="1400" u="none" cap="none" strike="noStrike">
                <a:solidFill>
                  <a:srgbClr val="333333"/>
                </a:solidFill>
                <a:latin typeface="Arial"/>
                <a:ea typeface="Arial"/>
                <a:cs typeface="Arial"/>
                <a:sym typeface="Arial"/>
              </a:rPr>
              <a:t>scripts</a:t>
            </a:r>
            <a:r>
              <a:rPr b="0" i="0" lang="en-US" sz="1400" u="none" cap="none" strike="noStrike">
                <a:solidFill>
                  <a:srgbClr val="333333"/>
                </a:solidFill>
                <a:latin typeface="Arial"/>
                <a:ea typeface="Arial"/>
                <a:cs typeface="Arial"/>
                <a:sym typeface="Arial"/>
              </a:rPr>
              <a:t> de la terminal) para su reutilización.</a:t>
            </a:r>
            <a:endParaRPr b="0" i="0" sz="1400" u="none" cap="none" strike="noStrike">
              <a:solidFill>
                <a:srgbClr val="333333"/>
              </a:solidFill>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bash filename</a:t>
            </a:r>
            <a:r>
              <a:rPr b="0" i="0" lang="en-US" sz="1400" u="none" cap="none" strike="noStrike">
                <a:solidFill>
                  <a:srgbClr val="333333"/>
                </a:solidFill>
                <a:latin typeface="Arial"/>
                <a:ea typeface="Arial"/>
                <a:cs typeface="Arial"/>
                <a:sym typeface="Arial"/>
              </a:rPr>
              <a:t> ejecuta los comandos guardados en un archivo.</a:t>
            </a:r>
            <a:endParaRPr b="0" i="0" sz="1400" u="none" cap="none" strike="noStrike">
              <a:solidFill>
                <a:srgbClr val="333333"/>
              </a:solidFill>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a:t>
            </a:r>
            <a:r>
              <a:rPr b="0" i="0" lang="en-US" sz="1400" u="none" cap="none" strike="noStrike">
                <a:solidFill>
                  <a:srgbClr val="333333"/>
                </a:solidFill>
                <a:latin typeface="Arial"/>
                <a:ea typeface="Arial"/>
                <a:cs typeface="Arial"/>
                <a:sym typeface="Arial"/>
              </a:rPr>
              <a:t>se refiere a todos los parámetros de la línea de comandos de un </a:t>
            </a:r>
            <a:r>
              <a:rPr b="1" i="0" lang="en-US" sz="1400" u="none" cap="none" strike="noStrike">
                <a:solidFill>
                  <a:srgbClr val="333333"/>
                </a:solidFill>
                <a:latin typeface="Arial"/>
                <a:ea typeface="Arial"/>
                <a:cs typeface="Arial"/>
                <a:sym typeface="Arial"/>
              </a:rPr>
              <a:t>script</a:t>
            </a:r>
            <a:r>
              <a:rPr b="0" i="0" lang="en-US" sz="1400" u="none" cap="none" strike="noStrike">
                <a:solidFill>
                  <a:srgbClr val="333333"/>
                </a:solidFill>
                <a:latin typeface="Arial"/>
                <a:ea typeface="Arial"/>
                <a:cs typeface="Arial"/>
                <a:sym typeface="Arial"/>
              </a:rPr>
              <a:t> de la terminal.</a:t>
            </a:r>
            <a:endParaRPr b="0" i="0" sz="1400" u="none" cap="none" strike="noStrike">
              <a:solidFill>
                <a:srgbClr val="333333"/>
              </a:solidFill>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$1</a:t>
            </a:r>
            <a:r>
              <a:rPr b="0" i="0" lang="en-US" sz="1400" u="none" cap="none" strike="noStrike">
                <a:solidFill>
                  <a:srgbClr val="333333"/>
                </a:solidFill>
                <a:latin typeface="Arial"/>
                <a:ea typeface="Arial"/>
                <a:cs typeface="Arial"/>
                <a:sym typeface="Arial"/>
              </a:rPr>
              <a:t>, </a:t>
            </a:r>
            <a:r>
              <a:rPr b="0" i="0" lang="en-US" sz="1400" u="none" cap="none" strike="noStrike">
                <a:solidFill>
                  <a:srgbClr val="3D90D9"/>
                </a:solidFill>
                <a:highlight>
                  <a:srgbClr val="E7E7E7"/>
                </a:highlight>
                <a:latin typeface="Consolas"/>
                <a:ea typeface="Consolas"/>
                <a:cs typeface="Consolas"/>
                <a:sym typeface="Consolas"/>
              </a:rPr>
              <a:t>$2</a:t>
            </a:r>
            <a:r>
              <a:rPr b="0" i="0" lang="en-US" sz="1400" u="none" cap="none" strike="noStrike">
                <a:solidFill>
                  <a:srgbClr val="333333"/>
                </a:solidFill>
                <a:latin typeface="Arial"/>
                <a:ea typeface="Arial"/>
                <a:cs typeface="Arial"/>
                <a:sym typeface="Arial"/>
              </a:rPr>
              <a:t>, etc., se refieren al primer parámetro de la línea de comandos, al segundo parámetro de la línea de comandos, etc.</a:t>
            </a:r>
            <a:endParaRPr b="0" i="0" sz="1400" u="none" cap="none" strike="noStrike">
              <a:solidFill>
                <a:srgbClr val="333333"/>
              </a:solidFill>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Coloque las variables entre comillas si los valores tienen espacios en ellas.</a:t>
            </a:r>
            <a:endParaRPr b="0" i="0" sz="1400" u="none" cap="none" strike="noStrike">
              <a:solidFill>
                <a:srgbClr val="333333"/>
              </a:solidFill>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33333"/>
                </a:solidFill>
                <a:latin typeface="Arial"/>
                <a:ea typeface="Arial"/>
                <a:cs typeface="Arial"/>
                <a:sym typeface="Arial"/>
              </a:rPr>
              <a:t>Dejar que los usuarios decidan qué archivos procesar es más flexible y más consistente con los comandos de Unix.</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050"/>
              <a:buFont typeface="Arial"/>
              <a:buNone/>
            </a:pPr>
            <a:r>
              <a:t/>
            </a:r>
            <a:endParaRPr b="0" i="0" sz="1050" u="none" cap="none" strike="noStrike">
              <a:solidFill>
                <a:srgbClr val="333333"/>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3" name="Shape 123"/>
        <p:cNvGrpSpPr/>
        <p:nvPr/>
      </p:nvGrpSpPr>
      <p:grpSpPr>
        <a:xfrm>
          <a:off x="0" y="0"/>
          <a:ext cx="0" cy="0"/>
          <a:chOff x="0" y="0"/>
          <a:chExt cx="0" cy="0"/>
        </a:xfrm>
      </p:grpSpPr>
      <p:sp>
        <p:nvSpPr>
          <p:cNvPr id="124" name="Google Shape;124;p15"/>
          <p:cNvSpPr/>
          <p:nvPr/>
        </p:nvSpPr>
        <p:spPr>
          <a:xfrm>
            <a:off x="6700" y="0"/>
            <a:ext cx="12192000" cy="2562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5" name="Google Shape;125;p15"/>
          <p:cNvSpPr/>
          <p:nvPr/>
        </p:nvSpPr>
        <p:spPr>
          <a:xfrm>
            <a:off x="0" y="6624734"/>
            <a:ext cx="4441370" cy="233266"/>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126" name="Google Shape;126;p15"/>
          <p:cNvSpPr/>
          <p:nvPr/>
        </p:nvSpPr>
        <p:spPr>
          <a:xfrm>
            <a:off x="4441370" y="6624734"/>
            <a:ext cx="3336053" cy="233266"/>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127" name="Google Shape;127;p15"/>
          <p:cNvSpPr/>
          <p:nvPr/>
        </p:nvSpPr>
        <p:spPr>
          <a:xfrm>
            <a:off x="7777423" y="6624734"/>
            <a:ext cx="4421281" cy="233266"/>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128" name="Google Shape;128;p15"/>
          <p:cNvSpPr/>
          <p:nvPr/>
        </p:nvSpPr>
        <p:spPr>
          <a:xfrm>
            <a:off x="1681422" y="-35899"/>
            <a:ext cx="7625137"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129" name="Google Shape;129;p15"/>
          <p:cNvSpPr txBox="1"/>
          <p:nvPr/>
        </p:nvSpPr>
        <p:spPr>
          <a:xfrm>
            <a:off x="1312650" y="750775"/>
            <a:ext cx="50679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Presentando el Shell</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5"/>
          <p:cNvSpPr txBox="1"/>
          <p:nvPr/>
        </p:nvSpPr>
        <p:spPr>
          <a:xfrm>
            <a:off x="795500" y="3040375"/>
            <a:ext cx="2906100" cy="168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CC4125"/>
                </a:solidFill>
                <a:highlight>
                  <a:srgbClr val="FFFFFF"/>
                </a:highlight>
                <a:latin typeface="Arial"/>
                <a:ea typeface="Arial"/>
                <a:cs typeface="Arial"/>
                <a:sym typeface="Arial"/>
              </a:rPr>
              <a:t>“Un vocabulario de comandos y una gramática simple para usarlos”</a:t>
            </a:r>
            <a:endParaRPr b="0" i="0" sz="2400" u="none" cap="none" strike="noStrike">
              <a:solidFill>
                <a:srgbClr val="CC4125"/>
              </a:solidFill>
              <a:highlight>
                <a:srgbClr val="FFFFFF"/>
              </a:highlight>
              <a:latin typeface="Arial"/>
              <a:ea typeface="Arial"/>
              <a:cs typeface="Arial"/>
              <a:sym typeface="Arial"/>
            </a:endParaRPr>
          </a:p>
        </p:txBody>
      </p:sp>
      <p:sp>
        <p:nvSpPr>
          <p:cNvPr id="131" name="Google Shape;131;p15"/>
          <p:cNvSpPr/>
          <p:nvPr/>
        </p:nvSpPr>
        <p:spPr>
          <a:xfrm>
            <a:off x="4458879" y="2157385"/>
            <a:ext cx="3386700" cy="3386700"/>
          </a:xfrm>
          <a:prstGeom prst="donut">
            <a:avLst>
              <a:gd fmla="val 16067" name="adj"/>
            </a:avLst>
          </a:prstGeom>
          <a:solidFill>
            <a:srgbClr val="000000">
              <a:alpha val="10588"/>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 name="Google Shape;132;p15"/>
          <p:cNvGrpSpPr/>
          <p:nvPr/>
        </p:nvGrpSpPr>
        <p:grpSpPr>
          <a:xfrm>
            <a:off x="2595773" y="1931077"/>
            <a:ext cx="2509814" cy="892778"/>
            <a:chOff x="1900218" y="996036"/>
            <a:chExt cx="1882407" cy="669600"/>
          </a:xfrm>
        </p:grpSpPr>
        <p:cxnSp>
          <p:nvCxnSpPr>
            <p:cNvPr id="133" name="Google Shape;133;p15"/>
            <p:cNvCxnSpPr/>
            <p:nvPr/>
          </p:nvCxnSpPr>
          <p:spPr>
            <a:xfrm>
              <a:off x="3438525" y="1309350"/>
              <a:ext cx="344100" cy="344100"/>
            </a:xfrm>
            <a:prstGeom prst="straightConnector1">
              <a:avLst/>
            </a:prstGeom>
            <a:noFill/>
            <a:ln cap="flat" cmpd="sng" w="19050">
              <a:solidFill>
                <a:srgbClr val="0E9453"/>
              </a:solidFill>
              <a:prstDash val="solid"/>
              <a:round/>
              <a:headEnd len="med" w="med" type="oval"/>
              <a:tailEnd len="sm" w="sm" type="none"/>
            </a:ln>
          </p:spPr>
        </p:cxnSp>
        <p:sp>
          <p:nvSpPr>
            <p:cNvPr id="134" name="Google Shape;134;p15"/>
            <p:cNvSpPr txBox="1"/>
            <p:nvPr/>
          </p:nvSpPr>
          <p:spPr>
            <a:xfrm>
              <a:off x="1900218" y="996036"/>
              <a:ext cx="1495200" cy="669600"/>
            </a:xfrm>
            <a:prstGeom prst="rect">
              <a:avLst/>
            </a:prstGeom>
            <a:noFill/>
            <a:ln>
              <a:noFill/>
            </a:ln>
          </p:spPr>
          <p:txBody>
            <a:bodyPr anchorCtr="0" anchor="t" bIns="121900" lIns="121900" spcFirstLastPara="1" rIns="121900" wrap="square" tIns="121900">
              <a:noAutofit/>
            </a:bodyPr>
            <a:lstStyle/>
            <a:p>
              <a:pPr indent="0" lvl="0" marL="0" marR="0" rtl="0" algn="r">
                <a:lnSpc>
                  <a:spcPct val="115000"/>
                </a:lnSpc>
                <a:spcBef>
                  <a:spcPts val="0"/>
                </a:spcBef>
                <a:spcAft>
                  <a:spcPts val="0"/>
                </a:spcAft>
                <a:buClr>
                  <a:srgbClr val="000000"/>
                </a:buClr>
                <a:buSzPts val="1100"/>
                <a:buFont typeface="Arial"/>
                <a:buNone/>
              </a:pPr>
              <a:r>
                <a:rPr b="0" i="0" lang="en-US" sz="1100" u="none" cap="none" strike="noStrike">
                  <a:solidFill>
                    <a:srgbClr val="000000"/>
                  </a:solidFill>
                  <a:latin typeface="Roboto"/>
                  <a:ea typeface="Roboto"/>
                  <a:cs typeface="Roboto"/>
                  <a:sym typeface="Roboto"/>
                </a:rPr>
                <a:t>Escribir el comando</a:t>
              </a:r>
              <a:endParaRPr b="0" i="0" sz="1100" u="none" cap="none" strike="noStrike">
                <a:solidFill>
                  <a:srgbClr val="000000"/>
                </a:solidFill>
                <a:latin typeface="Roboto"/>
                <a:ea typeface="Roboto"/>
                <a:cs typeface="Roboto"/>
                <a:sym typeface="Roboto"/>
              </a:endParaRPr>
            </a:p>
            <a:p>
              <a:pPr indent="0" lvl="0" marL="0" marR="0" rtl="0" algn="r">
                <a:lnSpc>
                  <a:spcPct val="115000"/>
                </a:lnSpc>
                <a:spcBef>
                  <a:spcPts val="0"/>
                </a:spcBef>
                <a:spcAft>
                  <a:spcPts val="0"/>
                </a:spcAft>
                <a:buClr>
                  <a:srgbClr val="000000"/>
                </a:buClr>
                <a:buSzPts val="800"/>
                <a:buFont typeface="Arial"/>
                <a:buNone/>
              </a:pPr>
              <a:r>
                <a:t/>
              </a:r>
              <a:endParaRPr b="0" i="0" sz="800" u="none" cap="none" strike="noStrike">
                <a:solidFill>
                  <a:srgbClr val="000000"/>
                </a:solidFill>
                <a:latin typeface="Roboto"/>
                <a:ea typeface="Roboto"/>
                <a:cs typeface="Roboto"/>
                <a:sym typeface="Roboto"/>
              </a:endParaRPr>
            </a:p>
            <a:p>
              <a:pPr indent="0" lvl="0" marL="0" marR="0" rtl="0" algn="r">
                <a:lnSpc>
                  <a:spcPct val="115000"/>
                </a:lnSpc>
                <a:spcBef>
                  <a:spcPts val="0"/>
                </a:spcBef>
                <a:spcAft>
                  <a:spcPts val="0"/>
                </a:spcAft>
                <a:buClr>
                  <a:srgbClr val="000000"/>
                </a:buClr>
                <a:buSzPts val="1100"/>
                <a:buFont typeface="Arial"/>
                <a:buNone/>
              </a:pPr>
              <a:r>
                <a:rPr b="1" i="0" lang="en-US" sz="1100" u="none" cap="none" strike="noStrike">
                  <a:solidFill>
                    <a:srgbClr val="000000"/>
                  </a:solidFill>
                  <a:latin typeface="Roboto"/>
                  <a:ea typeface="Roboto"/>
                  <a:cs typeface="Roboto"/>
                  <a:sym typeface="Roboto"/>
                </a:rPr>
                <a:t>promt Espera</a:t>
              </a:r>
              <a:endParaRPr b="1" i="0" sz="1100" u="none" cap="none" strike="noStrike">
                <a:solidFill>
                  <a:srgbClr val="000000"/>
                </a:solidFill>
                <a:latin typeface="Roboto"/>
                <a:ea typeface="Roboto"/>
                <a:cs typeface="Roboto"/>
                <a:sym typeface="Roboto"/>
              </a:endParaRPr>
            </a:p>
          </p:txBody>
        </p:sp>
      </p:grpSp>
      <p:grpSp>
        <p:nvGrpSpPr>
          <p:cNvPr id="135" name="Google Shape;135;p15"/>
          <p:cNvGrpSpPr/>
          <p:nvPr/>
        </p:nvGrpSpPr>
        <p:grpSpPr>
          <a:xfrm>
            <a:off x="2595773" y="4806020"/>
            <a:ext cx="2508247" cy="892778"/>
            <a:chOff x="1900218" y="3152297"/>
            <a:chExt cx="1881232" cy="669600"/>
          </a:xfrm>
        </p:grpSpPr>
        <p:cxnSp>
          <p:nvCxnSpPr>
            <p:cNvPr id="136" name="Google Shape;136;p15"/>
            <p:cNvCxnSpPr/>
            <p:nvPr/>
          </p:nvCxnSpPr>
          <p:spPr>
            <a:xfrm flipH="1" rot="10800000">
              <a:off x="3436150" y="3214625"/>
              <a:ext cx="345300" cy="342900"/>
            </a:xfrm>
            <a:prstGeom prst="straightConnector1">
              <a:avLst/>
            </a:prstGeom>
            <a:noFill/>
            <a:ln cap="flat" cmpd="sng" w="19050">
              <a:solidFill>
                <a:srgbClr val="085631"/>
              </a:solidFill>
              <a:prstDash val="solid"/>
              <a:round/>
              <a:headEnd len="med" w="med" type="oval"/>
              <a:tailEnd len="sm" w="sm" type="none"/>
            </a:ln>
          </p:spPr>
        </p:cxnSp>
        <p:sp>
          <p:nvSpPr>
            <p:cNvPr id="137" name="Google Shape;137;p15"/>
            <p:cNvSpPr txBox="1"/>
            <p:nvPr/>
          </p:nvSpPr>
          <p:spPr>
            <a:xfrm>
              <a:off x="1900218" y="3152297"/>
              <a:ext cx="1495200" cy="669600"/>
            </a:xfrm>
            <a:prstGeom prst="rect">
              <a:avLst/>
            </a:prstGeom>
            <a:noFill/>
            <a:ln>
              <a:noFill/>
            </a:ln>
          </p:spPr>
          <p:txBody>
            <a:bodyPr anchorCtr="0" anchor="t" bIns="121900" lIns="121900" spcFirstLastPara="1" rIns="121900" wrap="square" tIns="121900">
              <a:noAutofit/>
            </a:bodyPr>
            <a:lstStyle/>
            <a:p>
              <a:pPr indent="0" lvl="0" marL="0" marR="0" rtl="0" algn="r">
                <a:lnSpc>
                  <a:spcPct val="115000"/>
                </a:lnSpc>
                <a:spcBef>
                  <a:spcPts val="0"/>
                </a:spcBef>
                <a:spcAft>
                  <a:spcPts val="0"/>
                </a:spcAft>
                <a:buClr>
                  <a:srgbClr val="000000"/>
                </a:buClr>
                <a:buSzPts val="1100"/>
                <a:buFont typeface="Arial"/>
                <a:buNone/>
              </a:pPr>
              <a:r>
                <a:rPr b="0" i="0" lang="en-US" sz="1100" u="none" cap="none" strike="noStrike">
                  <a:solidFill>
                    <a:srgbClr val="000000"/>
                  </a:solidFill>
                  <a:latin typeface="Roboto"/>
                  <a:ea typeface="Roboto"/>
                  <a:cs typeface="Roboto"/>
                  <a:sym typeface="Roboto"/>
                </a:rPr>
                <a:t>Imprime la salida del comando</a:t>
              </a:r>
              <a:endParaRPr b="0" i="0" sz="1100" u="none" cap="none" strike="noStrike">
                <a:solidFill>
                  <a:srgbClr val="000000"/>
                </a:solidFill>
                <a:latin typeface="Roboto"/>
                <a:ea typeface="Roboto"/>
                <a:cs typeface="Roboto"/>
                <a:sym typeface="Roboto"/>
              </a:endParaRPr>
            </a:p>
            <a:p>
              <a:pPr indent="0" lvl="0" marL="0" marR="0" rtl="0" algn="r">
                <a:lnSpc>
                  <a:spcPct val="115000"/>
                </a:lnSpc>
                <a:spcBef>
                  <a:spcPts val="0"/>
                </a:spcBef>
                <a:spcAft>
                  <a:spcPts val="0"/>
                </a:spcAft>
                <a:buClr>
                  <a:srgbClr val="000000"/>
                </a:buClr>
                <a:buSzPts val="800"/>
                <a:buFont typeface="Arial"/>
                <a:buNone/>
              </a:pPr>
              <a:r>
                <a:t/>
              </a:r>
              <a:endParaRPr b="0" i="0" sz="800" u="none" cap="none" strike="noStrike">
                <a:solidFill>
                  <a:srgbClr val="000000"/>
                </a:solidFill>
                <a:latin typeface="Roboto"/>
                <a:ea typeface="Roboto"/>
                <a:cs typeface="Roboto"/>
                <a:sym typeface="Roboto"/>
              </a:endParaRPr>
            </a:p>
            <a:p>
              <a:pPr indent="0" lvl="0" marL="0" marR="0" rtl="0" algn="r">
                <a:lnSpc>
                  <a:spcPct val="115000"/>
                </a:lnSpc>
                <a:spcBef>
                  <a:spcPts val="0"/>
                </a:spcBef>
                <a:spcAft>
                  <a:spcPts val="0"/>
                </a:spcAft>
                <a:buClr>
                  <a:srgbClr val="000000"/>
                </a:buClr>
                <a:buSzPts val="1100"/>
                <a:buFont typeface="Arial"/>
                <a:buNone/>
              </a:pPr>
              <a:r>
                <a:rPr b="1" i="0" lang="en-US" sz="1100" u="none" cap="none" strike="noStrike">
                  <a:solidFill>
                    <a:srgbClr val="000000"/>
                  </a:solidFill>
                  <a:latin typeface="Roboto"/>
                  <a:ea typeface="Roboto"/>
                  <a:cs typeface="Roboto"/>
                  <a:sym typeface="Roboto"/>
                </a:rPr>
                <a:t>Imprimir</a:t>
              </a:r>
              <a:endParaRPr b="1" i="0" sz="1100" u="none" cap="none" strike="noStrike">
                <a:solidFill>
                  <a:srgbClr val="000000"/>
                </a:solidFill>
                <a:latin typeface="Roboto"/>
                <a:ea typeface="Roboto"/>
                <a:cs typeface="Roboto"/>
                <a:sym typeface="Roboto"/>
              </a:endParaRPr>
            </a:p>
          </p:txBody>
        </p:sp>
      </p:grpSp>
      <p:sp>
        <p:nvSpPr>
          <p:cNvPr id="138" name="Google Shape;138;p15"/>
          <p:cNvSpPr/>
          <p:nvPr/>
        </p:nvSpPr>
        <p:spPr>
          <a:xfrm flipH="1" rot="-1800095">
            <a:off x="4358247" y="2051635"/>
            <a:ext cx="3587828" cy="3587828"/>
          </a:xfrm>
          <a:prstGeom prst="blockArc">
            <a:avLst>
              <a:gd fmla="val 14348563" name="adj1"/>
              <a:gd fmla="val 19872341" name="adj2"/>
              <a:gd fmla="val 9100" name="adj3"/>
            </a:avLst>
          </a:prstGeom>
          <a:solidFill>
            <a:srgbClr val="0E9453"/>
          </a:solidFill>
          <a:ln>
            <a:noFill/>
          </a:ln>
          <a:effectLst>
            <a:outerShdw blurRad="71438" rotWithShape="0" algn="bl" dir="5400000" dist="9525">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9" name="Google Shape;139;p15"/>
          <p:cNvGrpSpPr/>
          <p:nvPr/>
        </p:nvGrpSpPr>
        <p:grpSpPr>
          <a:xfrm>
            <a:off x="7186601" y="4806020"/>
            <a:ext cx="2493707" cy="892778"/>
            <a:chOff x="5343425" y="3152297"/>
            <a:chExt cx="1870327" cy="669600"/>
          </a:xfrm>
        </p:grpSpPr>
        <p:cxnSp>
          <p:nvCxnSpPr>
            <p:cNvPr id="140" name="Google Shape;140;p15"/>
            <p:cNvCxnSpPr/>
            <p:nvPr/>
          </p:nvCxnSpPr>
          <p:spPr>
            <a:xfrm rot="10800000">
              <a:off x="5343425" y="3214625"/>
              <a:ext cx="354900" cy="350100"/>
            </a:xfrm>
            <a:prstGeom prst="straightConnector1">
              <a:avLst/>
            </a:prstGeom>
            <a:noFill/>
            <a:ln cap="flat" cmpd="sng" w="19050">
              <a:solidFill>
                <a:srgbClr val="0E9453"/>
              </a:solidFill>
              <a:prstDash val="solid"/>
              <a:round/>
              <a:headEnd len="med" w="med" type="oval"/>
              <a:tailEnd len="sm" w="sm" type="none"/>
            </a:ln>
          </p:spPr>
        </p:cxnSp>
        <p:sp>
          <p:nvSpPr>
            <p:cNvPr id="141" name="Google Shape;141;p15"/>
            <p:cNvSpPr txBox="1"/>
            <p:nvPr/>
          </p:nvSpPr>
          <p:spPr>
            <a:xfrm>
              <a:off x="5718552" y="3152297"/>
              <a:ext cx="1495200" cy="6696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rgbClr val="000000"/>
                  </a:solidFill>
                  <a:latin typeface="Roboto"/>
                  <a:ea typeface="Roboto"/>
                  <a:cs typeface="Roboto"/>
                  <a:sym typeface="Roboto"/>
                </a:rPr>
                <a:t>Ejecuta el comando</a:t>
              </a:r>
              <a:endParaRPr b="0" i="0" sz="11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800"/>
                <a:buFont typeface="Arial"/>
                <a:buNone/>
              </a:pPr>
              <a:r>
                <a:t/>
              </a:r>
              <a:endParaRPr b="0" i="0" sz="8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100"/>
                <a:buFont typeface="Arial"/>
                <a:buNone/>
              </a:pPr>
              <a:r>
                <a:rPr b="1" i="0" lang="en-US" sz="1100" u="none" cap="none" strike="noStrike">
                  <a:solidFill>
                    <a:srgbClr val="000000"/>
                  </a:solidFill>
                  <a:latin typeface="Roboto"/>
                  <a:ea typeface="Roboto"/>
                  <a:cs typeface="Roboto"/>
                  <a:sym typeface="Roboto"/>
                </a:rPr>
                <a:t>Evaluar</a:t>
              </a:r>
              <a:endParaRPr b="1" i="0" sz="1100" u="none" cap="none" strike="noStrike">
                <a:solidFill>
                  <a:srgbClr val="000000"/>
                </a:solidFill>
                <a:latin typeface="Roboto"/>
                <a:ea typeface="Roboto"/>
                <a:cs typeface="Roboto"/>
                <a:sym typeface="Roboto"/>
              </a:endParaRPr>
            </a:p>
          </p:txBody>
        </p:sp>
      </p:grpSp>
      <p:grpSp>
        <p:nvGrpSpPr>
          <p:cNvPr id="142" name="Google Shape;142;p15"/>
          <p:cNvGrpSpPr/>
          <p:nvPr/>
        </p:nvGrpSpPr>
        <p:grpSpPr>
          <a:xfrm>
            <a:off x="7188401" y="1931077"/>
            <a:ext cx="2491907" cy="892778"/>
            <a:chOff x="5344775" y="996036"/>
            <a:chExt cx="1868977" cy="669600"/>
          </a:xfrm>
        </p:grpSpPr>
        <p:cxnSp>
          <p:nvCxnSpPr>
            <p:cNvPr id="143" name="Google Shape;143;p15"/>
            <p:cNvCxnSpPr/>
            <p:nvPr/>
          </p:nvCxnSpPr>
          <p:spPr>
            <a:xfrm flipH="1">
              <a:off x="5344775" y="1314450"/>
              <a:ext cx="336900" cy="339000"/>
            </a:xfrm>
            <a:prstGeom prst="straightConnector1">
              <a:avLst/>
            </a:prstGeom>
            <a:noFill/>
            <a:ln cap="flat" cmpd="sng" w="19050">
              <a:solidFill>
                <a:srgbClr val="085631"/>
              </a:solidFill>
              <a:prstDash val="solid"/>
              <a:round/>
              <a:headEnd len="med" w="med" type="oval"/>
              <a:tailEnd len="sm" w="sm" type="none"/>
            </a:ln>
          </p:spPr>
        </p:cxnSp>
        <p:sp>
          <p:nvSpPr>
            <p:cNvPr id="144" name="Google Shape;144;p15"/>
            <p:cNvSpPr txBox="1"/>
            <p:nvPr/>
          </p:nvSpPr>
          <p:spPr>
            <a:xfrm>
              <a:off x="5718552" y="996036"/>
              <a:ext cx="1495200" cy="6696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rgbClr val="000000"/>
                  </a:solidFill>
                  <a:latin typeface="Roboto"/>
                  <a:ea typeface="Roboto"/>
                  <a:cs typeface="Roboto"/>
                  <a:sym typeface="Roboto"/>
                </a:rPr>
                <a:t>El intérprete lee el comando</a:t>
              </a:r>
              <a:endParaRPr b="0" i="0" sz="11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800"/>
                <a:buFont typeface="Arial"/>
                <a:buNone/>
              </a:pPr>
              <a:r>
                <a:t/>
              </a:r>
              <a:endParaRPr b="0" i="0" sz="8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100"/>
                <a:buFont typeface="Arial"/>
                <a:buNone/>
              </a:pPr>
              <a:r>
                <a:rPr b="1" i="0" lang="en-US" sz="1100" u="none" cap="none" strike="noStrike">
                  <a:solidFill>
                    <a:srgbClr val="000000"/>
                  </a:solidFill>
                  <a:latin typeface="Roboto"/>
                  <a:ea typeface="Roboto"/>
                  <a:cs typeface="Roboto"/>
                  <a:sym typeface="Roboto"/>
                </a:rPr>
                <a:t>Leer </a:t>
              </a:r>
              <a:endParaRPr b="1" i="0" sz="1100" u="none" cap="none" strike="noStrike">
                <a:solidFill>
                  <a:srgbClr val="000000"/>
                </a:solidFill>
                <a:latin typeface="Roboto"/>
                <a:ea typeface="Roboto"/>
                <a:cs typeface="Roboto"/>
                <a:sym typeface="Roboto"/>
              </a:endParaRPr>
            </a:p>
          </p:txBody>
        </p:sp>
      </p:grpSp>
      <p:sp>
        <p:nvSpPr>
          <p:cNvPr id="145" name="Google Shape;145;p15"/>
          <p:cNvSpPr txBox="1"/>
          <p:nvPr/>
        </p:nvSpPr>
        <p:spPr>
          <a:xfrm>
            <a:off x="5027875" y="3345013"/>
            <a:ext cx="2261700" cy="1072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15000"/>
              </a:lnSpc>
              <a:spcBef>
                <a:spcPts val="0"/>
              </a:spcBef>
              <a:spcAft>
                <a:spcPts val="0"/>
              </a:spcAft>
              <a:buClr>
                <a:srgbClr val="000000"/>
              </a:buClr>
              <a:buSzPts val="1600"/>
              <a:buFont typeface="Arial"/>
              <a:buNone/>
            </a:pPr>
            <a:r>
              <a:rPr b="1" i="0" lang="en-US" sz="1600" u="none" cap="none" strike="noStrike">
                <a:solidFill>
                  <a:srgbClr val="000000"/>
                </a:solidFill>
                <a:latin typeface="Roboto"/>
                <a:ea typeface="Roboto"/>
                <a:cs typeface="Roboto"/>
                <a:sym typeface="Roboto"/>
              </a:rPr>
              <a:t>Interfaz de línea de Comandos</a:t>
            </a:r>
            <a:endParaRPr b="1" i="0" sz="1600" u="none" cap="none" strike="noStrike">
              <a:solidFill>
                <a:srgbClr val="000000"/>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1600"/>
              <a:buFont typeface="Arial"/>
              <a:buNone/>
            </a:pPr>
            <a:r>
              <a:rPr b="1" i="0" lang="en-US" sz="1600" u="none" cap="none" strike="noStrike">
                <a:solidFill>
                  <a:srgbClr val="000000"/>
                </a:solidFill>
                <a:latin typeface="Roboto"/>
                <a:ea typeface="Roboto"/>
                <a:cs typeface="Roboto"/>
                <a:sym typeface="Roboto"/>
              </a:rPr>
              <a:t>Read-Evaluate-Print</a:t>
            </a:r>
            <a:endParaRPr b="1" i="0" sz="1600" u="none" cap="none" strike="noStrike">
              <a:solidFill>
                <a:srgbClr val="000000"/>
              </a:solidFill>
              <a:latin typeface="Roboto"/>
              <a:ea typeface="Roboto"/>
              <a:cs typeface="Roboto"/>
              <a:sym typeface="Roboto"/>
            </a:endParaRPr>
          </a:p>
        </p:txBody>
      </p:sp>
      <p:sp>
        <p:nvSpPr>
          <p:cNvPr id="146" name="Google Shape;146;p15"/>
          <p:cNvSpPr/>
          <p:nvPr/>
        </p:nvSpPr>
        <p:spPr>
          <a:xfrm rot="1800095">
            <a:off x="4355330" y="2051635"/>
            <a:ext cx="3587828" cy="3587828"/>
          </a:xfrm>
          <a:prstGeom prst="blockArc">
            <a:avLst>
              <a:gd fmla="val 14545937" name="adj1"/>
              <a:gd fmla="val 19902139" name="adj2"/>
              <a:gd fmla="val 9115" name="adj3"/>
            </a:avLst>
          </a:prstGeom>
          <a:solidFill>
            <a:srgbClr val="085631"/>
          </a:solidFill>
          <a:ln>
            <a:noFill/>
          </a:ln>
          <a:effectLst>
            <a:outerShdw blurRad="71438" rotWithShape="0" algn="bl" dir="5400000" dist="9525">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5"/>
          <p:cNvSpPr/>
          <p:nvPr/>
        </p:nvSpPr>
        <p:spPr>
          <a:xfrm rot="9000757">
            <a:off x="4347497" y="2051089"/>
            <a:ext cx="3586968" cy="3586968"/>
          </a:xfrm>
          <a:prstGeom prst="blockArc">
            <a:avLst>
              <a:gd fmla="val 18041678" name="adj1"/>
              <a:gd fmla="val 1798478" name="adj2"/>
              <a:gd fmla="val 9595" name="adj3"/>
            </a:avLst>
          </a:prstGeom>
          <a:solidFill>
            <a:srgbClr val="085631"/>
          </a:solidFill>
          <a:ln>
            <a:noFill/>
          </a:ln>
          <a:effectLst>
            <a:outerShdw blurRad="71438" rotWithShape="0" algn="bl" dist="9525">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5"/>
          <p:cNvSpPr/>
          <p:nvPr/>
        </p:nvSpPr>
        <p:spPr>
          <a:xfrm flipH="1" rot="-9000757">
            <a:off x="4357724" y="2052089"/>
            <a:ext cx="3586968" cy="3586968"/>
          </a:xfrm>
          <a:prstGeom prst="blockArc">
            <a:avLst>
              <a:gd fmla="val 17967225" name="adj1"/>
              <a:gd fmla="val 1529547" name="adj2"/>
              <a:gd fmla="val 9279" name="adj3"/>
            </a:avLst>
          </a:prstGeom>
          <a:solidFill>
            <a:srgbClr val="0E9453"/>
          </a:solidFill>
          <a:ln>
            <a:noFill/>
          </a:ln>
          <a:effectLst>
            <a:outerShdw blurRad="71438" rotWithShape="0" algn="bl" dir="5400000" dist="9525">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5"/>
          <p:cNvSpPr/>
          <p:nvPr/>
        </p:nvSpPr>
        <p:spPr>
          <a:xfrm rot="8100000">
            <a:off x="4265813" y="3639229"/>
            <a:ext cx="484085" cy="484085"/>
          </a:xfrm>
          <a:prstGeom prst="rtTriangle">
            <a:avLst/>
          </a:prstGeom>
          <a:solidFill>
            <a:srgbClr val="08563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5"/>
          <p:cNvSpPr/>
          <p:nvPr/>
        </p:nvSpPr>
        <p:spPr>
          <a:xfrm rot="-2700000">
            <a:off x="7567558" y="3639230"/>
            <a:ext cx="484085" cy="484085"/>
          </a:xfrm>
          <a:prstGeom prst="rtTriangle">
            <a:avLst/>
          </a:prstGeom>
          <a:solidFill>
            <a:srgbClr val="08563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5"/>
          <p:cNvSpPr/>
          <p:nvPr/>
        </p:nvSpPr>
        <p:spPr>
          <a:xfrm rot="2700000">
            <a:off x="5916692" y="5214286"/>
            <a:ext cx="484085" cy="484085"/>
          </a:xfrm>
          <a:prstGeom prst="rtTriangle">
            <a:avLst/>
          </a:prstGeom>
          <a:solidFill>
            <a:srgbClr val="0E945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5"/>
          <p:cNvSpPr/>
          <p:nvPr/>
        </p:nvSpPr>
        <p:spPr>
          <a:xfrm rot="-8100000">
            <a:off x="5916691" y="1938753"/>
            <a:ext cx="484085" cy="484085"/>
          </a:xfrm>
          <a:prstGeom prst="rtTriangle">
            <a:avLst/>
          </a:prstGeom>
          <a:solidFill>
            <a:srgbClr val="0E945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5"/>
          <p:cNvSpPr txBox="1"/>
          <p:nvPr/>
        </p:nvSpPr>
        <p:spPr>
          <a:xfrm>
            <a:off x="8820325" y="3146425"/>
            <a:ext cx="3000000" cy="1469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CC4125"/>
                </a:solidFill>
                <a:highlight>
                  <a:srgbClr val="FFFFFF"/>
                </a:highlight>
                <a:latin typeface="Arial"/>
                <a:ea typeface="Arial"/>
                <a:cs typeface="Arial"/>
                <a:sym typeface="Arial"/>
              </a:rPr>
              <a:t>¿Por qué usarlo?</a:t>
            </a:r>
            <a:endParaRPr b="0" i="0" sz="2400" u="none" cap="none" strike="noStrike">
              <a:solidFill>
                <a:srgbClr val="CC4125"/>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92" name="Shape 592"/>
        <p:cNvGrpSpPr/>
        <p:nvPr/>
      </p:nvGrpSpPr>
      <p:grpSpPr>
        <a:xfrm>
          <a:off x="0" y="0"/>
          <a:ext cx="0" cy="0"/>
          <a:chOff x="0" y="0"/>
          <a:chExt cx="0" cy="0"/>
        </a:xfrm>
      </p:grpSpPr>
      <p:sp>
        <p:nvSpPr>
          <p:cNvPr id="593" name="Google Shape;593;p42"/>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4" name="Google Shape;594;p42"/>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595" name="Google Shape;595;p42"/>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596" name="Google Shape;596;p42"/>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597" name="Google Shape;597;p42"/>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598" name="Google Shape;598;p42"/>
          <p:cNvSpPr txBox="1"/>
          <p:nvPr/>
        </p:nvSpPr>
        <p:spPr>
          <a:xfrm>
            <a:off x="1312650" y="750775"/>
            <a:ext cx="57738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Encontrando archivos: grep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42"/>
          <p:cNvSpPr txBox="1"/>
          <p:nvPr/>
        </p:nvSpPr>
        <p:spPr>
          <a:xfrm>
            <a:off x="1312650" y="1463375"/>
            <a:ext cx="9443100" cy="1083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333333"/>
                </a:solidFill>
                <a:latin typeface="Arial"/>
                <a:ea typeface="Arial"/>
                <a:cs typeface="Arial"/>
                <a:sym typeface="Arial"/>
              </a:rPr>
              <a:t>El comando </a:t>
            </a:r>
            <a:r>
              <a:rPr b="0" i="0" lang="en-US" sz="1400" u="none" cap="none" strike="noStrike">
                <a:solidFill>
                  <a:srgbClr val="3D90D9"/>
                </a:solidFill>
                <a:highlight>
                  <a:srgbClr val="E7E7E7"/>
                </a:highlight>
                <a:latin typeface="Consolas"/>
                <a:ea typeface="Consolas"/>
                <a:cs typeface="Consolas"/>
                <a:sym typeface="Consolas"/>
              </a:rPr>
              <a:t>grep</a:t>
            </a:r>
            <a:r>
              <a:rPr b="0" i="0" lang="en-US" sz="1400" u="none" cap="none" strike="noStrike">
                <a:solidFill>
                  <a:srgbClr val="333333"/>
                </a:solidFill>
                <a:latin typeface="Arial"/>
                <a:ea typeface="Arial"/>
                <a:cs typeface="Arial"/>
                <a:sym typeface="Arial"/>
              </a:rPr>
              <a:t> encuentra e imprime líneas en archivos que coinciden con un patrón. Para nuestros ejemplos, usaremos un archivo que contenga tres haikus publicados en 1998 en la revista </a:t>
            </a:r>
            <a:r>
              <a:rPr b="0" i="1" lang="en-US" sz="1400" u="none" cap="none" strike="noStrike">
                <a:solidFill>
                  <a:srgbClr val="333333"/>
                </a:solidFill>
                <a:latin typeface="Arial"/>
                <a:ea typeface="Arial"/>
                <a:cs typeface="Arial"/>
                <a:sym typeface="Arial"/>
              </a:rPr>
              <a:t>Salon</a:t>
            </a:r>
            <a:r>
              <a:rPr b="0" i="0" lang="en-US" sz="1400" u="none" cap="none" strike="noStrike">
                <a:solidFill>
                  <a:srgbClr val="333333"/>
                </a:solidFill>
                <a:latin typeface="Arial"/>
                <a:ea typeface="Arial"/>
                <a:cs typeface="Arial"/>
                <a:sym typeface="Arial"/>
              </a:rPr>
              <a:t>. Para este conjunto de ejemplos, Vamos a estar trabajando en el subdirectorio “writing”:</a:t>
            </a:r>
            <a:endParaRPr b="0" i="0" sz="1400" u="none" cap="none" strike="noStrike">
              <a:solidFill>
                <a:srgbClr val="333333"/>
              </a:solidFill>
              <a:latin typeface="Arial"/>
              <a:ea typeface="Arial"/>
              <a:cs typeface="Arial"/>
              <a:sym typeface="Arial"/>
            </a:endParaRPr>
          </a:p>
          <a:p>
            <a:pPr indent="0" lvl="0" marL="0" marR="0" rtl="0" algn="l">
              <a:lnSpc>
                <a:spcPct val="115000"/>
              </a:lnSpc>
              <a:spcBef>
                <a:spcPts val="800"/>
              </a:spcBef>
              <a:spcAft>
                <a:spcPts val="0"/>
              </a:spcAft>
              <a:buClr>
                <a:srgbClr val="000000"/>
              </a:buClr>
              <a:buSzPts val="1050"/>
              <a:buFont typeface="Arial"/>
              <a:buNone/>
            </a:pPr>
            <a:r>
              <a:t/>
            </a:r>
            <a:endParaRPr b="0" i="0" sz="1050" u="none" cap="none" strike="noStrike">
              <a:solidFill>
                <a:srgbClr val="33333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l">
              <a:lnSpc>
                <a:spcPct val="142857"/>
              </a:lnSpc>
              <a:spcBef>
                <a:spcPts val="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800"/>
              </a:spcBef>
              <a:spcAft>
                <a:spcPts val="80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p:txBody>
      </p:sp>
      <p:sp>
        <p:nvSpPr>
          <p:cNvPr id="600" name="Google Shape;600;p42"/>
          <p:cNvSpPr/>
          <p:nvPr/>
        </p:nvSpPr>
        <p:spPr>
          <a:xfrm>
            <a:off x="4848200" y="391890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42"/>
          <p:cNvSpPr txBox="1"/>
          <p:nvPr/>
        </p:nvSpPr>
        <p:spPr>
          <a:xfrm>
            <a:off x="2224300" y="3586500"/>
            <a:ext cx="1756800" cy="921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cd</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cd </a:t>
            </a:r>
            <a:r>
              <a:rPr b="0" i="0" lang="en-US" sz="1200" u="none" cap="none" strike="noStrike">
                <a:solidFill>
                  <a:srgbClr val="6E5494"/>
                </a:solidFill>
                <a:highlight>
                  <a:srgbClr val="F8F8F8"/>
                </a:highlight>
                <a:latin typeface="Consolas"/>
                <a:ea typeface="Consolas"/>
                <a:cs typeface="Consolas"/>
                <a:sym typeface="Consolas"/>
              </a:rPr>
              <a:t>writing</a:t>
            </a:r>
            <a:br>
              <a:rPr b="0" i="0" lang="en-US" sz="1200" u="none" cap="none" strike="noStrike">
                <a:solidFill>
                  <a:srgbClr val="6E5494"/>
                </a:solidFill>
                <a:highlight>
                  <a:srgbClr val="F8F8F8"/>
                </a:highlight>
                <a:latin typeface="Consolas"/>
                <a:ea typeface="Consolas"/>
                <a:cs typeface="Consolas"/>
                <a:sym typeface="Consolas"/>
              </a:rPr>
            </a:b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cat </a:t>
            </a:r>
            <a:r>
              <a:rPr b="0" i="0" lang="en-US" sz="1200" u="none" cap="none" strike="noStrike">
                <a:solidFill>
                  <a:srgbClr val="6E5494"/>
                </a:solidFill>
                <a:highlight>
                  <a:srgbClr val="F8F8F8"/>
                </a:highlight>
                <a:latin typeface="Consolas"/>
                <a:ea typeface="Consolas"/>
                <a:cs typeface="Consolas"/>
                <a:sym typeface="Consolas"/>
              </a:rPr>
              <a:t>haiku.txt</a:t>
            </a:r>
            <a:endParaRPr b="0" i="0" sz="1200" u="none" cap="none" strike="noStrike">
              <a:solidFill>
                <a:srgbClr val="19177C"/>
              </a:solidFill>
              <a:highlight>
                <a:srgbClr val="F8F8F8"/>
              </a:highlight>
              <a:latin typeface="Consolas"/>
              <a:ea typeface="Consolas"/>
              <a:cs typeface="Consolas"/>
              <a:sym typeface="Consolas"/>
            </a:endParaRPr>
          </a:p>
        </p:txBody>
      </p:sp>
      <p:sp>
        <p:nvSpPr>
          <p:cNvPr id="602" name="Google Shape;602;p42"/>
          <p:cNvSpPr txBox="1"/>
          <p:nvPr/>
        </p:nvSpPr>
        <p:spPr>
          <a:xfrm>
            <a:off x="5947325" y="2495375"/>
            <a:ext cx="2751900" cy="2979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The Tao that is seen</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Is not the true Tao, until</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You bring fresh toner.</a:t>
            </a:r>
            <a:br>
              <a:rPr b="0" i="0" lang="en-US" sz="1200" u="none" cap="none" strike="noStrike">
                <a:solidFill>
                  <a:srgbClr val="303030"/>
                </a:solidFill>
                <a:highlight>
                  <a:srgbClr val="F8F8F8"/>
                </a:highlight>
                <a:latin typeface="Consolas"/>
                <a:ea typeface="Consolas"/>
                <a:cs typeface="Consolas"/>
                <a:sym typeface="Consolas"/>
              </a:rPr>
            </a:b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With searching comes loss</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and the presence of absence:</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"My Thesis" not found.</a:t>
            </a:r>
            <a:br>
              <a:rPr b="0" i="0" lang="en-US" sz="1200" u="none" cap="none" strike="noStrike">
                <a:solidFill>
                  <a:srgbClr val="303030"/>
                </a:solidFill>
                <a:highlight>
                  <a:srgbClr val="F8F8F8"/>
                </a:highlight>
                <a:latin typeface="Consolas"/>
                <a:ea typeface="Consolas"/>
                <a:cs typeface="Consolas"/>
                <a:sym typeface="Consolas"/>
              </a:rPr>
            </a:b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Yesterday it worked</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Today it is not working</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Software is like that.</a:t>
            </a:r>
            <a:endParaRPr b="0" i="0" sz="1200" u="none" cap="none" strike="noStrike">
              <a:solidFill>
                <a:srgbClr val="19177C"/>
              </a:solidFill>
              <a:highlight>
                <a:srgbClr val="F8F8F8"/>
              </a:highlight>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06" name="Shape 606"/>
        <p:cNvGrpSpPr/>
        <p:nvPr/>
      </p:nvGrpSpPr>
      <p:grpSpPr>
        <a:xfrm>
          <a:off x="0" y="0"/>
          <a:ext cx="0" cy="0"/>
          <a:chOff x="0" y="0"/>
          <a:chExt cx="0" cy="0"/>
        </a:xfrm>
      </p:grpSpPr>
      <p:sp>
        <p:nvSpPr>
          <p:cNvPr id="607" name="Google Shape;607;p43"/>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EJEMPLOS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43"/>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9" name="Google Shape;609;p43"/>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610" name="Google Shape;610;p43"/>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611" name="Google Shape;611;p43"/>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612" name="Google Shape;612;p43"/>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613" name="Google Shape;613;p43"/>
          <p:cNvSpPr/>
          <p:nvPr/>
        </p:nvSpPr>
        <p:spPr>
          <a:xfrm>
            <a:off x="4709000" y="199375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43"/>
          <p:cNvSpPr txBox="1"/>
          <p:nvPr/>
        </p:nvSpPr>
        <p:spPr>
          <a:xfrm>
            <a:off x="1388850" y="1387175"/>
            <a:ext cx="9443100" cy="500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333333"/>
                </a:solidFill>
                <a:latin typeface="Arial"/>
                <a:ea typeface="Arial"/>
                <a:cs typeface="Arial"/>
                <a:sym typeface="Arial"/>
              </a:rPr>
              <a:t>Busquemos líneas que contengan la palabra “not”:</a:t>
            </a:r>
            <a:endParaRPr b="0" i="0" sz="1400" u="none" cap="none" strike="noStrike">
              <a:solidFill>
                <a:srgbClr val="333333"/>
              </a:solidFill>
              <a:latin typeface="Arial"/>
              <a:ea typeface="Arial"/>
              <a:cs typeface="Arial"/>
              <a:sym typeface="Arial"/>
            </a:endParaRPr>
          </a:p>
          <a:p>
            <a:pPr indent="0" lvl="0" marL="88900" marR="88900" rtl="0" algn="l">
              <a:lnSpc>
                <a:spcPct val="142857"/>
              </a:lnSpc>
              <a:spcBef>
                <a:spcPts val="800"/>
              </a:spcBef>
              <a:spcAft>
                <a:spcPts val="0"/>
              </a:spcAft>
              <a:buClr>
                <a:srgbClr val="000000"/>
              </a:buClr>
              <a:buSzPts val="1000"/>
              <a:buFont typeface="Arial"/>
              <a:buNone/>
            </a:pPr>
            <a:r>
              <a:t/>
            </a:r>
            <a:endParaRPr b="0" i="0" sz="1000" u="none" cap="none" strike="noStrike">
              <a:solidFill>
                <a:srgbClr val="6E5494"/>
              </a:solidFill>
              <a:highlight>
                <a:srgbClr val="F8F8F8"/>
              </a:highlight>
              <a:latin typeface="Consolas"/>
              <a:ea typeface="Consolas"/>
              <a:cs typeface="Consolas"/>
              <a:sym typeface="Consolas"/>
            </a:endParaRPr>
          </a:p>
          <a:p>
            <a:pPr indent="0" lvl="0" marL="0" marR="0" rtl="0" algn="l">
              <a:lnSpc>
                <a:spcPct val="115000"/>
              </a:lnSpc>
              <a:spcBef>
                <a:spcPts val="800"/>
              </a:spcBef>
              <a:spcAft>
                <a:spcPts val="0"/>
              </a:spcAft>
              <a:buClr>
                <a:srgbClr val="000000"/>
              </a:buClr>
              <a:buSzPts val="1050"/>
              <a:buFont typeface="Arial"/>
              <a:buNone/>
            </a:pPr>
            <a:r>
              <a:t/>
            </a:r>
            <a:endParaRPr b="0" i="0" sz="1050" u="none" cap="none" strike="noStrike">
              <a:solidFill>
                <a:srgbClr val="333333"/>
              </a:solidFill>
              <a:latin typeface="Arial"/>
              <a:ea typeface="Arial"/>
              <a:cs typeface="Arial"/>
              <a:sym typeface="Arial"/>
            </a:endParaRPr>
          </a:p>
          <a:p>
            <a:pPr indent="0" lvl="0" marL="88900" marR="88900" rtl="0" algn="l">
              <a:lnSpc>
                <a:spcPct val="142857"/>
              </a:lnSpc>
              <a:spcBef>
                <a:spcPts val="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00000"/>
              </a:lnSpc>
              <a:spcBef>
                <a:spcPts val="80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615" name="Google Shape;615;p43"/>
          <p:cNvSpPr txBox="1"/>
          <p:nvPr/>
        </p:nvSpPr>
        <p:spPr>
          <a:xfrm>
            <a:off x="1372650" y="2394750"/>
            <a:ext cx="8775900" cy="66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Vamos a probar un patrón distinto: “The”.</a:t>
            </a:r>
            <a:endParaRPr b="0" i="0" sz="1400" u="none" cap="none" strike="noStrike">
              <a:solidFill>
                <a:srgbClr val="000000"/>
              </a:solidFill>
              <a:latin typeface="Arial"/>
              <a:ea typeface="Arial"/>
              <a:cs typeface="Arial"/>
              <a:sym typeface="Arial"/>
            </a:endParaRPr>
          </a:p>
        </p:txBody>
      </p:sp>
      <p:sp>
        <p:nvSpPr>
          <p:cNvPr id="616" name="Google Shape;616;p43"/>
          <p:cNvSpPr/>
          <p:nvPr/>
        </p:nvSpPr>
        <p:spPr>
          <a:xfrm>
            <a:off x="4709000" y="307610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43"/>
          <p:cNvSpPr txBox="1"/>
          <p:nvPr/>
        </p:nvSpPr>
        <p:spPr>
          <a:xfrm>
            <a:off x="1358325" y="3711250"/>
            <a:ext cx="9620100" cy="7188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800"/>
              </a:spcAft>
              <a:buClr>
                <a:srgbClr val="000000"/>
              </a:buClr>
              <a:buSzPts val="1400"/>
              <a:buFont typeface="Arial"/>
              <a:buNone/>
            </a:pPr>
            <a:r>
              <a:rPr b="0" i="0" lang="en-US" sz="1400" u="none" cap="none" strike="noStrike">
                <a:solidFill>
                  <a:srgbClr val="333333"/>
                </a:solidFill>
                <a:latin typeface="Arial"/>
                <a:ea typeface="Arial"/>
                <a:cs typeface="Arial"/>
                <a:sym typeface="Arial"/>
              </a:rPr>
              <a:t>Para restringir los aciertos a las líneas que contienen la palabra “The” por sí sola, podemos usar </a:t>
            </a:r>
            <a:r>
              <a:rPr b="0" i="0" lang="en-US" sz="1400" u="none" cap="none" strike="noStrike">
                <a:solidFill>
                  <a:srgbClr val="3D90D9"/>
                </a:solidFill>
                <a:highlight>
                  <a:srgbClr val="E7E7E7"/>
                </a:highlight>
                <a:latin typeface="Consolas"/>
                <a:ea typeface="Consolas"/>
                <a:cs typeface="Consolas"/>
                <a:sym typeface="Consolas"/>
              </a:rPr>
              <a:t>grep</a:t>
            </a:r>
            <a:r>
              <a:rPr b="0" i="0" lang="en-US" sz="1400" u="none" cap="none" strike="noStrike">
                <a:solidFill>
                  <a:srgbClr val="333333"/>
                </a:solidFill>
                <a:latin typeface="Arial"/>
                <a:ea typeface="Arial"/>
                <a:cs typeface="Arial"/>
                <a:sym typeface="Arial"/>
              </a:rPr>
              <a:t> con el indicador</a:t>
            </a:r>
            <a:r>
              <a:rPr b="0" i="0" lang="en-US" sz="1400" u="none" cap="none" strike="noStrike">
                <a:solidFill>
                  <a:srgbClr val="3D90D9"/>
                </a:solidFill>
                <a:highlight>
                  <a:srgbClr val="E7E7E7"/>
                </a:highlight>
                <a:latin typeface="Consolas"/>
                <a:ea typeface="Consolas"/>
                <a:cs typeface="Consolas"/>
                <a:sym typeface="Consolas"/>
              </a:rPr>
              <a:t> -w</a:t>
            </a:r>
            <a:r>
              <a:rPr b="0" i="0" lang="en-US" sz="1400" u="none" cap="none" strike="noStrike">
                <a:solidFill>
                  <a:srgbClr val="333333"/>
                </a:solidFill>
                <a:latin typeface="Arial"/>
                <a:ea typeface="Arial"/>
                <a:cs typeface="Arial"/>
                <a:sym typeface="Arial"/>
              </a:rPr>
              <a:t>. Esto limitará los coincidencias a palabras.</a:t>
            </a:r>
            <a:endParaRPr b="0" i="0" sz="1400" u="none" cap="none" strike="noStrike">
              <a:solidFill>
                <a:srgbClr val="333333"/>
              </a:solidFill>
              <a:latin typeface="Arial"/>
              <a:ea typeface="Arial"/>
              <a:cs typeface="Arial"/>
              <a:sym typeface="Arial"/>
            </a:endParaRPr>
          </a:p>
        </p:txBody>
      </p:sp>
      <p:sp>
        <p:nvSpPr>
          <p:cNvPr id="618" name="Google Shape;618;p43"/>
          <p:cNvSpPr/>
          <p:nvPr/>
        </p:nvSpPr>
        <p:spPr>
          <a:xfrm>
            <a:off x="4671875" y="4679238"/>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43"/>
          <p:cNvSpPr txBox="1"/>
          <p:nvPr/>
        </p:nvSpPr>
        <p:spPr>
          <a:xfrm>
            <a:off x="1404250" y="4786750"/>
            <a:ext cx="9573900" cy="8478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A veces, queremos buscar una frase, en vez de una sola palabra. Esto puede hacerse fácilmente con </a:t>
            </a:r>
            <a:r>
              <a:rPr b="0" i="0" lang="en-US" sz="1400" u="none" cap="none" strike="noStrike">
                <a:solidFill>
                  <a:srgbClr val="3D90D9"/>
                </a:solidFill>
                <a:highlight>
                  <a:srgbClr val="E7E7E7"/>
                </a:highlight>
                <a:latin typeface="Consolas"/>
                <a:ea typeface="Consolas"/>
                <a:cs typeface="Consolas"/>
                <a:sym typeface="Consolas"/>
              </a:rPr>
              <a:t>grep</a:t>
            </a:r>
            <a:r>
              <a:rPr b="0" i="0" lang="en-US" sz="1400" u="none" cap="none" strike="noStrike">
                <a:solidFill>
                  <a:srgbClr val="333333"/>
                </a:solidFill>
                <a:highlight>
                  <a:srgbClr val="FFFFFF"/>
                </a:highlight>
                <a:latin typeface="Arial"/>
                <a:ea typeface="Arial"/>
                <a:cs typeface="Arial"/>
                <a:sym typeface="Arial"/>
              </a:rPr>
              <a:t> usando la frase entre comillas.</a:t>
            </a:r>
            <a:endParaRPr b="0" i="0" sz="1400" u="none" cap="none" strike="noStrike">
              <a:solidFill>
                <a:srgbClr val="000000"/>
              </a:solidFill>
              <a:latin typeface="Arial"/>
              <a:ea typeface="Arial"/>
              <a:cs typeface="Arial"/>
              <a:sym typeface="Arial"/>
            </a:endParaRPr>
          </a:p>
        </p:txBody>
      </p:sp>
      <p:sp>
        <p:nvSpPr>
          <p:cNvPr id="620" name="Google Shape;620;p43"/>
          <p:cNvSpPr/>
          <p:nvPr/>
        </p:nvSpPr>
        <p:spPr>
          <a:xfrm>
            <a:off x="4671875" y="561000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43"/>
          <p:cNvSpPr txBox="1"/>
          <p:nvPr/>
        </p:nvSpPr>
        <p:spPr>
          <a:xfrm>
            <a:off x="5620825" y="1731300"/>
            <a:ext cx="2619900" cy="921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Is not the true Tao, until</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"My Thesis" not found</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Today it is not working</a:t>
            </a:r>
            <a:endParaRPr b="0" i="0" sz="1200" u="none" cap="none" strike="noStrike">
              <a:solidFill>
                <a:srgbClr val="19177C"/>
              </a:solidFill>
              <a:highlight>
                <a:srgbClr val="F8F8F8"/>
              </a:highlight>
              <a:latin typeface="Consolas"/>
              <a:ea typeface="Consolas"/>
              <a:cs typeface="Consolas"/>
              <a:sym typeface="Consolas"/>
            </a:endParaRPr>
          </a:p>
        </p:txBody>
      </p:sp>
      <p:sp>
        <p:nvSpPr>
          <p:cNvPr id="622" name="Google Shape;622;p43"/>
          <p:cNvSpPr txBox="1"/>
          <p:nvPr/>
        </p:nvSpPr>
        <p:spPr>
          <a:xfrm>
            <a:off x="1440900" y="1978850"/>
            <a:ext cx="21597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grep </a:t>
            </a:r>
            <a:r>
              <a:rPr b="0" i="0" lang="en-US" sz="1200" u="none" cap="none" strike="noStrike">
                <a:solidFill>
                  <a:srgbClr val="6E5494"/>
                </a:solidFill>
                <a:highlight>
                  <a:srgbClr val="F8F8F8"/>
                </a:highlight>
                <a:latin typeface="Consolas"/>
                <a:ea typeface="Consolas"/>
                <a:cs typeface="Consolas"/>
                <a:sym typeface="Consolas"/>
              </a:rPr>
              <a:t>not haiku.txt</a:t>
            </a:r>
            <a:endParaRPr b="0" i="0" sz="1200" u="none" cap="none" strike="noStrike">
              <a:solidFill>
                <a:srgbClr val="19177C"/>
              </a:solidFill>
              <a:highlight>
                <a:srgbClr val="F8F8F8"/>
              </a:highlight>
              <a:latin typeface="Consolas"/>
              <a:ea typeface="Consolas"/>
              <a:cs typeface="Consolas"/>
              <a:sym typeface="Consolas"/>
            </a:endParaRPr>
          </a:p>
        </p:txBody>
      </p:sp>
      <p:sp>
        <p:nvSpPr>
          <p:cNvPr id="623" name="Google Shape;623;p43"/>
          <p:cNvSpPr txBox="1"/>
          <p:nvPr/>
        </p:nvSpPr>
        <p:spPr>
          <a:xfrm>
            <a:off x="1440900" y="2980138"/>
            <a:ext cx="21597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grep </a:t>
            </a:r>
            <a:r>
              <a:rPr b="0" i="0" lang="en-US" sz="1200" u="none" cap="none" strike="noStrike">
                <a:solidFill>
                  <a:srgbClr val="6E5494"/>
                </a:solidFill>
                <a:highlight>
                  <a:srgbClr val="F8F8F8"/>
                </a:highlight>
                <a:latin typeface="Consolas"/>
                <a:ea typeface="Consolas"/>
                <a:cs typeface="Consolas"/>
                <a:sym typeface="Consolas"/>
              </a:rPr>
              <a:t>The haiku.txt</a:t>
            </a:r>
            <a:endParaRPr b="0" i="0" sz="1200" u="none" cap="none" strike="noStrike">
              <a:solidFill>
                <a:srgbClr val="19177C"/>
              </a:solidFill>
              <a:highlight>
                <a:srgbClr val="F8F8F8"/>
              </a:highlight>
              <a:latin typeface="Consolas"/>
              <a:ea typeface="Consolas"/>
              <a:cs typeface="Consolas"/>
              <a:sym typeface="Consolas"/>
            </a:endParaRPr>
          </a:p>
        </p:txBody>
      </p:sp>
      <p:sp>
        <p:nvSpPr>
          <p:cNvPr id="624" name="Google Shape;624;p43"/>
          <p:cNvSpPr txBox="1"/>
          <p:nvPr/>
        </p:nvSpPr>
        <p:spPr>
          <a:xfrm>
            <a:off x="5620825" y="2872413"/>
            <a:ext cx="2619900" cy="663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The Tao that is seen</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"My Thesis" not found.</a:t>
            </a:r>
            <a:endParaRPr b="0" i="0" sz="1200" u="none" cap="none" strike="noStrike">
              <a:solidFill>
                <a:srgbClr val="19177C"/>
              </a:solidFill>
              <a:highlight>
                <a:srgbClr val="F8F8F8"/>
              </a:highlight>
              <a:latin typeface="Consolas"/>
              <a:ea typeface="Consolas"/>
              <a:cs typeface="Consolas"/>
              <a:sym typeface="Consolas"/>
            </a:endParaRPr>
          </a:p>
        </p:txBody>
      </p:sp>
      <p:sp>
        <p:nvSpPr>
          <p:cNvPr id="625" name="Google Shape;625;p43"/>
          <p:cNvSpPr txBox="1"/>
          <p:nvPr/>
        </p:nvSpPr>
        <p:spPr>
          <a:xfrm>
            <a:off x="1440900" y="4526838"/>
            <a:ext cx="23715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grep</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-w</a:t>
            </a:r>
            <a:r>
              <a:rPr b="0" i="0" lang="en-US" sz="1200" u="none" cap="none" strike="noStrike">
                <a:solidFill>
                  <a:srgbClr val="6E5494"/>
                </a:solidFill>
                <a:highlight>
                  <a:srgbClr val="F8F8F8"/>
                </a:highlight>
                <a:latin typeface="Consolas"/>
                <a:ea typeface="Consolas"/>
                <a:cs typeface="Consolas"/>
                <a:sym typeface="Consolas"/>
              </a:rPr>
              <a:t> The haiku.txt</a:t>
            </a:r>
            <a:endParaRPr b="0" i="0" sz="1200" u="none" cap="none" strike="noStrike">
              <a:solidFill>
                <a:srgbClr val="19177C"/>
              </a:solidFill>
              <a:highlight>
                <a:srgbClr val="F8F8F8"/>
              </a:highlight>
              <a:latin typeface="Consolas"/>
              <a:ea typeface="Consolas"/>
              <a:cs typeface="Consolas"/>
              <a:sym typeface="Consolas"/>
            </a:endParaRPr>
          </a:p>
        </p:txBody>
      </p:sp>
      <p:sp>
        <p:nvSpPr>
          <p:cNvPr id="626" name="Google Shape;626;p43"/>
          <p:cNvSpPr txBox="1"/>
          <p:nvPr/>
        </p:nvSpPr>
        <p:spPr>
          <a:xfrm>
            <a:off x="1440900" y="5537688"/>
            <a:ext cx="27777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grep</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-w</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BA2121"/>
                </a:solidFill>
                <a:highlight>
                  <a:srgbClr val="F8F8F8"/>
                </a:highlight>
                <a:latin typeface="Consolas"/>
                <a:ea typeface="Consolas"/>
                <a:cs typeface="Consolas"/>
                <a:sym typeface="Consolas"/>
              </a:rPr>
              <a:t>"is not"</a:t>
            </a:r>
            <a:r>
              <a:rPr b="0" i="0" lang="en-US" sz="1200" u="none" cap="none" strike="noStrike">
                <a:solidFill>
                  <a:srgbClr val="6E5494"/>
                </a:solidFill>
                <a:highlight>
                  <a:srgbClr val="F8F8F8"/>
                </a:highlight>
                <a:latin typeface="Consolas"/>
                <a:ea typeface="Consolas"/>
                <a:cs typeface="Consolas"/>
                <a:sym typeface="Consolas"/>
              </a:rPr>
              <a:t> haiku.txt</a:t>
            </a:r>
            <a:endParaRPr b="0" i="0" sz="1200" u="none" cap="none" strike="noStrike">
              <a:solidFill>
                <a:srgbClr val="19177C"/>
              </a:solidFill>
              <a:highlight>
                <a:srgbClr val="F8F8F8"/>
              </a:highlight>
              <a:latin typeface="Consolas"/>
              <a:ea typeface="Consolas"/>
              <a:cs typeface="Consolas"/>
              <a:sym typeface="Consolas"/>
            </a:endParaRPr>
          </a:p>
        </p:txBody>
      </p:sp>
      <p:sp>
        <p:nvSpPr>
          <p:cNvPr id="627" name="Google Shape;627;p43"/>
          <p:cNvSpPr txBox="1"/>
          <p:nvPr/>
        </p:nvSpPr>
        <p:spPr>
          <a:xfrm>
            <a:off x="5620825" y="4526838"/>
            <a:ext cx="26199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The Tao that is seen</a:t>
            </a:r>
            <a:endParaRPr b="0" i="0" sz="1200" u="none" cap="none" strike="noStrike">
              <a:solidFill>
                <a:srgbClr val="19177C"/>
              </a:solidFill>
              <a:highlight>
                <a:srgbClr val="F8F8F8"/>
              </a:highlight>
              <a:latin typeface="Consolas"/>
              <a:ea typeface="Consolas"/>
              <a:cs typeface="Consolas"/>
              <a:sym typeface="Consolas"/>
            </a:endParaRPr>
          </a:p>
        </p:txBody>
      </p:sp>
      <p:sp>
        <p:nvSpPr>
          <p:cNvPr id="628" name="Google Shape;628;p43"/>
          <p:cNvSpPr txBox="1"/>
          <p:nvPr/>
        </p:nvSpPr>
        <p:spPr>
          <a:xfrm>
            <a:off x="5620825" y="5537675"/>
            <a:ext cx="26199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Today it is not working</a:t>
            </a:r>
            <a:endParaRPr b="0" i="0" sz="1200" u="none" cap="none" strike="noStrike">
              <a:solidFill>
                <a:srgbClr val="19177C"/>
              </a:solidFill>
              <a:highlight>
                <a:srgbClr val="F8F8F8"/>
              </a:highlight>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32" name="Shape 632"/>
        <p:cNvGrpSpPr/>
        <p:nvPr/>
      </p:nvGrpSpPr>
      <p:grpSpPr>
        <a:xfrm>
          <a:off x="0" y="0"/>
          <a:ext cx="0" cy="0"/>
          <a:chOff x="0" y="0"/>
          <a:chExt cx="0" cy="0"/>
        </a:xfrm>
      </p:grpSpPr>
      <p:sp>
        <p:nvSpPr>
          <p:cNvPr id="633" name="Google Shape;633;p44"/>
          <p:cNvSpPr txBox="1"/>
          <p:nvPr/>
        </p:nvSpPr>
        <p:spPr>
          <a:xfrm>
            <a:off x="1388850" y="1387175"/>
            <a:ext cx="9443100" cy="401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Otra opción útil es </a:t>
            </a:r>
            <a:r>
              <a:rPr b="0" i="0" lang="en-US" sz="1400" u="none" cap="none" strike="noStrike">
                <a:solidFill>
                  <a:srgbClr val="3D90D9"/>
                </a:solidFill>
                <a:highlight>
                  <a:srgbClr val="E7E7E7"/>
                </a:highlight>
                <a:latin typeface="Consolas"/>
                <a:ea typeface="Consolas"/>
                <a:cs typeface="Consolas"/>
                <a:sym typeface="Consolas"/>
              </a:rPr>
              <a:t>-n</a:t>
            </a:r>
            <a:r>
              <a:rPr b="0" i="0" lang="en-US" sz="1400" u="none" cap="none" strike="noStrike">
                <a:solidFill>
                  <a:srgbClr val="333333"/>
                </a:solidFill>
                <a:highlight>
                  <a:srgbClr val="FFFFFF"/>
                </a:highlight>
                <a:latin typeface="Arial"/>
                <a:ea typeface="Arial"/>
                <a:cs typeface="Arial"/>
                <a:sym typeface="Arial"/>
              </a:rPr>
              <a:t>, que numera las líneas que coinciden:</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634" name="Google Shape;634;p44"/>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EJEMPLOS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44"/>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6" name="Google Shape;636;p44"/>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637" name="Google Shape;637;p44"/>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638" name="Google Shape;638;p44"/>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639" name="Google Shape;639;p44"/>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640" name="Google Shape;640;p44"/>
          <p:cNvSpPr txBox="1"/>
          <p:nvPr/>
        </p:nvSpPr>
        <p:spPr>
          <a:xfrm>
            <a:off x="1479450" y="2040263"/>
            <a:ext cx="27777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grep</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BA2121"/>
                </a:solidFill>
                <a:highlight>
                  <a:srgbClr val="F8F8F8"/>
                </a:highlight>
                <a:latin typeface="Consolas"/>
                <a:ea typeface="Consolas"/>
                <a:cs typeface="Consolas"/>
                <a:sym typeface="Consolas"/>
              </a:rPr>
              <a:t>"it"</a:t>
            </a:r>
            <a:r>
              <a:rPr b="0" i="0" lang="en-US" sz="1200" u="none" cap="none" strike="noStrike">
                <a:solidFill>
                  <a:srgbClr val="6E5494"/>
                </a:solidFill>
                <a:highlight>
                  <a:srgbClr val="F8F8F8"/>
                </a:highlight>
                <a:latin typeface="Consolas"/>
                <a:ea typeface="Consolas"/>
                <a:cs typeface="Consolas"/>
                <a:sym typeface="Consolas"/>
              </a:rPr>
              <a:t> haiku.txt</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41" name="Google Shape;641;p44"/>
          <p:cNvSpPr txBox="1"/>
          <p:nvPr/>
        </p:nvSpPr>
        <p:spPr>
          <a:xfrm>
            <a:off x="5767875" y="1781225"/>
            <a:ext cx="2870400" cy="9192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5:With searching comes loss</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9:Yesterday it worked</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10:Today it is not working</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42" name="Google Shape;642;p44"/>
          <p:cNvSpPr txBox="1"/>
          <p:nvPr/>
        </p:nvSpPr>
        <p:spPr>
          <a:xfrm>
            <a:off x="1479450" y="3446438"/>
            <a:ext cx="27777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grep</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-w</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BA2121"/>
                </a:solidFill>
                <a:highlight>
                  <a:srgbClr val="F8F8F8"/>
                </a:highlight>
                <a:latin typeface="Consolas"/>
                <a:ea typeface="Consolas"/>
                <a:cs typeface="Consolas"/>
                <a:sym typeface="Consolas"/>
              </a:rPr>
              <a:t>"the"</a:t>
            </a:r>
            <a:r>
              <a:rPr b="0" i="0" lang="en-US" sz="1200" u="none" cap="none" strike="noStrike">
                <a:solidFill>
                  <a:srgbClr val="6E5494"/>
                </a:solidFill>
                <a:highlight>
                  <a:srgbClr val="F8F8F8"/>
                </a:highlight>
                <a:latin typeface="Consolas"/>
                <a:ea typeface="Consolas"/>
                <a:cs typeface="Consolas"/>
                <a:sym typeface="Consolas"/>
              </a:rPr>
              <a:t> haiku.txt</a:t>
            </a:r>
            <a:br>
              <a:rPr b="0" i="0" lang="en-US" sz="1200" u="none" cap="none" strike="noStrike">
                <a:solidFill>
                  <a:srgbClr val="6E5494"/>
                </a:solidFill>
                <a:highlight>
                  <a:srgbClr val="F8F8F8"/>
                </a:highlight>
                <a:latin typeface="Consolas"/>
                <a:ea typeface="Consolas"/>
                <a:cs typeface="Consolas"/>
                <a:sym typeface="Consolas"/>
              </a:rPr>
            </a:br>
            <a:endParaRPr b="0" i="0" sz="1200" u="none" cap="none" strike="noStrike">
              <a:solidFill>
                <a:srgbClr val="6E5494"/>
              </a:solidFill>
              <a:highlight>
                <a:srgbClr val="F8F8F8"/>
              </a:highlight>
              <a:latin typeface="Consolas"/>
              <a:ea typeface="Consolas"/>
              <a:cs typeface="Consolas"/>
              <a:sym typeface="Consolas"/>
            </a:endParaRPr>
          </a:p>
          <a:p>
            <a:pPr indent="0" lvl="0" marL="0" marR="0" rtl="0" algn="l">
              <a:lnSpc>
                <a:spcPct val="115000"/>
              </a:lnSpc>
              <a:spcBef>
                <a:spcPts val="80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42857"/>
              </a:lnSpc>
              <a:spcBef>
                <a:spcPts val="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43" name="Google Shape;643;p44"/>
          <p:cNvSpPr txBox="1"/>
          <p:nvPr/>
        </p:nvSpPr>
        <p:spPr>
          <a:xfrm>
            <a:off x="5767875" y="3287600"/>
            <a:ext cx="2870400" cy="7188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2:Is not the true Tao, until</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6:and the presence of absence:</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44" name="Google Shape;644;p44"/>
          <p:cNvSpPr txBox="1"/>
          <p:nvPr/>
        </p:nvSpPr>
        <p:spPr>
          <a:xfrm>
            <a:off x="1312650" y="2732900"/>
            <a:ext cx="9563700" cy="718800"/>
          </a:xfrm>
          <a:prstGeom prst="rect">
            <a:avLst/>
          </a:prstGeom>
          <a:noFill/>
          <a:ln>
            <a:noFill/>
          </a:ln>
        </p:spPr>
        <p:txBody>
          <a:bodyPr anchorCtr="0" anchor="ctr" bIns="91425" lIns="91425" spcFirstLastPara="1" rIns="91425" wrap="square" tIns="91425">
            <a:noAutofit/>
          </a:bodyPr>
          <a:lstStyle/>
          <a:p>
            <a:pPr indent="0" lvl="0" marL="88900" marR="88900" rtl="0" algn="just">
              <a:lnSpc>
                <a:spcPct val="100000"/>
              </a:lnSpc>
              <a:spcBef>
                <a:spcPts val="0"/>
              </a:spcBef>
              <a:spcAft>
                <a:spcPts val="80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Podemos combinar la opción </a:t>
            </a:r>
            <a:r>
              <a:rPr b="0" i="0" lang="en-US" sz="1400" u="none" cap="none" strike="noStrike">
                <a:solidFill>
                  <a:srgbClr val="3D90D9"/>
                </a:solidFill>
                <a:highlight>
                  <a:srgbClr val="E7E7E7"/>
                </a:highlight>
                <a:latin typeface="Consolas"/>
                <a:ea typeface="Consolas"/>
                <a:cs typeface="Consolas"/>
                <a:sym typeface="Consolas"/>
              </a:rPr>
              <a:t>-w</a:t>
            </a:r>
            <a:r>
              <a:rPr b="0" i="0" lang="en-US" sz="1400" u="none" cap="none" strike="noStrike">
                <a:solidFill>
                  <a:srgbClr val="333333"/>
                </a:solidFill>
                <a:highlight>
                  <a:srgbClr val="FFFFFF"/>
                </a:highlight>
                <a:latin typeface="Arial"/>
                <a:ea typeface="Arial"/>
                <a:cs typeface="Arial"/>
                <a:sym typeface="Arial"/>
              </a:rPr>
              <a:t> para encontrar las líneas que contienen la palabra “the” con </a:t>
            </a:r>
            <a:r>
              <a:rPr b="0" i="0" lang="en-US" sz="1400" u="none" cap="none" strike="noStrike">
                <a:solidFill>
                  <a:srgbClr val="3D90D9"/>
                </a:solidFill>
                <a:highlight>
                  <a:srgbClr val="E7E7E7"/>
                </a:highlight>
                <a:latin typeface="Consolas"/>
                <a:ea typeface="Consolas"/>
                <a:cs typeface="Consolas"/>
                <a:sym typeface="Consolas"/>
              </a:rPr>
              <a:t>-n</a:t>
            </a:r>
            <a:r>
              <a:rPr b="0" i="0" lang="en-US" sz="1400" u="none" cap="none" strike="noStrike">
                <a:solidFill>
                  <a:srgbClr val="333333"/>
                </a:solidFill>
                <a:highlight>
                  <a:srgbClr val="FFFFFF"/>
                </a:highlight>
                <a:latin typeface="Arial"/>
                <a:ea typeface="Arial"/>
                <a:cs typeface="Arial"/>
                <a:sym typeface="Arial"/>
              </a:rPr>
              <a:t> para numerar las líneas que coinciden:</a:t>
            </a:r>
            <a:endParaRPr b="0" i="0" sz="1400" u="none" cap="none" strike="noStrike">
              <a:solidFill>
                <a:srgbClr val="6E5494"/>
              </a:solidFill>
              <a:highlight>
                <a:srgbClr val="F8F8F8"/>
              </a:highlight>
              <a:latin typeface="Consolas"/>
              <a:ea typeface="Consolas"/>
              <a:cs typeface="Consolas"/>
              <a:sym typeface="Consolas"/>
            </a:endParaRPr>
          </a:p>
        </p:txBody>
      </p:sp>
      <p:sp>
        <p:nvSpPr>
          <p:cNvPr id="645" name="Google Shape;645;p44"/>
          <p:cNvSpPr txBox="1"/>
          <p:nvPr/>
        </p:nvSpPr>
        <p:spPr>
          <a:xfrm>
            <a:off x="1366650" y="4159100"/>
            <a:ext cx="9487500" cy="338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800"/>
              </a:spcAft>
              <a:buClr>
                <a:srgbClr val="000000"/>
              </a:buClr>
              <a:buSzPts val="1400"/>
              <a:buFont typeface="Arial"/>
              <a:buNone/>
            </a:pPr>
            <a:r>
              <a:rPr b="0" i="0" lang="en-US" sz="1400" u="none" cap="none" strike="noStrike">
                <a:solidFill>
                  <a:srgbClr val="333333"/>
                </a:solidFill>
                <a:latin typeface="Arial"/>
                <a:ea typeface="Arial"/>
                <a:cs typeface="Arial"/>
                <a:sym typeface="Arial"/>
              </a:rPr>
              <a:t>Ahora queremos usar la opción </a:t>
            </a:r>
            <a:r>
              <a:rPr b="0" i="0" lang="en-US" sz="1400" u="none" cap="none" strike="noStrike">
                <a:solidFill>
                  <a:srgbClr val="3D90D9"/>
                </a:solidFill>
                <a:highlight>
                  <a:srgbClr val="E7E7E7"/>
                </a:highlight>
                <a:latin typeface="Consolas"/>
                <a:ea typeface="Consolas"/>
                <a:cs typeface="Consolas"/>
                <a:sym typeface="Consolas"/>
              </a:rPr>
              <a:t>-i</a:t>
            </a:r>
            <a:r>
              <a:rPr b="0" i="0" lang="en-US" sz="1400" u="none" cap="none" strike="noStrike">
                <a:solidFill>
                  <a:srgbClr val="333333"/>
                </a:solidFill>
                <a:latin typeface="Arial"/>
                <a:ea typeface="Arial"/>
                <a:cs typeface="Arial"/>
                <a:sym typeface="Arial"/>
              </a:rPr>
              <a:t> para hacer que nuestra búsqueda sea insensible a mayúsculas y minúsculas:</a:t>
            </a:r>
            <a:endParaRPr b="0" i="0" sz="1400" u="none" cap="none" strike="noStrike">
              <a:solidFill>
                <a:srgbClr val="333333"/>
              </a:solidFill>
              <a:latin typeface="Arial"/>
              <a:ea typeface="Arial"/>
              <a:cs typeface="Arial"/>
              <a:sym typeface="Arial"/>
            </a:endParaRPr>
          </a:p>
        </p:txBody>
      </p:sp>
      <p:sp>
        <p:nvSpPr>
          <p:cNvPr id="646" name="Google Shape;646;p44"/>
          <p:cNvSpPr txBox="1"/>
          <p:nvPr/>
        </p:nvSpPr>
        <p:spPr>
          <a:xfrm>
            <a:off x="1479450" y="4685263"/>
            <a:ext cx="30972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grep</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-w</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-i</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BA2121"/>
                </a:solidFill>
                <a:highlight>
                  <a:srgbClr val="F8F8F8"/>
                </a:highlight>
                <a:latin typeface="Consolas"/>
                <a:ea typeface="Consolas"/>
                <a:cs typeface="Consolas"/>
                <a:sym typeface="Consolas"/>
              </a:rPr>
              <a:t>"the"</a:t>
            </a:r>
            <a:r>
              <a:rPr b="0" i="0" lang="en-US" sz="1200" u="none" cap="none" strike="noStrike">
                <a:solidFill>
                  <a:srgbClr val="6E5494"/>
                </a:solidFill>
                <a:highlight>
                  <a:srgbClr val="F8F8F8"/>
                </a:highlight>
                <a:latin typeface="Consolas"/>
                <a:ea typeface="Consolas"/>
                <a:cs typeface="Consolas"/>
                <a:sym typeface="Consolas"/>
              </a:rPr>
              <a:t> haiku.txt</a:t>
            </a:r>
            <a:endParaRPr b="0" i="0" sz="1200" u="none" cap="none" strike="noStrike">
              <a:solidFill>
                <a:srgbClr val="19177C"/>
              </a:solidFill>
              <a:highlight>
                <a:srgbClr val="F8F8F8"/>
              </a:highlight>
              <a:latin typeface="Consolas"/>
              <a:ea typeface="Consolas"/>
              <a:cs typeface="Consolas"/>
              <a:sym typeface="Consolas"/>
            </a:endParaRPr>
          </a:p>
          <a:p>
            <a:pPr indent="0" lvl="0" marL="0" marR="0" rtl="0" algn="l">
              <a:lnSpc>
                <a:spcPct val="115000"/>
              </a:lnSpc>
              <a:spcBef>
                <a:spcPts val="80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42857"/>
              </a:lnSpc>
              <a:spcBef>
                <a:spcPts val="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47" name="Google Shape;647;p44"/>
          <p:cNvSpPr txBox="1"/>
          <p:nvPr/>
        </p:nvSpPr>
        <p:spPr>
          <a:xfrm>
            <a:off x="6225075" y="4497800"/>
            <a:ext cx="2870400" cy="9426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1:The Tao that is seen</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2:Is not the true Tao, until</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6:and the presence of absence:</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48" name="Google Shape;648;p44"/>
          <p:cNvSpPr/>
          <p:nvPr/>
        </p:nvSpPr>
        <p:spPr>
          <a:xfrm>
            <a:off x="4923863" y="213232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44"/>
          <p:cNvSpPr/>
          <p:nvPr/>
        </p:nvSpPr>
        <p:spPr>
          <a:xfrm>
            <a:off x="4923863" y="351875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44"/>
          <p:cNvSpPr/>
          <p:nvPr/>
        </p:nvSpPr>
        <p:spPr>
          <a:xfrm>
            <a:off x="5312213" y="475757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54" name="Shape 654"/>
        <p:cNvGrpSpPr/>
        <p:nvPr/>
      </p:nvGrpSpPr>
      <p:grpSpPr>
        <a:xfrm>
          <a:off x="0" y="0"/>
          <a:ext cx="0" cy="0"/>
          <a:chOff x="0" y="0"/>
          <a:chExt cx="0" cy="0"/>
        </a:xfrm>
      </p:grpSpPr>
      <p:sp>
        <p:nvSpPr>
          <p:cNvPr id="655" name="Google Shape;655;p45"/>
          <p:cNvSpPr txBox="1"/>
          <p:nvPr/>
        </p:nvSpPr>
        <p:spPr>
          <a:xfrm>
            <a:off x="1388850" y="1387175"/>
            <a:ext cx="9443100" cy="5523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200"/>
              <a:buFont typeface="Arial"/>
              <a:buNone/>
            </a:pPr>
            <a:r>
              <a:rPr b="0" i="0" lang="en-US" sz="1200" u="none" cap="none" strike="noStrike">
                <a:solidFill>
                  <a:srgbClr val="333333"/>
                </a:solidFill>
                <a:latin typeface="Arial"/>
                <a:ea typeface="Arial"/>
                <a:cs typeface="Arial"/>
                <a:sym typeface="Arial"/>
              </a:rPr>
              <a:t>Ahora, queremos usar la opción </a:t>
            </a:r>
            <a:r>
              <a:rPr b="0" i="0" lang="en-US" sz="1200" u="none" cap="none" strike="noStrike">
                <a:solidFill>
                  <a:srgbClr val="3D90D9"/>
                </a:solidFill>
                <a:highlight>
                  <a:srgbClr val="E7E7E7"/>
                </a:highlight>
                <a:latin typeface="Consolas"/>
                <a:ea typeface="Consolas"/>
                <a:cs typeface="Consolas"/>
                <a:sym typeface="Consolas"/>
              </a:rPr>
              <a:t>-v</a:t>
            </a:r>
            <a:r>
              <a:rPr b="0" i="0" lang="en-US" sz="1200" u="none" cap="none" strike="noStrike">
                <a:solidFill>
                  <a:srgbClr val="333333"/>
                </a:solidFill>
                <a:latin typeface="Arial"/>
                <a:ea typeface="Arial"/>
                <a:cs typeface="Arial"/>
                <a:sym typeface="Arial"/>
              </a:rPr>
              <a:t> para invertir nuestra búsqueda, es decir, queremos que obtener las líneas que </a:t>
            </a:r>
            <a:r>
              <a:rPr b="0" i="0" lang="en-US" sz="1200" u="none" cap="none" strike="noStrike">
                <a:solidFill>
                  <a:srgbClr val="FF0000"/>
                </a:solidFill>
                <a:latin typeface="Arial"/>
                <a:ea typeface="Arial"/>
                <a:cs typeface="Arial"/>
                <a:sym typeface="Arial"/>
              </a:rPr>
              <a:t>NO</a:t>
            </a:r>
            <a:r>
              <a:rPr b="0" i="0" lang="en-US" sz="1200" u="none" cap="none" strike="noStrike">
                <a:solidFill>
                  <a:srgbClr val="333333"/>
                </a:solidFill>
                <a:latin typeface="Arial"/>
                <a:ea typeface="Arial"/>
                <a:cs typeface="Arial"/>
                <a:sym typeface="Arial"/>
              </a:rPr>
              <a:t> contienen la palabra “the”.</a:t>
            </a:r>
            <a:endParaRPr b="0" i="0" sz="1200" u="none" cap="none" strike="noStrike">
              <a:solidFill>
                <a:srgbClr val="333333"/>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200"/>
              <a:buFont typeface="Arial"/>
              <a:buNone/>
            </a:pPr>
            <a:r>
              <a:t/>
            </a:r>
            <a:endParaRPr b="0" i="0" sz="1200" u="none" cap="none" strike="noStrike">
              <a:solidFill>
                <a:srgbClr val="333333"/>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333333"/>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0"/>
              </a:spcBef>
              <a:spcAft>
                <a:spcPts val="800"/>
              </a:spcAft>
              <a:buClr>
                <a:srgbClr val="000000"/>
              </a:buClr>
              <a:buSzPts val="1200"/>
              <a:buFont typeface="Arial"/>
              <a:buNone/>
            </a:pPr>
            <a:r>
              <a:t/>
            </a:r>
            <a:endParaRPr b="0" i="0" sz="1200" u="none" cap="none" strike="noStrike">
              <a:solidFill>
                <a:srgbClr val="333333"/>
              </a:solidFill>
              <a:highlight>
                <a:srgbClr val="FFFFFF"/>
              </a:highlight>
              <a:latin typeface="Arial"/>
              <a:ea typeface="Arial"/>
              <a:cs typeface="Arial"/>
              <a:sym typeface="Arial"/>
            </a:endParaRPr>
          </a:p>
        </p:txBody>
      </p:sp>
      <p:sp>
        <p:nvSpPr>
          <p:cNvPr id="656" name="Google Shape;656;p45"/>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EJEMPLOS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45"/>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8" name="Google Shape;658;p45"/>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659" name="Google Shape;659;p45"/>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660" name="Google Shape;660;p45"/>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661" name="Google Shape;661;p45"/>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662" name="Google Shape;662;p45"/>
          <p:cNvSpPr txBox="1"/>
          <p:nvPr/>
        </p:nvSpPr>
        <p:spPr>
          <a:xfrm>
            <a:off x="1499400" y="2773900"/>
            <a:ext cx="30030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grep</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-n</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-w</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-v</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BA2121"/>
                </a:solidFill>
                <a:highlight>
                  <a:srgbClr val="F8F8F8"/>
                </a:highlight>
                <a:latin typeface="Consolas"/>
                <a:ea typeface="Consolas"/>
                <a:cs typeface="Consolas"/>
                <a:sym typeface="Consolas"/>
              </a:rPr>
              <a:t>"the"</a:t>
            </a:r>
            <a:r>
              <a:rPr b="0" i="0" lang="en-US" sz="1200" u="none" cap="none" strike="noStrike">
                <a:solidFill>
                  <a:srgbClr val="6E5494"/>
                </a:solidFill>
                <a:highlight>
                  <a:srgbClr val="F8F8F8"/>
                </a:highlight>
                <a:latin typeface="Consolas"/>
                <a:ea typeface="Consolas"/>
                <a:cs typeface="Consolas"/>
                <a:sym typeface="Consolas"/>
              </a:rPr>
              <a:t> haiku.txt</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63" name="Google Shape;663;p45"/>
          <p:cNvSpPr txBox="1"/>
          <p:nvPr/>
        </p:nvSpPr>
        <p:spPr>
          <a:xfrm>
            <a:off x="6093200" y="1917550"/>
            <a:ext cx="3633000" cy="21138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000"/>
              <a:buFont typeface="Arial"/>
              <a:buNone/>
            </a:pPr>
            <a:r>
              <a:rPr b="0" i="0" lang="en-US" sz="1000" u="none" cap="none" strike="noStrike">
                <a:solidFill>
                  <a:srgbClr val="303030"/>
                </a:solidFill>
                <a:highlight>
                  <a:srgbClr val="F8F8F8"/>
                </a:highlight>
                <a:latin typeface="Consolas"/>
                <a:ea typeface="Consolas"/>
                <a:cs typeface="Consolas"/>
                <a:sym typeface="Consolas"/>
              </a:rPr>
              <a:t>1:The Tao that is seen</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3:You bring fresh toner.</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4:</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5:With searching comes loss</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7:"My Thesis" not found.</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8:</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9:Yesterday it worked</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10:Today it is not working</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11:Software is like that.</a:t>
            </a:r>
            <a:endParaRPr b="0" i="0" sz="10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64" name="Google Shape;664;p45"/>
          <p:cNvSpPr/>
          <p:nvPr/>
        </p:nvSpPr>
        <p:spPr>
          <a:xfrm>
            <a:off x="5171038" y="284620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45"/>
          <p:cNvSpPr txBox="1"/>
          <p:nvPr/>
        </p:nvSpPr>
        <p:spPr>
          <a:xfrm>
            <a:off x="1499400" y="4626525"/>
            <a:ext cx="18228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008000"/>
                </a:solidFill>
                <a:highlight>
                  <a:srgbClr val="F8F8F8"/>
                </a:highlight>
                <a:latin typeface="Consolas"/>
                <a:ea typeface="Consolas"/>
                <a:cs typeface="Consolas"/>
                <a:sym typeface="Consolas"/>
              </a:rPr>
              <a:t>grep</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--help</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66" name="Google Shape;666;p45"/>
          <p:cNvSpPr txBox="1"/>
          <p:nvPr/>
        </p:nvSpPr>
        <p:spPr>
          <a:xfrm>
            <a:off x="1423200" y="4165850"/>
            <a:ext cx="9443100" cy="44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3D90D9"/>
                </a:solidFill>
                <a:highlight>
                  <a:srgbClr val="E7E7E7"/>
                </a:highlight>
                <a:latin typeface="Consolas"/>
                <a:ea typeface="Consolas"/>
                <a:cs typeface="Consolas"/>
                <a:sym typeface="Consolas"/>
              </a:rPr>
              <a:t>grep</a:t>
            </a:r>
            <a:r>
              <a:rPr b="0" i="0" lang="en-US" sz="1400" u="none" cap="none" strike="noStrike">
                <a:solidFill>
                  <a:srgbClr val="333333"/>
                </a:solidFill>
                <a:latin typeface="Arial"/>
                <a:ea typeface="Arial"/>
                <a:cs typeface="Arial"/>
                <a:sym typeface="Arial"/>
              </a:rPr>
              <a:t> tiene muchas otras opciones. Para averiguar cuáles son, podemos escribir:</a:t>
            </a:r>
            <a:endParaRPr b="0" i="0" sz="1400" u="none" cap="none" strike="noStrike">
              <a:solidFill>
                <a:srgbClr val="333333"/>
              </a:solidFill>
              <a:latin typeface="Arial"/>
              <a:ea typeface="Arial"/>
              <a:cs typeface="Arial"/>
              <a:sym typeface="Arial"/>
            </a:endParaRPr>
          </a:p>
          <a:p>
            <a:pPr indent="0" lvl="0" marL="88900" marR="88900" rtl="0" algn="just">
              <a:lnSpc>
                <a:spcPct val="100000"/>
              </a:lnSpc>
              <a:spcBef>
                <a:spcPts val="80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70" name="Shape 670"/>
        <p:cNvGrpSpPr/>
        <p:nvPr/>
      </p:nvGrpSpPr>
      <p:grpSpPr>
        <a:xfrm>
          <a:off x="0" y="0"/>
          <a:ext cx="0" cy="0"/>
          <a:chOff x="0" y="0"/>
          <a:chExt cx="0" cy="0"/>
        </a:xfrm>
      </p:grpSpPr>
      <p:sp>
        <p:nvSpPr>
          <p:cNvPr id="671" name="Google Shape;671;p46"/>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72" name="Google Shape;672;p46"/>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673" name="Google Shape;673;p46"/>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674" name="Google Shape;674;p46"/>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675" name="Google Shape;675;p46"/>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676" name="Google Shape;676;p46"/>
          <p:cNvSpPr txBox="1"/>
          <p:nvPr/>
        </p:nvSpPr>
        <p:spPr>
          <a:xfrm>
            <a:off x="1312650" y="750775"/>
            <a:ext cx="57738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Encontrando archivos: find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46"/>
          <p:cNvSpPr txBox="1"/>
          <p:nvPr/>
        </p:nvSpPr>
        <p:spPr>
          <a:xfrm>
            <a:off x="1312650" y="1463375"/>
            <a:ext cx="9443100" cy="108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333333"/>
                </a:solidFill>
                <a:latin typeface="Arial"/>
                <a:ea typeface="Arial"/>
                <a:cs typeface="Arial"/>
                <a:sym typeface="Arial"/>
              </a:rPr>
              <a:t>Mientras </a:t>
            </a:r>
            <a:r>
              <a:rPr b="0" i="0" lang="en-US" sz="1400" u="none" cap="none" strike="noStrike">
                <a:solidFill>
                  <a:srgbClr val="3D90D9"/>
                </a:solidFill>
                <a:highlight>
                  <a:srgbClr val="E7E7E7"/>
                </a:highlight>
                <a:latin typeface="Consolas"/>
                <a:ea typeface="Consolas"/>
                <a:cs typeface="Consolas"/>
                <a:sym typeface="Consolas"/>
              </a:rPr>
              <a:t>grep</a:t>
            </a:r>
            <a:r>
              <a:rPr b="0" i="0" lang="en-US" sz="1400" u="none" cap="none" strike="noStrike">
                <a:solidFill>
                  <a:srgbClr val="333333"/>
                </a:solidFill>
                <a:latin typeface="Arial"/>
                <a:ea typeface="Arial"/>
                <a:cs typeface="Arial"/>
                <a:sym typeface="Arial"/>
              </a:rPr>
              <a:t> encuentra líneas en los archivos, El comando </a:t>
            </a:r>
            <a:r>
              <a:rPr b="0" i="0" lang="en-US" sz="1400" u="none" cap="none" strike="noStrike">
                <a:solidFill>
                  <a:srgbClr val="3D90D9"/>
                </a:solidFill>
                <a:highlight>
                  <a:srgbClr val="E7E7E7"/>
                </a:highlight>
                <a:latin typeface="Consolas"/>
                <a:ea typeface="Consolas"/>
                <a:cs typeface="Consolas"/>
                <a:sym typeface="Consolas"/>
              </a:rPr>
              <a:t>find</a:t>
            </a:r>
            <a:r>
              <a:rPr b="0" i="0" lang="en-US" sz="1400" u="none" cap="none" strike="noStrike">
                <a:solidFill>
                  <a:srgbClr val="333333"/>
                </a:solidFill>
                <a:latin typeface="Arial"/>
                <a:ea typeface="Arial"/>
                <a:cs typeface="Arial"/>
                <a:sym typeface="Arial"/>
              </a:rPr>
              <a:t> busca los archivos. Una vez más, tienes muchas opciones. Para mostrar cómo funcionan las más simples, utilizaremos el árbol de directorios que se muestra a continuación.</a:t>
            </a:r>
            <a:endParaRPr b="0" i="0" sz="1400" u="none" cap="none" strike="noStrike">
              <a:solidFill>
                <a:srgbClr val="333333"/>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88900" marR="88900" rtl="0" algn="l">
              <a:lnSpc>
                <a:spcPct val="100000"/>
              </a:lnSpc>
              <a:spcBef>
                <a:spcPts val="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00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00000"/>
              </a:lnSpc>
              <a:spcBef>
                <a:spcPts val="800"/>
              </a:spcBef>
              <a:spcAft>
                <a:spcPts val="80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p:txBody>
      </p:sp>
      <p:pic>
        <p:nvPicPr>
          <p:cNvPr id="678" name="Google Shape;678;p46"/>
          <p:cNvPicPr preferRelativeResize="0"/>
          <p:nvPr/>
        </p:nvPicPr>
        <p:blipFill rotWithShape="1">
          <a:blip r:embed="rId3">
            <a:alphaModFix/>
          </a:blip>
          <a:srcRect b="0" l="0" r="0" t="0"/>
          <a:stretch/>
        </p:blipFill>
        <p:spPr>
          <a:xfrm>
            <a:off x="3490788" y="2300625"/>
            <a:ext cx="4841580" cy="377266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82" name="Shape 682"/>
        <p:cNvGrpSpPr/>
        <p:nvPr/>
      </p:nvGrpSpPr>
      <p:grpSpPr>
        <a:xfrm>
          <a:off x="0" y="0"/>
          <a:ext cx="0" cy="0"/>
          <a:chOff x="0" y="0"/>
          <a:chExt cx="0" cy="0"/>
        </a:xfrm>
      </p:grpSpPr>
      <p:sp>
        <p:nvSpPr>
          <p:cNvPr id="683" name="Google Shape;683;p47"/>
          <p:cNvSpPr txBox="1"/>
          <p:nvPr/>
        </p:nvSpPr>
        <p:spPr>
          <a:xfrm>
            <a:off x="1388850" y="1387175"/>
            <a:ext cx="9443100" cy="446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La primera opción en nuestra lista es </a:t>
            </a:r>
            <a:r>
              <a:rPr b="0" i="0" lang="en-US" sz="1400" u="none" cap="none" strike="noStrike">
                <a:solidFill>
                  <a:srgbClr val="3D90D9"/>
                </a:solidFill>
                <a:highlight>
                  <a:srgbClr val="E7E7E7"/>
                </a:highlight>
                <a:latin typeface="Consolas"/>
                <a:ea typeface="Consolas"/>
                <a:cs typeface="Consolas"/>
                <a:sym typeface="Consolas"/>
              </a:rPr>
              <a:t>-type d</a:t>
            </a:r>
            <a:r>
              <a:rPr b="0" i="0" lang="en-US" sz="1400" u="none" cap="none" strike="noStrike">
                <a:solidFill>
                  <a:srgbClr val="333333"/>
                </a:solidFill>
                <a:highlight>
                  <a:srgbClr val="FFFFFF"/>
                </a:highlight>
                <a:latin typeface="Arial"/>
                <a:ea typeface="Arial"/>
                <a:cs typeface="Arial"/>
                <a:sym typeface="Arial"/>
              </a:rPr>
              <a:t> que significa “encontrar directorios”. </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684" name="Google Shape;684;p47"/>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EJEMPLOS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47"/>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86" name="Google Shape;686;p47"/>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687" name="Google Shape;687;p47"/>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688" name="Google Shape;688;p47"/>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689" name="Google Shape;689;p47"/>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690" name="Google Shape;690;p47"/>
          <p:cNvSpPr txBox="1"/>
          <p:nvPr/>
        </p:nvSpPr>
        <p:spPr>
          <a:xfrm>
            <a:off x="1499400" y="2264125"/>
            <a:ext cx="18600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find </a:t>
            </a:r>
            <a:r>
              <a:rPr b="0"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-type</a:t>
            </a:r>
            <a:r>
              <a:rPr b="0" i="0" lang="en-US" sz="1200" u="none" cap="none" strike="noStrike">
                <a:solidFill>
                  <a:srgbClr val="6E5494"/>
                </a:solidFill>
                <a:highlight>
                  <a:srgbClr val="F8F8F8"/>
                </a:highlight>
                <a:latin typeface="Consolas"/>
                <a:ea typeface="Consolas"/>
                <a:cs typeface="Consolas"/>
                <a:sym typeface="Consolas"/>
              </a:rPr>
              <a:t> d</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91" name="Google Shape;691;p47"/>
          <p:cNvSpPr txBox="1"/>
          <p:nvPr/>
        </p:nvSpPr>
        <p:spPr>
          <a:xfrm>
            <a:off x="5636000" y="1833275"/>
            <a:ext cx="1739100" cy="1257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000"/>
              <a:buFont typeface="Arial"/>
              <a:buNone/>
            </a:pPr>
            <a:r>
              <a:rPr b="0" i="0" lang="en-US" sz="1000" u="none" cap="none" strike="noStrike">
                <a:solidFill>
                  <a:srgbClr val="303030"/>
                </a:solidFill>
                <a:highlight>
                  <a:srgbClr val="F8F8F8"/>
                </a:highlight>
                <a:latin typeface="Consolas"/>
                <a:ea typeface="Consolas"/>
                <a:cs typeface="Consolas"/>
                <a:sym typeface="Consolas"/>
              </a:rPr>
              <a:t>./</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./data</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./thesis</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./tools</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./tools/old</a:t>
            </a:r>
            <a:endParaRPr b="0" i="0" sz="10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000"/>
              <a:buFont typeface="Arial"/>
              <a:buNone/>
            </a:pPr>
            <a:r>
              <a:t/>
            </a:r>
            <a:endParaRPr b="0" i="0" sz="10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92" name="Google Shape;692;p47"/>
          <p:cNvSpPr/>
          <p:nvPr/>
        </p:nvSpPr>
        <p:spPr>
          <a:xfrm>
            <a:off x="4275213" y="233367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47"/>
          <p:cNvSpPr txBox="1"/>
          <p:nvPr/>
        </p:nvSpPr>
        <p:spPr>
          <a:xfrm>
            <a:off x="1388850" y="3217563"/>
            <a:ext cx="9443100" cy="44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Si cambiamos </a:t>
            </a:r>
            <a:r>
              <a:rPr b="0" i="0" lang="en-US" sz="1400" u="none" cap="none" strike="noStrike">
                <a:solidFill>
                  <a:srgbClr val="3D90D9"/>
                </a:solidFill>
                <a:highlight>
                  <a:srgbClr val="E7E7E7"/>
                </a:highlight>
                <a:latin typeface="Consolas"/>
                <a:ea typeface="Consolas"/>
                <a:cs typeface="Consolas"/>
                <a:sym typeface="Consolas"/>
              </a:rPr>
              <a:t>-type d</a:t>
            </a:r>
            <a:r>
              <a:rPr b="0" i="0" lang="en-US" sz="1400" u="none" cap="none" strike="noStrike">
                <a:solidFill>
                  <a:srgbClr val="333333"/>
                </a:solidFill>
                <a:highlight>
                  <a:srgbClr val="FFFFFF"/>
                </a:highlight>
                <a:latin typeface="Arial"/>
                <a:ea typeface="Arial"/>
                <a:cs typeface="Arial"/>
                <a:sym typeface="Arial"/>
              </a:rPr>
              <a:t> por </a:t>
            </a:r>
            <a:r>
              <a:rPr b="0" i="0" lang="en-US" sz="1400" u="none" cap="none" strike="noStrike">
                <a:solidFill>
                  <a:srgbClr val="3D90D9"/>
                </a:solidFill>
                <a:highlight>
                  <a:srgbClr val="E7E7E7"/>
                </a:highlight>
                <a:latin typeface="Consolas"/>
                <a:ea typeface="Consolas"/>
                <a:cs typeface="Consolas"/>
                <a:sym typeface="Consolas"/>
              </a:rPr>
              <a:t>-type f</a:t>
            </a:r>
            <a:r>
              <a:rPr b="0" i="0" lang="en-US" sz="1400" u="none" cap="none" strike="noStrike">
                <a:solidFill>
                  <a:srgbClr val="333333"/>
                </a:solidFill>
                <a:highlight>
                  <a:srgbClr val="FFFFFF"/>
                </a:highlight>
                <a:latin typeface="Arial"/>
                <a:ea typeface="Arial"/>
                <a:cs typeface="Arial"/>
                <a:sym typeface="Arial"/>
              </a:rPr>
              <a:t>, recibimos una lista de todos los archivos:</a:t>
            </a:r>
            <a:endParaRPr b="0" i="0" sz="1400" u="none" cap="none" strike="noStrike">
              <a:solidFill>
                <a:srgbClr val="333333"/>
              </a:solidFill>
              <a:latin typeface="Arial"/>
              <a:ea typeface="Arial"/>
              <a:cs typeface="Arial"/>
              <a:sym typeface="Arial"/>
            </a:endParaRPr>
          </a:p>
          <a:p>
            <a:pPr indent="0" lvl="0" marL="88900" marR="88900" rtl="0" algn="just">
              <a:lnSpc>
                <a:spcPct val="100000"/>
              </a:lnSpc>
              <a:spcBef>
                <a:spcPts val="80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694" name="Google Shape;694;p47"/>
          <p:cNvSpPr txBox="1"/>
          <p:nvPr/>
        </p:nvSpPr>
        <p:spPr>
          <a:xfrm>
            <a:off x="1499400" y="4444425"/>
            <a:ext cx="18600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find </a:t>
            </a:r>
            <a:r>
              <a:rPr b="0"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-type</a:t>
            </a:r>
            <a:r>
              <a:rPr b="0" i="0" lang="en-US" sz="1200" u="none" cap="none" strike="noStrike">
                <a:solidFill>
                  <a:srgbClr val="6E5494"/>
                </a:solidFill>
                <a:highlight>
                  <a:srgbClr val="F8F8F8"/>
                </a:highlight>
                <a:latin typeface="Consolas"/>
                <a:ea typeface="Consolas"/>
                <a:cs typeface="Consolas"/>
                <a:sym typeface="Consolas"/>
              </a:rPr>
              <a:t> f</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95" name="Google Shape;695;p47"/>
          <p:cNvSpPr txBox="1"/>
          <p:nvPr/>
        </p:nvSpPr>
        <p:spPr>
          <a:xfrm>
            <a:off x="5636000" y="3663675"/>
            <a:ext cx="1967400" cy="1920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000"/>
              <a:buFont typeface="Arial"/>
              <a:buNone/>
            </a:pPr>
            <a:r>
              <a:rPr b="0" i="0" lang="en-US" sz="1000" u="none" cap="none" strike="noStrike">
                <a:solidFill>
                  <a:srgbClr val="303030"/>
                </a:solidFill>
                <a:highlight>
                  <a:srgbClr val="F8F8F8"/>
                </a:highlight>
                <a:latin typeface="Consolas"/>
                <a:ea typeface="Consolas"/>
                <a:cs typeface="Consolas"/>
                <a:sym typeface="Consolas"/>
              </a:rPr>
              <a:t>./haiku.txt</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./tools/stats</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./tools/old/oldtool</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./tools/format</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./thesis/empty-draft.md</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./data/one.txt</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./data/LittleWomen.txt</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./data/two.txt</a:t>
            </a:r>
            <a:endParaRPr b="0" i="0" sz="10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000"/>
              <a:buFont typeface="Arial"/>
              <a:buNone/>
            </a:pPr>
            <a:r>
              <a:t/>
            </a:r>
            <a:endParaRPr b="0" i="0" sz="10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000"/>
              <a:buFont typeface="Arial"/>
              <a:buNone/>
            </a:pPr>
            <a:r>
              <a:t/>
            </a:r>
            <a:endParaRPr b="0" i="0" sz="10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696" name="Google Shape;696;p47"/>
          <p:cNvSpPr/>
          <p:nvPr/>
        </p:nvSpPr>
        <p:spPr>
          <a:xfrm>
            <a:off x="4338513" y="447920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00" name="Shape 700"/>
        <p:cNvGrpSpPr/>
        <p:nvPr/>
      </p:nvGrpSpPr>
      <p:grpSpPr>
        <a:xfrm>
          <a:off x="0" y="0"/>
          <a:ext cx="0" cy="0"/>
          <a:chOff x="0" y="0"/>
          <a:chExt cx="0" cy="0"/>
        </a:xfrm>
      </p:grpSpPr>
      <p:sp>
        <p:nvSpPr>
          <p:cNvPr id="701" name="Google Shape;701;p48"/>
          <p:cNvSpPr txBox="1"/>
          <p:nvPr/>
        </p:nvSpPr>
        <p:spPr>
          <a:xfrm>
            <a:off x="1388850" y="1387175"/>
            <a:ext cx="9443100" cy="44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333333"/>
                </a:solidFill>
                <a:latin typeface="Arial"/>
                <a:ea typeface="Arial"/>
                <a:cs typeface="Arial"/>
                <a:sym typeface="Arial"/>
              </a:rPr>
              <a:t>Ahora tratemos de buscar por nombre:</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702" name="Google Shape;702;p48"/>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EJEMPLOS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48"/>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04" name="Google Shape;704;p48"/>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705" name="Google Shape;705;p48"/>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706" name="Google Shape;706;p48"/>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707" name="Google Shape;707;p48"/>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708" name="Google Shape;708;p48"/>
          <p:cNvSpPr txBox="1"/>
          <p:nvPr/>
        </p:nvSpPr>
        <p:spPr>
          <a:xfrm>
            <a:off x="1499400" y="1806925"/>
            <a:ext cx="21384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find </a:t>
            </a:r>
            <a:r>
              <a:rPr b="0"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-name</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.txt</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709" name="Google Shape;709;p48"/>
          <p:cNvSpPr txBox="1"/>
          <p:nvPr/>
        </p:nvSpPr>
        <p:spPr>
          <a:xfrm>
            <a:off x="5636000" y="1806925"/>
            <a:ext cx="17391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./haiku.txt</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p:txBody>
      </p:sp>
      <p:sp>
        <p:nvSpPr>
          <p:cNvPr id="710" name="Google Shape;710;p48"/>
          <p:cNvSpPr/>
          <p:nvPr/>
        </p:nvSpPr>
        <p:spPr>
          <a:xfrm>
            <a:off x="4472038" y="183432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48"/>
          <p:cNvSpPr txBox="1"/>
          <p:nvPr/>
        </p:nvSpPr>
        <p:spPr>
          <a:xfrm>
            <a:off x="1388850" y="2455579"/>
            <a:ext cx="9443100" cy="59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El problema es que el shell amplía los caracteres comodín como </a:t>
            </a:r>
            <a:r>
              <a:rPr b="0" i="0" lang="en-US" sz="1400" u="none" cap="none" strike="noStrike">
                <a:solidFill>
                  <a:srgbClr val="3D90D9"/>
                </a:solidFill>
                <a:highlight>
                  <a:srgbClr val="E7E7E7"/>
                </a:highlight>
                <a:latin typeface="Consolas"/>
                <a:ea typeface="Consolas"/>
                <a:cs typeface="Consolas"/>
                <a:sym typeface="Consolas"/>
              </a:rPr>
              <a:t>*</a:t>
            </a:r>
            <a:r>
              <a:rPr b="0" i="0" lang="en-US" sz="1400" u="none" cap="none" strike="noStrike">
                <a:solidFill>
                  <a:srgbClr val="333333"/>
                </a:solidFill>
                <a:highlight>
                  <a:srgbClr val="FFFFFF"/>
                </a:highlight>
                <a:latin typeface="Arial"/>
                <a:ea typeface="Arial"/>
                <a:cs typeface="Arial"/>
                <a:sym typeface="Arial"/>
              </a:rPr>
              <a:t> </a:t>
            </a:r>
            <a:r>
              <a:rPr b="0" i="1" lang="en-US" sz="1400" u="none" cap="none" strike="noStrike">
                <a:solidFill>
                  <a:srgbClr val="333333"/>
                </a:solidFill>
                <a:highlight>
                  <a:srgbClr val="FFFFFF"/>
                </a:highlight>
                <a:latin typeface="Arial"/>
                <a:ea typeface="Arial"/>
                <a:cs typeface="Arial"/>
                <a:sym typeface="Arial"/>
              </a:rPr>
              <a:t>antes</a:t>
            </a:r>
            <a:r>
              <a:rPr b="0" i="0" lang="en-US" sz="1400" u="none" cap="none" strike="noStrike">
                <a:solidFill>
                  <a:srgbClr val="333333"/>
                </a:solidFill>
                <a:highlight>
                  <a:srgbClr val="FFFFFF"/>
                </a:highlight>
                <a:latin typeface="Arial"/>
                <a:ea typeface="Arial"/>
                <a:cs typeface="Arial"/>
                <a:sym typeface="Arial"/>
              </a:rPr>
              <a:t> de ejecutar los comandos. El comando que ejecutamos era:</a:t>
            </a:r>
            <a:endParaRPr b="0" i="0" sz="1400" u="none" cap="none" strike="noStrike">
              <a:solidFill>
                <a:srgbClr val="333333"/>
              </a:solidFill>
              <a:latin typeface="Arial"/>
              <a:ea typeface="Arial"/>
              <a:cs typeface="Arial"/>
              <a:sym typeface="Arial"/>
            </a:endParaRPr>
          </a:p>
          <a:p>
            <a:pPr indent="0" lvl="0" marL="88900" marR="88900" rtl="0" algn="just">
              <a:lnSpc>
                <a:spcPct val="100000"/>
              </a:lnSpc>
              <a:spcBef>
                <a:spcPts val="80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712" name="Google Shape;712;p48"/>
          <p:cNvSpPr txBox="1"/>
          <p:nvPr/>
        </p:nvSpPr>
        <p:spPr>
          <a:xfrm>
            <a:off x="1499400" y="3145200"/>
            <a:ext cx="25002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find </a:t>
            </a:r>
            <a:r>
              <a:rPr b="0"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-name</a:t>
            </a:r>
            <a:r>
              <a:rPr b="0" i="0" lang="en-US" sz="1200" u="none" cap="none" strike="noStrike">
                <a:solidFill>
                  <a:srgbClr val="6E5494"/>
                </a:solidFill>
                <a:highlight>
                  <a:srgbClr val="F8F8F8"/>
                </a:highlight>
                <a:latin typeface="Consolas"/>
                <a:ea typeface="Consolas"/>
                <a:cs typeface="Consolas"/>
                <a:sym typeface="Consolas"/>
              </a:rPr>
              <a:t> haiku.txt</a:t>
            </a:r>
            <a:endParaRPr b="0" i="0" sz="1200" u="none" cap="none" strike="noStrike">
              <a:solidFill>
                <a:srgbClr val="6E5494"/>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713" name="Google Shape;713;p48"/>
          <p:cNvSpPr txBox="1"/>
          <p:nvPr/>
        </p:nvSpPr>
        <p:spPr>
          <a:xfrm>
            <a:off x="1423200" y="3675779"/>
            <a:ext cx="9443100" cy="5979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Para conseguir lo que queremos, vamos a hacer lo que hicimos con </a:t>
            </a:r>
            <a:r>
              <a:rPr b="0" i="0" lang="en-US" sz="1400" u="none" cap="none" strike="noStrike">
                <a:solidFill>
                  <a:srgbClr val="3D90D9"/>
                </a:solidFill>
                <a:highlight>
                  <a:srgbClr val="E7E7E7"/>
                </a:highlight>
                <a:latin typeface="Consolas"/>
                <a:ea typeface="Consolas"/>
                <a:cs typeface="Consolas"/>
                <a:sym typeface="Consolas"/>
              </a:rPr>
              <a:t>grep</a:t>
            </a:r>
            <a:r>
              <a:rPr b="0" i="0" lang="en-US" sz="1400" u="none" cap="none" strike="noStrike">
                <a:solidFill>
                  <a:srgbClr val="333333"/>
                </a:solidFill>
                <a:highlight>
                  <a:srgbClr val="FFFFFF"/>
                </a:highlight>
                <a:latin typeface="Arial"/>
                <a:ea typeface="Arial"/>
                <a:cs typeface="Arial"/>
                <a:sym typeface="Arial"/>
              </a:rPr>
              <a:t>: escribe </a:t>
            </a:r>
            <a:r>
              <a:rPr b="0" i="0" lang="en-US" sz="1400" u="none" cap="none" strike="noStrike">
                <a:solidFill>
                  <a:srgbClr val="3D90D9"/>
                </a:solidFill>
                <a:highlight>
                  <a:srgbClr val="E7E7E7"/>
                </a:highlight>
                <a:latin typeface="Consolas"/>
                <a:ea typeface="Consolas"/>
                <a:cs typeface="Consolas"/>
                <a:sym typeface="Consolas"/>
              </a:rPr>
              <a:t>* txt</a:t>
            </a:r>
            <a:r>
              <a:rPr b="0" i="0" lang="en-US" sz="1400" u="none" cap="none" strike="noStrike">
                <a:solidFill>
                  <a:srgbClr val="333333"/>
                </a:solidFill>
                <a:highlight>
                  <a:srgbClr val="FFFFFF"/>
                </a:highlight>
                <a:latin typeface="Arial"/>
                <a:ea typeface="Arial"/>
                <a:cs typeface="Arial"/>
                <a:sym typeface="Arial"/>
              </a:rPr>
              <a:t> entre comillas simples para evitar que el shell expanda el comodín </a:t>
            </a:r>
            <a:r>
              <a:rPr b="0" i="0" lang="en-US" sz="1400" u="none" cap="none" strike="noStrike">
                <a:solidFill>
                  <a:srgbClr val="3D90D9"/>
                </a:solidFill>
                <a:highlight>
                  <a:srgbClr val="E7E7E7"/>
                </a:highlight>
                <a:latin typeface="Consolas"/>
                <a:ea typeface="Consolas"/>
                <a:cs typeface="Consolas"/>
                <a:sym typeface="Consolas"/>
              </a:rPr>
              <a:t>*</a:t>
            </a:r>
            <a:endParaRPr b="0" i="0" sz="1400" u="none" cap="none" strike="noStrike">
              <a:solidFill>
                <a:srgbClr val="333333"/>
              </a:solidFill>
              <a:latin typeface="Arial"/>
              <a:ea typeface="Arial"/>
              <a:cs typeface="Arial"/>
              <a:sym typeface="Arial"/>
            </a:endParaRPr>
          </a:p>
          <a:p>
            <a:pPr indent="0" lvl="0" marL="88900" marR="88900" rtl="0" algn="just">
              <a:lnSpc>
                <a:spcPct val="100000"/>
              </a:lnSpc>
              <a:spcBef>
                <a:spcPts val="80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6E5494"/>
              </a:solidFill>
              <a:highlight>
                <a:srgbClr val="F8F8F8"/>
              </a:highlight>
              <a:latin typeface="Consolas"/>
              <a:ea typeface="Consolas"/>
              <a:cs typeface="Consolas"/>
              <a:sym typeface="Consolas"/>
            </a:endParaRPr>
          </a:p>
          <a:p>
            <a:pPr indent="0" lvl="0" marL="88900" marR="88900" rtl="0" algn="just">
              <a:lnSpc>
                <a:spcPct val="100000"/>
              </a:lnSpc>
              <a:spcBef>
                <a:spcPts val="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
        <p:nvSpPr>
          <p:cNvPr id="714" name="Google Shape;714;p48"/>
          <p:cNvSpPr txBox="1"/>
          <p:nvPr/>
        </p:nvSpPr>
        <p:spPr>
          <a:xfrm>
            <a:off x="1519925" y="4775675"/>
            <a:ext cx="25002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find </a:t>
            </a:r>
            <a:r>
              <a:rPr b="0"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-name</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BA2121"/>
                </a:solidFill>
                <a:highlight>
                  <a:srgbClr val="F8F8F8"/>
                </a:highlight>
                <a:latin typeface="Consolas"/>
                <a:ea typeface="Consolas"/>
                <a:cs typeface="Consolas"/>
                <a:sym typeface="Consolas"/>
              </a:rPr>
              <a:t>'*.txt'</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715" name="Google Shape;715;p48"/>
          <p:cNvSpPr txBox="1"/>
          <p:nvPr/>
        </p:nvSpPr>
        <p:spPr>
          <a:xfrm>
            <a:off x="6038275" y="4356575"/>
            <a:ext cx="1739100" cy="12393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000"/>
              <a:buFont typeface="Arial"/>
              <a:buNone/>
            </a:pPr>
            <a:r>
              <a:rPr b="0" i="0" lang="en-US" sz="1000" u="none" cap="none" strike="noStrike">
                <a:solidFill>
                  <a:srgbClr val="303030"/>
                </a:solidFill>
                <a:highlight>
                  <a:srgbClr val="F8F8F8"/>
                </a:highlight>
                <a:latin typeface="Consolas"/>
                <a:ea typeface="Consolas"/>
                <a:cs typeface="Consolas"/>
                <a:sym typeface="Consolas"/>
              </a:rPr>
              <a:t>./data/one.txt</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./data/LittleWomen.txt</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./data/two.txt</a:t>
            </a:r>
            <a:br>
              <a:rPr b="0" i="0" lang="en-US" sz="1000" u="none" cap="none" strike="noStrike">
                <a:solidFill>
                  <a:srgbClr val="303030"/>
                </a:solidFill>
                <a:highlight>
                  <a:srgbClr val="F8F8F8"/>
                </a:highlight>
                <a:latin typeface="Consolas"/>
                <a:ea typeface="Consolas"/>
                <a:cs typeface="Consolas"/>
                <a:sym typeface="Consolas"/>
              </a:rPr>
            </a:br>
            <a:r>
              <a:rPr b="0" i="0" lang="en-US" sz="1000" u="none" cap="none" strike="noStrike">
                <a:solidFill>
                  <a:srgbClr val="303030"/>
                </a:solidFill>
                <a:highlight>
                  <a:srgbClr val="F8F8F8"/>
                </a:highlight>
                <a:latin typeface="Consolas"/>
                <a:ea typeface="Consolas"/>
                <a:cs typeface="Consolas"/>
                <a:sym typeface="Consolas"/>
              </a:rPr>
              <a:t>./haiku.txt</a:t>
            </a:r>
            <a:endParaRPr b="0" i="0" sz="10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p:txBody>
      </p:sp>
      <p:sp>
        <p:nvSpPr>
          <p:cNvPr id="716" name="Google Shape;716;p48"/>
          <p:cNvSpPr/>
          <p:nvPr/>
        </p:nvSpPr>
        <p:spPr>
          <a:xfrm>
            <a:off x="4957838" y="484797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20" name="Shape 720"/>
        <p:cNvGrpSpPr/>
        <p:nvPr/>
      </p:nvGrpSpPr>
      <p:grpSpPr>
        <a:xfrm>
          <a:off x="0" y="0"/>
          <a:ext cx="0" cy="0"/>
          <a:chOff x="0" y="0"/>
          <a:chExt cx="0" cy="0"/>
        </a:xfrm>
      </p:grpSpPr>
      <p:sp>
        <p:nvSpPr>
          <p:cNvPr id="721" name="Google Shape;721;p49"/>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LISTAR Y BUSCAR</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49"/>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23" name="Google Shape;723;p49"/>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724" name="Google Shape;724;p49"/>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725" name="Google Shape;725;p49"/>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726" name="Google Shape;726;p49"/>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727" name="Google Shape;727;p49"/>
          <p:cNvSpPr txBox="1"/>
          <p:nvPr/>
        </p:nvSpPr>
        <p:spPr>
          <a:xfrm>
            <a:off x="1564375" y="3480425"/>
            <a:ext cx="3029400" cy="4011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19177C"/>
                </a:solidFill>
                <a:highlight>
                  <a:srgbClr val="F8F8F8"/>
                </a:highlight>
                <a:latin typeface="Consolas"/>
                <a:ea typeface="Consolas"/>
                <a:cs typeface="Consolas"/>
                <a:sym typeface="Consolas"/>
              </a:rPr>
              <a:t>$ </a:t>
            </a:r>
            <a:r>
              <a:rPr b="0" i="0" lang="en-US" sz="1200" u="none" cap="none" strike="noStrike">
                <a:solidFill>
                  <a:srgbClr val="6E5494"/>
                </a:solidFill>
                <a:highlight>
                  <a:srgbClr val="F8F8F8"/>
                </a:highlight>
                <a:latin typeface="Consolas"/>
                <a:ea typeface="Consolas"/>
                <a:cs typeface="Consolas"/>
                <a:sym typeface="Consolas"/>
              </a:rPr>
              <a:t>wc </a:t>
            </a:r>
            <a:r>
              <a:rPr b="1" i="0" lang="en-US" sz="1200" u="none" cap="none" strike="noStrike">
                <a:solidFill>
                  <a:srgbClr val="008000"/>
                </a:solidFill>
                <a:highlight>
                  <a:srgbClr val="F8F8F8"/>
                </a:highlight>
                <a:latin typeface="Consolas"/>
                <a:ea typeface="Consolas"/>
                <a:cs typeface="Consolas"/>
                <a:sym typeface="Consolas"/>
              </a:rPr>
              <a:t>-l</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find </a:t>
            </a:r>
            <a:r>
              <a:rPr b="0" i="0" lang="en-US" sz="1200" u="none" cap="none" strike="noStrike">
                <a:solidFill>
                  <a:srgbClr val="008000"/>
                </a:solidFill>
                <a:highlight>
                  <a:srgbClr val="F8F8F8"/>
                </a:highlight>
                <a:latin typeface="Consolas"/>
                <a:ea typeface="Consolas"/>
                <a:cs typeface="Consolas"/>
                <a:sym typeface="Consolas"/>
              </a:rPr>
              <a:t>.</a:t>
            </a:r>
            <a:r>
              <a:rPr b="0" i="0" lang="en-US" sz="1200" u="none" cap="none" strike="noStrike">
                <a:solidFill>
                  <a:srgbClr val="6E5494"/>
                </a:solidFill>
                <a:highlight>
                  <a:srgbClr val="F8F8F8"/>
                </a:highlight>
                <a:latin typeface="Consolas"/>
                <a:ea typeface="Consolas"/>
                <a:cs typeface="Consolas"/>
                <a:sym typeface="Consolas"/>
              </a:rPr>
              <a:t> </a:t>
            </a:r>
            <a:r>
              <a:rPr b="1" i="0" lang="en-US" sz="1200" u="none" cap="none" strike="noStrike">
                <a:solidFill>
                  <a:srgbClr val="008000"/>
                </a:solidFill>
                <a:highlight>
                  <a:srgbClr val="F8F8F8"/>
                </a:highlight>
                <a:latin typeface="Consolas"/>
                <a:ea typeface="Consolas"/>
                <a:cs typeface="Consolas"/>
                <a:sym typeface="Consolas"/>
              </a:rPr>
              <a:t>-name</a:t>
            </a:r>
            <a:r>
              <a:rPr b="0" i="0" lang="en-US" sz="1200" u="none" cap="none" strike="noStrike">
                <a:solidFill>
                  <a:srgbClr val="6E5494"/>
                </a:solidFill>
                <a:highlight>
                  <a:srgbClr val="F8F8F8"/>
                </a:highlight>
                <a:latin typeface="Consolas"/>
                <a:ea typeface="Consolas"/>
                <a:cs typeface="Consolas"/>
                <a:sym typeface="Consolas"/>
              </a:rPr>
              <a:t> </a:t>
            </a:r>
            <a:r>
              <a:rPr b="0" i="0" lang="en-US" sz="1200" u="none" cap="none" strike="noStrike">
                <a:solidFill>
                  <a:srgbClr val="BA2121"/>
                </a:solidFill>
                <a:highlight>
                  <a:srgbClr val="F8F8F8"/>
                </a:highlight>
                <a:latin typeface="Consolas"/>
                <a:ea typeface="Consolas"/>
                <a:cs typeface="Consolas"/>
                <a:sym typeface="Consolas"/>
              </a:rPr>
              <a:t>'*.txt'</a:t>
            </a:r>
            <a:r>
              <a:rPr b="1" i="0" lang="en-US" sz="1200" u="none" cap="none" strike="noStrike">
                <a:solidFill>
                  <a:srgbClr val="008000"/>
                </a:solidFill>
                <a:highlight>
                  <a:srgbClr val="F8F8F8"/>
                </a:highlight>
                <a:latin typeface="Consolas"/>
                <a:ea typeface="Consolas"/>
                <a:cs typeface="Consolas"/>
                <a:sym typeface="Consolas"/>
              </a:rPr>
              <a:t>)</a:t>
            </a:r>
            <a:endParaRPr b="1" i="0" sz="1200" u="none" cap="none" strike="noStrike">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19177C"/>
              </a:solidFill>
              <a:highlight>
                <a:srgbClr val="F8F8F8"/>
              </a:highlight>
              <a:latin typeface="Consolas"/>
              <a:ea typeface="Consolas"/>
              <a:cs typeface="Consolas"/>
              <a:sym typeface="Consolas"/>
            </a:endParaRPr>
          </a:p>
        </p:txBody>
      </p:sp>
      <p:sp>
        <p:nvSpPr>
          <p:cNvPr id="728" name="Google Shape;728;p49"/>
          <p:cNvSpPr txBox="1"/>
          <p:nvPr/>
        </p:nvSpPr>
        <p:spPr>
          <a:xfrm>
            <a:off x="5997825" y="2840525"/>
            <a:ext cx="2437800" cy="1680900"/>
          </a:xfrm>
          <a:prstGeom prst="rect">
            <a:avLst/>
          </a:prstGeom>
          <a:solidFill>
            <a:srgbClr val="000000"/>
          </a:solid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rgbClr val="000000"/>
              </a:buClr>
              <a:buSzPts val="1200"/>
              <a:buFont typeface="Arial"/>
              <a:buNone/>
            </a:pPr>
            <a:r>
              <a:rPr b="0" i="0" lang="en-US" sz="1200" u="none" cap="none" strike="noStrike">
                <a:solidFill>
                  <a:srgbClr val="303030"/>
                </a:solidFill>
                <a:highlight>
                  <a:srgbClr val="F8F8F8"/>
                </a:highlight>
                <a:latin typeface="Consolas"/>
                <a:ea typeface="Consolas"/>
                <a:cs typeface="Consolas"/>
                <a:sym typeface="Consolas"/>
              </a:rPr>
              <a:t>11 ./haiku.txt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300 ./data/two.txt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21022 ./data/LittleWomen.txt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70 ./data/one.txt</a:t>
            </a:r>
            <a:br>
              <a:rPr b="0" i="0" lang="en-US" sz="1200" u="none" cap="none" strike="noStrike">
                <a:solidFill>
                  <a:srgbClr val="303030"/>
                </a:solidFill>
                <a:highlight>
                  <a:srgbClr val="F8F8F8"/>
                </a:highlight>
                <a:latin typeface="Consolas"/>
                <a:ea typeface="Consolas"/>
                <a:cs typeface="Consolas"/>
                <a:sym typeface="Consolas"/>
              </a:rPr>
            </a:br>
            <a:r>
              <a:rPr b="0" i="0" lang="en-US" sz="1200" u="none" cap="none" strike="noStrike">
                <a:solidFill>
                  <a:srgbClr val="303030"/>
                </a:solidFill>
                <a:highlight>
                  <a:srgbClr val="F8F8F8"/>
                </a:highlight>
                <a:latin typeface="Consolas"/>
                <a:ea typeface="Consolas"/>
                <a:cs typeface="Consolas"/>
                <a:sym typeface="Consolas"/>
              </a:rPr>
              <a:t>21403 total</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Clr>
                <a:srgbClr val="000000"/>
              </a:buClr>
              <a:buSzPts val="1200"/>
              <a:buFont typeface="Arial"/>
              <a:buNone/>
            </a:pPr>
            <a:r>
              <a:t/>
            </a:r>
            <a:endParaRPr b="0" i="0" sz="1200" u="none" cap="none" strike="noStrike">
              <a:solidFill>
                <a:srgbClr val="303030"/>
              </a:solidFill>
              <a:highlight>
                <a:srgbClr val="F8F8F8"/>
              </a:highlight>
              <a:latin typeface="Consolas"/>
              <a:ea typeface="Consolas"/>
              <a:cs typeface="Consolas"/>
              <a:sym typeface="Consolas"/>
            </a:endParaRPr>
          </a:p>
        </p:txBody>
      </p:sp>
      <p:sp>
        <p:nvSpPr>
          <p:cNvPr id="729" name="Google Shape;729;p49"/>
          <p:cNvSpPr/>
          <p:nvPr/>
        </p:nvSpPr>
        <p:spPr>
          <a:xfrm>
            <a:off x="5177338" y="355272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49"/>
          <p:cNvSpPr txBox="1"/>
          <p:nvPr/>
        </p:nvSpPr>
        <p:spPr>
          <a:xfrm>
            <a:off x="1388850" y="1387175"/>
            <a:ext cx="9443100" cy="1415400"/>
          </a:xfrm>
          <a:prstGeom prst="rect">
            <a:avLst/>
          </a:prstGeom>
          <a:noFill/>
          <a:ln>
            <a:noFill/>
          </a:ln>
        </p:spPr>
        <p:txBody>
          <a:bodyPr anchorCtr="0" anchor="t" bIns="91425" lIns="91425" spcFirstLastPara="1" rIns="91425" wrap="square" tIns="91425">
            <a:noAutofit/>
          </a:bodyPr>
          <a:lstStyle/>
          <a:p>
            <a:pPr indent="0" lvl="0" marL="50800" marR="0" rtl="0" algn="just">
              <a:lnSpc>
                <a:spcPct val="115000"/>
              </a:lnSpc>
              <a:spcBef>
                <a:spcPts val="0"/>
              </a:spcBef>
              <a:spcAft>
                <a:spcPts val="0"/>
              </a:spcAft>
              <a:buClr>
                <a:srgbClr val="000000"/>
              </a:buClr>
              <a:buSzPts val="1400"/>
              <a:buFont typeface="Arial"/>
              <a:buNone/>
            </a:pPr>
            <a:r>
              <a:rPr b="0" i="0" lang="en-US" sz="1400" u="none" cap="none" strike="noStrike">
                <a:solidFill>
                  <a:srgbClr val="3D90D9"/>
                </a:solidFill>
                <a:highlight>
                  <a:srgbClr val="E7E7E7"/>
                </a:highlight>
                <a:latin typeface="Consolas"/>
                <a:ea typeface="Consolas"/>
                <a:cs typeface="Consolas"/>
                <a:sym typeface="Consolas"/>
              </a:rPr>
              <a:t>ls</a:t>
            </a:r>
            <a:r>
              <a:rPr b="0" i="0" lang="en-US" sz="1400" u="none" cap="none" strike="noStrike">
                <a:solidFill>
                  <a:srgbClr val="333333"/>
                </a:solidFill>
                <a:highlight>
                  <a:srgbClr val="FFFFFF"/>
                </a:highlight>
                <a:latin typeface="Arial"/>
                <a:ea typeface="Arial"/>
                <a:cs typeface="Arial"/>
                <a:sym typeface="Arial"/>
              </a:rPr>
              <a:t> y</a:t>
            </a:r>
            <a:r>
              <a:rPr b="0" i="0" lang="en-US" sz="1400" u="none" cap="none" strike="noStrike">
                <a:solidFill>
                  <a:srgbClr val="3D90D9"/>
                </a:solidFill>
                <a:highlight>
                  <a:srgbClr val="E7E7E7"/>
                </a:highlight>
                <a:latin typeface="Consolas"/>
                <a:ea typeface="Consolas"/>
                <a:cs typeface="Consolas"/>
                <a:sym typeface="Consolas"/>
              </a:rPr>
              <a:t> find</a:t>
            </a:r>
            <a:r>
              <a:rPr b="0" i="0" lang="en-US" sz="1400" u="none" cap="none" strike="noStrike">
                <a:solidFill>
                  <a:srgbClr val="333333"/>
                </a:solidFill>
                <a:highlight>
                  <a:srgbClr val="FFFFFF"/>
                </a:highlight>
                <a:latin typeface="Arial"/>
                <a:ea typeface="Arial"/>
                <a:cs typeface="Arial"/>
                <a:sym typeface="Arial"/>
              </a:rPr>
              <a:t> se pueden usar para hacer cosas similares dadas las opciones correctas, pero en circunstancias normales, </a:t>
            </a:r>
            <a:r>
              <a:rPr b="0" i="0" lang="en-US" sz="1400" u="none" cap="none" strike="noStrike">
                <a:solidFill>
                  <a:srgbClr val="3D90D9"/>
                </a:solidFill>
                <a:highlight>
                  <a:srgbClr val="E7E7E7"/>
                </a:highlight>
                <a:latin typeface="Consolas"/>
                <a:ea typeface="Consolas"/>
                <a:cs typeface="Consolas"/>
                <a:sym typeface="Consolas"/>
              </a:rPr>
              <a:t>ls</a:t>
            </a:r>
            <a:r>
              <a:rPr b="0" i="0" lang="en-US" sz="1400" u="none" cap="none" strike="noStrike">
                <a:solidFill>
                  <a:srgbClr val="333333"/>
                </a:solidFill>
                <a:highlight>
                  <a:srgbClr val="FFFFFF"/>
                </a:highlight>
                <a:latin typeface="Arial"/>
                <a:ea typeface="Arial"/>
                <a:cs typeface="Arial"/>
                <a:sym typeface="Arial"/>
              </a:rPr>
              <a:t> enumera todo lo que puede, mientras que </a:t>
            </a:r>
            <a:r>
              <a:rPr b="0" i="0" lang="en-US" sz="1400" u="none" cap="none" strike="noStrike">
                <a:solidFill>
                  <a:srgbClr val="3D90D9"/>
                </a:solidFill>
                <a:highlight>
                  <a:srgbClr val="E7E7E7"/>
                </a:highlight>
                <a:latin typeface="Consolas"/>
                <a:ea typeface="Consolas"/>
                <a:cs typeface="Consolas"/>
                <a:sym typeface="Consolas"/>
              </a:rPr>
              <a:t>find</a:t>
            </a:r>
            <a:r>
              <a:rPr b="0" i="0" lang="en-US" sz="1400" u="none" cap="none" strike="noStrike">
                <a:solidFill>
                  <a:srgbClr val="333333"/>
                </a:solidFill>
                <a:highlight>
                  <a:srgbClr val="FFFFFF"/>
                </a:highlight>
                <a:latin typeface="Arial"/>
                <a:ea typeface="Arial"/>
                <a:cs typeface="Arial"/>
                <a:sym typeface="Arial"/>
              </a:rPr>
              <a:t> busca cosas con ciertas propiedades y las muestra.  </a:t>
            </a:r>
            <a:r>
              <a:rPr b="0" i="0" lang="en-US" sz="1400" u="none" cap="none" strike="noStrike">
                <a:solidFill>
                  <a:srgbClr val="1155CC"/>
                </a:solidFill>
                <a:highlight>
                  <a:srgbClr val="FFFFFF"/>
                </a:highlight>
                <a:latin typeface="Arial"/>
                <a:ea typeface="Arial"/>
                <a:cs typeface="Arial"/>
                <a:sym typeface="Arial"/>
              </a:rPr>
              <a:t>¿Cómo podemos combinar eso con </a:t>
            </a:r>
            <a:r>
              <a:rPr b="0" i="0" lang="en-US" sz="1400" u="none" cap="none" strike="noStrike">
                <a:solidFill>
                  <a:srgbClr val="3D90D9"/>
                </a:solidFill>
                <a:highlight>
                  <a:srgbClr val="E7E7E7"/>
                </a:highlight>
                <a:latin typeface="Consolas"/>
                <a:ea typeface="Consolas"/>
                <a:cs typeface="Consolas"/>
                <a:sym typeface="Consolas"/>
              </a:rPr>
              <a:t>wc -l</a:t>
            </a:r>
            <a:r>
              <a:rPr b="0" i="0" lang="en-US" sz="1400" u="none" cap="none" strike="noStrike">
                <a:solidFill>
                  <a:srgbClr val="333333"/>
                </a:solidFill>
                <a:highlight>
                  <a:srgbClr val="FFFFFF"/>
                </a:highlight>
                <a:latin typeface="Arial"/>
                <a:ea typeface="Arial"/>
                <a:cs typeface="Arial"/>
                <a:sym typeface="Arial"/>
              </a:rPr>
              <a:t> </a:t>
            </a:r>
            <a:r>
              <a:rPr b="0" i="0" lang="en-US" sz="1400" u="none" cap="none" strike="noStrike">
                <a:solidFill>
                  <a:srgbClr val="1155CC"/>
                </a:solidFill>
                <a:highlight>
                  <a:srgbClr val="FFFFFF"/>
                </a:highlight>
                <a:latin typeface="Arial"/>
                <a:ea typeface="Arial"/>
                <a:cs typeface="Arial"/>
                <a:sym typeface="Arial"/>
              </a:rPr>
              <a:t>para contar las líneas en todos esos archivos?</a:t>
            </a:r>
            <a:endParaRPr b="0" i="0" sz="1400" u="none" cap="none" strike="noStrike">
              <a:solidFill>
                <a:srgbClr val="1155CC"/>
              </a:solidFill>
              <a:highlight>
                <a:srgbClr val="FFFFFF"/>
              </a:highlight>
              <a:latin typeface="Arial"/>
              <a:ea typeface="Arial"/>
              <a:cs typeface="Arial"/>
              <a:sym typeface="Arial"/>
            </a:endParaRPr>
          </a:p>
          <a:p>
            <a:pPr indent="0" lvl="0" marL="50800" marR="0" rtl="0" algn="just">
              <a:lnSpc>
                <a:spcPct val="115000"/>
              </a:lnSpc>
              <a:spcBef>
                <a:spcPts val="150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Arial"/>
                <a:ea typeface="Arial"/>
                <a:cs typeface="Arial"/>
                <a:sym typeface="Arial"/>
              </a:rPr>
              <a:t>La forma más sencilla es poner el comando </a:t>
            </a:r>
            <a:r>
              <a:rPr b="0" i="0" lang="en-US" sz="1400" u="none" cap="none" strike="noStrike">
                <a:solidFill>
                  <a:srgbClr val="3D90D9"/>
                </a:solidFill>
                <a:highlight>
                  <a:srgbClr val="E7E7E7"/>
                </a:highlight>
                <a:latin typeface="Consolas"/>
                <a:ea typeface="Consolas"/>
                <a:cs typeface="Consolas"/>
                <a:sym typeface="Consolas"/>
              </a:rPr>
              <a:t>find</a:t>
            </a:r>
            <a:r>
              <a:rPr b="0" i="0" lang="en-US" sz="1400" u="none" cap="none" strike="noStrike">
                <a:solidFill>
                  <a:srgbClr val="333333"/>
                </a:solidFill>
                <a:highlight>
                  <a:srgbClr val="FFFFFF"/>
                </a:highlight>
                <a:latin typeface="Arial"/>
                <a:ea typeface="Arial"/>
                <a:cs typeface="Arial"/>
                <a:sym typeface="Arial"/>
              </a:rPr>
              <a:t> dentro de </a:t>
            </a:r>
            <a:r>
              <a:rPr b="0" i="0" lang="en-US" sz="1400" u="none" cap="none" strike="noStrike">
                <a:solidFill>
                  <a:srgbClr val="3D90D9"/>
                </a:solidFill>
                <a:highlight>
                  <a:srgbClr val="E7E7E7"/>
                </a:highlight>
                <a:latin typeface="Consolas"/>
                <a:ea typeface="Consolas"/>
                <a:cs typeface="Consolas"/>
                <a:sym typeface="Consolas"/>
              </a:rPr>
              <a:t>$()</a:t>
            </a:r>
            <a:r>
              <a:rPr b="0" i="0" lang="en-US" sz="1400" u="none" cap="none" strike="noStrike">
                <a:solidFill>
                  <a:srgbClr val="333333"/>
                </a:solidFill>
                <a:highlight>
                  <a:srgbClr val="FFFFFF"/>
                </a:highlight>
                <a:latin typeface="Arial"/>
                <a:ea typeface="Arial"/>
                <a:cs typeface="Arial"/>
                <a:sym typeface="Arial"/>
              </a:rPr>
              <a:t>:</a:t>
            </a:r>
            <a:endParaRPr b="0" i="0" sz="1400" u="none" cap="none" strike="noStrike">
              <a:solidFill>
                <a:srgbClr val="1155CC"/>
              </a:solidFill>
              <a:highlight>
                <a:srgbClr val="FFFFFF"/>
              </a:highlight>
              <a:latin typeface="Arial"/>
              <a:ea typeface="Arial"/>
              <a:cs typeface="Arial"/>
              <a:sym typeface="Arial"/>
            </a:endParaRPr>
          </a:p>
          <a:p>
            <a:pPr indent="0" lvl="0" marL="0" marR="88900" rtl="0" algn="just">
              <a:lnSpc>
                <a:spcPct val="100000"/>
              </a:lnSpc>
              <a:spcBef>
                <a:spcPts val="1500"/>
              </a:spcBef>
              <a:spcAft>
                <a:spcPts val="800"/>
              </a:spcAft>
              <a:buClr>
                <a:srgbClr val="000000"/>
              </a:buClr>
              <a:buSzPts val="1400"/>
              <a:buFont typeface="Arial"/>
              <a:buNone/>
            </a:pPr>
            <a:r>
              <a:t/>
            </a:r>
            <a:endParaRPr b="0" i="0" sz="1400" u="none" cap="none" strike="noStrike">
              <a:solidFill>
                <a:srgbClr val="333333"/>
              </a:solidFill>
              <a:highlight>
                <a:srgbClr val="FFFFFF"/>
              </a:highlight>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34" name="Shape 734"/>
        <p:cNvGrpSpPr/>
        <p:nvPr/>
      </p:nvGrpSpPr>
      <p:grpSpPr>
        <a:xfrm>
          <a:off x="0" y="0"/>
          <a:ext cx="0" cy="0"/>
          <a:chOff x="0" y="0"/>
          <a:chExt cx="0" cy="0"/>
        </a:xfrm>
      </p:grpSpPr>
      <p:pic>
        <p:nvPicPr>
          <p:cNvPr id="735" name="Google Shape;735;p50"/>
          <p:cNvPicPr preferRelativeResize="0"/>
          <p:nvPr/>
        </p:nvPicPr>
        <p:blipFill rotWithShape="1">
          <a:blip r:embed="rId3">
            <a:alphaModFix/>
          </a:blip>
          <a:srcRect b="0" l="0" r="0" t="0"/>
          <a:stretch/>
        </p:blipFill>
        <p:spPr>
          <a:xfrm>
            <a:off x="3874425" y="2320025"/>
            <a:ext cx="8241373" cy="4304699"/>
          </a:xfrm>
          <a:prstGeom prst="rect">
            <a:avLst/>
          </a:prstGeom>
          <a:noFill/>
          <a:ln>
            <a:noFill/>
          </a:ln>
        </p:spPr>
      </p:pic>
      <p:sp>
        <p:nvSpPr>
          <p:cNvPr id="736" name="Google Shape;736;p50"/>
          <p:cNvSpPr/>
          <p:nvPr/>
        </p:nvSpPr>
        <p:spPr>
          <a:xfrm>
            <a:off x="-250" y="0"/>
            <a:ext cx="121989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37" name="Google Shape;737;p50"/>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738" name="Google Shape;738;p50"/>
          <p:cNvSpPr txBox="1"/>
          <p:nvPr/>
        </p:nvSpPr>
        <p:spPr>
          <a:xfrm>
            <a:off x="1312650" y="750775"/>
            <a:ext cx="7280700" cy="7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RESUMEN: ENCONTRANDO ARCHIVOS</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50"/>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740" name="Google Shape;740;p50"/>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741" name="Google Shape;741;p50"/>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742" name="Google Shape;742;p50"/>
          <p:cNvSpPr txBox="1"/>
          <p:nvPr/>
        </p:nvSpPr>
        <p:spPr>
          <a:xfrm>
            <a:off x="1366800" y="1528133"/>
            <a:ext cx="9723900" cy="33438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find</a:t>
            </a:r>
            <a:r>
              <a:rPr b="0" i="0" lang="en-US" sz="1400" u="none" cap="none" strike="noStrike">
                <a:solidFill>
                  <a:srgbClr val="333333"/>
                </a:solidFill>
                <a:latin typeface="Arial"/>
                <a:ea typeface="Arial"/>
                <a:cs typeface="Arial"/>
                <a:sym typeface="Arial"/>
              </a:rPr>
              <a:t> encuentra archivos con propiedades específicas que coinciden con los patrones especificados.</a:t>
            </a:r>
            <a:endParaRPr b="0" i="0" sz="1400" u="none" cap="none" strike="noStrike">
              <a:solidFill>
                <a:srgbClr val="333333"/>
              </a:solidFill>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grep</a:t>
            </a:r>
            <a:r>
              <a:rPr b="0" i="0" lang="en-US" sz="1400" u="none" cap="none" strike="noStrike">
                <a:solidFill>
                  <a:srgbClr val="333333"/>
                </a:solidFill>
                <a:latin typeface="Arial"/>
                <a:ea typeface="Arial"/>
                <a:cs typeface="Arial"/>
                <a:sym typeface="Arial"/>
              </a:rPr>
              <a:t> selecciona líneas en archivos que coinciden con los patrones especificados.</a:t>
            </a:r>
            <a:endParaRPr b="0" i="0" sz="1400" u="none" cap="none" strike="noStrike">
              <a:solidFill>
                <a:srgbClr val="333333"/>
              </a:solidFill>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--help</a:t>
            </a:r>
            <a:r>
              <a:rPr b="0" i="0" lang="en-US" sz="1400" u="none" cap="none" strike="noStrike">
                <a:solidFill>
                  <a:srgbClr val="333333"/>
                </a:solidFill>
                <a:latin typeface="Arial"/>
                <a:ea typeface="Arial"/>
                <a:cs typeface="Arial"/>
                <a:sym typeface="Arial"/>
              </a:rPr>
              <a:t> es un indicador usado por muchos comandos bash y programas que se pueden ejecutar desde dentro de Bash, se usa para mostrar más información sobre cómo usar estos comandos o programas.</a:t>
            </a:r>
            <a:endParaRPr b="0" i="0" sz="1400" u="none" cap="none" strike="noStrike">
              <a:solidFill>
                <a:srgbClr val="333333"/>
              </a:solidFill>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man command</a:t>
            </a:r>
            <a:r>
              <a:rPr b="0" i="0" lang="en-US" sz="1400" u="none" cap="none" strike="noStrike">
                <a:solidFill>
                  <a:srgbClr val="333333"/>
                </a:solidFill>
                <a:latin typeface="Arial"/>
                <a:ea typeface="Arial"/>
                <a:cs typeface="Arial"/>
                <a:sym typeface="Arial"/>
              </a:rPr>
              <a:t> muestra la página del manual de un comando.</a:t>
            </a:r>
            <a:endParaRPr b="0" i="0" sz="1400" u="none" cap="none" strike="noStrike">
              <a:solidFill>
                <a:srgbClr val="333333"/>
              </a:solidFill>
              <a:latin typeface="Arial"/>
              <a:ea typeface="Arial"/>
              <a:cs typeface="Arial"/>
              <a:sym typeface="Arial"/>
            </a:endParaRPr>
          </a:p>
          <a:p>
            <a:pPr indent="-317500" lvl="0" marL="457200" marR="0" rtl="0" algn="just">
              <a:lnSpc>
                <a:spcPct val="115000"/>
              </a:lnSpc>
              <a:spcBef>
                <a:spcPts val="0"/>
              </a:spcBef>
              <a:spcAft>
                <a:spcPts val="0"/>
              </a:spcAft>
              <a:buClr>
                <a:srgbClr val="333333"/>
              </a:buClr>
              <a:buSzPts val="1400"/>
              <a:buFont typeface="Arial"/>
              <a:buChar char="❖"/>
            </a:pPr>
            <a:r>
              <a:rPr b="0" i="0" lang="en-US" sz="1400" u="none" cap="none" strike="noStrike">
                <a:solidFill>
                  <a:srgbClr val="3D90D9"/>
                </a:solidFill>
                <a:highlight>
                  <a:srgbClr val="E7E7E7"/>
                </a:highlight>
                <a:latin typeface="Consolas"/>
                <a:ea typeface="Consolas"/>
                <a:cs typeface="Consolas"/>
                <a:sym typeface="Consolas"/>
              </a:rPr>
              <a:t>$(comando)</a:t>
            </a:r>
            <a:r>
              <a:rPr b="0" i="0" lang="en-US" sz="1400" u="none" cap="none" strike="noStrike">
                <a:solidFill>
                  <a:srgbClr val="333333"/>
                </a:solidFill>
                <a:latin typeface="Arial"/>
                <a:ea typeface="Arial"/>
                <a:cs typeface="Arial"/>
                <a:sym typeface="Arial"/>
              </a:rPr>
              <a:t> contiene la salida de un comando.</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050"/>
              <a:buFont typeface="Arial"/>
              <a:buNone/>
            </a:pPr>
            <a:r>
              <a:t/>
            </a:r>
            <a:endParaRPr b="0" i="0" sz="1050" u="none" cap="none" strike="noStrike">
              <a:solidFill>
                <a:srgbClr val="333333"/>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7" name="Shape 157"/>
        <p:cNvGrpSpPr/>
        <p:nvPr/>
      </p:nvGrpSpPr>
      <p:grpSpPr>
        <a:xfrm>
          <a:off x="0" y="0"/>
          <a:ext cx="0" cy="0"/>
          <a:chOff x="0" y="0"/>
          <a:chExt cx="0" cy="0"/>
        </a:xfrm>
      </p:grpSpPr>
      <p:sp>
        <p:nvSpPr>
          <p:cNvPr id="158" name="Google Shape;158;p16"/>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9" name="Google Shape;159;p16"/>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160" name="Google Shape;160;p16"/>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161" name="Google Shape;161;p16"/>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162" name="Google Shape;162;p16"/>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163" name="Google Shape;163;p16"/>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Sistemas de archivos </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6"/>
          <p:cNvSpPr txBox="1"/>
          <p:nvPr/>
        </p:nvSpPr>
        <p:spPr>
          <a:xfrm>
            <a:off x="1426175" y="1768975"/>
            <a:ext cx="3275100" cy="6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sng" cap="none" strike="noStrike">
                <a:solidFill>
                  <a:srgbClr val="000000"/>
                </a:solidFill>
                <a:latin typeface="Arial"/>
                <a:ea typeface="Arial"/>
                <a:cs typeface="Arial"/>
                <a:sym typeface="Arial"/>
              </a:rPr>
              <a:t>Comandos</a:t>
            </a:r>
            <a:r>
              <a:rPr b="1" i="0" lang="en-US" sz="1800" u="none" cap="none" strike="noStrike">
                <a:solidFill>
                  <a:srgbClr val="000000"/>
                </a:solidFill>
                <a:latin typeface="Arial"/>
                <a:ea typeface="Arial"/>
                <a:cs typeface="Arial"/>
                <a:sym typeface="Arial"/>
              </a:rPr>
              <a:t>:</a:t>
            </a:r>
            <a:r>
              <a:rPr b="0" i="0" lang="en-US" sz="1800" u="none" cap="none" strike="noStrike">
                <a:solidFill>
                  <a:srgbClr val="000000"/>
                </a:solidFill>
                <a:latin typeface="Arial"/>
                <a:ea typeface="Arial"/>
                <a:cs typeface="Arial"/>
                <a:sym typeface="Arial"/>
              </a:rPr>
              <a:t> </a:t>
            </a:r>
            <a:r>
              <a:rPr b="0" i="0" lang="en-US" sz="1800" u="none" cap="none" strike="noStrike">
                <a:solidFill>
                  <a:srgbClr val="FF0000"/>
                </a:solidFill>
                <a:latin typeface="Arial"/>
                <a:ea typeface="Arial"/>
                <a:cs typeface="Arial"/>
                <a:sym typeface="Arial"/>
              </a:rPr>
              <a:t>pwd</a:t>
            </a:r>
            <a:r>
              <a:rPr b="0" i="0" lang="en-US" sz="1800" u="none" cap="none" strike="noStrike">
                <a:solidFill>
                  <a:srgbClr val="000000"/>
                </a:solidFill>
                <a:latin typeface="Arial"/>
                <a:ea typeface="Arial"/>
                <a:cs typeface="Arial"/>
                <a:sym typeface="Arial"/>
              </a:rPr>
              <a:t>, </a:t>
            </a:r>
            <a:r>
              <a:rPr b="0" i="0" lang="en-US" sz="1800" u="none" cap="none" strike="noStrike">
                <a:solidFill>
                  <a:srgbClr val="FF0000"/>
                </a:solidFill>
                <a:latin typeface="Arial"/>
                <a:ea typeface="Arial"/>
                <a:cs typeface="Arial"/>
                <a:sym typeface="Arial"/>
              </a:rPr>
              <a:t>ls</a:t>
            </a:r>
            <a:r>
              <a:rPr b="0" i="0" lang="en-US" sz="1800" u="none" cap="none" strike="noStrike">
                <a:solidFill>
                  <a:srgbClr val="000000"/>
                </a:solidFill>
                <a:latin typeface="Arial"/>
                <a:ea typeface="Arial"/>
                <a:cs typeface="Arial"/>
                <a:sym typeface="Arial"/>
              </a:rPr>
              <a:t>, </a:t>
            </a:r>
            <a:r>
              <a:rPr b="0" i="0" lang="en-US" sz="1800" u="none" cap="none" strike="noStrike">
                <a:solidFill>
                  <a:srgbClr val="FF0000"/>
                </a:solidFill>
                <a:latin typeface="Arial"/>
                <a:ea typeface="Arial"/>
                <a:cs typeface="Arial"/>
                <a:sym typeface="Arial"/>
              </a:rPr>
              <a:t>cd, cd..</a:t>
            </a:r>
            <a:r>
              <a:rPr b="0" i="0" lang="en-US" sz="1400" u="none" cap="none" strike="noStrike">
                <a:solidFill>
                  <a:srgbClr val="FF0000"/>
                </a:solidFill>
                <a:latin typeface="Arial"/>
                <a:ea typeface="Arial"/>
                <a:cs typeface="Arial"/>
                <a:sym typeface="Arial"/>
              </a:rPr>
              <a:t> </a:t>
            </a:r>
            <a:endParaRPr b="0" i="0" sz="1400" u="none" cap="none" strike="noStrike">
              <a:solidFill>
                <a:srgbClr val="FF0000"/>
              </a:solidFill>
              <a:latin typeface="Arial"/>
              <a:ea typeface="Arial"/>
              <a:cs typeface="Arial"/>
              <a:sym typeface="Arial"/>
            </a:endParaRPr>
          </a:p>
        </p:txBody>
      </p:sp>
      <p:pic>
        <p:nvPicPr>
          <p:cNvPr id="165" name="Google Shape;165;p16"/>
          <p:cNvPicPr preferRelativeResize="0"/>
          <p:nvPr/>
        </p:nvPicPr>
        <p:blipFill rotWithShape="1">
          <a:blip r:embed="rId3">
            <a:alphaModFix/>
          </a:blip>
          <a:srcRect b="0" l="0" r="0" t="0"/>
          <a:stretch/>
        </p:blipFill>
        <p:spPr>
          <a:xfrm>
            <a:off x="1546475" y="2404675"/>
            <a:ext cx="3528800" cy="1257595"/>
          </a:xfrm>
          <a:prstGeom prst="rect">
            <a:avLst/>
          </a:prstGeom>
          <a:noFill/>
          <a:ln>
            <a:noFill/>
          </a:ln>
        </p:spPr>
      </p:pic>
      <p:pic>
        <p:nvPicPr>
          <p:cNvPr id="166" name="Google Shape;166;p16"/>
          <p:cNvPicPr preferRelativeResize="0"/>
          <p:nvPr/>
        </p:nvPicPr>
        <p:blipFill rotWithShape="1">
          <a:blip r:embed="rId4">
            <a:alphaModFix/>
          </a:blip>
          <a:srcRect b="0" l="0" r="0" t="0"/>
          <a:stretch/>
        </p:blipFill>
        <p:spPr>
          <a:xfrm>
            <a:off x="6856550" y="2404675"/>
            <a:ext cx="2810175" cy="1654225"/>
          </a:xfrm>
          <a:prstGeom prst="rect">
            <a:avLst/>
          </a:prstGeom>
          <a:noFill/>
          <a:ln>
            <a:noFill/>
          </a:ln>
        </p:spPr>
      </p:pic>
      <p:sp>
        <p:nvSpPr>
          <p:cNvPr id="167" name="Google Shape;167;p16"/>
          <p:cNvSpPr/>
          <p:nvPr/>
        </p:nvSpPr>
        <p:spPr>
          <a:xfrm>
            <a:off x="5772275" y="2951300"/>
            <a:ext cx="293400" cy="33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6"/>
          <p:cNvSpPr txBox="1"/>
          <p:nvPr/>
        </p:nvSpPr>
        <p:spPr>
          <a:xfrm>
            <a:off x="5375075" y="2648625"/>
            <a:ext cx="1087800" cy="39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73763"/>
                </a:solidFill>
                <a:latin typeface="Arial"/>
                <a:ea typeface="Arial"/>
                <a:cs typeface="Arial"/>
                <a:sym typeface="Arial"/>
              </a:rPr>
              <a:t>$</a:t>
            </a:r>
            <a:r>
              <a:rPr b="0" i="0" lang="en-US" sz="1400" u="none" cap="none" strike="noStrike">
                <a:solidFill>
                  <a:srgbClr val="000000"/>
                </a:solidFill>
                <a:latin typeface="Arial"/>
                <a:ea typeface="Arial"/>
                <a:cs typeface="Arial"/>
                <a:sym typeface="Arial"/>
              </a:rPr>
              <a:t> </a:t>
            </a:r>
            <a:r>
              <a:rPr b="0" i="0" lang="en-US" sz="1400" u="none" cap="none" strike="noStrike">
                <a:solidFill>
                  <a:srgbClr val="FF0000"/>
                </a:solidFill>
                <a:latin typeface="Arial"/>
                <a:ea typeface="Arial"/>
                <a:cs typeface="Arial"/>
                <a:sym typeface="Arial"/>
              </a:rPr>
              <a:t>cd</a:t>
            </a:r>
            <a:r>
              <a:rPr b="0" i="0" lang="en-US" sz="1400" u="none" cap="none" strike="noStrike">
                <a:solidFill>
                  <a:srgbClr val="000000"/>
                </a:solidFill>
                <a:latin typeface="Arial"/>
                <a:ea typeface="Arial"/>
                <a:cs typeface="Arial"/>
                <a:sym typeface="Arial"/>
              </a:rPr>
              <a:t> home</a:t>
            </a:r>
            <a:endParaRPr b="0" i="0" sz="1400" u="none" cap="none" strike="noStrike">
              <a:solidFill>
                <a:srgbClr val="000000"/>
              </a:solidFill>
              <a:latin typeface="Arial"/>
              <a:ea typeface="Arial"/>
              <a:cs typeface="Arial"/>
              <a:sym typeface="Arial"/>
            </a:endParaRPr>
          </a:p>
        </p:txBody>
      </p:sp>
      <p:sp>
        <p:nvSpPr>
          <p:cNvPr id="169" name="Google Shape;169;p16"/>
          <p:cNvSpPr txBox="1"/>
          <p:nvPr/>
        </p:nvSpPr>
        <p:spPr>
          <a:xfrm>
            <a:off x="2308075" y="2347925"/>
            <a:ext cx="640200" cy="52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a:t>
            </a:r>
            <a:r>
              <a:rPr b="0" i="0" lang="en-US" sz="1800" u="none" cap="none" strike="noStrike">
                <a:solidFill>
                  <a:srgbClr val="073763"/>
                </a:solidFill>
                <a:latin typeface="Arial"/>
                <a:ea typeface="Arial"/>
                <a:cs typeface="Arial"/>
                <a:sym typeface="Arial"/>
              </a:rPr>
              <a:t>$</a:t>
            </a:r>
            <a:r>
              <a:rPr b="0" i="0" lang="en-US" sz="1800" u="none" cap="none" strike="noStrike">
                <a:solidFill>
                  <a:schemeClr val="dk1"/>
                </a:solidFill>
                <a:latin typeface="Arial"/>
                <a:ea typeface="Arial"/>
                <a:cs typeface="Arial"/>
                <a:sym typeface="Arial"/>
              </a:rPr>
              <a:t> </a:t>
            </a:r>
            <a:r>
              <a:rPr b="0" i="0" lang="en-US" sz="1800" u="none" cap="none" strike="noStrike">
                <a:solidFill>
                  <a:srgbClr val="FF0000"/>
                </a:solidFill>
                <a:latin typeface="Arial"/>
                <a:ea typeface="Arial"/>
                <a:cs typeface="Arial"/>
                <a:sym typeface="Arial"/>
              </a:rPr>
              <a:t>ls</a:t>
            </a:r>
            <a:endParaRPr b="0" i="0" sz="1400" u="none" cap="none" strike="noStrike">
              <a:solidFill>
                <a:srgbClr val="000000"/>
              </a:solidFill>
              <a:latin typeface="Arial"/>
              <a:ea typeface="Arial"/>
              <a:cs typeface="Arial"/>
              <a:sym typeface="Arial"/>
            </a:endParaRPr>
          </a:p>
        </p:txBody>
      </p:sp>
      <p:cxnSp>
        <p:nvCxnSpPr>
          <p:cNvPr id="170" name="Google Shape;170;p16"/>
          <p:cNvCxnSpPr/>
          <p:nvPr/>
        </p:nvCxnSpPr>
        <p:spPr>
          <a:xfrm>
            <a:off x="8334700" y="3868850"/>
            <a:ext cx="681000" cy="0"/>
          </a:xfrm>
          <a:prstGeom prst="straightConnector1">
            <a:avLst/>
          </a:prstGeom>
          <a:noFill/>
          <a:ln cap="flat" cmpd="sng" w="9525">
            <a:solidFill>
              <a:schemeClr val="dk2"/>
            </a:solidFill>
            <a:prstDash val="solid"/>
            <a:round/>
            <a:headEnd len="sm" w="sm" type="none"/>
            <a:tailEnd len="med" w="med" type="triangle"/>
          </a:ln>
        </p:spPr>
      </p:cxnSp>
      <p:sp>
        <p:nvSpPr>
          <p:cNvPr id="171" name="Google Shape;171;p16"/>
          <p:cNvSpPr txBox="1"/>
          <p:nvPr/>
        </p:nvSpPr>
        <p:spPr>
          <a:xfrm>
            <a:off x="8976900" y="3673700"/>
            <a:ext cx="945900" cy="39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usuarios</a:t>
            </a:r>
            <a:endParaRPr b="0" i="0" sz="1400" u="none" cap="none" strike="noStrike">
              <a:solidFill>
                <a:srgbClr val="000000"/>
              </a:solidFill>
              <a:latin typeface="Arial"/>
              <a:ea typeface="Arial"/>
              <a:cs typeface="Arial"/>
              <a:sym typeface="Arial"/>
            </a:endParaRPr>
          </a:p>
        </p:txBody>
      </p:sp>
      <p:sp>
        <p:nvSpPr>
          <p:cNvPr id="172" name="Google Shape;172;p16"/>
          <p:cNvSpPr txBox="1"/>
          <p:nvPr/>
        </p:nvSpPr>
        <p:spPr>
          <a:xfrm>
            <a:off x="5573675" y="3641750"/>
            <a:ext cx="690600" cy="454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73763"/>
                </a:solidFill>
                <a:latin typeface="Arial"/>
                <a:ea typeface="Arial"/>
                <a:cs typeface="Arial"/>
                <a:sym typeface="Arial"/>
              </a:rPr>
              <a:t>$</a:t>
            </a:r>
            <a:r>
              <a:rPr b="0" i="0" lang="en-US" sz="1400" u="none" cap="none" strike="noStrike">
                <a:solidFill>
                  <a:schemeClr val="dk1"/>
                </a:solidFill>
                <a:latin typeface="Arial"/>
                <a:ea typeface="Arial"/>
                <a:cs typeface="Arial"/>
                <a:sym typeface="Arial"/>
              </a:rPr>
              <a:t> </a:t>
            </a:r>
            <a:r>
              <a:rPr b="0" i="0" lang="en-US" sz="1400" u="none" cap="none" strike="noStrike">
                <a:solidFill>
                  <a:srgbClr val="FF0000"/>
                </a:solidFill>
                <a:latin typeface="Arial"/>
                <a:ea typeface="Arial"/>
                <a:cs typeface="Arial"/>
                <a:sym typeface="Arial"/>
              </a:rPr>
              <a:t>cd </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73" name="Google Shape;173;p16"/>
          <p:cNvSpPr/>
          <p:nvPr/>
        </p:nvSpPr>
        <p:spPr>
          <a:xfrm rot="10800000">
            <a:off x="5772275" y="3406400"/>
            <a:ext cx="293400" cy="33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6"/>
          <p:cNvSpPr/>
          <p:nvPr/>
        </p:nvSpPr>
        <p:spPr>
          <a:xfrm rot="5400000">
            <a:off x="8191125" y="4144225"/>
            <a:ext cx="293400" cy="33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6"/>
          <p:cNvSpPr txBox="1"/>
          <p:nvPr/>
        </p:nvSpPr>
        <p:spPr>
          <a:xfrm>
            <a:off x="8543813" y="4086475"/>
            <a:ext cx="1199100" cy="454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73763"/>
                </a:solidFill>
                <a:latin typeface="Arial"/>
                <a:ea typeface="Arial"/>
                <a:cs typeface="Arial"/>
                <a:sym typeface="Arial"/>
              </a:rPr>
              <a:t>$</a:t>
            </a:r>
            <a:r>
              <a:rPr b="0" i="0" lang="en-US" sz="1400" u="none" cap="none" strike="noStrike">
                <a:solidFill>
                  <a:schemeClr val="dk1"/>
                </a:solidFill>
                <a:latin typeface="Arial"/>
                <a:ea typeface="Arial"/>
                <a:cs typeface="Arial"/>
                <a:sym typeface="Arial"/>
              </a:rPr>
              <a:t> </a:t>
            </a:r>
            <a:r>
              <a:rPr b="0" i="0" lang="en-US" sz="1400" u="none" cap="none" strike="noStrike">
                <a:solidFill>
                  <a:srgbClr val="FF0000"/>
                </a:solidFill>
                <a:latin typeface="Arial"/>
                <a:ea typeface="Arial"/>
                <a:cs typeface="Arial"/>
                <a:sym typeface="Arial"/>
              </a:rPr>
              <a:t>cd</a:t>
            </a:r>
            <a:r>
              <a:rPr b="0" i="0" lang="en-US" sz="1400" u="none" cap="none" strike="noStrike">
                <a:solidFill>
                  <a:schemeClr val="dk1"/>
                </a:solidFill>
                <a:latin typeface="Arial"/>
                <a:ea typeface="Arial"/>
                <a:cs typeface="Arial"/>
                <a:sym typeface="Arial"/>
              </a:rPr>
              <a:t> Luke</a:t>
            </a:r>
            <a:endParaRPr b="0" i="0" sz="1400" u="none" cap="none" strike="noStrike">
              <a:solidFill>
                <a:srgbClr val="000000"/>
              </a:solidFill>
              <a:latin typeface="Arial"/>
              <a:ea typeface="Arial"/>
              <a:cs typeface="Arial"/>
              <a:sym typeface="Arial"/>
            </a:endParaRPr>
          </a:p>
        </p:txBody>
      </p:sp>
      <p:pic>
        <p:nvPicPr>
          <p:cNvPr id="176" name="Google Shape;176;p16"/>
          <p:cNvPicPr preferRelativeResize="0"/>
          <p:nvPr/>
        </p:nvPicPr>
        <p:blipFill rotWithShape="1">
          <a:blip r:embed="rId5">
            <a:alphaModFix/>
          </a:blip>
          <a:srcRect b="0" l="0" r="0" t="0"/>
          <a:stretch/>
        </p:blipFill>
        <p:spPr>
          <a:xfrm>
            <a:off x="6909300" y="4568250"/>
            <a:ext cx="2857051" cy="1018200"/>
          </a:xfrm>
          <a:prstGeom prst="rect">
            <a:avLst/>
          </a:prstGeom>
          <a:noFill/>
          <a:ln>
            <a:noFill/>
          </a:ln>
        </p:spPr>
      </p:pic>
      <p:sp>
        <p:nvSpPr>
          <p:cNvPr id="177" name="Google Shape;177;p16"/>
          <p:cNvSpPr/>
          <p:nvPr/>
        </p:nvSpPr>
        <p:spPr>
          <a:xfrm rot="10800000">
            <a:off x="5796900" y="5072275"/>
            <a:ext cx="293400" cy="33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6"/>
          <p:cNvSpPr txBox="1"/>
          <p:nvPr/>
        </p:nvSpPr>
        <p:spPr>
          <a:xfrm>
            <a:off x="5551350" y="4604725"/>
            <a:ext cx="784500" cy="454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73763"/>
                </a:solidFill>
                <a:latin typeface="Arial"/>
                <a:ea typeface="Arial"/>
                <a:cs typeface="Arial"/>
                <a:sym typeface="Arial"/>
              </a:rPr>
              <a:t>$</a:t>
            </a:r>
            <a:r>
              <a:rPr b="0" i="0" lang="en-US" sz="1400" u="none" cap="none" strike="noStrike">
                <a:solidFill>
                  <a:schemeClr val="dk1"/>
                </a:solidFill>
                <a:latin typeface="Arial"/>
                <a:ea typeface="Arial"/>
                <a:cs typeface="Arial"/>
                <a:sym typeface="Arial"/>
              </a:rPr>
              <a:t> </a:t>
            </a:r>
            <a:r>
              <a:rPr b="0" i="0" lang="en-US" sz="1400" u="none" cap="none" strike="noStrike">
                <a:solidFill>
                  <a:srgbClr val="FF0000"/>
                </a:solidFill>
                <a:latin typeface="Arial"/>
                <a:ea typeface="Arial"/>
                <a:cs typeface="Arial"/>
                <a:sym typeface="Arial"/>
              </a:rPr>
              <a:t>pwd</a:t>
            </a:r>
            <a:endParaRPr b="0" i="0" sz="1400" u="none" cap="none" strike="noStrike">
              <a:solidFill>
                <a:srgbClr val="000000"/>
              </a:solidFill>
              <a:latin typeface="Arial"/>
              <a:ea typeface="Arial"/>
              <a:cs typeface="Arial"/>
              <a:sym typeface="Arial"/>
            </a:endParaRPr>
          </a:p>
        </p:txBody>
      </p:sp>
      <p:sp>
        <p:nvSpPr>
          <p:cNvPr id="179" name="Google Shape;179;p16"/>
          <p:cNvSpPr txBox="1"/>
          <p:nvPr/>
        </p:nvSpPr>
        <p:spPr>
          <a:xfrm>
            <a:off x="4035600" y="5014525"/>
            <a:ext cx="1475700" cy="454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/home/Luke</a:t>
            </a:r>
            <a:endParaRPr b="1" i="0" sz="1800" u="none" cap="none" strike="noStrike">
              <a:solidFill>
                <a:srgbClr val="000000"/>
              </a:solidFill>
              <a:latin typeface="Arial"/>
              <a:ea typeface="Arial"/>
              <a:cs typeface="Arial"/>
              <a:sym typeface="Arial"/>
            </a:endParaRPr>
          </a:p>
        </p:txBody>
      </p:sp>
      <p:cxnSp>
        <p:nvCxnSpPr>
          <p:cNvPr id="180" name="Google Shape;180;p16"/>
          <p:cNvCxnSpPr/>
          <p:nvPr/>
        </p:nvCxnSpPr>
        <p:spPr>
          <a:xfrm>
            <a:off x="3146400" y="5241625"/>
            <a:ext cx="889200" cy="0"/>
          </a:xfrm>
          <a:prstGeom prst="straightConnector1">
            <a:avLst/>
          </a:prstGeom>
          <a:noFill/>
          <a:ln cap="flat" cmpd="sng" w="9525">
            <a:solidFill>
              <a:schemeClr val="dk2"/>
            </a:solidFill>
            <a:prstDash val="solid"/>
            <a:round/>
            <a:headEnd len="sm" w="sm" type="none"/>
            <a:tailEnd len="med" w="med" type="triangle"/>
          </a:ln>
        </p:spPr>
      </p:cxnSp>
      <p:sp>
        <p:nvSpPr>
          <p:cNvPr id="181" name="Google Shape;181;p16"/>
          <p:cNvSpPr txBox="1"/>
          <p:nvPr/>
        </p:nvSpPr>
        <p:spPr>
          <a:xfrm>
            <a:off x="2174200" y="5046475"/>
            <a:ext cx="1040400" cy="39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ubicación</a:t>
            </a:r>
            <a:endParaRPr b="0" i="0" sz="1400" u="none" cap="none" strike="noStrike">
              <a:solidFill>
                <a:srgbClr val="000000"/>
              </a:solidFill>
              <a:latin typeface="Arial"/>
              <a:ea typeface="Arial"/>
              <a:cs typeface="Arial"/>
              <a:sym typeface="Arial"/>
            </a:endParaRPr>
          </a:p>
        </p:txBody>
      </p:sp>
      <p:sp>
        <p:nvSpPr>
          <p:cNvPr id="182" name="Google Shape;182;p16"/>
          <p:cNvSpPr txBox="1"/>
          <p:nvPr/>
        </p:nvSpPr>
        <p:spPr>
          <a:xfrm>
            <a:off x="7307200" y="4540675"/>
            <a:ext cx="690600" cy="454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a:t>
            </a:r>
            <a:r>
              <a:rPr b="0" i="0" lang="en-US" sz="1800" u="none" cap="none" strike="noStrike">
                <a:solidFill>
                  <a:srgbClr val="073763"/>
                </a:solidFill>
                <a:latin typeface="Arial"/>
                <a:ea typeface="Arial"/>
                <a:cs typeface="Arial"/>
                <a:sym typeface="Arial"/>
              </a:rPr>
              <a:t>$</a:t>
            </a:r>
            <a:r>
              <a:rPr b="0" i="0" lang="en-US" sz="1800" u="none" cap="none" strike="noStrike">
                <a:solidFill>
                  <a:schemeClr val="dk1"/>
                </a:solidFill>
                <a:latin typeface="Arial"/>
                <a:ea typeface="Arial"/>
                <a:cs typeface="Arial"/>
                <a:sym typeface="Arial"/>
              </a:rPr>
              <a:t> </a:t>
            </a:r>
            <a:r>
              <a:rPr b="0" i="0" lang="en-US" sz="1800" u="none" cap="none" strike="noStrike">
                <a:solidFill>
                  <a:srgbClr val="FF0000"/>
                </a:solidFill>
                <a:latin typeface="Arial"/>
                <a:ea typeface="Arial"/>
                <a:cs typeface="Arial"/>
                <a:sym typeface="Arial"/>
              </a:rPr>
              <a:t>ls</a:t>
            </a:r>
            <a:endParaRPr b="0" i="0" sz="1400" u="none" cap="none" strike="noStrike">
              <a:solidFill>
                <a:srgbClr val="000000"/>
              </a:solidFill>
              <a:latin typeface="Arial"/>
              <a:ea typeface="Arial"/>
              <a:cs typeface="Arial"/>
              <a:sym typeface="Arial"/>
            </a:endParaRPr>
          </a:p>
        </p:txBody>
      </p:sp>
      <p:sp>
        <p:nvSpPr>
          <p:cNvPr id="183" name="Google Shape;183;p16"/>
          <p:cNvSpPr/>
          <p:nvPr/>
        </p:nvSpPr>
        <p:spPr>
          <a:xfrm>
            <a:off x="10175625" y="5678825"/>
            <a:ext cx="2023200" cy="945900"/>
          </a:xfrm>
          <a:prstGeom prst="rect">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6"/>
          <p:cNvSpPr txBox="1"/>
          <p:nvPr/>
        </p:nvSpPr>
        <p:spPr>
          <a:xfrm>
            <a:off x="10212975" y="6086825"/>
            <a:ext cx="1948500" cy="390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73763"/>
                </a:solidFill>
                <a:latin typeface="Arial"/>
                <a:ea typeface="Arial"/>
                <a:cs typeface="Arial"/>
                <a:sym typeface="Arial"/>
              </a:rPr>
              <a:t>$</a:t>
            </a:r>
            <a:r>
              <a:rPr b="0" i="0" lang="en-US" sz="1400" u="none" cap="none" strike="noStrike">
                <a:solidFill>
                  <a:srgbClr val="FF0000"/>
                </a:solidFill>
                <a:latin typeface="Arial"/>
                <a:ea typeface="Arial"/>
                <a:cs typeface="Arial"/>
                <a:sym typeface="Arial"/>
              </a:rPr>
              <a:t> gedit </a:t>
            </a:r>
            <a:r>
              <a:rPr b="0" i="0" lang="en-US" sz="1400" u="none" cap="none" strike="noStrike">
                <a:solidFill>
                  <a:srgbClr val="000000"/>
                </a:solidFill>
                <a:latin typeface="Arial"/>
                <a:ea typeface="Arial"/>
                <a:cs typeface="Arial"/>
                <a:sym typeface="Arial"/>
              </a:rPr>
              <a:t>~/.bashrc</a:t>
            </a:r>
            <a:endParaRPr b="0" i="0" sz="1400" u="none" cap="none" strike="noStrike">
              <a:solidFill>
                <a:srgbClr val="000000"/>
              </a:solidFill>
              <a:latin typeface="Arial"/>
              <a:ea typeface="Arial"/>
              <a:cs typeface="Arial"/>
              <a:sym typeface="Arial"/>
            </a:endParaRPr>
          </a:p>
        </p:txBody>
      </p:sp>
      <p:sp>
        <p:nvSpPr>
          <p:cNvPr id="185" name="Google Shape;185;p16"/>
          <p:cNvSpPr txBox="1"/>
          <p:nvPr/>
        </p:nvSpPr>
        <p:spPr>
          <a:xfrm>
            <a:off x="10175625" y="5664575"/>
            <a:ext cx="2023200" cy="52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TIPS...</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9" name="Shape 189"/>
        <p:cNvGrpSpPr/>
        <p:nvPr/>
      </p:nvGrpSpPr>
      <p:grpSpPr>
        <a:xfrm>
          <a:off x="0" y="0"/>
          <a:ext cx="0" cy="0"/>
          <a:chOff x="0" y="0"/>
          <a:chExt cx="0" cy="0"/>
        </a:xfrm>
      </p:grpSpPr>
      <p:sp>
        <p:nvSpPr>
          <p:cNvPr id="190" name="Google Shape;190;p17"/>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1" name="Google Shape;191;p17"/>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192" name="Google Shape;192;p17"/>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193" name="Google Shape;193;p17"/>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194" name="Google Shape;194;p17"/>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195" name="Google Shape;195;p17"/>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Sistemas de archivos </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7"/>
          <p:cNvSpPr/>
          <p:nvPr/>
        </p:nvSpPr>
        <p:spPr>
          <a:xfrm>
            <a:off x="1426175" y="1992016"/>
            <a:ext cx="10062014"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partir de </a:t>
            </a:r>
            <a:r>
              <a:rPr b="0" i="0" lang="en-US" sz="1400" u="none" cap="none" strike="noStrike">
                <a:solidFill>
                  <a:srgbClr val="FF0000"/>
                </a:solidFill>
                <a:latin typeface="Arial"/>
                <a:ea typeface="Arial"/>
                <a:cs typeface="Arial"/>
                <a:sym typeface="Arial"/>
              </a:rPr>
              <a:t>/Users/amanda/data</a:t>
            </a:r>
            <a:r>
              <a:rPr b="0" i="0" lang="en-US" sz="1400" u="none" cap="none" strike="noStrike">
                <a:solidFill>
                  <a:schemeClr val="dk1"/>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cuál de los siguientes comandos podría utilizar Amanda para navegar a su directorio personal, </a:t>
            </a:r>
            <a:r>
              <a:rPr b="0" i="0" lang="en-US" sz="1400" u="none" cap="none" strike="noStrike">
                <a:solidFill>
                  <a:srgbClr val="FF0000"/>
                </a:solidFill>
                <a:latin typeface="Arial"/>
                <a:ea typeface="Arial"/>
                <a:cs typeface="Arial"/>
                <a:sym typeface="Arial"/>
              </a:rPr>
              <a:t>/Users/amanda</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97" name="Google Shape;197;p17"/>
          <p:cNvSpPr/>
          <p:nvPr/>
        </p:nvSpPr>
        <p:spPr>
          <a:xfrm>
            <a:off x="1681422" y="3080934"/>
            <a:ext cx="3838229" cy="20313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/home/amanda</a:t>
            </a:r>
            <a:endParaRPr b="0" i="0" sz="1400" u="none" cap="none" strike="noStrike">
              <a:solidFill>
                <a:srgbClr val="FF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home</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~/data/..</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1" name="Shape 201"/>
        <p:cNvGrpSpPr/>
        <p:nvPr/>
      </p:nvGrpSpPr>
      <p:grpSpPr>
        <a:xfrm>
          <a:off x="0" y="0"/>
          <a:ext cx="0" cy="0"/>
          <a:chOff x="0" y="0"/>
          <a:chExt cx="0" cy="0"/>
        </a:xfrm>
      </p:grpSpPr>
      <p:sp>
        <p:nvSpPr>
          <p:cNvPr id="202" name="Google Shape;202;p18"/>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3" name="Google Shape;203;p18"/>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204" name="Google Shape;204;p18"/>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205" name="Google Shape;205;p18"/>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206" name="Google Shape;206;p18"/>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207" name="Google Shape;207;p18"/>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Sistemas de archivos </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8"/>
          <p:cNvSpPr/>
          <p:nvPr/>
        </p:nvSpPr>
        <p:spPr>
          <a:xfrm>
            <a:off x="1426175" y="1992016"/>
            <a:ext cx="10062014"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partir de </a:t>
            </a:r>
            <a:r>
              <a:rPr b="0" i="0" lang="en-US" sz="1400" u="none" cap="none" strike="noStrike">
                <a:solidFill>
                  <a:srgbClr val="FF0000"/>
                </a:solidFill>
                <a:latin typeface="Arial"/>
                <a:ea typeface="Arial"/>
                <a:cs typeface="Arial"/>
                <a:sym typeface="Arial"/>
              </a:rPr>
              <a:t>/Users/amanda/data</a:t>
            </a:r>
            <a:r>
              <a:rPr b="0" i="0" lang="en-US" sz="1400" u="none" cap="none" strike="noStrike">
                <a:solidFill>
                  <a:schemeClr val="dk1"/>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cuál de los siguientes comandos podría utilizar Amanda para navegar a su directorio personal, </a:t>
            </a:r>
            <a:r>
              <a:rPr b="0" i="0" lang="en-US" sz="1400" u="none" cap="none" strike="noStrike">
                <a:solidFill>
                  <a:srgbClr val="FF0000"/>
                </a:solidFill>
                <a:latin typeface="Arial"/>
                <a:ea typeface="Arial"/>
                <a:cs typeface="Arial"/>
                <a:sym typeface="Arial"/>
              </a:rPr>
              <a:t>/Users/amanda</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09" name="Google Shape;209;p18"/>
          <p:cNvSpPr/>
          <p:nvPr/>
        </p:nvSpPr>
        <p:spPr>
          <a:xfrm>
            <a:off x="1681422" y="3080934"/>
            <a:ext cx="2217247" cy="20313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/home/amanda</a:t>
            </a:r>
            <a:endParaRPr b="0" i="0" sz="1400" u="none" cap="none" strike="noStrike">
              <a:solidFill>
                <a:srgbClr val="FF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home</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~/data/..</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cd ..</a:t>
            </a:r>
            <a:endParaRPr/>
          </a:p>
        </p:txBody>
      </p:sp>
      <p:sp>
        <p:nvSpPr>
          <p:cNvPr id="210" name="Google Shape;210;p18"/>
          <p:cNvSpPr/>
          <p:nvPr/>
        </p:nvSpPr>
        <p:spPr>
          <a:xfrm>
            <a:off x="5037514" y="3078190"/>
            <a:ext cx="7074130" cy="20313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No:</a:t>
            </a:r>
            <a:r>
              <a:rPr b="0" i="0" lang="en-US" sz="1400" u="none" cap="none" strike="noStrike">
                <a:solidFill>
                  <a:srgbClr val="000000"/>
                </a:solidFill>
                <a:latin typeface="Arial"/>
                <a:ea typeface="Arial"/>
                <a:cs typeface="Arial"/>
                <a:sym typeface="Arial"/>
              </a:rPr>
              <a:t> </a:t>
            </a:r>
            <a:r>
              <a:rPr b="0" i="0" lang="en-US" sz="1400" u="none" cap="none" strike="noStrike">
                <a:solidFill>
                  <a:srgbClr val="FF0000"/>
                </a:solidFill>
                <a:latin typeface="Arial"/>
                <a:ea typeface="Arial"/>
                <a:cs typeface="Arial"/>
                <a:sym typeface="Arial"/>
              </a:rPr>
              <a:t>.</a:t>
            </a:r>
            <a:r>
              <a:rPr b="0" i="0" lang="en-US" sz="1400" u="none" cap="none" strike="noStrike">
                <a:solidFill>
                  <a:srgbClr val="000000"/>
                </a:solidFill>
                <a:latin typeface="Arial"/>
                <a:ea typeface="Arial"/>
                <a:cs typeface="Arial"/>
                <a:sym typeface="Arial"/>
              </a:rPr>
              <a:t> representa el directorio actual.</a:t>
            </a:r>
            <a:endParaRPr/>
          </a:p>
          <a:p>
            <a:pPr indent="-342900" lvl="0" marL="34290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No:</a:t>
            </a:r>
            <a:r>
              <a:rPr b="0" i="0" lang="en-US" sz="1400" u="none" cap="none" strike="noStrike">
                <a:solidFill>
                  <a:srgbClr val="000000"/>
                </a:solidFill>
                <a:latin typeface="Arial"/>
                <a:ea typeface="Arial"/>
                <a:cs typeface="Arial"/>
                <a:sym typeface="Arial"/>
              </a:rPr>
              <a:t> </a:t>
            </a:r>
            <a:r>
              <a:rPr b="0" i="0" lang="en-US" sz="1400" u="none" cap="none" strike="noStrike">
                <a:solidFill>
                  <a:srgbClr val="FF0000"/>
                </a:solidFill>
                <a:latin typeface="Arial"/>
                <a:ea typeface="Arial"/>
                <a:cs typeface="Arial"/>
                <a:sym typeface="Arial"/>
              </a:rPr>
              <a:t>/</a:t>
            </a:r>
            <a:r>
              <a:rPr b="0" i="0" lang="en-US" sz="1400" u="none" cap="none" strike="noStrike">
                <a:solidFill>
                  <a:srgbClr val="000000"/>
                </a:solidFill>
                <a:latin typeface="Arial"/>
                <a:ea typeface="Arial"/>
                <a:cs typeface="Arial"/>
                <a:sym typeface="Arial"/>
              </a:rPr>
              <a:t> representa el directorio raíz.</a:t>
            </a:r>
            <a:endParaRPr/>
          </a:p>
          <a:p>
            <a:pPr indent="-342900" lvl="0" marL="34290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No:</a:t>
            </a:r>
            <a:r>
              <a:rPr b="0" i="0" lang="en-US" sz="1400" u="none" cap="none" strike="noStrike">
                <a:solidFill>
                  <a:srgbClr val="000000"/>
                </a:solidFill>
                <a:latin typeface="Arial"/>
                <a:ea typeface="Arial"/>
                <a:cs typeface="Arial"/>
                <a:sym typeface="Arial"/>
              </a:rPr>
              <a:t> el directorio principal de Amanda es </a:t>
            </a:r>
            <a:r>
              <a:rPr b="0" i="0" lang="en-US" sz="1400" u="none" cap="none" strike="noStrike">
                <a:solidFill>
                  <a:srgbClr val="FF0000"/>
                </a:solidFill>
                <a:latin typeface="Arial"/>
                <a:ea typeface="Arial"/>
                <a:cs typeface="Arial"/>
                <a:sym typeface="Arial"/>
              </a:rPr>
              <a:t>/Users/amanda</a:t>
            </a:r>
            <a:r>
              <a:rPr b="0" i="0" lang="en-US" sz="1400" u="none" cap="none" strike="noStrike">
                <a:solidFill>
                  <a:srgbClr val="000000"/>
                </a:solidFill>
                <a:latin typeface="Arial"/>
                <a:ea typeface="Arial"/>
                <a:cs typeface="Arial"/>
                <a:sym typeface="Arial"/>
              </a:rPr>
              <a:t>.</a:t>
            </a:r>
            <a:endParaRPr/>
          </a:p>
          <a:p>
            <a:pPr indent="-342900" lvl="0" marL="34290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No:</a:t>
            </a:r>
            <a:r>
              <a:rPr b="0" i="0" lang="en-US" sz="1400" u="none" cap="none" strike="noStrike">
                <a:solidFill>
                  <a:srgbClr val="000000"/>
                </a:solidFill>
                <a:latin typeface="Arial"/>
                <a:ea typeface="Arial"/>
                <a:cs typeface="Arial"/>
                <a:sym typeface="Arial"/>
              </a:rPr>
              <a:t> esto sube dos niveles, es decir, termina en </a:t>
            </a:r>
            <a:r>
              <a:rPr b="0" i="0" lang="en-US" sz="1400" u="none" cap="none" strike="noStrike">
                <a:solidFill>
                  <a:srgbClr val="FF0000"/>
                </a:solidFill>
                <a:latin typeface="Arial"/>
                <a:ea typeface="Arial"/>
                <a:cs typeface="Arial"/>
                <a:sym typeface="Arial"/>
              </a:rPr>
              <a:t>/Users</a:t>
            </a:r>
            <a:r>
              <a:rPr b="0" i="0" lang="en-US" sz="1400" u="none" cap="none" strike="noStrike">
                <a:solidFill>
                  <a:srgbClr val="000000"/>
                </a:solidFill>
                <a:latin typeface="Arial"/>
                <a:ea typeface="Arial"/>
                <a:cs typeface="Arial"/>
                <a:sym typeface="Arial"/>
              </a:rPr>
              <a:t>.</a:t>
            </a:r>
            <a:endParaRPr/>
          </a:p>
          <a:p>
            <a:pPr indent="-342900" lvl="0" marL="34290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Sí:</a:t>
            </a:r>
            <a:r>
              <a:rPr b="0" i="0" lang="en-US" sz="1400" u="none" cap="none" strike="noStrike">
                <a:solidFill>
                  <a:srgbClr val="000000"/>
                </a:solidFill>
                <a:latin typeface="Arial"/>
                <a:ea typeface="Arial"/>
                <a:cs typeface="Arial"/>
                <a:sym typeface="Arial"/>
              </a:rPr>
              <a:t> </a:t>
            </a:r>
            <a:r>
              <a:rPr b="0" i="0" lang="en-US" sz="1400" u="none" cap="none" strike="noStrike">
                <a:solidFill>
                  <a:srgbClr val="FF0000"/>
                </a:solidFill>
                <a:latin typeface="Arial"/>
                <a:ea typeface="Arial"/>
                <a:cs typeface="Arial"/>
                <a:sym typeface="Arial"/>
              </a:rPr>
              <a:t>~</a:t>
            </a:r>
            <a:r>
              <a:rPr b="0" i="0" lang="en-US" sz="1400" u="none" cap="none" strike="noStrike">
                <a:solidFill>
                  <a:srgbClr val="000000"/>
                </a:solidFill>
                <a:latin typeface="Arial"/>
                <a:ea typeface="Arial"/>
                <a:cs typeface="Arial"/>
                <a:sym typeface="Arial"/>
              </a:rPr>
              <a:t> representa el directorio de inicio del usuario, en este caso /Users/amanda.</a:t>
            </a:r>
            <a:endParaRPr/>
          </a:p>
          <a:p>
            <a:pPr indent="-342900" lvl="0" marL="34290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No: </a:t>
            </a:r>
            <a:r>
              <a:rPr b="0" i="0" lang="en-US" sz="1400" u="none" cap="none" strike="noStrike">
                <a:solidFill>
                  <a:srgbClr val="000000"/>
                </a:solidFill>
                <a:latin typeface="Arial"/>
                <a:ea typeface="Arial"/>
                <a:cs typeface="Arial"/>
                <a:sym typeface="Arial"/>
              </a:rPr>
              <a:t>esto navegaría a un directorio llamado </a:t>
            </a:r>
            <a:r>
              <a:rPr b="0" i="0" lang="en-US" sz="1400" u="none" cap="none" strike="noStrike">
                <a:solidFill>
                  <a:srgbClr val="FF0000"/>
                </a:solidFill>
                <a:latin typeface="Arial"/>
                <a:ea typeface="Arial"/>
                <a:cs typeface="Arial"/>
                <a:sym typeface="Arial"/>
              </a:rPr>
              <a:t>home</a:t>
            </a:r>
            <a:r>
              <a:rPr b="0" i="0" lang="en-US" sz="1400" u="none" cap="none" strike="noStrike">
                <a:solidFill>
                  <a:srgbClr val="000000"/>
                </a:solidFill>
                <a:latin typeface="Arial"/>
                <a:ea typeface="Arial"/>
                <a:cs typeface="Arial"/>
                <a:sym typeface="Arial"/>
              </a:rPr>
              <a:t>, si existe.</a:t>
            </a:r>
            <a:endParaRPr/>
          </a:p>
          <a:p>
            <a:pPr indent="-342900" lvl="0" marL="34290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Sí:</a:t>
            </a:r>
            <a:r>
              <a:rPr b="0" i="0" lang="en-US" sz="1400" u="none" cap="none" strike="noStrike">
                <a:solidFill>
                  <a:srgbClr val="000000"/>
                </a:solidFill>
                <a:latin typeface="Arial"/>
                <a:ea typeface="Arial"/>
                <a:cs typeface="Arial"/>
                <a:sym typeface="Arial"/>
              </a:rPr>
              <a:t> innecesariamente complicado, pero correcto.</a:t>
            </a:r>
            <a:endParaRPr/>
          </a:p>
          <a:p>
            <a:pPr indent="-342900" lvl="0" marL="34290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Sí:</a:t>
            </a:r>
            <a:r>
              <a:rPr b="0" i="0" lang="en-US" sz="1400" u="none" cap="none" strike="noStrike">
                <a:solidFill>
                  <a:srgbClr val="000000"/>
                </a:solidFill>
                <a:latin typeface="Arial"/>
                <a:ea typeface="Arial"/>
                <a:cs typeface="Arial"/>
                <a:sym typeface="Arial"/>
              </a:rPr>
              <a:t> acceso directo para volver al directorio de inicio del usuario.</a:t>
            </a:r>
            <a:endParaRPr/>
          </a:p>
          <a:p>
            <a:pPr indent="-342900" lvl="0" marL="34290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Sí:</a:t>
            </a:r>
            <a:r>
              <a:rPr b="0" i="0" lang="en-US" sz="1400" u="none" cap="none" strike="noStrike">
                <a:solidFill>
                  <a:srgbClr val="000000"/>
                </a:solidFill>
                <a:latin typeface="Arial"/>
                <a:ea typeface="Arial"/>
                <a:cs typeface="Arial"/>
                <a:sym typeface="Arial"/>
              </a:rPr>
              <a:t> sube un nivel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4" name="Shape 214"/>
        <p:cNvGrpSpPr/>
        <p:nvPr/>
      </p:nvGrpSpPr>
      <p:grpSpPr>
        <a:xfrm>
          <a:off x="0" y="0"/>
          <a:ext cx="0" cy="0"/>
          <a:chOff x="0" y="0"/>
          <a:chExt cx="0" cy="0"/>
        </a:xfrm>
      </p:grpSpPr>
      <p:sp>
        <p:nvSpPr>
          <p:cNvPr id="215" name="Google Shape;215;p19"/>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6" name="Google Shape;216;p19"/>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217" name="Google Shape;217;p19"/>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218" name="Google Shape;218;p19"/>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219" name="Google Shape;219;p19"/>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220" name="Google Shape;220;p19"/>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Archivos y Directorios </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9"/>
          <p:cNvSpPr/>
          <p:nvPr/>
        </p:nvSpPr>
        <p:spPr>
          <a:xfrm>
            <a:off x="1426175" y="1899549"/>
            <a:ext cx="5374676"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Con el comando </a:t>
            </a:r>
            <a:r>
              <a:rPr b="0" i="0" lang="en-US" sz="1400" u="none" cap="none" strike="noStrike">
                <a:solidFill>
                  <a:srgbClr val="FF0000"/>
                </a:solidFill>
                <a:latin typeface="Arial"/>
                <a:ea typeface="Arial"/>
                <a:cs typeface="Arial"/>
                <a:sym typeface="Arial"/>
              </a:rPr>
              <a:t>cd</a:t>
            </a:r>
            <a:r>
              <a:rPr b="0" i="0" lang="en-US" sz="1400" u="none" cap="none" strike="noStrike">
                <a:solidFill>
                  <a:srgbClr val="000000"/>
                </a:solidFill>
                <a:latin typeface="Arial"/>
                <a:ea typeface="Arial"/>
                <a:cs typeface="Arial"/>
                <a:sym typeface="Arial"/>
              </a:rPr>
              <a:t> ingrese al directorio de trabajo </a:t>
            </a:r>
            <a:r>
              <a:rPr b="0" i="0" lang="en-US" sz="1400" u="none" cap="none" strike="noStrike">
                <a:solidFill>
                  <a:srgbClr val="FF0000"/>
                </a:solidFill>
                <a:latin typeface="Arial"/>
                <a:ea typeface="Arial"/>
                <a:cs typeface="Arial"/>
                <a:sym typeface="Arial"/>
              </a:rPr>
              <a:t>data-shell</a:t>
            </a:r>
            <a:endParaRPr b="0" i="0" sz="1400" u="none" cap="none" strike="noStrike">
              <a:solidFill>
                <a:srgbClr val="FF0000"/>
              </a:solidFill>
              <a:latin typeface="Arial"/>
              <a:ea typeface="Arial"/>
              <a:cs typeface="Arial"/>
              <a:sym typeface="Arial"/>
            </a:endParaRPr>
          </a:p>
        </p:txBody>
      </p:sp>
      <p:sp>
        <p:nvSpPr>
          <p:cNvPr id="222" name="Google Shape;222;p19"/>
          <p:cNvSpPr/>
          <p:nvPr/>
        </p:nvSpPr>
        <p:spPr>
          <a:xfrm>
            <a:off x="1426175" y="2357616"/>
            <a:ext cx="6470041"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Estando en </a:t>
            </a:r>
            <a:r>
              <a:rPr b="0" i="0" lang="en-US" sz="1400" u="none" cap="none" strike="noStrike">
                <a:solidFill>
                  <a:srgbClr val="FF0000"/>
                </a:solidFill>
                <a:latin typeface="Arial"/>
                <a:ea typeface="Arial"/>
                <a:cs typeface="Arial"/>
                <a:sym typeface="Arial"/>
              </a:rPr>
              <a:t>data-shell </a:t>
            </a:r>
            <a:r>
              <a:rPr b="0" i="0" lang="en-US" sz="1400" u="none" cap="none" strike="noStrike">
                <a:solidFill>
                  <a:schemeClr val="dk1"/>
                </a:solidFill>
                <a:latin typeface="Arial"/>
                <a:ea typeface="Arial"/>
                <a:cs typeface="Arial"/>
                <a:sym typeface="Arial"/>
              </a:rPr>
              <a:t>cree un nuevo directorio llamado</a:t>
            </a:r>
            <a:r>
              <a:rPr b="0" i="0" lang="en-US" sz="1400" u="none" cap="none" strike="noStrike">
                <a:solidFill>
                  <a:srgbClr val="FF0000"/>
                </a:solidFill>
                <a:latin typeface="Arial"/>
                <a:ea typeface="Arial"/>
                <a:cs typeface="Arial"/>
                <a:sym typeface="Arial"/>
              </a:rPr>
              <a:t> tesis </a:t>
            </a:r>
            <a:r>
              <a:rPr b="0" i="0" lang="en-US" sz="1400" u="none" cap="none" strike="noStrike">
                <a:solidFill>
                  <a:schemeClr val="lt1"/>
                </a:solidFill>
                <a:highlight>
                  <a:srgbClr val="000000"/>
                </a:highlight>
                <a:latin typeface="Consolas"/>
                <a:ea typeface="Consolas"/>
                <a:cs typeface="Consolas"/>
                <a:sym typeface="Consolas"/>
              </a:rPr>
              <a:t>$ mkdir tesis </a:t>
            </a:r>
            <a:endParaRPr b="0" i="0" sz="1400" u="none" cap="none" strike="noStrike">
              <a:solidFill>
                <a:schemeClr val="lt1"/>
              </a:solidFill>
              <a:highlight>
                <a:srgbClr val="000000"/>
              </a:highlight>
              <a:latin typeface="Arial"/>
              <a:ea typeface="Arial"/>
              <a:cs typeface="Arial"/>
              <a:sym typeface="Arial"/>
            </a:endParaRPr>
          </a:p>
        </p:txBody>
      </p:sp>
      <p:sp>
        <p:nvSpPr>
          <p:cNvPr id="223" name="Google Shape;223;p19"/>
          <p:cNvSpPr/>
          <p:nvPr/>
        </p:nvSpPr>
        <p:spPr>
          <a:xfrm>
            <a:off x="1426175" y="2815683"/>
            <a:ext cx="6877204"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Verifique que ha creado el directorio </a:t>
            </a:r>
            <a:r>
              <a:rPr b="0" i="0" lang="en-US" sz="1400" u="none" cap="none" strike="noStrike">
                <a:solidFill>
                  <a:srgbClr val="FF0000"/>
                </a:solidFill>
                <a:latin typeface="Arial"/>
                <a:ea typeface="Arial"/>
                <a:cs typeface="Arial"/>
                <a:sym typeface="Arial"/>
              </a:rPr>
              <a:t>tesis</a:t>
            </a:r>
            <a:r>
              <a:rPr b="0" i="0" lang="en-US" sz="1400" u="none" cap="none" strike="noStrike">
                <a:solidFill>
                  <a:schemeClr val="dk1"/>
                </a:solidFill>
                <a:latin typeface="Arial"/>
                <a:ea typeface="Arial"/>
                <a:cs typeface="Arial"/>
                <a:sym typeface="Arial"/>
              </a:rPr>
              <a:t> dentro de el directorio </a:t>
            </a:r>
            <a:r>
              <a:rPr b="0" i="0" lang="en-US" sz="1400" u="none" cap="none" strike="noStrike">
                <a:solidFill>
                  <a:srgbClr val="FF0000"/>
                </a:solidFill>
                <a:latin typeface="Arial"/>
                <a:ea typeface="Arial"/>
                <a:cs typeface="Arial"/>
                <a:sym typeface="Arial"/>
              </a:rPr>
              <a:t>data-shell </a:t>
            </a:r>
            <a:r>
              <a:rPr b="0" i="0" lang="en-US" sz="1400" u="none" cap="none" strike="noStrike">
                <a:solidFill>
                  <a:schemeClr val="lt1"/>
                </a:solidFill>
                <a:highlight>
                  <a:srgbClr val="000000"/>
                </a:highlight>
                <a:latin typeface="Consolas"/>
                <a:ea typeface="Consolas"/>
                <a:cs typeface="Consolas"/>
                <a:sym typeface="Consolas"/>
              </a:rPr>
              <a:t>$ ls -F</a:t>
            </a:r>
            <a:endParaRPr b="0" i="0" sz="1400" u="none" cap="none" strike="noStrike">
              <a:solidFill>
                <a:srgbClr val="FF0000"/>
              </a:solidFill>
              <a:latin typeface="Arial"/>
              <a:ea typeface="Arial"/>
              <a:cs typeface="Arial"/>
              <a:sym typeface="Arial"/>
            </a:endParaRPr>
          </a:p>
        </p:txBody>
      </p:sp>
      <p:sp>
        <p:nvSpPr>
          <p:cNvPr id="224" name="Google Shape;224;p19"/>
          <p:cNvSpPr/>
          <p:nvPr/>
        </p:nvSpPr>
        <p:spPr>
          <a:xfrm>
            <a:off x="1426175" y="3273750"/>
            <a:ext cx="9619941"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Ingrese al directorio </a:t>
            </a:r>
            <a:r>
              <a:rPr b="0" i="0" lang="en-US" sz="1400" u="none" cap="none" strike="noStrike">
                <a:solidFill>
                  <a:srgbClr val="FF0000"/>
                </a:solidFill>
                <a:latin typeface="Arial"/>
                <a:ea typeface="Arial"/>
                <a:cs typeface="Arial"/>
                <a:sym typeface="Arial"/>
              </a:rPr>
              <a:t>tesis</a:t>
            </a:r>
            <a:r>
              <a:rPr b="0" i="0" lang="en-US" sz="1400" u="none" cap="none" strike="noStrike">
                <a:solidFill>
                  <a:schemeClr val="dk1"/>
                </a:solidFill>
                <a:latin typeface="Arial"/>
                <a:ea typeface="Arial"/>
                <a:cs typeface="Arial"/>
                <a:sym typeface="Arial"/>
              </a:rPr>
              <a:t> </a:t>
            </a:r>
            <a:r>
              <a:rPr b="0" i="0" lang="en-US" sz="1400" u="none" cap="none" strike="noStrike">
                <a:solidFill>
                  <a:schemeClr val="lt1"/>
                </a:solidFill>
                <a:highlight>
                  <a:srgbClr val="000000"/>
                </a:highlight>
                <a:latin typeface="Consolas"/>
                <a:ea typeface="Consolas"/>
                <a:cs typeface="Consolas"/>
                <a:sym typeface="Consolas"/>
              </a:rPr>
              <a:t>$ cd tesis</a:t>
            </a:r>
            <a:r>
              <a:rPr b="0" i="0" lang="en-US" sz="1400" u="none" cap="none" strike="noStrike">
                <a:solidFill>
                  <a:schemeClr val="dk1"/>
                </a:solidFill>
                <a:latin typeface="Consolas"/>
                <a:ea typeface="Consolas"/>
                <a:cs typeface="Consolas"/>
                <a:sym typeface="Consolas"/>
              </a:rPr>
              <a:t>, </a:t>
            </a:r>
            <a:r>
              <a:rPr b="0" i="0" lang="en-US" sz="1400" u="none" cap="none" strike="noStrike">
                <a:solidFill>
                  <a:schemeClr val="dk1"/>
                </a:solidFill>
                <a:latin typeface="Arial"/>
                <a:ea typeface="Arial"/>
                <a:cs typeface="Arial"/>
                <a:sym typeface="Arial"/>
              </a:rPr>
              <a:t>cree y edite un archivo de texto llamado </a:t>
            </a:r>
            <a:r>
              <a:rPr b="0" i="0" lang="en-US" sz="1400" u="none" cap="none" strike="noStrike">
                <a:solidFill>
                  <a:srgbClr val="FF0000"/>
                </a:solidFill>
                <a:latin typeface="Arial"/>
                <a:ea typeface="Arial"/>
                <a:cs typeface="Arial"/>
                <a:sym typeface="Arial"/>
              </a:rPr>
              <a:t>borrador.txt </a:t>
            </a:r>
            <a:r>
              <a:rPr b="0" i="0" lang="en-US" sz="1400" u="none" cap="none" strike="noStrike">
                <a:solidFill>
                  <a:schemeClr val="lt1"/>
                </a:solidFill>
                <a:highlight>
                  <a:srgbClr val="000000"/>
                </a:highlight>
                <a:latin typeface="Consolas"/>
                <a:ea typeface="Consolas"/>
                <a:cs typeface="Consolas"/>
                <a:sym typeface="Consolas"/>
              </a:rPr>
              <a:t>$ gedit borrador.txt</a:t>
            </a:r>
            <a:r>
              <a:rPr b="0" i="0" lang="en-US" sz="1400" u="none" cap="none" strike="noStrike">
                <a:solidFill>
                  <a:srgbClr val="FF0000"/>
                </a:solidFill>
                <a:latin typeface="Arial"/>
                <a:ea typeface="Arial"/>
                <a:cs typeface="Arial"/>
                <a:sym typeface="Arial"/>
              </a:rPr>
              <a:t> </a:t>
            </a:r>
            <a:endParaRPr b="0" i="0" sz="1400" u="none" cap="none" strike="noStrike">
              <a:solidFill>
                <a:srgbClr val="FF0000"/>
              </a:solidFill>
              <a:latin typeface="Arial"/>
              <a:ea typeface="Arial"/>
              <a:cs typeface="Arial"/>
              <a:sym typeface="Arial"/>
            </a:endParaRPr>
          </a:p>
        </p:txBody>
      </p:sp>
      <p:sp>
        <p:nvSpPr>
          <p:cNvPr id="225" name="Google Shape;225;p19"/>
          <p:cNvSpPr/>
          <p:nvPr/>
        </p:nvSpPr>
        <p:spPr>
          <a:xfrm>
            <a:off x="1426175" y="3735189"/>
            <a:ext cx="4769254"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Podemos eliminar el archivo creado </a:t>
            </a:r>
            <a:r>
              <a:rPr b="0" i="0" lang="en-US" sz="1400" u="none" cap="none" strike="noStrike">
                <a:solidFill>
                  <a:schemeClr val="lt1"/>
                </a:solidFill>
                <a:highlight>
                  <a:srgbClr val="000000"/>
                </a:highlight>
                <a:latin typeface="Consolas"/>
                <a:ea typeface="Consolas"/>
                <a:cs typeface="Consolas"/>
                <a:sym typeface="Consolas"/>
              </a:rPr>
              <a:t>$ rm borrador.txt</a:t>
            </a:r>
            <a:endParaRPr b="0" i="0" sz="1400" u="none" cap="none" strike="noStrike">
              <a:solidFill>
                <a:srgbClr val="FF0000"/>
              </a:solidFill>
              <a:latin typeface="Arial"/>
              <a:ea typeface="Arial"/>
              <a:cs typeface="Arial"/>
              <a:sym typeface="Arial"/>
            </a:endParaRPr>
          </a:p>
        </p:txBody>
      </p:sp>
      <p:sp>
        <p:nvSpPr>
          <p:cNvPr id="226" name="Google Shape;226;p19"/>
          <p:cNvSpPr/>
          <p:nvPr/>
        </p:nvSpPr>
        <p:spPr>
          <a:xfrm>
            <a:off x="5057718" y="4540003"/>
            <a:ext cx="2723962" cy="4924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lt1"/>
                </a:solidFill>
                <a:highlight>
                  <a:srgbClr val="000000"/>
                </a:highlight>
                <a:latin typeface="Consolas"/>
                <a:ea typeface="Consolas"/>
                <a:cs typeface="Consolas"/>
                <a:sym typeface="Consolas"/>
              </a:rPr>
              <a:t>$ rm tesis</a:t>
            </a:r>
            <a:r>
              <a:rPr b="0" i="0" lang="en-US" sz="2600" u="none" cap="none" strike="noStrike">
                <a:solidFill>
                  <a:schemeClr val="lt1"/>
                </a:solidFill>
                <a:latin typeface="Consolas"/>
                <a:ea typeface="Consolas"/>
                <a:cs typeface="Consolas"/>
                <a:sym typeface="Consolas"/>
              </a:rPr>
              <a:t> </a:t>
            </a:r>
            <a:r>
              <a:rPr b="0" i="0" lang="en-US" sz="2600" u="none" cap="none" strike="noStrike">
                <a:solidFill>
                  <a:srgbClr val="FF0000"/>
                </a:solidFill>
                <a:latin typeface="Consolas"/>
                <a:ea typeface="Consolas"/>
                <a:cs typeface="Consolas"/>
                <a:sym typeface="Consolas"/>
              </a:rPr>
              <a:t>??</a:t>
            </a:r>
            <a:r>
              <a:rPr b="0" i="0" lang="en-US" sz="2600" u="none" cap="none" strike="noStrike">
                <a:solidFill>
                  <a:schemeClr val="lt1"/>
                </a:solidFill>
                <a:latin typeface="Consolas"/>
                <a:ea typeface="Consolas"/>
                <a:cs typeface="Consolas"/>
                <a:sym typeface="Consolas"/>
              </a:rPr>
              <a:t>?</a:t>
            </a:r>
            <a:endParaRPr b="0" i="0" sz="26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0" name="Shape 230"/>
        <p:cNvGrpSpPr/>
        <p:nvPr/>
      </p:nvGrpSpPr>
      <p:grpSpPr>
        <a:xfrm>
          <a:off x="0" y="0"/>
          <a:ext cx="0" cy="0"/>
          <a:chOff x="0" y="0"/>
          <a:chExt cx="0" cy="0"/>
        </a:xfrm>
      </p:grpSpPr>
      <p:sp>
        <p:nvSpPr>
          <p:cNvPr id="231" name="Google Shape;231;p20"/>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2" name="Google Shape;232;p20"/>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233" name="Google Shape;233;p20"/>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234" name="Google Shape;234;p20"/>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235" name="Google Shape;235;p20"/>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236" name="Google Shape;236;p20"/>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Archivos y Directorios </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0"/>
          <p:cNvSpPr/>
          <p:nvPr/>
        </p:nvSpPr>
        <p:spPr>
          <a:xfrm>
            <a:off x="1426175" y="1899549"/>
            <a:ext cx="5374676"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Con el comando </a:t>
            </a:r>
            <a:r>
              <a:rPr b="0" i="0" lang="en-US" sz="1400" u="none" cap="none" strike="noStrike">
                <a:solidFill>
                  <a:srgbClr val="FF0000"/>
                </a:solidFill>
                <a:latin typeface="Arial"/>
                <a:ea typeface="Arial"/>
                <a:cs typeface="Arial"/>
                <a:sym typeface="Arial"/>
              </a:rPr>
              <a:t>cd</a:t>
            </a:r>
            <a:r>
              <a:rPr b="0" i="0" lang="en-US" sz="1400" u="none" cap="none" strike="noStrike">
                <a:solidFill>
                  <a:srgbClr val="000000"/>
                </a:solidFill>
                <a:latin typeface="Arial"/>
                <a:ea typeface="Arial"/>
                <a:cs typeface="Arial"/>
                <a:sym typeface="Arial"/>
              </a:rPr>
              <a:t> ingrese al directorio de trabajo </a:t>
            </a:r>
            <a:r>
              <a:rPr b="0" i="0" lang="en-US" sz="1400" u="none" cap="none" strike="noStrike">
                <a:solidFill>
                  <a:srgbClr val="FF0000"/>
                </a:solidFill>
                <a:latin typeface="Arial"/>
                <a:ea typeface="Arial"/>
                <a:cs typeface="Arial"/>
                <a:sym typeface="Arial"/>
              </a:rPr>
              <a:t>data-shell</a:t>
            </a:r>
            <a:endParaRPr b="0" i="0" sz="1400" u="none" cap="none" strike="noStrike">
              <a:solidFill>
                <a:srgbClr val="FF0000"/>
              </a:solidFill>
              <a:latin typeface="Arial"/>
              <a:ea typeface="Arial"/>
              <a:cs typeface="Arial"/>
              <a:sym typeface="Arial"/>
            </a:endParaRPr>
          </a:p>
        </p:txBody>
      </p:sp>
      <p:sp>
        <p:nvSpPr>
          <p:cNvPr id="238" name="Google Shape;238;p20"/>
          <p:cNvSpPr/>
          <p:nvPr/>
        </p:nvSpPr>
        <p:spPr>
          <a:xfrm>
            <a:off x="1426175" y="2357616"/>
            <a:ext cx="6470041"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Estando en </a:t>
            </a:r>
            <a:r>
              <a:rPr b="0" i="0" lang="en-US" sz="1400" u="none" cap="none" strike="noStrike">
                <a:solidFill>
                  <a:srgbClr val="FF0000"/>
                </a:solidFill>
                <a:latin typeface="Arial"/>
                <a:ea typeface="Arial"/>
                <a:cs typeface="Arial"/>
                <a:sym typeface="Arial"/>
              </a:rPr>
              <a:t>data-shell </a:t>
            </a:r>
            <a:r>
              <a:rPr b="0" i="0" lang="en-US" sz="1400" u="none" cap="none" strike="noStrike">
                <a:solidFill>
                  <a:schemeClr val="dk1"/>
                </a:solidFill>
                <a:latin typeface="Arial"/>
                <a:ea typeface="Arial"/>
                <a:cs typeface="Arial"/>
                <a:sym typeface="Arial"/>
              </a:rPr>
              <a:t>cree un nuevo directorio llamado</a:t>
            </a:r>
            <a:r>
              <a:rPr b="0" i="0" lang="en-US" sz="1400" u="none" cap="none" strike="noStrike">
                <a:solidFill>
                  <a:srgbClr val="FF0000"/>
                </a:solidFill>
                <a:latin typeface="Arial"/>
                <a:ea typeface="Arial"/>
                <a:cs typeface="Arial"/>
                <a:sym typeface="Arial"/>
              </a:rPr>
              <a:t> tesis </a:t>
            </a:r>
            <a:r>
              <a:rPr b="0" i="0" lang="en-US" sz="1400" u="none" cap="none" strike="noStrike">
                <a:solidFill>
                  <a:schemeClr val="lt1"/>
                </a:solidFill>
                <a:highlight>
                  <a:srgbClr val="000000"/>
                </a:highlight>
                <a:latin typeface="Consolas"/>
                <a:ea typeface="Consolas"/>
                <a:cs typeface="Consolas"/>
                <a:sym typeface="Consolas"/>
              </a:rPr>
              <a:t>$ mkdir tesis </a:t>
            </a:r>
            <a:endParaRPr b="0" i="0" sz="1400" u="none" cap="none" strike="noStrike">
              <a:solidFill>
                <a:schemeClr val="lt1"/>
              </a:solidFill>
              <a:highlight>
                <a:srgbClr val="000000"/>
              </a:highlight>
              <a:latin typeface="Arial"/>
              <a:ea typeface="Arial"/>
              <a:cs typeface="Arial"/>
              <a:sym typeface="Arial"/>
            </a:endParaRPr>
          </a:p>
        </p:txBody>
      </p:sp>
      <p:sp>
        <p:nvSpPr>
          <p:cNvPr id="239" name="Google Shape;239;p20"/>
          <p:cNvSpPr/>
          <p:nvPr/>
        </p:nvSpPr>
        <p:spPr>
          <a:xfrm>
            <a:off x="1426175" y="2815683"/>
            <a:ext cx="6877204"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Verifique que ha creado el directorio </a:t>
            </a:r>
            <a:r>
              <a:rPr b="0" i="0" lang="en-US" sz="1400" u="none" cap="none" strike="noStrike">
                <a:solidFill>
                  <a:srgbClr val="FF0000"/>
                </a:solidFill>
                <a:latin typeface="Arial"/>
                <a:ea typeface="Arial"/>
                <a:cs typeface="Arial"/>
                <a:sym typeface="Arial"/>
              </a:rPr>
              <a:t>tesis</a:t>
            </a:r>
            <a:r>
              <a:rPr b="0" i="0" lang="en-US" sz="1400" u="none" cap="none" strike="noStrike">
                <a:solidFill>
                  <a:schemeClr val="dk1"/>
                </a:solidFill>
                <a:latin typeface="Arial"/>
                <a:ea typeface="Arial"/>
                <a:cs typeface="Arial"/>
                <a:sym typeface="Arial"/>
              </a:rPr>
              <a:t> dentro de el directorio </a:t>
            </a:r>
            <a:r>
              <a:rPr b="0" i="0" lang="en-US" sz="1400" u="none" cap="none" strike="noStrike">
                <a:solidFill>
                  <a:srgbClr val="FF0000"/>
                </a:solidFill>
                <a:latin typeface="Arial"/>
                <a:ea typeface="Arial"/>
                <a:cs typeface="Arial"/>
                <a:sym typeface="Arial"/>
              </a:rPr>
              <a:t>data-shell </a:t>
            </a:r>
            <a:r>
              <a:rPr b="0" i="0" lang="en-US" sz="1400" u="none" cap="none" strike="noStrike">
                <a:solidFill>
                  <a:schemeClr val="lt1"/>
                </a:solidFill>
                <a:highlight>
                  <a:srgbClr val="000000"/>
                </a:highlight>
                <a:latin typeface="Consolas"/>
                <a:ea typeface="Consolas"/>
                <a:cs typeface="Consolas"/>
                <a:sym typeface="Consolas"/>
              </a:rPr>
              <a:t>$ ls -F</a:t>
            </a:r>
            <a:endParaRPr b="0" i="0" sz="1400" u="none" cap="none" strike="noStrike">
              <a:solidFill>
                <a:srgbClr val="FF0000"/>
              </a:solidFill>
              <a:latin typeface="Arial"/>
              <a:ea typeface="Arial"/>
              <a:cs typeface="Arial"/>
              <a:sym typeface="Arial"/>
            </a:endParaRPr>
          </a:p>
        </p:txBody>
      </p:sp>
      <p:sp>
        <p:nvSpPr>
          <p:cNvPr id="240" name="Google Shape;240;p20"/>
          <p:cNvSpPr/>
          <p:nvPr/>
        </p:nvSpPr>
        <p:spPr>
          <a:xfrm>
            <a:off x="1426175" y="3273750"/>
            <a:ext cx="9619941"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Ingrese al directorio </a:t>
            </a:r>
            <a:r>
              <a:rPr b="0" i="0" lang="en-US" sz="1400" u="none" cap="none" strike="noStrike">
                <a:solidFill>
                  <a:srgbClr val="FF0000"/>
                </a:solidFill>
                <a:latin typeface="Arial"/>
                <a:ea typeface="Arial"/>
                <a:cs typeface="Arial"/>
                <a:sym typeface="Arial"/>
              </a:rPr>
              <a:t>tesis</a:t>
            </a:r>
            <a:r>
              <a:rPr b="0" i="0" lang="en-US" sz="1400" u="none" cap="none" strike="noStrike">
                <a:solidFill>
                  <a:schemeClr val="dk1"/>
                </a:solidFill>
                <a:latin typeface="Arial"/>
                <a:ea typeface="Arial"/>
                <a:cs typeface="Arial"/>
                <a:sym typeface="Arial"/>
              </a:rPr>
              <a:t> </a:t>
            </a:r>
            <a:r>
              <a:rPr b="0" i="0" lang="en-US" sz="1400" u="none" cap="none" strike="noStrike">
                <a:solidFill>
                  <a:schemeClr val="lt1"/>
                </a:solidFill>
                <a:highlight>
                  <a:srgbClr val="000000"/>
                </a:highlight>
                <a:latin typeface="Consolas"/>
                <a:ea typeface="Consolas"/>
                <a:cs typeface="Consolas"/>
                <a:sym typeface="Consolas"/>
              </a:rPr>
              <a:t>$ cd tesis</a:t>
            </a:r>
            <a:r>
              <a:rPr b="0" i="0" lang="en-US" sz="1400" u="none" cap="none" strike="noStrike">
                <a:solidFill>
                  <a:schemeClr val="dk1"/>
                </a:solidFill>
                <a:latin typeface="Consolas"/>
                <a:ea typeface="Consolas"/>
                <a:cs typeface="Consolas"/>
                <a:sym typeface="Consolas"/>
              </a:rPr>
              <a:t>, </a:t>
            </a:r>
            <a:r>
              <a:rPr b="0" i="0" lang="en-US" sz="1400" u="none" cap="none" strike="noStrike">
                <a:solidFill>
                  <a:schemeClr val="dk1"/>
                </a:solidFill>
                <a:latin typeface="Arial"/>
                <a:ea typeface="Arial"/>
                <a:cs typeface="Arial"/>
                <a:sym typeface="Arial"/>
              </a:rPr>
              <a:t>cree y edite un archivo de texto llamado </a:t>
            </a:r>
            <a:r>
              <a:rPr b="0" i="0" lang="en-US" sz="1400" u="none" cap="none" strike="noStrike">
                <a:solidFill>
                  <a:srgbClr val="FF0000"/>
                </a:solidFill>
                <a:latin typeface="Arial"/>
                <a:ea typeface="Arial"/>
                <a:cs typeface="Arial"/>
                <a:sym typeface="Arial"/>
              </a:rPr>
              <a:t>borrador.txt </a:t>
            </a:r>
            <a:r>
              <a:rPr b="0" i="0" lang="en-US" sz="1400" u="none" cap="none" strike="noStrike">
                <a:solidFill>
                  <a:schemeClr val="lt1"/>
                </a:solidFill>
                <a:highlight>
                  <a:srgbClr val="000000"/>
                </a:highlight>
                <a:latin typeface="Consolas"/>
                <a:ea typeface="Consolas"/>
                <a:cs typeface="Consolas"/>
                <a:sym typeface="Consolas"/>
              </a:rPr>
              <a:t>$ gedit borrador.txt</a:t>
            </a:r>
            <a:r>
              <a:rPr b="0" i="0" lang="en-US" sz="1400" u="none" cap="none" strike="noStrike">
                <a:solidFill>
                  <a:srgbClr val="FF0000"/>
                </a:solidFill>
                <a:latin typeface="Arial"/>
                <a:ea typeface="Arial"/>
                <a:cs typeface="Arial"/>
                <a:sym typeface="Arial"/>
              </a:rPr>
              <a:t> </a:t>
            </a:r>
            <a:endParaRPr b="0" i="0" sz="1400" u="none" cap="none" strike="noStrike">
              <a:solidFill>
                <a:srgbClr val="FF0000"/>
              </a:solidFill>
              <a:latin typeface="Arial"/>
              <a:ea typeface="Arial"/>
              <a:cs typeface="Arial"/>
              <a:sym typeface="Arial"/>
            </a:endParaRPr>
          </a:p>
        </p:txBody>
      </p:sp>
      <p:sp>
        <p:nvSpPr>
          <p:cNvPr id="241" name="Google Shape;241;p20"/>
          <p:cNvSpPr/>
          <p:nvPr/>
        </p:nvSpPr>
        <p:spPr>
          <a:xfrm>
            <a:off x="1426175" y="3735189"/>
            <a:ext cx="4769254"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Podemos eliminar el archivo creado </a:t>
            </a:r>
            <a:r>
              <a:rPr b="0" i="0" lang="en-US" sz="1400" u="none" cap="none" strike="noStrike">
                <a:solidFill>
                  <a:schemeClr val="lt1"/>
                </a:solidFill>
                <a:highlight>
                  <a:srgbClr val="000000"/>
                </a:highlight>
                <a:latin typeface="Consolas"/>
                <a:ea typeface="Consolas"/>
                <a:cs typeface="Consolas"/>
                <a:sym typeface="Consolas"/>
              </a:rPr>
              <a:t>$ rm borrador.txt</a:t>
            </a:r>
            <a:endParaRPr b="0" i="0" sz="1400" u="none" cap="none" strike="noStrike">
              <a:solidFill>
                <a:srgbClr val="FF0000"/>
              </a:solidFill>
              <a:latin typeface="Arial"/>
              <a:ea typeface="Arial"/>
              <a:cs typeface="Arial"/>
              <a:sym typeface="Arial"/>
            </a:endParaRPr>
          </a:p>
        </p:txBody>
      </p:sp>
      <p:sp>
        <p:nvSpPr>
          <p:cNvPr id="242" name="Google Shape;242;p20"/>
          <p:cNvSpPr/>
          <p:nvPr/>
        </p:nvSpPr>
        <p:spPr>
          <a:xfrm>
            <a:off x="2458448" y="4521291"/>
            <a:ext cx="2723962" cy="4924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lt1"/>
                </a:solidFill>
                <a:highlight>
                  <a:srgbClr val="000000"/>
                </a:highlight>
                <a:latin typeface="Consolas"/>
                <a:ea typeface="Consolas"/>
                <a:cs typeface="Consolas"/>
                <a:sym typeface="Consolas"/>
              </a:rPr>
              <a:t>$ rm tesis</a:t>
            </a:r>
            <a:r>
              <a:rPr b="0" i="0" lang="en-US" sz="2600" u="none" cap="none" strike="noStrike">
                <a:solidFill>
                  <a:schemeClr val="lt1"/>
                </a:solidFill>
                <a:latin typeface="Consolas"/>
                <a:ea typeface="Consolas"/>
                <a:cs typeface="Consolas"/>
                <a:sym typeface="Consolas"/>
              </a:rPr>
              <a:t> </a:t>
            </a:r>
            <a:r>
              <a:rPr b="0" i="0" lang="en-US" sz="2600" u="none" cap="none" strike="noStrike">
                <a:solidFill>
                  <a:srgbClr val="FF0000"/>
                </a:solidFill>
                <a:latin typeface="Consolas"/>
                <a:ea typeface="Consolas"/>
                <a:cs typeface="Consolas"/>
                <a:sym typeface="Consolas"/>
              </a:rPr>
              <a:t>??</a:t>
            </a:r>
            <a:r>
              <a:rPr b="0" i="0" lang="en-US" sz="2600" u="none" cap="none" strike="noStrike">
                <a:solidFill>
                  <a:schemeClr val="lt1"/>
                </a:solidFill>
                <a:latin typeface="Consolas"/>
                <a:ea typeface="Consolas"/>
                <a:cs typeface="Consolas"/>
                <a:sym typeface="Consolas"/>
              </a:rPr>
              <a:t>?</a:t>
            </a:r>
            <a:endParaRPr b="0" i="0" sz="2600" u="none" cap="none" strike="noStrike">
              <a:solidFill>
                <a:srgbClr val="000000"/>
              </a:solidFill>
              <a:latin typeface="Arial"/>
              <a:ea typeface="Arial"/>
              <a:cs typeface="Arial"/>
              <a:sym typeface="Arial"/>
            </a:endParaRPr>
          </a:p>
        </p:txBody>
      </p:sp>
      <p:sp>
        <p:nvSpPr>
          <p:cNvPr id="243" name="Google Shape;243;p20"/>
          <p:cNvSpPr/>
          <p:nvPr/>
        </p:nvSpPr>
        <p:spPr>
          <a:xfrm>
            <a:off x="1426175" y="5313311"/>
            <a:ext cx="411470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rgbClr val="FF0000"/>
                </a:solidFill>
                <a:latin typeface="Arial"/>
                <a:ea typeface="Arial"/>
                <a:cs typeface="Arial"/>
                <a:sym typeface="Arial"/>
              </a:rPr>
              <a:t>rm: cannot remove tesis: Is a directory</a:t>
            </a:r>
            <a:endParaRPr/>
          </a:p>
        </p:txBody>
      </p:sp>
      <p:sp>
        <p:nvSpPr>
          <p:cNvPr id="244" name="Google Shape;244;p20"/>
          <p:cNvSpPr/>
          <p:nvPr/>
        </p:nvSpPr>
        <p:spPr>
          <a:xfrm>
            <a:off x="7664422" y="4494951"/>
            <a:ext cx="3201517" cy="4924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600" u="none" cap="none" strike="noStrike">
                <a:solidFill>
                  <a:schemeClr val="lt1"/>
                </a:solidFill>
                <a:highlight>
                  <a:srgbClr val="000000"/>
                </a:highlight>
                <a:latin typeface="Consolas"/>
                <a:ea typeface="Consolas"/>
                <a:cs typeface="Consolas"/>
                <a:sym typeface="Consolas"/>
              </a:rPr>
              <a:t>$ rm –r tesis</a:t>
            </a:r>
            <a:r>
              <a:rPr b="0" i="0" lang="en-US" sz="2600" u="none" cap="none" strike="noStrike">
                <a:solidFill>
                  <a:schemeClr val="dk1"/>
                </a:solidFill>
                <a:latin typeface="Consolas"/>
                <a:ea typeface="Consolas"/>
                <a:cs typeface="Consolas"/>
                <a:sym typeface="Consolas"/>
              </a:rPr>
              <a:t> </a:t>
            </a:r>
            <a:r>
              <a:rPr b="0" i="0" lang="en-US" sz="2600" u="none" cap="none" strike="noStrike">
                <a:solidFill>
                  <a:srgbClr val="FF0000"/>
                </a:solidFill>
                <a:latin typeface="Consolas"/>
                <a:ea typeface="Consolas"/>
                <a:cs typeface="Consolas"/>
                <a:sym typeface="Consolas"/>
              </a:rPr>
              <a:t>✔</a:t>
            </a:r>
            <a:endParaRPr b="0" i="0" sz="2600" u="none" cap="none" strike="noStrike">
              <a:solidFill>
                <a:srgbClr val="FF0000"/>
              </a:solidFill>
              <a:latin typeface="Arial"/>
              <a:ea typeface="Arial"/>
              <a:cs typeface="Arial"/>
              <a:sym typeface="Arial"/>
            </a:endParaRPr>
          </a:p>
        </p:txBody>
      </p:sp>
      <p:sp>
        <p:nvSpPr>
          <p:cNvPr id="245" name="Google Shape;245;p20"/>
          <p:cNvSpPr/>
          <p:nvPr/>
        </p:nvSpPr>
        <p:spPr>
          <a:xfrm>
            <a:off x="10175625" y="5678825"/>
            <a:ext cx="2023200" cy="945900"/>
          </a:xfrm>
          <a:prstGeom prst="rect">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0"/>
          <p:cNvSpPr txBox="1"/>
          <p:nvPr/>
        </p:nvSpPr>
        <p:spPr>
          <a:xfrm>
            <a:off x="10212975" y="6086825"/>
            <a:ext cx="1948500" cy="390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chemeClr val="lt1"/>
                </a:solidFill>
                <a:highlight>
                  <a:srgbClr val="000000"/>
                </a:highlight>
                <a:latin typeface="Consolas"/>
                <a:ea typeface="Consolas"/>
                <a:cs typeface="Consolas"/>
                <a:sym typeface="Consolas"/>
              </a:rPr>
              <a:t>$ rm –i</a:t>
            </a:r>
            <a:endParaRPr b="0" i="0" sz="1400" u="none" cap="none" strike="noStrike">
              <a:solidFill>
                <a:srgbClr val="FF0000"/>
              </a:solidFill>
              <a:latin typeface="Arial"/>
              <a:ea typeface="Arial"/>
              <a:cs typeface="Arial"/>
              <a:sym typeface="Arial"/>
            </a:endParaRPr>
          </a:p>
        </p:txBody>
      </p:sp>
      <p:sp>
        <p:nvSpPr>
          <p:cNvPr id="247" name="Google Shape;247;p20"/>
          <p:cNvSpPr txBox="1"/>
          <p:nvPr/>
        </p:nvSpPr>
        <p:spPr>
          <a:xfrm>
            <a:off x="10175625" y="5664575"/>
            <a:ext cx="2023200" cy="52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TIPS...</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1" name="Shape 251"/>
        <p:cNvGrpSpPr/>
        <p:nvPr/>
      </p:nvGrpSpPr>
      <p:grpSpPr>
        <a:xfrm>
          <a:off x="0" y="0"/>
          <a:ext cx="0" cy="0"/>
          <a:chOff x="0" y="0"/>
          <a:chExt cx="0" cy="0"/>
        </a:xfrm>
      </p:grpSpPr>
      <p:sp>
        <p:nvSpPr>
          <p:cNvPr id="252" name="Google Shape;252;p21"/>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3" name="Google Shape;253;p21"/>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Semana Internacional de la Ciencia</a:t>
            </a:r>
            <a:endParaRPr b="0" i="0" sz="1400" u="none" cap="none" strike="noStrike">
              <a:solidFill>
                <a:srgbClr val="000000"/>
              </a:solidFill>
              <a:latin typeface="Arial"/>
              <a:ea typeface="Arial"/>
              <a:cs typeface="Arial"/>
              <a:sym typeface="Arial"/>
            </a:endParaRPr>
          </a:p>
        </p:txBody>
      </p:sp>
      <p:sp>
        <p:nvSpPr>
          <p:cNvPr id="254" name="Google Shape;254;p21"/>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255" name="Google Shape;255;p21"/>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19 de septiembre de 2018</a:t>
            </a:r>
            <a:endParaRPr b="0" i="0" sz="1400" u="none" cap="none" strike="noStrike">
              <a:solidFill>
                <a:srgbClr val="000000"/>
              </a:solidFill>
              <a:latin typeface="Arial"/>
              <a:ea typeface="Arial"/>
              <a:cs typeface="Arial"/>
              <a:sym typeface="Arial"/>
            </a:endParaRPr>
          </a:p>
        </p:txBody>
      </p:sp>
      <p:sp>
        <p:nvSpPr>
          <p:cNvPr id="256" name="Google Shape;256;p21"/>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Introducción Shell-UNIX y Programación en BASH</a:t>
            </a:r>
            <a:br>
              <a:rPr b="1" i="0" lang="en-US" sz="1600" u="none" cap="none" strike="noStrike">
                <a:solidFill>
                  <a:schemeClr val="lt1"/>
                </a:solidFill>
                <a:latin typeface="Calibri"/>
                <a:ea typeface="Calibri"/>
                <a:cs typeface="Calibri"/>
                <a:sym typeface="Calibri"/>
              </a:rPr>
            </a:br>
            <a:endParaRPr b="1" i="0" sz="1600" u="none" cap="none" strike="noStrike">
              <a:solidFill>
                <a:schemeClr val="lt1"/>
              </a:solidFill>
              <a:latin typeface="Calibri"/>
              <a:ea typeface="Calibri"/>
              <a:cs typeface="Calibri"/>
              <a:sym typeface="Calibri"/>
            </a:endParaRPr>
          </a:p>
        </p:txBody>
      </p:sp>
      <p:sp>
        <p:nvSpPr>
          <p:cNvPr id="257" name="Google Shape;257;p21"/>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Arial"/>
                <a:ea typeface="Arial"/>
                <a:cs typeface="Arial"/>
                <a:sym typeface="Arial"/>
              </a:rPr>
              <a:t>Archivos y Directorios </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1"/>
          <p:cNvSpPr/>
          <p:nvPr/>
        </p:nvSpPr>
        <p:spPr>
          <a:xfrm>
            <a:off x="1426176" y="1905709"/>
            <a:ext cx="7245894"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Estando en el directorio </a:t>
            </a:r>
            <a:r>
              <a:rPr b="0" i="0" lang="en-US" sz="1400" u="none" cap="none" strike="noStrike">
                <a:solidFill>
                  <a:srgbClr val="FF0000"/>
                </a:solidFill>
                <a:latin typeface="Arial"/>
                <a:ea typeface="Arial"/>
                <a:cs typeface="Arial"/>
                <a:sym typeface="Arial"/>
              </a:rPr>
              <a:t>data-shell </a:t>
            </a:r>
            <a:r>
              <a:rPr b="0" i="0" lang="en-US" sz="1400" u="none" cap="none" strike="noStrike">
                <a:solidFill>
                  <a:schemeClr val="dk1"/>
                </a:solidFill>
                <a:latin typeface="Arial"/>
                <a:ea typeface="Arial"/>
                <a:cs typeface="Arial"/>
                <a:sym typeface="Arial"/>
              </a:rPr>
              <a:t>creemos de nuevo el directorio </a:t>
            </a:r>
            <a:r>
              <a:rPr b="0" i="0" lang="en-US" sz="1400" u="none" cap="none" strike="noStrike">
                <a:solidFill>
                  <a:srgbClr val="FF0000"/>
                </a:solidFill>
                <a:latin typeface="Arial"/>
                <a:ea typeface="Arial"/>
                <a:cs typeface="Arial"/>
                <a:sym typeface="Arial"/>
              </a:rPr>
              <a:t>tesis </a:t>
            </a:r>
            <a:r>
              <a:rPr b="0" i="0" lang="en-US" sz="1400" u="none" cap="none" strike="noStrike">
                <a:solidFill>
                  <a:schemeClr val="lt1"/>
                </a:solidFill>
                <a:highlight>
                  <a:srgbClr val="000000"/>
                </a:highlight>
                <a:latin typeface="Consolas"/>
                <a:ea typeface="Consolas"/>
                <a:cs typeface="Consolas"/>
                <a:sym typeface="Consolas"/>
              </a:rPr>
              <a:t>$ mkdir tesis </a:t>
            </a:r>
            <a:endParaRPr b="0" i="0" sz="1400" u="none" cap="none" strike="noStrike">
              <a:solidFill>
                <a:schemeClr val="lt1"/>
              </a:solidFill>
              <a:highlight>
                <a:srgbClr val="000000"/>
              </a:highlight>
              <a:latin typeface="Arial"/>
              <a:ea typeface="Arial"/>
              <a:cs typeface="Arial"/>
              <a:sym typeface="Arial"/>
            </a:endParaRPr>
          </a:p>
        </p:txBody>
      </p:sp>
      <p:sp>
        <p:nvSpPr>
          <p:cNvPr id="259" name="Google Shape;259;p21"/>
          <p:cNvSpPr/>
          <p:nvPr/>
        </p:nvSpPr>
        <p:spPr>
          <a:xfrm>
            <a:off x="1426175" y="2405313"/>
            <a:ext cx="9069548" cy="11695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Cree y edite los archivos de texto llamados </a:t>
            </a:r>
            <a:r>
              <a:rPr b="0" i="0" lang="en-US" sz="1400" u="none" cap="none" strike="noStrike">
                <a:solidFill>
                  <a:srgbClr val="FF0000"/>
                </a:solidFill>
                <a:latin typeface="Arial"/>
                <a:ea typeface="Arial"/>
                <a:cs typeface="Arial"/>
                <a:sym typeface="Arial"/>
              </a:rPr>
              <a:t>final.txt </a:t>
            </a:r>
            <a:r>
              <a:rPr b="0" i="0" lang="en-US" sz="1400" u="none" cap="none" strike="noStrike">
                <a:solidFill>
                  <a:schemeClr val="dk1"/>
                </a:solidFill>
                <a:latin typeface="Arial"/>
                <a:ea typeface="Arial"/>
                <a:cs typeface="Arial"/>
                <a:sym typeface="Arial"/>
              </a:rPr>
              <a:t>y </a:t>
            </a:r>
            <a:r>
              <a:rPr b="0" i="0" lang="en-US" sz="1400" u="none" cap="none" strike="noStrike">
                <a:solidFill>
                  <a:srgbClr val="FF0000"/>
                </a:solidFill>
                <a:latin typeface="Arial"/>
                <a:ea typeface="Arial"/>
                <a:cs typeface="Arial"/>
                <a:sym typeface="Arial"/>
              </a:rPr>
              <a:t>final_final.txt</a:t>
            </a:r>
            <a:endParaRPr/>
          </a:p>
          <a:p>
            <a:pPr indent="0" lvl="0" marL="0" marR="0" rtl="0" algn="l">
              <a:lnSpc>
                <a:spcPct val="100000"/>
              </a:lnSpc>
              <a:spcBef>
                <a:spcPts val="0"/>
              </a:spcBef>
              <a:spcAft>
                <a:spcPts val="0"/>
              </a:spcAft>
              <a:buNone/>
            </a:pPr>
            <a:r>
              <a:rPr b="0" i="0" lang="en-US" sz="1400" u="none" cap="none" strike="noStrike">
                <a:solidFill>
                  <a:srgbClr val="FF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chemeClr val="lt1"/>
                </a:solidFill>
                <a:highlight>
                  <a:srgbClr val="000000"/>
                </a:highlight>
                <a:latin typeface="Consolas"/>
                <a:ea typeface="Consolas"/>
                <a:cs typeface="Consolas"/>
                <a:sym typeface="Consolas"/>
              </a:rPr>
              <a:t>$ gedit final.txt</a:t>
            </a:r>
            <a:r>
              <a:rPr b="0" i="0" lang="en-US" sz="1400" u="none" cap="none" strike="noStrike">
                <a:solidFill>
                  <a:schemeClr val="lt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chemeClr val="lt1"/>
                </a:solidFill>
                <a:highlight>
                  <a:srgbClr val="000000"/>
                </a:highlight>
                <a:latin typeface="Consolas"/>
                <a:ea typeface="Consolas"/>
                <a:cs typeface="Consolas"/>
                <a:sym typeface="Consolas"/>
              </a:rPr>
              <a:t>$ gedit final_final.txt</a:t>
            </a:r>
            <a:r>
              <a:rPr b="0" i="0" lang="en-US" sz="1400" u="none" cap="none" strike="noStrike">
                <a:solidFill>
                  <a:srgbClr val="FF0000"/>
                </a:solidFill>
                <a:latin typeface="Arial"/>
                <a:ea typeface="Arial"/>
                <a:cs typeface="Arial"/>
                <a:sym typeface="Arial"/>
              </a:rPr>
              <a:t> </a:t>
            </a:r>
            <a:endParaRPr b="0" i="0" sz="1400" u="none" cap="none" strike="noStrike">
              <a:solidFill>
                <a:srgbClr val="FF0000"/>
              </a:solidFill>
              <a:latin typeface="Arial"/>
              <a:ea typeface="Arial"/>
              <a:cs typeface="Arial"/>
              <a:sym typeface="Arial"/>
            </a:endParaRPr>
          </a:p>
        </p:txBody>
      </p:sp>
      <p:sp>
        <p:nvSpPr>
          <p:cNvPr id="260" name="Google Shape;260;p21"/>
          <p:cNvSpPr/>
          <p:nvPr/>
        </p:nvSpPr>
        <p:spPr>
          <a:xfrm>
            <a:off x="1426175" y="3761142"/>
            <a:ext cx="830868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Ingrese al directorio </a:t>
            </a:r>
            <a:r>
              <a:rPr b="0" i="0" lang="en-US" sz="1400" u="none" cap="none" strike="noStrike">
                <a:solidFill>
                  <a:srgbClr val="FF0000"/>
                </a:solidFill>
                <a:latin typeface="Arial"/>
                <a:ea typeface="Arial"/>
                <a:cs typeface="Arial"/>
                <a:sym typeface="Arial"/>
              </a:rPr>
              <a:t>tesis</a:t>
            </a:r>
            <a:r>
              <a:rPr b="0" i="0" lang="en-US" sz="1400" u="none" cap="none" strike="noStrike">
                <a:solidFill>
                  <a:schemeClr val="dk1"/>
                </a:solidFill>
                <a:latin typeface="Arial"/>
                <a:ea typeface="Arial"/>
                <a:cs typeface="Arial"/>
                <a:sym typeface="Arial"/>
              </a:rPr>
              <a:t> </a:t>
            </a:r>
            <a:r>
              <a:rPr b="0" i="0" lang="en-US" sz="1400" u="none" cap="none" strike="noStrike">
                <a:solidFill>
                  <a:schemeClr val="lt1"/>
                </a:solidFill>
                <a:highlight>
                  <a:srgbClr val="000000"/>
                </a:highlight>
                <a:latin typeface="Consolas"/>
                <a:ea typeface="Consolas"/>
                <a:cs typeface="Consolas"/>
                <a:sym typeface="Consolas"/>
              </a:rPr>
              <a:t>$ cd tesis</a:t>
            </a:r>
            <a:r>
              <a:rPr b="0" i="0" lang="en-US" sz="1400" u="none" cap="none" strike="noStrike">
                <a:solidFill>
                  <a:schemeClr val="dk1"/>
                </a:solidFill>
                <a:latin typeface="Consolas"/>
                <a:ea typeface="Consolas"/>
                <a:cs typeface="Consolas"/>
                <a:sym typeface="Consolas"/>
              </a:rPr>
              <a:t> </a:t>
            </a:r>
            <a:r>
              <a:rPr b="0" i="0" lang="en-US" sz="1400" u="none" cap="none" strike="noStrike">
                <a:solidFill>
                  <a:schemeClr val="dk1"/>
                </a:solidFill>
                <a:latin typeface="Arial"/>
                <a:ea typeface="Arial"/>
                <a:cs typeface="Arial"/>
                <a:sym typeface="Arial"/>
              </a:rPr>
              <a:t>y verifiquemos qué hay dentro de este este directorio con </a:t>
            </a:r>
            <a:r>
              <a:rPr b="0" i="0" lang="en-US" sz="1400" u="none" cap="none" strike="noStrike">
                <a:solidFill>
                  <a:schemeClr val="lt1"/>
                </a:solidFill>
                <a:highlight>
                  <a:srgbClr val="000000"/>
                </a:highlight>
                <a:latin typeface="Consolas"/>
                <a:ea typeface="Consolas"/>
                <a:cs typeface="Consolas"/>
                <a:sym typeface="Consolas"/>
              </a:rPr>
              <a:t>$ ls</a:t>
            </a:r>
            <a:endParaRPr b="0" i="0" sz="1400" u="none" cap="none" strike="noStrike">
              <a:solidFill>
                <a:schemeClr val="dk1"/>
              </a:solidFill>
              <a:latin typeface="Arial"/>
              <a:ea typeface="Arial"/>
              <a:cs typeface="Arial"/>
              <a:sym typeface="Arial"/>
            </a:endParaRPr>
          </a:p>
        </p:txBody>
      </p:sp>
      <p:sp>
        <p:nvSpPr>
          <p:cNvPr id="261" name="Google Shape;261;p21"/>
          <p:cNvSpPr/>
          <p:nvPr/>
        </p:nvSpPr>
        <p:spPr>
          <a:xfrm>
            <a:off x="4311298" y="4307636"/>
            <a:ext cx="3299301"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cap="none" strike="noStrike">
                <a:solidFill>
                  <a:srgbClr val="FF0000"/>
                </a:solidFill>
                <a:latin typeface="Arial"/>
                <a:ea typeface="Arial"/>
                <a:cs typeface="Arial"/>
                <a:sym typeface="Arial"/>
              </a:rPr>
              <a:t>No están los archivos! </a:t>
            </a:r>
            <a:endParaRPr b="0" i="0" sz="2400" u="none" cap="none" strike="noStrike">
              <a:solidFill>
                <a:srgbClr val="FF0000"/>
              </a:solidFill>
              <a:latin typeface="Arial"/>
              <a:ea typeface="Arial"/>
              <a:cs typeface="Arial"/>
              <a:sym typeface="Arial"/>
            </a:endParaRPr>
          </a:p>
        </p:txBody>
      </p:sp>
      <p:sp>
        <p:nvSpPr>
          <p:cNvPr id="262" name="Google Shape;262;p21"/>
          <p:cNvSpPr/>
          <p:nvPr/>
        </p:nvSpPr>
        <p:spPr>
          <a:xfrm>
            <a:off x="1426175" y="4945910"/>
            <a:ext cx="1031885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Se han creado erróneamente en el directorio</a:t>
            </a:r>
            <a:r>
              <a:rPr b="0" i="0" lang="en-US" sz="1400" u="none" cap="none" strike="noStrike">
                <a:solidFill>
                  <a:srgbClr val="FF0000"/>
                </a:solidFill>
                <a:latin typeface="Arial"/>
                <a:ea typeface="Arial"/>
                <a:cs typeface="Arial"/>
                <a:sym typeface="Arial"/>
              </a:rPr>
              <a:t> data-</a:t>
            </a:r>
            <a:r>
              <a:rPr lang="en-US">
                <a:solidFill>
                  <a:srgbClr val="FF0000"/>
                </a:solidFill>
              </a:rPr>
              <a:t>s</a:t>
            </a:r>
            <a:r>
              <a:rPr b="0" i="0" lang="en-US" sz="1400" u="none" cap="none" strike="noStrike">
                <a:solidFill>
                  <a:srgbClr val="FF0000"/>
                </a:solidFill>
                <a:latin typeface="Arial"/>
                <a:ea typeface="Arial"/>
                <a:cs typeface="Arial"/>
                <a:sym typeface="Arial"/>
              </a:rPr>
              <a:t>hell</a:t>
            </a:r>
            <a:r>
              <a:rPr b="0" i="0" lang="en-US" sz="1400" u="none" cap="none" strike="noStrike">
                <a:solidFill>
                  <a:schemeClr val="dk1"/>
                </a:solidFill>
                <a:latin typeface="Arial"/>
                <a:ea typeface="Arial"/>
                <a:cs typeface="Arial"/>
                <a:sym typeface="Arial"/>
              </a:rPr>
              <a:t>, si queremos moverlos a el directorio </a:t>
            </a:r>
            <a:r>
              <a:rPr b="0" i="0" lang="en-US" sz="1400" u="none" cap="none" strike="noStrike">
                <a:solidFill>
                  <a:srgbClr val="FF0000"/>
                </a:solidFill>
                <a:latin typeface="Arial"/>
                <a:ea typeface="Arial"/>
                <a:cs typeface="Arial"/>
                <a:sym typeface="Arial"/>
              </a:rPr>
              <a:t>tesis</a:t>
            </a:r>
            <a:r>
              <a:rPr b="0" i="0" lang="en-US" sz="1400" u="none" cap="none" strike="noStrike">
                <a:solidFill>
                  <a:schemeClr val="dk1"/>
                </a:solidFill>
                <a:latin typeface="Arial"/>
                <a:ea typeface="Arial"/>
                <a:cs typeface="Arial"/>
                <a:sym typeface="Arial"/>
              </a:rPr>
              <a:t> podemos utilizar comando </a:t>
            </a:r>
            <a:r>
              <a:rPr b="0" i="0" lang="en-US" sz="1400" u="none" cap="none" strike="noStrike">
                <a:solidFill>
                  <a:srgbClr val="FF0000"/>
                </a:solidFill>
                <a:latin typeface="Arial"/>
                <a:ea typeface="Arial"/>
                <a:cs typeface="Arial"/>
                <a:sym typeface="Arial"/>
              </a:rPr>
              <a:t>mv</a:t>
            </a:r>
            <a:endParaRPr b="0" i="0" sz="1400" u="none" cap="none" strike="noStrike">
              <a:solidFill>
                <a:srgbClr val="FF0000"/>
              </a:solidFill>
              <a:latin typeface="Arial"/>
              <a:ea typeface="Arial"/>
              <a:cs typeface="Arial"/>
              <a:sym typeface="Arial"/>
            </a:endParaRPr>
          </a:p>
        </p:txBody>
      </p:sp>
      <p:sp>
        <p:nvSpPr>
          <p:cNvPr id="263" name="Google Shape;263;p21"/>
          <p:cNvSpPr/>
          <p:nvPr/>
        </p:nvSpPr>
        <p:spPr>
          <a:xfrm>
            <a:off x="4065636" y="5460927"/>
            <a:ext cx="4060727"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lt1"/>
                </a:solidFill>
                <a:highlight>
                  <a:srgbClr val="000000"/>
                </a:highlight>
                <a:latin typeface="Consolas"/>
                <a:ea typeface="Consolas"/>
                <a:cs typeface="Consolas"/>
                <a:sym typeface="Consolas"/>
              </a:rPr>
              <a:t>$ mv ../final.txt ../final_final.txt .</a:t>
            </a:r>
            <a:r>
              <a:rPr b="0" i="0" lang="en-US" sz="1400" u="none" cap="none" strike="noStrike">
                <a:solidFill>
                  <a:schemeClr val="lt1"/>
                </a:solidFill>
                <a:latin typeface="Consolas"/>
                <a:ea typeface="Consolas"/>
                <a:cs typeface="Consolas"/>
                <a:sym typeface="Consolas"/>
              </a:rPr>
              <a:t> </a:t>
            </a:r>
            <a:endParaRPr/>
          </a:p>
        </p:txBody>
      </p:sp>
      <p:sp>
        <p:nvSpPr>
          <p:cNvPr id="264" name="Google Shape;264;p21"/>
          <p:cNvSpPr/>
          <p:nvPr/>
        </p:nvSpPr>
        <p:spPr>
          <a:xfrm>
            <a:off x="9909313" y="5460927"/>
            <a:ext cx="2289512" cy="1163798"/>
          </a:xfrm>
          <a:prstGeom prst="rect">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1"/>
          <p:cNvSpPr txBox="1"/>
          <p:nvPr/>
        </p:nvSpPr>
        <p:spPr>
          <a:xfrm>
            <a:off x="9946663" y="5914567"/>
            <a:ext cx="1948500" cy="390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chemeClr val="lt1"/>
                </a:solidFill>
                <a:highlight>
                  <a:srgbClr val="000000"/>
                </a:highlight>
                <a:latin typeface="Consolas"/>
                <a:ea typeface="Consolas"/>
                <a:cs typeface="Consolas"/>
                <a:sym typeface="Consolas"/>
              </a:rPr>
              <a:t>$ cp</a:t>
            </a:r>
            <a:r>
              <a:rPr b="0" i="0" lang="en-US" sz="1400" u="none" cap="none" strike="noStrike">
                <a:solidFill>
                  <a:schemeClr val="dk1"/>
                </a:solidFill>
                <a:latin typeface="Consolas"/>
                <a:ea typeface="Consolas"/>
                <a:cs typeface="Consolas"/>
                <a:sym typeface="Consolas"/>
              </a:rPr>
              <a:t> </a:t>
            </a:r>
            <a:r>
              <a:rPr b="0" i="0" lang="en-US" sz="1400" u="none" cap="none" strike="noStrike">
                <a:solidFill>
                  <a:schemeClr val="dk1"/>
                </a:solidFill>
                <a:latin typeface="Arial"/>
                <a:ea typeface="Arial"/>
                <a:cs typeface="Arial"/>
                <a:sym typeface="Arial"/>
              </a:rPr>
              <a:t>copiar</a:t>
            </a:r>
            <a:endParaRPr b="0" i="0" sz="1400" u="none" cap="none" strike="noStrike">
              <a:solidFill>
                <a:schemeClr val="dk1"/>
              </a:solidFill>
              <a:latin typeface="Arial"/>
              <a:ea typeface="Arial"/>
              <a:cs typeface="Arial"/>
              <a:sym typeface="Arial"/>
            </a:endParaRPr>
          </a:p>
        </p:txBody>
      </p:sp>
      <p:sp>
        <p:nvSpPr>
          <p:cNvPr id="266" name="Google Shape;266;p21"/>
          <p:cNvSpPr txBox="1"/>
          <p:nvPr/>
        </p:nvSpPr>
        <p:spPr>
          <a:xfrm>
            <a:off x="9909313" y="5528792"/>
            <a:ext cx="2023200" cy="52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TIPS...</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