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0fa53799b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40fa53799b_1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0fa53799b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40fa53799b_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0fa53799b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40fa53799b_1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0fa5379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40fa53799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f0693bb2c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3f0693bb2c_6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0fa53799b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40fa53799b_1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0fa53799b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40fa53799b_1_3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0fa53799b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40fa53799b_1_4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0fa53799b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40fa53799b_1_4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40fa53799b_1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40fa53799b_1_4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f040ac1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3f040ac1b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3f0693bb2c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3f0693bb2c_6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0fa53799b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40fa53799b_1_4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0fa53799b_1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40fa53799b_1_5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0fa53799b_1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40fa53799b_1_7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40fa53799b_1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40fa53799b_1_7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40fa53799b_1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40fa53799b_1_8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40fa53799b_1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40fa53799b_1_8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40fa53799b_1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40fa53799b_1_8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40fa53799b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40fa53799b_1_4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f040ac1b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3f040ac1b9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f0693bb2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f0693bb2c_0_3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f040ac1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f040ac1b9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f0693bb2c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f0693bb2c_6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0fa53799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40fa53799b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0cc837e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40cc837ef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8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85" name="Google Shape;85;p13"/>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86" name="Google Shape;86;p13"/>
          <p:cNvSpPr/>
          <p:nvPr/>
        </p:nvSpPr>
        <p:spPr>
          <a:xfrm>
            <a:off x="7777425" y="6624725"/>
            <a:ext cx="4397100" cy="233400"/>
          </a:xfrm>
          <a:prstGeom prst="rect">
            <a:avLst/>
          </a:prstGeom>
          <a:gradFill>
            <a:gsLst>
              <a:gs pos="0">
                <a:srgbClr val="1E4E79"/>
              </a:gs>
              <a:gs pos="100000">
                <a:srgbClr val="1E4E79"/>
              </a:gs>
            </a:gsLst>
            <a:lin ang="0" scaled="0"/>
          </a:gra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a:t>
            </a:r>
            <a:r>
              <a:rPr b="1" i="0" lang="en-US" sz="1200" u="none" cap="none" strike="noStrike">
                <a:solidFill>
                  <a:schemeClr val="lt1"/>
                </a:solidFill>
                <a:latin typeface="Times New Roman"/>
                <a:ea typeface="Times New Roman"/>
                <a:cs typeface="Times New Roman"/>
                <a:sym typeface="Times New Roman"/>
              </a:rPr>
              <a:t> 2018</a:t>
            </a:r>
            <a:endParaRPr/>
          </a:p>
        </p:txBody>
      </p:sp>
      <p:pic>
        <p:nvPicPr>
          <p:cNvPr id="87" name="Google Shape;87;p13"/>
          <p:cNvPicPr preferRelativeResize="0"/>
          <p:nvPr/>
        </p:nvPicPr>
        <p:blipFill rotWithShape="1">
          <a:blip r:embed="rId3">
            <a:alphaModFix/>
          </a:blip>
          <a:srcRect b="0" l="0" r="0" t="0"/>
          <a:stretch/>
        </p:blipFill>
        <p:spPr>
          <a:xfrm>
            <a:off x="6586362" y="5218213"/>
            <a:ext cx="2283780" cy="1131218"/>
          </a:xfrm>
          <a:prstGeom prst="rect">
            <a:avLst/>
          </a:prstGeom>
          <a:noFill/>
          <a:ln>
            <a:noFill/>
          </a:ln>
        </p:spPr>
      </p:pic>
      <p:sp>
        <p:nvSpPr>
          <p:cNvPr id="88" name="Google Shape;88;p13"/>
          <p:cNvSpPr txBox="1"/>
          <p:nvPr>
            <p:ph type="title"/>
          </p:nvPr>
        </p:nvSpPr>
        <p:spPr>
          <a:xfrm>
            <a:off x="0" y="1"/>
            <a:ext cx="12192000" cy="1690688"/>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Calibri"/>
              <a:buNone/>
            </a:pPr>
            <a:r>
              <a:rPr lang="en-US">
                <a:solidFill>
                  <a:schemeClr val="lt1"/>
                </a:solidFill>
              </a:rPr>
              <a:t>Introducción Shell-UNIX y Programación en BASH</a:t>
            </a:r>
            <a:endParaRPr/>
          </a:p>
        </p:txBody>
      </p:sp>
      <p:sp>
        <p:nvSpPr>
          <p:cNvPr id="89" name="Google Shape;89;p13"/>
          <p:cNvSpPr/>
          <p:nvPr/>
        </p:nvSpPr>
        <p:spPr>
          <a:xfrm>
            <a:off x="138221" y="1416996"/>
            <a:ext cx="12036356" cy="77821"/>
          </a:xfrm>
          <a:prstGeom prst="rect">
            <a:avLst/>
          </a:prstGeom>
          <a:solidFill>
            <a:srgbClr val="2E75B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984528" y="1601920"/>
            <a:ext cx="11190050" cy="77821"/>
          </a:xfrm>
          <a:prstGeom prst="rect">
            <a:avLst/>
          </a:prstGeom>
          <a:solidFill>
            <a:srgbClr val="17161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p:nvPr/>
        </p:nvSpPr>
        <p:spPr>
          <a:xfrm>
            <a:off x="3963717" y="3429000"/>
            <a:ext cx="4264565"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Facultad de Ciencias</a:t>
            </a:r>
            <a:endParaRPr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Escuela de Física</a:t>
            </a:r>
            <a:endParaRPr sz="2000">
              <a:solidFill>
                <a:schemeClr val="dk1"/>
              </a:solidFill>
              <a:latin typeface="Times New Roman"/>
              <a:ea typeface="Times New Roman"/>
              <a:cs typeface="Times New Roman"/>
              <a:sym typeface="Times New Roman"/>
            </a:endParaRPr>
          </a:p>
        </p:txBody>
      </p:sp>
      <p:sp>
        <p:nvSpPr>
          <p:cNvPr id="92" name="Google Shape;92;p13"/>
          <p:cNvSpPr/>
          <p:nvPr/>
        </p:nvSpPr>
        <p:spPr>
          <a:xfrm>
            <a:off x="2571700" y="2548150"/>
            <a:ext cx="71694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Semana Internacional de la Ciencia</a:t>
            </a:r>
            <a:endParaRPr/>
          </a:p>
        </p:txBody>
      </p:sp>
      <p:sp>
        <p:nvSpPr>
          <p:cNvPr id="93" name="Google Shape;93;p13"/>
          <p:cNvSpPr/>
          <p:nvPr/>
        </p:nvSpPr>
        <p:spPr>
          <a:xfrm>
            <a:off x="4095873" y="4309475"/>
            <a:ext cx="39540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19 de septiembre de</a:t>
            </a:r>
            <a:r>
              <a:rPr b="0" i="0" lang="en-US" sz="2000" u="none" cap="none" strike="noStrike">
                <a:solidFill>
                  <a:schemeClr val="dk1"/>
                </a:solidFill>
                <a:latin typeface="Times New Roman"/>
                <a:ea typeface="Times New Roman"/>
                <a:cs typeface="Times New Roman"/>
                <a:sym typeface="Times New Roman"/>
              </a:rPr>
              <a:t> 2018</a:t>
            </a:r>
            <a:endParaRPr/>
          </a:p>
        </p:txBody>
      </p:sp>
      <p:pic>
        <p:nvPicPr>
          <p:cNvPr id="94" name="Google Shape;94;p13"/>
          <p:cNvPicPr preferRelativeResize="0"/>
          <p:nvPr/>
        </p:nvPicPr>
        <p:blipFill>
          <a:blip r:embed="rId4">
            <a:alphaModFix/>
          </a:blip>
          <a:stretch>
            <a:fillRect/>
          </a:stretch>
        </p:blipFill>
        <p:spPr>
          <a:xfrm>
            <a:off x="1087475" y="3494175"/>
            <a:ext cx="2478975" cy="970612"/>
          </a:xfrm>
          <a:prstGeom prst="rect">
            <a:avLst/>
          </a:prstGeom>
          <a:noFill/>
          <a:ln>
            <a:noFill/>
          </a:ln>
        </p:spPr>
      </p:pic>
      <p:pic>
        <p:nvPicPr>
          <p:cNvPr id="95" name="Google Shape;95;p13"/>
          <p:cNvPicPr preferRelativeResize="0"/>
          <p:nvPr/>
        </p:nvPicPr>
        <p:blipFill>
          <a:blip r:embed="rId5">
            <a:alphaModFix/>
          </a:blip>
          <a:stretch>
            <a:fillRect/>
          </a:stretch>
        </p:blipFill>
        <p:spPr>
          <a:xfrm>
            <a:off x="3321843" y="5429824"/>
            <a:ext cx="2589257" cy="708000"/>
          </a:xfrm>
          <a:prstGeom prst="rect">
            <a:avLst/>
          </a:prstGeom>
          <a:noFill/>
          <a:ln>
            <a:noFill/>
          </a:ln>
        </p:spPr>
      </p:pic>
      <p:pic>
        <p:nvPicPr>
          <p:cNvPr id="96" name="Google Shape;96;p13"/>
          <p:cNvPicPr preferRelativeResize="0"/>
          <p:nvPr/>
        </p:nvPicPr>
        <p:blipFill>
          <a:blip r:embed="rId6">
            <a:alphaModFix/>
          </a:blip>
          <a:stretch>
            <a:fillRect/>
          </a:stretch>
        </p:blipFill>
        <p:spPr>
          <a:xfrm>
            <a:off x="9929625" y="3413887"/>
            <a:ext cx="1131200" cy="113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0" name="Shape 270"/>
        <p:cNvGrpSpPr/>
        <p:nvPr/>
      </p:nvGrpSpPr>
      <p:grpSpPr>
        <a:xfrm>
          <a:off x="0" y="0"/>
          <a:ext cx="0" cy="0"/>
          <a:chOff x="0" y="0"/>
          <a:chExt cx="0" cy="0"/>
        </a:xfrm>
      </p:grpSpPr>
      <p:sp>
        <p:nvSpPr>
          <p:cNvPr id="271" name="Google Shape;271;p2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2" name="Google Shape;272;p2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73" name="Google Shape;273;p2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74" name="Google Shape;274;p2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75" name="Google Shape;275;p2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76" name="Google Shape;276;p22"/>
          <p:cNvSpPr txBox="1"/>
          <p:nvPr/>
        </p:nvSpPr>
        <p:spPr>
          <a:xfrm>
            <a:off x="1688025" y="1637300"/>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$filename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100 </a:t>
            </a:r>
            <a:r>
              <a:rPr lang="en-US" sz="1200">
                <a:solidFill>
                  <a:srgbClr val="19177C"/>
                </a:solidFill>
                <a:highlight>
                  <a:srgbClr val="F8F8F8"/>
                </a:highlight>
                <a:latin typeface="Consolas"/>
                <a:ea typeface="Consolas"/>
                <a:cs typeface="Consolas"/>
                <a:sym typeface="Consolas"/>
              </a:rPr>
              <a:t>$filename</a:t>
            </a:r>
            <a:r>
              <a:rPr lang="en-US" sz="1200">
                <a:solidFill>
                  <a:srgbClr val="6E5494"/>
                </a:solidFill>
                <a:highlight>
                  <a:srgbClr val="F8F8F8"/>
                </a:highlight>
                <a:latin typeface="Consolas"/>
                <a:ea typeface="Consolas"/>
                <a:cs typeface="Consolas"/>
                <a:sym typeface="Consolas"/>
              </a:rPr>
              <a:t> | tail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20</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277" name="Google Shape;277;p22"/>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highlight>
                  <a:srgbClr val="FFFFFF"/>
                </a:highlight>
              </a:rPr>
              <a:t>He aquí un bucle un poco más complicado:</a:t>
            </a:r>
            <a:endParaRPr/>
          </a:p>
        </p:txBody>
      </p:sp>
      <p:sp>
        <p:nvSpPr>
          <p:cNvPr id="278" name="Google Shape;278;p22"/>
          <p:cNvSpPr txBox="1"/>
          <p:nvPr/>
        </p:nvSpPr>
        <p:spPr>
          <a:xfrm>
            <a:off x="1263825" y="2998350"/>
            <a:ext cx="9559200" cy="869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En este caso, ya que la terminal expande </a:t>
            </a:r>
            <a:r>
              <a:rPr lang="en-US">
                <a:solidFill>
                  <a:srgbClr val="3D90D9"/>
                </a:solidFill>
                <a:highlight>
                  <a:srgbClr val="E7E7E7"/>
                </a:highlight>
                <a:latin typeface="Consolas"/>
                <a:ea typeface="Consolas"/>
                <a:cs typeface="Consolas"/>
                <a:sym typeface="Consolas"/>
              </a:rPr>
              <a:t>$filename</a:t>
            </a:r>
            <a:r>
              <a:rPr lang="en-US">
                <a:solidFill>
                  <a:srgbClr val="333333"/>
                </a:solidFill>
                <a:highlight>
                  <a:srgbClr val="FFFFFF"/>
                </a:highlight>
              </a:rPr>
              <a:t> para que sea el nombre de un archivo, </a:t>
            </a:r>
            <a:r>
              <a:rPr lang="en-US">
                <a:solidFill>
                  <a:srgbClr val="3D90D9"/>
                </a:solidFill>
                <a:highlight>
                  <a:srgbClr val="E7E7E7"/>
                </a:highlight>
                <a:latin typeface="Consolas"/>
                <a:ea typeface="Consolas"/>
                <a:cs typeface="Consolas"/>
                <a:sym typeface="Consolas"/>
              </a:rPr>
              <a:t>echo $filename</a:t>
            </a:r>
            <a:r>
              <a:rPr lang="en-US">
                <a:solidFill>
                  <a:srgbClr val="333333"/>
                </a:solidFill>
                <a:highlight>
                  <a:srgbClr val="FFFFFF"/>
                </a:highlight>
              </a:rPr>
              <a:t> sólo imprime el nombre del archivo </a:t>
            </a:r>
            <a:r>
              <a:rPr lang="en-US">
                <a:solidFill>
                  <a:srgbClr val="303030"/>
                </a:solidFill>
                <a:highlight>
                  <a:srgbClr val="F8F8F8"/>
                </a:highlight>
                <a:latin typeface="Consolas"/>
                <a:ea typeface="Consolas"/>
                <a:cs typeface="Consolas"/>
                <a:sym typeface="Consolas"/>
              </a:rPr>
              <a:t>hello there</a:t>
            </a:r>
            <a:r>
              <a:rPr lang="en-US">
                <a:solidFill>
                  <a:srgbClr val="333333"/>
                </a:solidFill>
                <a:highlight>
                  <a:srgbClr val="FFFFFF"/>
                </a:highlight>
              </a:rPr>
              <a:t>. Ten en cuenta que no podemos escribir esto como:</a:t>
            </a:r>
            <a:endParaRPr/>
          </a:p>
        </p:txBody>
      </p:sp>
      <p:sp>
        <p:nvSpPr>
          <p:cNvPr id="279" name="Google Shape;279;p22"/>
          <p:cNvSpPr txBox="1"/>
          <p:nvPr/>
        </p:nvSpPr>
        <p:spPr>
          <a:xfrm>
            <a:off x="5786325" y="4002150"/>
            <a:ext cx="5067900" cy="1161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L</a:t>
            </a:r>
            <a:r>
              <a:rPr lang="en-US">
                <a:solidFill>
                  <a:srgbClr val="333333"/>
                </a:solidFill>
                <a:highlight>
                  <a:srgbClr val="FFFFFF"/>
                </a:highlight>
              </a:rPr>
              <a:t>a primera vez a través del bucle, cuando </a:t>
            </a:r>
            <a:r>
              <a:rPr lang="en-US">
                <a:solidFill>
                  <a:srgbClr val="3D90D9"/>
                </a:solidFill>
                <a:highlight>
                  <a:srgbClr val="E7E7E7"/>
                </a:highlight>
                <a:latin typeface="Consolas"/>
                <a:ea typeface="Consolas"/>
                <a:cs typeface="Consolas"/>
                <a:sym typeface="Consolas"/>
              </a:rPr>
              <a:t>$filename</a:t>
            </a:r>
            <a:r>
              <a:rPr lang="en-US">
                <a:solidFill>
                  <a:srgbClr val="333333"/>
                </a:solidFill>
                <a:highlight>
                  <a:srgbClr val="FFFFFF"/>
                </a:highlight>
              </a:rPr>
              <a:t> se expande a </a:t>
            </a:r>
            <a:r>
              <a:rPr lang="en-US">
                <a:solidFill>
                  <a:srgbClr val="3D90D9"/>
                </a:solidFill>
                <a:highlight>
                  <a:srgbClr val="E7E7E7"/>
                </a:highlight>
                <a:latin typeface="Consolas"/>
                <a:ea typeface="Consolas"/>
                <a:cs typeface="Consolas"/>
                <a:sym typeface="Consolas"/>
              </a:rPr>
              <a:t>basilisk.dat</a:t>
            </a:r>
            <a:r>
              <a:rPr lang="en-US">
                <a:solidFill>
                  <a:srgbClr val="333333"/>
                </a:solidFill>
                <a:highlight>
                  <a:srgbClr val="FFFFFF"/>
                </a:highlight>
              </a:rPr>
              <a:t>, la terminal intentará ejecutar </a:t>
            </a:r>
            <a:r>
              <a:rPr lang="en-US">
                <a:solidFill>
                  <a:srgbClr val="3D90D9"/>
                </a:solidFill>
                <a:highlight>
                  <a:srgbClr val="E7E7E7"/>
                </a:highlight>
                <a:latin typeface="Consolas"/>
                <a:ea typeface="Consolas"/>
                <a:cs typeface="Consolas"/>
                <a:sym typeface="Consolas"/>
              </a:rPr>
              <a:t>basilisk.dat</a:t>
            </a:r>
            <a:r>
              <a:rPr lang="en-US">
                <a:solidFill>
                  <a:srgbClr val="333333"/>
                </a:solidFill>
                <a:highlight>
                  <a:srgbClr val="FFFFFF"/>
                </a:highlight>
              </a:rPr>
              <a:t> como un programa. </a:t>
            </a:r>
            <a:endParaRPr/>
          </a:p>
        </p:txBody>
      </p:sp>
      <p:sp>
        <p:nvSpPr>
          <p:cNvPr id="280" name="Google Shape;280;p22"/>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 3</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1" name="Google Shape;281;p22"/>
          <p:cNvSpPr txBox="1"/>
          <p:nvPr/>
        </p:nvSpPr>
        <p:spPr>
          <a:xfrm>
            <a:off x="1688025" y="3913650"/>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$filename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100 </a:t>
            </a:r>
            <a:r>
              <a:rPr lang="en-US" sz="1200">
                <a:solidFill>
                  <a:srgbClr val="19177C"/>
                </a:solidFill>
                <a:highlight>
                  <a:srgbClr val="F8F8F8"/>
                </a:highlight>
                <a:latin typeface="Consolas"/>
                <a:ea typeface="Consolas"/>
                <a:cs typeface="Consolas"/>
                <a:sym typeface="Consolas"/>
              </a:rPr>
              <a:t>$filename</a:t>
            </a:r>
            <a:r>
              <a:rPr lang="en-US" sz="1200">
                <a:solidFill>
                  <a:srgbClr val="6E5494"/>
                </a:solidFill>
                <a:highlight>
                  <a:srgbClr val="F8F8F8"/>
                </a:highlight>
                <a:latin typeface="Consolas"/>
                <a:ea typeface="Consolas"/>
                <a:cs typeface="Consolas"/>
                <a:sym typeface="Consolas"/>
              </a:rPr>
              <a:t> | tail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20</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282" name="Google Shape;282;p22"/>
          <p:cNvSpPr/>
          <p:nvPr/>
        </p:nvSpPr>
        <p:spPr>
          <a:xfrm>
            <a:off x="5322250" y="3593725"/>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6" name="Shape 286"/>
        <p:cNvGrpSpPr/>
        <p:nvPr/>
      </p:nvGrpSpPr>
      <p:grpSpPr>
        <a:xfrm>
          <a:off x="0" y="0"/>
          <a:ext cx="0" cy="0"/>
          <a:chOff x="0" y="0"/>
          <a:chExt cx="0" cy="0"/>
        </a:xfrm>
      </p:grpSpPr>
      <p:sp>
        <p:nvSpPr>
          <p:cNvPr id="287" name="Google Shape;287;p23"/>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PIPELINE DE NELLE: PROCESANDO ARCHIVOS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8" name="Google Shape;288;p23"/>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9" name="Google Shape;289;p2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90" name="Google Shape;290;p2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91" name="Google Shape;291;p2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92" name="Google Shape;292;p2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93" name="Google Shape;293;p23"/>
          <p:cNvSpPr txBox="1"/>
          <p:nvPr/>
        </p:nvSpPr>
        <p:spPr>
          <a:xfrm>
            <a:off x="1236450" y="1234775"/>
            <a:ext cx="9443100" cy="1320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US">
                <a:solidFill>
                  <a:srgbClr val="333333"/>
                </a:solidFill>
                <a:highlight>
                  <a:srgbClr val="FFFFFF"/>
                </a:highlight>
              </a:rPr>
              <a:t>Nelle ahora está lista para procesar sus archivos de datos. Dado que todavía está aprendiendo cómo utilizar la terminal, decide construir los comandos requeridos en etapas. Su primer paso es asegurarse de que puede seleccionar los archivos correctos (recuerda, aquellos cuyos nombres terminan en ‘A’ o ‘B’, en lugar de ‘Z’). Posicionada en su directorio home, Nelle teclea:</a:t>
            </a:r>
            <a:endParaRPr/>
          </a:p>
        </p:txBody>
      </p:sp>
      <p:sp>
        <p:nvSpPr>
          <p:cNvPr id="294" name="Google Shape;294;p23"/>
          <p:cNvSpPr/>
          <p:nvPr/>
        </p:nvSpPr>
        <p:spPr>
          <a:xfrm>
            <a:off x="5716425" y="28691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txBox="1"/>
          <p:nvPr/>
        </p:nvSpPr>
        <p:spPr>
          <a:xfrm>
            <a:off x="1236450" y="3818025"/>
            <a:ext cx="9366900" cy="863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Su siguiente paso es decidir cómo llamar a los archivos que creará el programa de análisis </a:t>
            </a:r>
            <a:r>
              <a:rPr lang="en-US">
                <a:solidFill>
                  <a:srgbClr val="3D90D9"/>
                </a:solidFill>
                <a:highlight>
                  <a:srgbClr val="E7E7E7"/>
                </a:highlight>
                <a:latin typeface="Consolas"/>
                <a:ea typeface="Consolas"/>
                <a:cs typeface="Consolas"/>
                <a:sym typeface="Consolas"/>
              </a:rPr>
              <a:t>goostats</a:t>
            </a:r>
            <a:r>
              <a:rPr lang="en-US">
                <a:solidFill>
                  <a:srgbClr val="333333"/>
                </a:solidFill>
                <a:highlight>
                  <a:srgbClr val="FFFFFF"/>
                </a:highlight>
              </a:rPr>
              <a:t>. Prefijar el nombre de cada archivo de entrada con “stats” parece simple, así que modifica su bucle para hacer eso:</a:t>
            </a:r>
            <a:endParaRPr/>
          </a:p>
        </p:txBody>
      </p:sp>
      <p:sp>
        <p:nvSpPr>
          <p:cNvPr id="296" name="Google Shape;296;p23"/>
          <p:cNvSpPr/>
          <p:nvPr/>
        </p:nvSpPr>
        <p:spPr>
          <a:xfrm>
            <a:off x="5385950" y="52144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txBox="1"/>
          <p:nvPr/>
        </p:nvSpPr>
        <p:spPr>
          <a:xfrm>
            <a:off x="1324950" y="2296175"/>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cd </a:t>
            </a:r>
            <a:r>
              <a:rPr lang="en-US" sz="1200">
                <a:solidFill>
                  <a:srgbClr val="6E5494"/>
                </a:solidFill>
                <a:highlight>
                  <a:srgbClr val="F8F8F8"/>
                </a:highlight>
                <a:latin typeface="Consolas"/>
                <a:ea typeface="Consolas"/>
                <a:cs typeface="Consolas"/>
                <a:sym typeface="Consolas"/>
              </a:rPr>
              <a:t>north-pacific-gyre/2012-07-03</a:t>
            </a:r>
            <a:br>
              <a:rPr lang="en-US" sz="1200">
                <a:solidFill>
                  <a:srgbClr val="6E5494"/>
                </a:solidFill>
                <a:highlight>
                  <a:srgbClr val="F8F8F8"/>
                </a:highlight>
                <a:latin typeface="Consolas"/>
                <a:ea typeface="Consolas"/>
                <a:cs typeface="Consolas"/>
                <a:sym typeface="Consolas"/>
              </a:rPr>
            </a:b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298" name="Google Shape;298;p23"/>
          <p:cNvSpPr txBox="1"/>
          <p:nvPr/>
        </p:nvSpPr>
        <p:spPr>
          <a:xfrm>
            <a:off x="6633675" y="2136675"/>
            <a:ext cx="1583100" cy="1695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303030"/>
                </a:solidFill>
                <a:highlight>
                  <a:srgbClr val="F8F8F8"/>
                </a:highlight>
                <a:latin typeface="Consolas"/>
                <a:ea typeface="Consolas"/>
                <a:cs typeface="Consolas"/>
                <a:sym typeface="Consolas"/>
              </a:rPr>
              <a:t>NENE01729A.txt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NENE01729B.txt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NENE01736A.txt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NENE02043A.txt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NENE02043B.txt</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299" name="Google Shape;299;p23"/>
          <p:cNvSpPr txBox="1"/>
          <p:nvPr/>
        </p:nvSpPr>
        <p:spPr>
          <a:xfrm>
            <a:off x="1324950" y="4919800"/>
            <a:ext cx="3441000" cy="1150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stats-</a:t>
            </a:r>
            <a:r>
              <a:rPr lang="en-US" sz="1200">
                <a:solidFill>
                  <a:srgbClr val="19177C"/>
                </a:solidFill>
                <a:highlight>
                  <a:srgbClr val="F8F8F8"/>
                </a:highlight>
                <a:latin typeface="Consolas"/>
                <a:ea typeface="Consolas"/>
                <a:cs typeface="Consolas"/>
                <a:sym typeface="Consolas"/>
              </a:rPr>
              <a:t>$datafile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300" name="Google Shape;300;p23"/>
          <p:cNvSpPr txBox="1"/>
          <p:nvPr/>
        </p:nvSpPr>
        <p:spPr>
          <a:xfrm>
            <a:off x="6284950" y="4647400"/>
            <a:ext cx="3336000" cy="1695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303030"/>
                </a:solidFill>
                <a:highlight>
                  <a:srgbClr val="F8F8F8"/>
                </a:highlight>
                <a:latin typeface="Consolas"/>
                <a:ea typeface="Consolas"/>
                <a:cs typeface="Consolas"/>
                <a:sym typeface="Consolas"/>
              </a:rPr>
              <a:t>NENE01729A.txt stats-NENE01729A.txt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NENE01729B.txt stats-NENE01729B.txt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NENE01736A.txt stats-NENE01736A.txt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NENE02043A.txt stats-NENE02043A.txt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NENE02043B.txt stats-NENE02043B.txt</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4" name="Shape 304"/>
        <p:cNvGrpSpPr/>
        <p:nvPr/>
      </p:nvGrpSpPr>
      <p:grpSpPr>
        <a:xfrm>
          <a:off x="0" y="0"/>
          <a:ext cx="0" cy="0"/>
          <a:chOff x="0" y="0"/>
          <a:chExt cx="0" cy="0"/>
        </a:xfrm>
      </p:grpSpPr>
      <p:sp>
        <p:nvSpPr>
          <p:cNvPr id="305" name="Google Shape;305;p24"/>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REDIRECCIONAMIENTO DE LA SALIDA</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6" name="Google Shape;306;p2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7" name="Google Shape;307;p2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08" name="Google Shape;308;p2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09" name="Google Shape;309;p2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10" name="Google Shape;310;p2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11" name="Google Shape;311;p24"/>
          <p:cNvSpPr txBox="1"/>
          <p:nvPr/>
        </p:nvSpPr>
        <p:spPr>
          <a:xfrm>
            <a:off x="1524950" y="1530500"/>
            <a:ext cx="3000000" cy="1531200"/>
          </a:xfrm>
          <a:prstGeom prst="rect">
            <a:avLst/>
          </a:prstGeom>
          <a:solidFill>
            <a:srgbClr val="000000"/>
          </a:solid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None/>
            </a:pP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alkanes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.pdb</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a:t>
            </a:r>
            <a:br>
              <a:rPr b="1" lang="en-US" sz="1200">
                <a:solidFill>
                  <a:srgbClr val="008000"/>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$alkanes</a:t>
            </a:r>
            <a:br>
              <a:rPr lang="en-US" sz="1200">
                <a:solidFill>
                  <a:srgbClr val="6E5494"/>
                </a:solidFill>
                <a:highlight>
                  <a:srgbClr val="F8F8F8"/>
                </a:highlight>
                <a:latin typeface="Consolas"/>
                <a:ea typeface="Consolas"/>
                <a:cs typeface="Consolas"/>
                <a:sym typeface="Consolas"/>
              </a:rPr>
            </a:br>
            <a:r>
              <a:rPr lang="en-US" sz="1200">
                <a:solidFill>
                  <a:srgbClr val="6E5494"/>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cat</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$alkanes</a:t>
            </a:r>
            <a:r>
              <a:rPr lang="en-US" sz="1200">
                <a:solidFill>
                  <a:srgbClr val="6E5494"/>
                </a:solidFill>
                <a:highlight>
                  <a:srgbClr val="F8F8F8"/>
                </a:highlight>
                <a:latin typeface="Consolas"/>
                <a:ea typeface="Consolas"/>
                <a:cs typeface="Consolas"/>
                <a:sym typeface="Consolas"/>
              </a:rPr>
              <a:t> </a:t>
            </a: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alkanes.pdb</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312" name="Google Shape;312;p24"/>
          <p:cNvSpPr txBox="1"/>
          <p:nvPr/>
        </p:nvSpPr>
        <p:spPr>
          <a:xfrm>
            <a:off x="1524950" y="3527550"/>
            <a:ext cx="3000000" cy="1380900"/>
          </a:xfrm>
          <a:prstGeom prst="rect">
            <a:avLst/>
          </a:prstGeom>
          <a:solidFill>
            <a:srgbClr val="000000"/>
          </a:solid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None/>
            </a:pP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.pdb</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a:t>
            </a:r>
            <a:br>
              <a:rPr b="1" lang="en-US" sz="1200">
                <a:solidFill>
                  <a:srgbClr val="008000"/>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cat</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a:t>
            </a:r>
            <a:r>
              <a:rPr lang="en-US" sz="1200">
                <a:solidFill>
                  <a:srgbClr val="666666"/>
                </a:solidFill>
                <a:highlight>
                  <a:srgbClr val="F8F8F8"/>
                </a:highlight>
                <a:latin typeface="Consolas"/>
                <a:ea typeface="Consolas"/>
                <a:cs typeface="Consolas"/>
                <a:sym typeface="Consolas"/>
              </a:rPr>
              <a:t>&gt;&gt;</a:t>
            </a:r>
            <a:r>
              <a:rPr lang="en-US" sz="1200">
                <a:solidFill>
                  <a:srgbClr val="6E5494"/>
                </a:solidFill>
                <a:highlight>
                  <a:srgbClr val="F8F8F8"/>
                </a:highlight>
                <a:latin typeface="Consolas"/>
                <a:ea typeface="Consolas"/>
                <a:cs typeface="Consolas"/>
                <a:sym typeface="Consolas"/>
              </a:rPr>
              <a:t> all.pdb</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313" name="Google Shape;313;p24"/>
          <p:cNvSpPr txBox="1"/>
          <p:nvPr/>
        </p:nvSpPr>
        <p:spPr>
          <a:xfrm>
            <a:off x="5170850" y="1963850"/>
            <a:ext cx="5630700" cy="674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US">
                <a:solidFill>
                  <a:srgbClr val="333333"/>
                </a:solidFill>
                <a:highlight>
                  <a:srgbClr val="FFFFFF"/>
                </a:highlight>
              </a:rPr>
              <a:t>El texto de cada archivo se escribe (uno a la vez) en </a:t>
            </a:r>
            <a:r>
              <a:rPr lang="en-US">
                <a:solidFill>
                  <a:srgbClr val="3D90D9"/>
                </a:solidFill>
                <a:highlight>
                  <a:srgbClr val="E7E7E7"/>
                </a:highlight>
                <a:latin typeface="Consolas"/>
                <a:ea typeface="Consolas"/>
                <a:cs typeface="Consolas"/>
                <a:sym typeface="Consolas"/>
              </a:rPr>
              <a:t>alkanes.pdb</a:t>
            </a:r>
            <a:r>
              <a:rPr lang="en-US">
                <a:solidFill>
                  <a:srgbClr val="333333"/>
                </a:solidFill>
                <a:highlight>
                  <a:srgbClr val="FFFFFF"/>
                </a:highlight>
              </a:rPr>
              <a:t>. Sin embargo, el archivo se sobrescribe en cada iteración del bucle.</a:t>
            </a:r>
            <a:endParaRPr/>
          </a:p>
        </p:txBody>
      </p:sp>
      <p:sp>
        <p:nvSpPr>
          <p:cNvPr id="314" name="Google Shape;314;p24"/>
          <p:cNvSpPr txBox="1"/>
          <p:nvPr/>
        </p:nvSpPr>
        <p:spPr>
          <a:xfrm>
            <a:off x="5170850" y="3707550"/>
            <a:ext cx="5630700" cy="1020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D90D9"/>
                </a:solidFill>
                <a:highlight>
                  <a:srgbClr val="E7E7E7"/>
                </a:highlight>
                <a:latin typeface="Consolas"/>
                <a:ea typeface="Consolas"/>
                <a:cs typeface="Consolas"/>
                <a:sym typeface="Consolas"/>
              </a:rPr>
              <a:t>&gt;&gt;</a:t>
            </a:r>
            <a:r>
              <a:rPr lang="en-US">
                <a:solidFill>
                  <a:srgbClr val="333333"/>
                </a:solidFill>
                <a:highlight>
                  <a:srgbClr val="FFFFFF"/>
                </a:highlight>
              </a:rPr>
              <a:t> concatena en un archivo, en lugar de sobrescribirlo con la salida del comando. Dado que la salida del comando </a:t>
            </a:r>
            <a:r>
              <a:rPr lang="en-US">
                <a:solidFill>
                  <a:srgbClr val="3D90D9"/>
                </a:solidFill>
                <a:highlight>
                  <a:srgbClr val="E7E7E7"/>
                </a:highlight>
                <a:latin typeface="Consolas"/>
                <a:ea typeface="Consolas"/>
                <a:cs typeface="Consolas"/>
                <a:sym typeface="Consolas"/>
              </a:rPr>
              <a:t>cat</a:t>
            </a:r>
            <a:r>
              <a:rPr lang="en-US">
                <a:solidFill>
                  <a:srgbClr val="333333"/>
                </a:solidFill>
                <a:highlight>
                  <a:srgbClr val="FFFFFF"/>
                </a:highlight>
              </a:rPr>
              <a:t> ha sido redirigida, nada se imprime en pantalla.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8" name="Shape 318"/>
        <p:cNvGrpSpPr/>
        <p:nvPr/>
      </p:nvGrpSpPr>
      <p:grpSpPr>
        <a:xfrm>
          <a:off x="0" y="0"/>
          <a:ext cx="0" cy="0"/>
          <a:chOff x="0" y="0"/>
          <a:chExt cx="0" cy="0"/>
        </a:xfrm>
      </p:grpSpPr>
      <p:pic>
        <p:nvPicPr>
          <p:cNvPr id="319" name="Google Shape;319;p25"/>
          <p:cNvPicPr preferRelativeResize="0"/>
          <p:nvPr/>
        </p:nvPicPr>
        <p:blipFill>
          <a:blip r:embed="rId3">
            <a:alphaModFix/>
          </a:blip>
          <a:stretch>
            <a:fillRect/>
          </a:stretch>
        </p:blipFill>
        <p:spPr>
          <a:xfrm>
            <a:off x="3874425" y="2320025"/>
            <a:ext cx="8241373" cy="4304699"/>
          </a:xfrm>
          <a:prstGeom prst="rect">
            <a:avLst/>
          </a:prstGeom>
          <a:noFill/>
          <a:ln>
            <a:noFill/>
          </a:ln>
        </p:spPr>
      </p:pic>
      <p:sp>
        <p:nvSpPr>
          <p:cNvPr id="320" name="Google Shape;320;p25"/>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333333"/>
              </a:buClr>
              <a:buSzPts val="1400"/>
              <a:buChar char="❖"/>
            </a:pPr>
            <a:r>
              <a:rPr lang="en-US">
                <a:solidFill>
                  <a:srgbClr val="333333"/>
                </a:solidFill>
              </a:rPr>
              <a:t>Un bucle </a:t>
            </a:r>
            <a:r>
              <a:rPr lang="en-US">
                <a:solidFill>
                  <a:srgbClr val="3D90D9"/>
                </a:solidFill>
                <a:highlight>
                  <a:srgbClr val="E7E7E7"/>
                </a:highlight>
                <a:latin typeface="Consolas"/>
                <a:ea typeface="Consolas"/>
                <a:cs typeface="Consolas"/>
                <a:sym typeface="Consolas"/>
              </a:rPr>
              <a:t>for</a:t>
            </a:r>
            <a:r>
              <a:rPr lang="en-US">
                <a:solidFill>
                  <a:srgbClr val="333333"/>
                </a:solidFill>
              </a:rPr>
              <a:t> repite comandos una vez para cada elemento de una lista.</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Cada bucle </a:t>
            </a:r>
            <a:r>
              <a:rPr lang="en-US">
                <a:solidFill>
                  <a:srgbClr val="3D90D9"/>
                </a:solidFill>
                <a:highlight>
                  <a:srgbClr val="E7E7E7"/>
                </a:highlight>
                <a:latin typeface="Consolas"/>
                <a:ea typeface="Consolas"/>
                <a:cs typeface="Consolas"/>
                <a:sym typeface="Consolas"/>
              </a:rPr>
              <a:t>for</a:t>
            </a:r>
            <a:r>
              <a:rPr lang="en-US">
                <a:solidFill>
                  <a:srgbClr val="333333"/>
                </a:solidFill>
              </a:rPr>
              <a:t> necesita una variable para referirse al elemento en el que está trabajando actualmente.</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Uso de </a:t>
            </a:r>
            <a:r>
              <a:rPr lang="en-US">
                <a:solidFill>
                  <a:srgbClr val="3D90D9"/>
                </a:solidFill>
                <a:highlight>
                  <a:srgbClr val="E7E7E7"/>
                </a:highlight>
                <a:latin typeface="Consolas"/>
                <a:ea typeface="Consolas"/>
                <a:cs typeface="Consolas"/>
                <a:sym typeface="Consolas"/>
              </a:rPr>
              <a:t>$name</a:t>
            </a:r>
            <a:r>
              <a:rPr lang="en-US">
                <a:solidFill>
                  <a:srgbClr val="333333"/>
                </a:solidFill>
              </a:rPr>
              <a:t> para expandir una variable (es decir, obtener su valor). También se puede usar </a:t>
            </a:r>
            <a:r>
              <a:rPr lang="en-US">
                <a:solidFill>
                  <a:srgbClr val="3D90D9"/>
                </a:solidFill>
                <a:highlight>
                  <a:srgbClr val="E7E7E7"/>
                </a:highlight>
                <a:latin typeface="Consolas"/>
                <a:ea typeface="Consolas"/>
                <a:cs typeface="Consolas"/>
                <a:sym typeface="Consolas"/>
              </a:rPr>
              <a:t>${name}</a:t>
            </a:r>
            <a:r>
              <a:rPr lang="en-US">
                <a:solidFill>
                  <a:srgbClr val="333333"/>
                </a:solidFill>
              </a:rPr>
              <a:t>.</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No utilizar espacios, comillas o caracteres especiales como ‘*’ o ‘?’ en nombres de directorios, ya que complica la expansión de variables.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Proporcionar a los archivos nombres coherentes que sean fáciles de combinar con los caracteres especiales para facilitar la selección de los bucles.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Utilizar la tecla de flecha hacia arriba para desplazarse por los comandos anteriores para editarlos y repetirlos.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Usar</a:t>
            </a:r>
            <a:r>
              <a:rPr lang="en-US">
                <a:solidFill>
                  <a:srgbClr val="3D90D9"/>
                </a:solidFill>
                <a:highlight>
                  <a:srgbClr val="E7E7E7"/>
                </a:highlight>
                <a:latin typeface="Consolas"/>
                <a:ea typeface="Consolas"/>
                <a:cs typeface="Consolas"/>
                <a:sym typeface="Consolas"/>
              </a:rPr>
              <a:t> Ctrl-R</a:t>
            </a:r>
            <a:r>
              <a:rPr lang="en-US">
                <a:solidFill>
                  <a:srgbClr val="333333"/>
                </a:solidFill>
              </a:rPr>
              <a:t> para buscar a través de los comandos previamente introducidos.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Usar </a:t>
            </a:r>
            <a:r>
              <a:rPr lang="en-US">
                <a:solidFill>
                  <a:srgbClr val="3D90D9"/>
                </a:solidFill>
                <a:highlight>
                  <a:srgbClr val="E7E7E7"/>
                </a:highlight>
                <a:latin typeface="Consolas"/>
                <a:ea typeface="Consolas"/>
                <a:cs typeface="Consolas"/>
                <a:sym typeface="Consolas"/>
              </a:rPr>
              <a:t>history</a:t>
            </a:r>
            <a:r>
              <a:rPr lang="en-US">
                <a:solidFill>
                  <a:srgbClr val="333333"/>
                </a:solidFill>
              </a:rPr>
              <a:t> para mostrar comandos recientes, y </a:t>
            </a:r>
            <a:r>
              <a:rPr lang="en-US">
                <a:solidFill>
                  <a:srgbClr val="3D90D9"/>
                </a:solidFill>
                <a:highlight>
                  <a:srgbClr val="E7E7E7"/>
                </a:highlight>
                <a:latin typeface="Consolas"/>
                <a:ea typeface="Consolas"/>
                <a:cs typeface="Consolas"/>
                <a:sym typeface="Consolas"/>
              </a:rPr>
              <a:t>!number</a:t>
            </a:r>
            <a:r>
              <a:rPr lang="en-US">
                <a:solidFill>
                  <a:srgbClr val="333333"/>
                </a:solidFill>
              </a:rPr>
              <a:t> para repetir un comando por número.</a:t>
            </a:r>
            <a:endParaRPr>
              <a:solidFill>
                <a:srgbClr val="333333"/>
              </a:solidFill>
            </a:endParaRPr>
          </a:p>
          <a:p>
            <a:pPr indent="0" lvl="0" marL="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sz="1050">
              <a:solidFill>
                <a:srgbClr val="333333"/>
              </a:solidFill>
              <a:highlight>
                <a:srgbClr val="FFFFFF"/>
              </a:highlight>
            </a:endParaRPr>
          </a:p>
        </p:txBody>
      </p:sp>
      <p:sp>
        <p:nvSpPr>
          <p:cNvPr id="321" name="Google Shape;321;p25"/>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2" name="Google Shape;322;p2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23" name="Google Shape;323;p25"/>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RESUMEN: BUCLES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4" name="Google Shape;324;p2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25" name="Google Shape;325;p2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26" name="Google Shape;326;p2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0" name="Shape 330"/>
        <p:cNvGrpSpPr/>
        <p:nvPr/>
      </p:nvGrpSpPr>
      <p:grpSpPr>
        <a:xfrm>
          <a:off x="0" y="0"/>
          <a:ext cx="0" cy="0"/>
          <a:chOff x="0" y="0"/>
          <a:chExt cx="0" cy="0"/>
        </a:xfrm>
      </p:grpSpPr>
      <p:sp>
        <p:nvSpPr>
          <p:cNvPr id="331" name="Google Shape;331;p2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2" name="Google Shape;332;p2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33" name="Google Shape;333;p2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34" name="Google Shape;334;p2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35" name="Google Shape;335;p2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36" name="Google Shape;336;p26"/>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Scripts de Shell</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26"/>
          <p:cNvSpPr txBox="1"/>
          <p:nvPr/>
        </p:nvSpPr>
        <p:spPr>
          <a:xfrm>
            <a:off x="1312650" y="1463375"/>
            <a:ext cx="92262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txBox="1"/>
          <p:nvPr/>
        </p:nvSpPr>
        <p:spPr>
          <a:xfrm>
            <a:off x="1312650" y="1463375"/>
            <a:ext cx="9443100" cy="347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t>Vamos a tomar los comandos que repetimos con frecuencia y los vamos a guardar en archivos, de modo que, podemos volver a ejecutar todas esas operaciones escribiendo un sólo comando. Por razones históricas, a un conjunto de comandos guardados en un archivo se le llama un </a:t>
            </a:r>
            <a:r>
              <a:rPr b="1" lang="en-US"/>
              <a:t>script </a:t>
            </a:r>
            <a:r>
              <a:rPr lang="en-US"/>
              <a:t>de la terminal.</a:t>
            </a:r>
            <a:endParaRPr/>
          </a:p>
          <a:p>
            <a:pPr indent="0" lvl="0" marL="0" rtl="0" algn="just">
              <a:spcBef>
                <a:spcPts val="0"/>
              </a:spcBef>
              <a:spcAft>
                <a:spcPts val="0"/>
              </a:spcAft>
              <a:buNone/>
            </a:pPr>
            <a:r>
              <a:t/>
            </a:r>
            <a:endParaRPr/>
          </a:p>
          <a:p>
            <a:pPr indent="0" lvl="0" marL="0" rtl="0" algn="just">
              <a:lnSpc>
                <a:spcPct val="115000"/>
              </a:lnSpc>
              <a:spcBef>
                <a:spcPts val="0"/>
              </a:spcBef>
              <a:spcAft>
                <a:spcPts val="0"/>
              </a:spcAft>
              <a:buNone/>
            </a:pPr>
            <a:r>
              <a:rPr lang="en-US">
                <a:solidFill>
                  <a:srgbClr val="333333"/>
                </a:solidFill>
              </a:rPr>
              <a:t>Comencemos por volver a </a:t>
            </a:r>
            <a:r>
              <a:rPr lang="en-US">
                <a:solidFill>
                  <a:srgbClr val="3D90D9"/>
                </a:solidFill>
                <a:highlight>
                  <a:srgbClr val="E7E7E7"/>
                </a:highlight>
                <a:latin typeface="Consolas"/>
                <a:ea typeface="Consolas"/>
                <a:cs typeface="Consolas"/>
                <a:sym typeface="Consolas"/>
              </a:rPr>
              <a:t>molecules/</a:t>
            </a:r>
            <a:r>
              <a:rPr lang="en-US">
                <a:solidFill>
                  <a:srgbClr val="333333"/>
                </a:solidFill>
              </a:rPr>
              <a:t> creando un nuevo archivo, </a:t>
            </a:r>
            <a:r>
              <a:rPr lang="en-US">
                <a:solidFill>
                  <a:srgbClr val="3D90D9"/>
                </a:solidFill>
                <a:highlight>
                  <a:srgbClr val="E7E7E7"/>
                </a:highlight>
                <a:latin typeface="Consolas"/>
                <a:ea typeface="Consolas"/>
                <a:cs typeface="Consolas"/>
                <a:sym typeface="Consolas"/>
              </a:rPr>
              <a:t>middle.sh</a:t>
            </a:r>
            <a:r>
              <a:rPr lang="en-US">
                <a:solidFill>
                  <a:srgbClr val="333333"/>
                </a:solidFill>
              </a:rPr>
              <a:t>, que se convertirá en nuestro </a:t>
            </a:r>
            <a:r>
              <a:rPr b="1" lang="en-US">
                <a:solidFill>
                  <a:srgbClr val="333333"/>
                </a:solidFill>
              </a:rPr>
              <a:t>script</a:t>
            </a:r>
            <a:r>
              <a:rPr lang="en-US">
                <a:solidFill>
                  <a:srgbClr val="333333"/>
                </a:solidFill>
              </a:rPr>
              <a:t> de la terminal:</a:t>
            </a:r>
            <a:endParaRPr>
              <a:solidFill>
                <a:srgbClr val="333333"/>
              </a:solidFill>
            </a:endParaRPr>
          </a:p>
          <a:p>
            <a:pPr indent="0" lvl="0" marL="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0" rtl="0" algn="just">
              <a:spcBef>
                <a:spcPts val="800"/>
              </a:spcBef>
              <a:spcAft>
                <a:spcPts val="0"/>
              </a:spcAft>
              <a:buNone/>
            </a:pPr>
            <a:r>
              <a:rPr lang="en-US">
                <a:solidFill>
                  <a:srgbClr val="333333"/>
                </a:solidFill>
                <a:highlight>
                  <a:srgbClr val="FFFFFF"/>
                </a:highlight>
              </a:rPr>
              <a:t> Podemos usar el editor de texto para editar directamente el archivo - simplemente insertaremos la siguiente línea:</a:t>
            </a:r>
            <a:endParaRPr>
              <a:solidFill>
                <a:srgbClr val="333333"/>
              </a:solidFill>
              <a:highlight>
                <a:srgbClr val="FFFFFF"/>
              </a:highlight>
            </a:endParaRPr>
          </a:p>
          <a:p>
            <a:pPr indent="0" lvl="0" marL="0" rtl="0" algn="just">
              <a:spcBef>
                <a:spcPts val="0"/>
              </a:spcBef>
              <a:spcAft>
                <a:spcPts val="0"/>
              </a:spcAft>
              <a:buNone/>
            </a:pPr>
            <a:r>
              <a:t/>
            </a:r>
            <a:endParaRPr>
              <a:solidFill>
                <a:srgbClr val="333333"/>
              </a:solidFill>
              <a:highlight>
                <a:srgbClr val="FFFFFF"/>
              </a:highlight>
            </a:endParaRPr>
          </a:p>
          <a:p>
            <a:pPr indent="0" lvl="0" marL="88900" marR="88900" rtl="0" algn="l">
              <a:lnSpc>
                <a:spcPct val="142857"/>
              </a:lnSpc>
              <a:spcBef>
                <a:spcPts val="0"/>
              </a:spcBef>
              <a:spcAft>
                <a:spcPts val="0"/>
              </a:spcAft>
              <a:buNone/>
            </a:pPr>
            <a:r>
              <a:t/>
            </a:r>
            <a:endParaRPr>
              <a:solidFill>
                <a:srgbClr val="333333"/>
              </a:solidFill>
              <a:highlight>
                <a:srgbClr val="FFFFFF"/>
              </a:highlight>
            </a:endParaRPr>
          </a:p>
          <a:p>
            <a:pPr indent="0" lvl="0" marL="0" rtl="0" algn="just">
              <a:spcBef>
                <a:spcPts val="800"/>
              </a:spcBef>
              <a:spcAft>
                <a:spcPts val="0"/>
              </a:spcAft>
              <a:buNone/>
            </a:pPr>
            <a:r>
              <a:rPr lang="en-US">
                <a:solidFill>
                  <a:srgbClr val="333333"/>
                </a:solidFill>
                <a:highlight>
                  <a:srgbClr val="FFFFFF"/>
                </a:highlight>
              </a:rPr>
              <a:t>Una vez que hayamos guardado el archivo, podemos pedirle a la terminal que ejecute los comandos que contiene. Nuestra terminal se llama </a:t>
            </a:r>
            <a:r>
              <a:rPr lang="en-US">
                <a:solidFill>
                  <a:srgbClr val="3D90D9"/>
                </a:solidFill>
                <a:highlight>
                  <a:srgbClr val="E7E7E7"/>
                </a:highlight>
                <a:latin typeface="Consolas"/>
                <a:ea typeface="Consolas"/>
                <a:cs typeface="Consolas"/>
                <a:sym typeface="Consolas"/>
              </a:rPr>
              <a:t>bash</a:t>
            </a:r>
            <a:r>
              <a:rPr lang="en-US">
                <a:solidFill>
                  <a:srgbClr val="333333"/>
                </a:solidFill>
                <a:highlight>
                  <a:srgbClr val="FFFFFF"/>
                </a:highlight>
              </a:rPr>
              <a:t>, por lo que ejecutamos el siguiente comando:</a:t>
            </a:r>
            <a:endParaRPr>
              <a:solidFill>
                <a:srgbClr val="333333"/>
              </a:solidFill>
              <a:highlight>
                <a:srgbClr val="FFFFFF"/>
              </a:highlight>
            </a:endParaRPr>
          </a:p>
          <a:p>
            <a:pPr indent="0" lvl="0" marL="0" rtl="0" algn="just">
              <a:spcBef>
                <a:spcPts val="0"/>
              </a:spcBef>
              <a:spcAft>
                <a:spcPts val="0"/>
              </a:spcAft>
              <a:buNone/>
            </a:pPr>
            <a:r>
              <a:t/>
            </a:r>
            <a:endParaRPr>
              <a:solidFill>
                <a:srgbClr val="333333"/>
              </a:solidFill>
              <a:highlight>
                <a:srgbClr val="FFFFFF"/>
              </a:highlight>
            </a:endParaRPr>
          </a:p>
          <a:p>
            <a:pPr indent="0" lvl="0" marL="88900" marR="88900" rtl="0" algn="l">
              <a:lnSpc>
                <a:spcPct val="142857"/>
              </a:lnSpc>
              <a:spcBef>
                <a:spcPts val="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800"/>
              </a:spcBef>
              <a:spcAft>
                <a:spcPts val="800"/>
              </a:spcAft>
              <a:buClr>
                <a:schemeClr val="dk1"/>
              </a:buClr>
              <a:buSzPts val="1100"/>
              <a:buFont typeface="Arial"/>
              <a:buNone/>
            </a:pPr>
            <a:r>
              <a:t/>
            </a:r>
            <a:endParaRPr>
              <a:solidFill>
                <a:srgbClr val="333333"/>
              </a:solidFill>
            </a:endParaRPr>
          </a:p>
        </p:txBody>
      </p:sp>
      <p:sp>
        <p:nvSpPr>
          <p:cNvPr id="339" name="Google Shape;339;p26"/>
          <p:cNvSpPr/>
          <p:nvPr/>
        </p:nvSpPr>
        <p:spPr>
          <a:xfrm>
            <a:off x="4176600" y="5517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txBox="1"/>
          <p:nvPr/>
        </p:nvSpPr>
        <p:spPr>
          <a:xfrm>
            <a:off x="1484825" y="2939250"/>
            <a:ext cx="1907400" cy="6510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cd </a:t>
            </a:r>
            <a:r>
              <a:rPr lang="en-US" sz="1200">
                <a:solidFill>
                  <a:srgbClr val="6E5494"/>
                </a:solidFill>
                <a:highlight>
                  <a:srgbClr val="F8F8F8"/>
                </a:highlight>
                <a:latin typeface="Consolas"/>
                <a:ea typeface="Consolas"/>
                <a:cs typeface="Consolas"/>
                <a:sym typeface="Consolas"/>
              </a:rPr>
              <a:t>molecules</a:t>
            </a:r>
            <a:br>
              <a:rPr lang="en-US" sz="1200">
                <a:solidFill>
                  <a:srgbClr val="6E5494"/>
                </a:solidFill>
                <a:highlight>
                  <a:srgbClr val="F8F8F8"/>
                </a:highlight>
                <a:latin typeface="Consolas"/>
                <a:ea typeface="Consolas"/>
                <a:cs typeface="Consolas"/>
                <a:sym typeface="Consolas"/>
              </a:rPr>
            </a:b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gedit middle.sh</a:t>
            </a:r>
            <a:endParaRPr sz="1200"/>
          </a:p>
        </p:txBody>
      </p:sp>
      <p:sp>
        <p:nvSpPr>
          <p:cNvPr id="341" name="Google Shape;341;p26"/>
          <p:cNvSpPr txBox="1"/>
          <p:nvPr/>
        </p:nvSpPr>
        <p:spPr>
          <a:xfrm>
            <a:off x="1484825" y="4027575"/>
            <a:ext cx="32142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6E5494"/>
                </a:solidFill>
                <a:highlight>
                  <a:srgbClr val="F8F8F8"/>
                </a:highlight>
                <a:latin typeface="Consolas"/>
                <a:ea typeface="Consolas"/>
                <a:cs typeface="Consolas"/>
                <a:sym typeface="Consolas"/>
              </a:rPr>
              <a:t>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15 octane.pdb | tail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5</a:t>
            </a:r>
            <a:endParaRPr sz="1200"/>
          </a:p>
        </p:txBody>
      </p:sp>
      <p:sp>
        <p:nvSpPr>
          <p:cNvPr id="342" name="Google Shape;342;p26"/>
          <p:cNvSpPr txBox="1"/>
          <p:nvPr/>
        </p:nvSpPr>
        <p:spPr>
          <a:xfrm>
            <a:off x="1499975" y="5432275"/>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a:t>
            </a:r>
            <a:endParaRPr sz="1200"/>
          </a:p>
        </p:txBody>
      </p:sp>
      <p:sp>
        <p:nvSpPr>
          <p:cNvPr id="343" name="Google Shape;343;p26"/>
          <p:cNvSpPr txBox="1"/>
          <p:nvPr/>
        </p:nvSpPr>
        <p:spPr>
          <a:xfrm>
            <a:off x="5247175" y="5098675"/>
            <a:ext cx="5953800" cy="1223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ATOM      9  H           1      -4.502   0.681   0.785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10  H           1      -5.254  -0.243  -0.537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11  H           1      -4.357   1.252  -0.895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12  H           1      -3.009  -0.741  -1.467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13  H           1      -3.172  -1.337   0.206  1.00  0.00</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7" name="Shape 347"/>
        <p:cNvGrpSpPr/>
        <p:nvPr/>
      </p:nvGrpSpPr>
      <p:grpSpPr>
        <a:xfrm>
          <a:off x="0" y="0"/>
          <a:ext cx="0" cy="0"/>
          <a:chOff x="0" y="0"/>
          <a:chExt cx="0" cy="0"/>
        </a:xfrm>
      </p:grpSpPr>
      <p:sp>
        <p:nvSpPr>
          <p:cNvPr id="348" name="Google Shape;348;p27"/>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GENERALIZACIÓN DE SCRIPTS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2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0" name="Google Shape;350;p2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51" name="Google Shape;351;p2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52" name="Google Shape;352;p2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53" name="Google Shape;353;p2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54" name="Google Shape;354;p27"/>
          <p:cNvSpPr txBox="1"/>
          <p:nvPr/>
        </p:nvSpPr>
        <p:spPr>
          <a:xfrm>
            <a:off x="1236450" y="1234775"/>
            <a:ext cx="9443100" cy="2913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US">
                <a:solidFill>
                  <a:srgbClr val="1155CC"/>
                </a:solidFill>
                <a:highlight>
                  <a:srgbClr val="FFFFFF"/>
                </a:highlight>
              </a:rPr>
              <a:t>¿Qué pasa si queremos seleccionar líneas de un archivo arbitrario?</a:t>
            </a:r>
            <a:r>
              <a:rPr lang="en-US">
                <a:solidFill>
                  <a:srgbClr val="333333"/>
                </a:solidFill>
                <a:highlight>
                  <a:srgbClr val="FFFFFF"/>
                </a:highlight>
              </a:rPr>
              <a:t> Podríamos editar middle.sh cada vez para cambiar el nombre de archivo, pero eso probablemente llevaría más tiempo que simplemente volver a escribir el comando. En cambio, editemos middle.sh y hagamos que sea más versátil:</a:t>
            </a:r>
            <a:endParaRPr>
              <a:solidFill>
                <a:srgbClr val="333333"/>
              </a:solidFill>
              <a:highlight>
                <a:srgbClr val="FFFFFF"/>
              </a:highlight>
            </a:endParaRPr>
          </a:p>
          <a:p>
            <a:pPr indent="0" lvl="0" marL="0" rtl="0" algn="just">
              <a:lnSpc>
                <a:spcPct val="100000"/>
              </a:lnSpc>
              <a:spcBef>
                <a:spcPts val="0"/>
              </a:spcBef>
              <a:spcAft>
                <a:spcPts val="0"/>
              </a:spcAft>
              <a:buNone/>
            </a:pPr>
            <a:r>
              <a:t/>
            </a:r>
            <a:endParaRPr>
              <a:solidFill>
                <a:srgbClr val="333333"/>
              </a:solidFill>
              <a:highlight>
                <a:srgbClr val="FFFFFF"/>
              </a:highlight>
            </a:endParaRPr>
          </a:p>
          <a:p>
            <a:pPr indent="0" lvl="0" marL="88900" marR="88900" rtl="0" algn="l">
              <a:lnSpc>
                <a:spcPct val="142857"/>
              </a:lnSpc>
              <a:spcBef>
                <a:spcPts val="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rPr lang="en-US">
                <a:solidFill>
                  <a:srgbClr val="333333"/>
                </a:solidFill>
                <a:highlight>
                  <a:srgbClr val="FFFFFF"/>
                </a:highlight>
              </a:rPr>
              <a:t>Ahora, dentro de “gedit”, reemplaza el texto </a:t>
            </a:r>
            <a:r>
              <a:rPr lang="en-US">
                <a:solidFill>
                  <a:srgbClr val="3D90D9"/>
                </a:solidFill>
                <a:highlight>
                  <a:srgbClr val="E7E7E7"/>
                </a:highlight>
                <a:latin typeface="Consolas"/>
                <a:ea typeface="Consolas"/>
                <a:cs typeface="Consolas"/>
                <a:sym typeface="Consolas"/>
              </a:rPr>
              <a:t>octane.pdb</a:t>
            </a:r>
            <a:r>
              <a:rPr lang="en-US">
                <a:solidFill>
                  <a:srgbClr val="333333"/>
                </a:solidFill>
                <a:highlight>
                  <a:srgbClr val="FFFFFF"/>
                </a:highlight>
              </a:rPr>
              <a:t> con la variable especial denominada </a:t>
            </a:r>
            <a:r>
              <a:rPr lang="en-US">
                <a:solidFill>
                  <a:srgbClr val="3D90D9"/>
                </a:solidFill>
                <a:highlight>
                  <a:srgbClr val="E7E7E7"/>
                </a:highlight>
                <a:latin typeface="Consolas"/>
                <a:ea typeface="Consolas"/>
                <a:cs typeface="Consolas"/>
                <a:sym typeface="Consolas"/>
              </a:rPr>
              <a:t>$1</a:t>
            </a:r>
            <a:r>
              <a:rPr lang="en-US">
                <a:solidFill>
                  <a:srgbClr val="333333"/>
                </a:solidFill>
                <a:highlight>
                  <a:srgbClr val="FFFFFF"/>
                </a:highlight>
              </a:rPr>
              <a:t>:</a:t>
            </a:r>
            <a:endParaRPr>
              <a:solidFill>
                <a:srgbClr val="333333"/>
              </a:solidFill>
              <a:highlight>
                <a:srgbClr val="FFFFFF"/>
              </a:highlight>
            </a:endParaRPr>
          </a:p>
          <a:p>
            <a:pPr indent="0" lvl="0" marL="88900" marR="88900" rtl="0" algn="l">
              <a:lnSpc>
                <a:spcPct val="142857"/>
              </a:lnSpc>
              <a:spcBef>
                <a:spcPts val="80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None/>
            </a:pPr>
            <a:r>
              <a:rPr lang="en-US">
                <a:solidFill>
                  <a:srgbClr val="333333"/>
                </a:solidFill>
                <a:highlight>
                  <a:srgbClr val="FFFFFF"/>
                </a:highlight>
              </a:rPr>
              <a:t>Dentro de un </a:t>
            </a:r>
            <a:r>
              <a:rPr b="1" lang="en-US">
                <a:solidFill>
                  <a:srgbClr val="333333"/>
                </a:solidFill>
                <a:highlight>
                  <a:srgbClr val="FFFFFF"/>
                </a:highlight>
              </a:rPr>
              <a:t>script</a:t>
            </a:r>
            <a:r>
              <a:rPr lang="en-US">
                <a:solidFill>
                  <a:srgbClr val="333333"/>
                </a:solidFill>
                <a:highlight>
                  <a:srgbClr val="FFFFFF"/>
                </a:highlight>
              </a:rPr>
              <a:t> de la terminal,</a:t>
            </a:r>
            <a:r>
              <a:rPr lang="en-US">
                <a:solidFill>
                  <a:srgbClr val="3D90D9"/>
                </a:solidFill>
                <a:highlight>
                  <a:srgbClr val="E7E7E7"/>
                </a:highlight>
                <a:latin typeface="Consolas"/>
                <a:ea typeface="Consolas"/>
                <a:cs typeface="Consolas"/>
                <a:sym typeface="Consolas"/>
              </a:rPr>
              <a:t>$1</a:t>
            </a:r>
            <a:r>
              <a:rPr lang="en-US">
                <a:solidFill>
                  <a:srgbClr val="333333"/>
                </a:solidFill>
                <a:highlight>
                  <a:srgbClr val="FFFFFF"/>
                </a:highlight>
              </a:rPr>
              <a:t> significa “el primer nombre de archivo (u otro parámetro) en la línea de comandos”. Ahora podemos ejecutar nuestro </a:t>
            </a:r>
            <a:r>
              <a:rPr b="1" lang="en-US">
                <a:solidFill>
                  <a:srgbClr val="333333"/>
                </a:solidFill>
                <a:highlight>
                  <a:srgbClr val="FFFFFF"/>
                </a:highlight>
              </a:rPr>
              <a:t>script</a:t>
            </a:r>
            <a:r>
              <a:rPr lang="en-US">
                <a:solidFill>
                  <a:srgbClr val="333333"/>
                </a:solidFill>
                <a:highlight>
                  <a:srgbClr val="FFFFFF"/>
                </a:highlight>
              </a:rPr>
              <a:t> de esta manera:</a:t>
            </a:r>
            <a:endParaRPr>
              <a:solidFill>
                <a:srgbClr val="333333"/>
              </a:solidFill>
              <a:highlight>
                <a:srgbClr val="FFFFFF"/>
              </a:highlight>
            </a:endParaRPr>
          </a:p>
          <a:p>
            <a:pPr indent="0" lvl="0" marL="88900" marR="88900" rtl="0" algn="l">
              <a:lnSpc>
                <a:spcPct val="142857"/>
              </a:lnSpc>
              <a:spcBef>
                <a:spcPts val="800"/>
              </a:spcBef>
              <a:spcAft>
                <a:spcPts val="800"/>
              </a:spcAft>
              <a:buNone/>
            </a:pPr>
            <a:r>
              <a:t/>
            </a:r>
            <a:endParaRPr sz="1050">
              <a:solidFill>
                <a:srgbClr val="333333"/>
              </a:solidFill>
              <a:highlight>
                <a:srgbClr val="FFFFFF"/>
              </a:highlight>
            </a:endParaRPr>
          </a:p>
        </p:txBody>
      </p:sp>
      <p:sp>
        <p:nvSpPr>
          <p:cNvPr id="355" name="Google Shape;355;p27"/>
          <p:cNvSpPr/>
          <p:nvPr/>
        </p:nvSpPr>
        <p:spPr>
          <a:xfrm>
            <a:off x="4584450" y="55738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4584450" y="4195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txBox="1"/>
          <p:nvPr/>
        </p:nvSpPr>
        <p:spPr>
          <a:xfrm>
            <a:off x="1388625" y="2069050"/>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gedit middle.sh</a:t>
            </a:r>
            <a:endParaRPr sz="1200"/>
          </a:p>
        </p:txBody>
      </p:sp>
      <p:sp>
        <p:nvSpPr>
          <p:cNvPr id="358" name="Google Shape;358;p27"/>
          <p:cNvSpPr txBox="1"/>
          <p:nvPr/>
        </p:nvSpPr>
        <p:spPr>
          <a:xfrm>
            <a:off x="1390500" y="2828450"/>
            <a:ext cx="2864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6E5494"/>
                </a:solidFill>
                <a:highlight>
                  <a:srgbClr val="F8F8F8"/>
                </a:highlight>
                <a:latin typeface="Consolas"/>
                <a:ea typeface="Consolas"/>
                <a:cs typeface="Consolas"/>
                <a:sym typeface="Consolas"/>
              </a:rPr>
              <a:t>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15 </a:t>
            </a:r>
            <a:r>
              <a:rPr lang="en-US" sz="1200">
                <a:solidFill>
                  <a:srgbClr val="BA2121"/>
                </a:solidFill>
                <a:highlight>
                  <a:srgbClr val="F8F8F8"/>
                </a:highlight>
                <a:latin typeface="Consolas"/>
                <a:ea typeface="Consolas"/>
                <a:cs typeface="Consolas"/>
                <a:sym typeface="Consolas"/>
              </a:rPr>
              <a:t>"</a:t>
            </a:r>
            <a:r>
              <a:rPr lang="en-US" sz="1200">
                <a:solidFill>
                  <a:srgbClr val="19177C"/>
                </a:solidFill>
                <a:highlight>
                  <a:srgbClr val="F8F8F8"/>
                </a:highlight>
                <a:latin typeface="Consolas"/>
                <a:ea typeface="Consolas"/>
                <a:cs typeface="Consolas"/>
                <a:sym typeface="Consolas"/>
              </a:rPr>
              <a:t>$1</a:t>
            </a:r>
            <a:r>
              <a:rPr lang="en-US" sz="1200">
                <a:solidFill>
                  <a:srgbClr val="BA2121"/>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 | tail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5</a:t>
            </a:r>
            <a:endParaRPr sz="1200"/>
          </a:p>
        </p:txBody>
      </p:sp>
      <p:sp>
        <p:nvSpPr>
          <p:cNvPr id="359" name="Google Shape;359;p27"/>
          <p:cNvSpPr txBox="1"/>
          <p:nvPr/>
        </p:nvSpPr>
        <p:spPr>
          <a:xfrm>
            <a:off x="5218825" y="3795550"/>
            <a:ext cx="5920800" cy="1254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ATOM      9  H           1      -4.502   0.681   0.785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10  H           1      -5.254  -0.243  -0.537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11  H           1      -4.357   1.252  -0.895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12  H           1      -3.009  -0.741  -1.467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13  H           1      -3.172  -1.337   0.206  1.00  0.00</a:t>
            </a:r>
            <a:endParaRPr sz="1200"/>
          </a:p>
        </p:txBody>
      </p:sp>
      <p:sp>
        <p:nvSpPr>
          <p:cNvPr id="360" name="Google Shape;360;p27"/>
          <p:cNvSpPr txBox="1"/>
          <p:nvPr/>
        </p:nvSpPr>
        <p:spPr>
          <a:xfrm>
            <a:off x="1388625" y="5488588"/>
            <a:ext cx="2762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 pentane.pdb</a:t>
            </a:r>
            <a:endParaRPr sz="1200"/>
          </a:p>
        </p:txBody>
      </p:sp>
      <p:sp>
        <p:nvSpPr>
          <p:cNvPr id="361" name="Google Shape;361;p27"/>
          <p:cNvSpPr txBox="1"/>
          <p:nvPr/>
        </p:nvSpPr>
        <p:spPr>
          <a:xfrm>
            <a:off x="1388625" y="4109800"/>
            <a:ext cx="2762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 octane.pdb</a:t>
            </a:r>
            <a:endParaRPr sz="1200"/>
          </a:p>
        </p:txBody>
      </p:sp>
      <p:sp>
        <p:nvSpPr>
          <p:cNvPr id="362" name="Google Shape;362;p27"/>
          <p:cNvSpPr txBox="1"/>
          <p:nvPr/>
        </p:nvSpPr>
        <p:spPr>
          <a:xfrm>
            <a:off x="5218825" y="5248250"/>
            <a:ext cx="5920800" cy="1254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ATOM      9  H           1       1.324   0.350  -1.332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10  H           1       1.271   1.378   0.122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11  H           1      -0.074  -0.384   1.288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12  H           1      -0.048  -1.362  -0.205  1.00  0.00</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ATOM     13  H           1      -1.183   0.500  -1.412  1.00  0.00</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6" name="Shape 366"/>
        <p:cNvGrpSpPr/>
        <p:nvPr/>
      </p:nvGrpSpPr>
      <p:grpSpPr>
        <a:xfrm>
          <a:off x="0" y="0"/>
          <a:ext cx="0" cy="0"/>
          <a:chOff x="0" y="0"/>
          <a:chExt cx="0" cy="0"/>
        </a:xfrm>
      </p:grpSpPr>
      <p:sp>
        <p:nvSpPr>
          <p:cNvPr id="367" name="Google Shape;367;p28"/>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chemeClr val="dk1"/>
                </a:solidFill>
              </a:rPr>
              <a:t>GENERALIZACIÓN DE SCRIPTS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8" name="Google Shape;368;p2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9" name="Google Shape;369;p2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70" name="Google Shape;370;p2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71" name="Google Shape;371;p2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72" name="Google Shape;372;p2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73" name="Google Shape;373;p28"/>
          <p:cNvSpPr txBox="1"/>
          <p:nvPr/>
        </p:nvSpPr>
        <p:spPr>
          <a:xfrm>
            <a:off x="1236450" y="1234775"/>
            <a:ext cx="9443100" cy="2217300"/>
          </a:xfrm>
          <a:prstGeom prst="rect">
            <a:avLst/>
          </a:prstGeom>
          <a:noFill/>
          <a:ln>
            <a:noFill/>
          </a:ln>
        </p:spPr>
        <p:txBody>
          <a:bodyPr anchorCtr="0" anchor="t" bIns="91425" lIns="91425" spcFirstLastPara="1" rIns="91425" wrap="square" tIns="91425">
            <a:noAutofit/>
          </a:bodyPr>
          <a:lstStyle/>
          <a:p>
            <a:pPr indent="0" lvl="0" marL="88900" marR="88900" rtl="0" algn="just">
              <a:lnSpc>
                <a:spcPct val="100000"/>
              </a:lnSpc>
              <a:spcBef>
                <a:spcPts val="0"/>
              </a:spcBef>
              <a:spcAft>
                <a:spcPts val="0"/>
              </a:spcAft>
              <a:buNone/>
            </a:pPr>
            <a:r>
              <a:rPr lang="en-US">
                <a:solidFill>
                  <a:srgbClr val="333333"/>
                </a:solidFill>
                <a:highlight>
                  <a:srgbClr val="FFFFFF"/>
                </a:highlight>
              </a:rPr>
              <a:t>Aún así necesitamos editar </a:t>
            </a:r>
            <a:r>
              <a:rPr lang="en-US">
                <a:solidFill>
                  <a:srgbClr val="3D90D9"/>
                </a:solidFill>
                <a:highlight>
                  <a:srgbClr val="E7E7E7"/>
                </a:highlight>
                <a:latin typeface="Consolas"/>
                <a:ea typeface="Consolas"/>
                <a:cs typeface="Consolas"/>
                <a:sym typeface="Consolas"/>
              </a:rPr>
              <a:t>middle.sh</a:t>
            </a:r>
            <a:r>
              <a:rPr lang="en-US">
                <a:solidFill>
                  <a:srgbClr val="333333"/>
                </a:solidFill>
                <a:highlight>
                  <a:srgbClr val="FFFFFF"/>
                </a:highlight>
              </a:rPr>
              <a:t> cada vez que queramos ajustar el rango de líneas. Vamos a arreglar esto usando las variables especiales </a:t>
            </a:r>
            <a:r>
              <a:rPr lang="en-US">
                <a:solidFill>
                  <a:srgbClr val="3D90D9"/>
                </a:solidFill>
                <a:highlight>
                  <a:srgbClr val="E7E7E7"/>
                </a:highlight>
                <a:latin typeface="Consolas"/>
                <a:ea typeface="Consolas"/>
                <a:cs typeface="Consolas"/>
                <a:sym typeface="Consolas"/>
              </a:rPr>
              <a:t>$2</a:t>
            </a:r>
            <a:r>
              <a:rPr lang="en-US">
                <a:solidFill>
                  <a:srgbClr val="333333"/>
                </a:solidFill>
                <a:highlight>
                  <a:srgbClr val="FFFFFF"/>
                </a:highlight>
              </a:rPr>
              <a:t> y</a:t>
            </a:r>
            <a:r>
              <a:rPr lang="en-US">
                <a:solidFill>
                  <a:srgbClr val="3D90D9"/>
                </a:solidFill>
                <a:highlight>
                  <a:srgbClr val="E7E7E7"/>
                </a:highlight>
                <a:latin typeface="Consolas"/>
                <a:ea typeface="Consolas"/>
                <a:cs typeface="Consolas"/>
                <a:sym typeface="Consolas"/>
              </a:rPr>
              <a:t> $3</a:t>
            </a:r>
            <a:r>
              <a:rPr lang="en-US">
                <a:solidFill>
                  <a:srgbClr val="333333"/>
                </a:solidFill>
                <a:highlight>
                  <a:srgbClr val="FFFFFF"/>
                </a:highlight>
              </a:rPr>
              <a:t> para el número de líneas que se pasarán respectivamente a </a:t>
            </a:r>
            <a:r>
              <a:rPr lang="en-US">
                <a:solidFill>
                  <a:srgbClr val="3D90D9"/>
                </a:solidFill>
                <a:highlight>
                  <a:srgbClr val="E7E7E7"/>
                </a:highlight>
                <a:latin typeface="Consolas"/>
                <a:ea typeface="Consolas"/>
                <a:cs typeface="Consolas"/>
                <a:sym typeface="Consolas"/>
              </a:rPr>
              <a:t>head</a:t>
            </a:r>
            <a:r>
              <a:rPr lang="en-US">
                <a:solidFill>
                  <a:srgbClr val="333333"/>
                </a:solidFill>
                <a:highlight>
                  <a:srgbClr val="FFFFFF"/>
                </a:highlight>
              </a:rPr>
              <a:t> y </a:t>
            </a:r>
            <a:r>
              <a:rPr lang="en-US">
                <a:solidFill>
                  <a:srgbClr val="3D90D9"/>
                </a:solidFill>
                <a:highlight>
                  <a:srgbClr val="E7E7E7"/>
                </a:highlight>
                <a:latin typeface="Consolas"/>
                <a:ea typeface="Consolas"/>
                <a:cs typeface="Consolas"/>
                <a:sym typeface="Consolas"/>
              </a:rPr>
              <a:t>tail</a:t>
            </a:r>
            <a:r>
              <a:rPr lang="en-US">
                <a:solidFill>
                  <a:srgbClr val="333333"/>
                </a:solidFill>
                <a:highlight>
                  <a:srgbClr val="FFFFFF"/>
                </a:highlight>
              </a:rPr>
              <a:t>:</a:t>
            </a:r>
            <a:endParaRPr>
              <a:solidFill>
                <a:srgbClr val="333333"/>
              </a:solidFill>
              <a:highlight>
                <a:srgbClr val="FFFFFF"/>
              </a:highlight>
            </a:endParaRPr>
          </a:p>
          <a:p>
            <a:pPr indent="0" lvl="0" marL="88900" marR="88900" rtl="0" algn="just">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just">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just">
              <a:lnSpc>
                <a:spcPct val="100000"/>
              </a:lnSpc>
              <a:spcBef>
                <a:spcPts val="800"/>
              </a:spcBef>
              <a:spcAft>
                <a:spcPts val="0"/>
              </a:spcAft>
              <a:buNone/>
            </a:pPr>
            <a:r>
              <a:rPr lang="en-US">
                <a:solidFill>
                  <a:srgbClr val="333333"/>
                </a:solidFill>
                <a:highlight>
                  <a:srgbClr val="FFFFFF"/>
                </a:highlight>
              </a:rPr>
              <a:t>Ahora podemos ejecutar:</a:t>
            </a:r>
            <a:endParaRPr>
              <a:solidFill>
                <a:srgbClr val="333333"/>
              </a:solidFill>
              <a:highlight>
                <a:srgbClr val="FFFFFF"/>
              </a:highlight>
            </a:endParaRPr>
          </a:p>
          <a:p>
            <a:pPr indent="0" lvl="0" marL="88900" marR="88900" rtl="0" algn="just">
              <a:lnSpc>
                <a:spcPct val="142857"/>
              </a:lnSpc>
              <a:spcBef>
                <a:spcPts val="80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800"/>
              </a:spcBef>
              <a:spcAft>
                <a:spcPts val="800"/>
              </a:spcAft>
              <a:buNone/>
            </a:pPr>
            <a:r>
              <a:t/>
            </a:r>
            <a:endParaRPr>
              <a:solidFill>
                <a:srgbClr val="333333"/>
              </a:solidFill>
              <a:highlight>
                <a:srgbClr val="FFFFFF"/>
              </a:highlight>
            </a:endParaRPr>
          </a:p>
        </p:txBody>
      </p:sp>
      <p:sp>
        <p:nvSpPr>
          <p:cNvPr id="374" name="Google Shape;374;p28"/>
          <p:cNvSpPr txBox="1"/>
          <p:nvPr/>
        </p:nvSpPr>
        <p:spPr>
          <a:xfrm>
            <a:off x="1438800" y="1917550"/>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gedit middle.sh</a:t>
            </a:r>
            <a:endParaRPr sz="1200"/>
          </a:p>
        </p:txBody>
      </p:sp>
      <p:sp>
        <p:nvSpPr>
          <p:cNvPr id="375" name="Google Shape;375;p28"/>
          <p:cNvSpPr/>
          <p:nvPr/>
        </p:nvSpPr>
        <p:spPr>
          <a:xfrm>
            <a:off x="4160550" y="2002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txBox="1"/>
          <p:nvPr/>
        </p:nvSpPr>
        <p:spPr>
          <a:xfrm>
            <a:off x="5258800" y="1917550"/>
            <a:ext cx="3111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head -n "$2" "$1" | tail -n "$3"</a:t>
            </a:r>
            <a:endParaRPr sz="1200"/>
          </a:p>
        </p:txBody>
      </p:sp>
      <p:sp>
        <p:nvSpPr>
          <p:cNvPr id="377" name="Google Shape;377;p28"/>
          <p:cNvSpPr/>
          <p:nvPr/>
        </p:nvSpPr>
        <p:spPr>
          <a:xfrm>
            <a:off x="5139800" y="47029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5063600" y="34010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txBox="1"/>
          <p:nvPr/>
        </p:nvSpPr>
        <p:spPr>
          <a:xfrm>
            <a:off x="6014525" y="2924650"/>
            <a:ext cx="4997400" cy="120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000">
                <a:solidFill>
                  <a:srgbClr val="303030"/>
                </a:solidFill>
                <a:highlight>
                  <a:srgbClr val="F8F8F8"/>
                </a:highlight>
                <a:latin typeface="Consolas"/>
                <a:ea typeface="Consolas"/>
                <a:cs typeface="Consolas"/>
                <a:sym typeface="Consolas"/>
              </a:rPr>
              <a:t>ATOM      9  H           1       1.324   0.350  -1.332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10  H           1       1.271   1.378   0.122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11  H           1      -0.074  -0.384   1.288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12  H           1      -0.048  -1.362  -0.205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13  H           1      -1.183   0.500  -1.412  1.00  0.00</a:t>
            </a:r>
            <a:endParaRPr sz="1200"/>
          </a:p>
        </p:txBody>
      </p:sp>
      <p:sp>
        <p:nvSpPr>
          <p:cNvPr id="380" name="Google Shape;380;p28"/>
          <p:cNvSpPr txBox="1"/>
          <p:nvPr/>
        </p:nvSpPr>
        <p:spPr>
          <a:xfrm>
            <a:off x="1373975" y="4617700"/>
            <a:ext cx="3180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 pentane.pdb 20 5</a:t>
            </a:r>
            <a:endParaRPr sz="1200"/>
          </a:p>
        </p:txBody>
      </p:sp>
      <p:sp>
        <p:nvSpPr>
          <p:cNvPr id="381" name="Google Shape;381;p28"/>
          <p:cNvSpPr txBox="1"/>
          <p:nvPr/>
        </p:nvSpPr>
        <p:spPr>
          <a:xfrm>
            <a:off x="1373950" y="3315100"/>
            <a:ext cx="3180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 pentane.pdb 15 5</a:t>
            </a:r>
            <a:endParaRPr sz="1200"/>
          </a:p>
        </p:txBody>
      </p:sp>
      <p:sp>
        <p:nvSpPr>
          <p:cNvPr id="382" name="Google Shape;382;p28"/>
          <p:cNvSpPr txBox="1"/>
          <p:nvPr/>
        </p:nvSpPr>
        <p:spPr>
          <a:xfrm>
            <a:off x="6014525" y="4301138"/>
            <a:ext cx="4997400" cy="120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000">
                <a:solidFill>
                  <a:srgbClr val="303030"/>
                </a:solidFill>
                <a:highlight>
                  <a:srgbClr val="F8F8F8"/>
                </a:highlight>
                <a:latin typeface="Consolas"/>
                <a:ea typeface="Consolas"/>
                <a:cs typeface="Consolas"/>
                <a:sym typeface="Consolas"/>
              </a:rPr>
              <a:t>ATOM     14  H           1      -1.259   1.420   0.112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15  H           1      -2.608  -0.407   1.130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16  H           1      -2.540  -1.303  -0.404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17  H           1      -3.393   0.254  -0.321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TER      18              1</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6" name="Shape 386"/>
        <p:cNvGrpSpPr/>
        <p:nvPr/>
      </p:nvGrpSpPr>
      <p:grpSpPr>
        <a:xfrm>
          <a:off x="0" y="0"/>
          <a:ext cx="0" cy="0"/>
          <a:chOff x="0" y="0"/>
          <a:chExt cx="0" cy="0"/>
        </a:xfrm>
      </p:grpSpPr>
      <p:sp>
        <p:nvSpPr>
          <p:cNvPr id="387" name="Google Shape;387;p29"/>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PIPELINE DE NELLE: CREANDO UN SCRIPT</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8" name="Google Shape;388;p2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9" name="Google Shape;389;p2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90" name="Google Shape;390;p2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91" name="Google Shape;391;p2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92" name="Google Shape;392;p2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93" name="Google Shape;393;p29"/>
          <p:cNvSpPr txBox="1"/>
          <p:nvPr/>
        </p:nvSpPr>
        <p:spPr>
          <a:xfrm>
            <a:off x="1236450" y="1234775"/>
            <a:ext cx="9443100" cy="3693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US">
                <a:solidFill>
                  <a:srgbClr val="333333"/>
                </a:solidFill>
              </a:rPr>
              <a:t>El supervisor de Nelle insistió en que todos sus análisis deben ser reproducibles. Nelle se da cuenta que debería haber proporcionado un par de parámetros adicionales a </a:t>
            </a:r>
            <a:r>
              <a:rPr lang="en-US">
                <a:solidFill>
                  <a:srgbClr val="3D90D9"/>
                </a:solidFill>
                <a:highlight>
                  <a:srgbClr val="E7E7E7"/>
                </a:highlight>
                <a:latin typeface="Consolas"/>
                <a:ea typeface="Consolas"/>
                <a:cs typeface="Consolas"/>
                <a:sym typeface="Consolas"/>
              </a:rPr>
              <a:t>goostats</a:t>
            </a:r>
            <a:r>
              <a:rPr lang="en-US">
                <a:solidFill>
                  <a:srgbClr val="333333"/>
                </a:solidFill>
              </a:rPr>
              <a:t> cuando procesó sus archivos. La forma más fácil de capturar todos los pasos es en un </a:t>
            </a:r>
            <a:r>
              <a:rPr b="1" lang="en-US">
                <a:solidFill>
                  <a:srgbClr val="333333"/>
                </a:solidFill>
              </a:rPr>
              <a:t>script</a:t>
            </a:r>
            <a:r>
              <a:rPr lang="en-US">
                <a:solidFill>
                  <a:srgbClr val="333333"/>
                </a:solidFill>
              </a:rPr>
              <a:t>. Ella ejecuta el editor y escribe lo siguiente:</a:t>
            </a:r>
            <a:endParaRPr>
              <a:solidFill>
                <a:srgbClr val="333333"/>
              </a:solidFill>
            </a:endParaRPr>
          </a:p>
          <a:p>
            <a:pPr indent="0" lvl="0" marL="88900" marR="88900" rtl="0" algn="l">
              <a:lnSpc>
                <a:spcPct val="142857"/>
              </a:lnSpc>
              <a:spcBef>
                <a:spcPts val="800"/>
              </a:spcBef>
              <a:spcAft>
                <a:spcPts val="0"/>
              </a:spcAft>
              <a:buNone/>
            </a:pPr>
            <a:r>
              <a:t/>
            </a:r>
            <a:endParaRPr i="1" sz="1200">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i="1" sz="1200">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i="1" sz="1200">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i="1" sz="1200">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i="1" sz="1200">
              <a:solidFill>
                <a:srgbClr val="408080"/>
              </a:solidFill>
              <a:highlight>
                <a:srgbClr val="F8F8F8"/>
              </a:highlight>
              <a:latin typeface="Consolas"/>
              <a:ea typeface="Consolas"/>
              <a:cs typeface="Consolas"/>
              <a:sym typeface="Consolas"/>
            </a:endParaRPr>
          </a:p>
          <a:p>
            <a:pPr indent="0" lvl="0" marL="0" rtl="0" algn="l">
              <a:lnSpc>
                <a:spcPct val="100000"/>
              </a:lnSpc>
              <a:spcBef>
                <a:spcPts val="800"/>
              </a:spcBef>
              <a:spcAft>
                <a:spcPts val="0"/>
              </a:spcAft>
              <a:buNone/>
            </a:pPr>
            <a:r>
              <a:rPr lang="en-US">
                <a:solidFill>
                  <a:srgbClr val="333333"/>
                </a:solidFill>
              </a:rPr>
              <a:t>Guarda esto en un archivo llamado </a:t>
            </a:r>
            <a:r>
              <a:rPr lang="en-US">
                <a:solidFill>
                  <a:srgbClr val="3D90D9"/>
                </a:solidFill>
                <a:highlight>
                  <a:srgbClr val="E7E7E7"/>
                </a:highlight>
                <a:latin typeface="Consolas"/>
                <a:ea typeface="Consolas"/>
                <a:cs typeface="Consolas"/>
                <a:sym typeface="Consolas"/>
              </a:rPr>
              <a:t>do-stats.sh</a:t>
            </a:r>
            <a:r>
              <a:rPr lang="en-US">
                <a:solidFill>
                  <a:srgbClr val="333333"/>
                </a:solidFill>
              </a:rPr>
              <a:t> para que ahora pueda volver a hacer la primera etapa de su análisis escribiendo:</a:t>
            </a:r>
            <a:endParaRPr>
              <a:solidFill>
                <a:srgbClr val="333333"/>
              </a:solidFill>
            </a:endParaRPr>
          </a:p>
          <a:p>
            <a:pPr indent="0" lvl="0" marL="0" rtl="0" algn="l">
              <a:lnSpc>
                <a:spcPct val="100000"/>
              </a:lnSpc>
              <a:spcBef>
                <a:spcPts val="800"/>
              </a:spcBef>
              <a:spcAft>
                <a:spcPts val="0"/>
              </a:spcAft>
              <a:buNone/>
            </a:pPr>
            <a:r>
              <a:t/>
            </a:r>
            <a:endParaRPr>
              <a:solidFill>
                <a:srgbClr val="333333"/>
              </a:solidFill>
            </a:endParaRPr>
          </a:p>
          <a:p>
            <a:pPr indent="0" lvl="0" marL="88900" marR="88900" rtl="0" algn="l">
              <a:lnSpc>
                <a:spcPct val="100000"/>
              </a:lnSpc>
              <a:spcBef>
                <a:spcPts val="800"/>
              </a:spcBef>
              <a:spcAft>
                <a:spcPts val="800"/>
              </a:spcAft>
              <a:buNone/>
            </a:pPr>
            <a:r>
              <a:t/>
            </a:r>
            <a:endParaRPr>
              <a:solidFill>
                <a:srgbClr val="333333"/>
              </a:solidFill>
              <a:highlight>
                <a:srgbClr val="FFFFFF"/>
              </a:highlight>
            </a:endParaRPr>
          </a:p>
        </p:txBody>
      </p:sp>
      <p:sp>
        <p:nvSpPr>
          <p:cNvPr id="394" name="Google Shape;394;p29"/>
          <p:cNvSpPr txBox="1"/>
          <p:nvPr/>
        </p:nvSpPr>
        <p:spPr>
          <a:xfrm>
            <a:off x="1400325" y="2033850"/>
            <a:ext cx="4186200" cy="17340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0"/>
              </a:spcAft>
              <a:buNone/>
            </a:pPr>
            <a:r>
              <a:rPr i="1" lang="en-US" sz="1200">
                <a:solidFill>
                  <a:srgbClr val="408080"/>
                </a:solidFill>
                <a:highlight>
                  <a:srgbClr val="F8F8F8"/>
                </a:highlight>
                <a:latin typeface="Consolas"/>
                <a:ea typeface="Consolas"/>
                <a:cs typeface="Consolas"/>
                <a:sym typeface="Consolas"/>
              </a:rPr>
              <a:t># Calculate reduced stats for data files.</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lang="en-US" sz="1200">
                <a:solidFill>
                  <a:srgbClr val="BA2121"/>
                </a:solidFill>
                <a:highlight>
                  <a:srgbClr val="F8F8F8"/>
                </a:highlight>
                <a:latin typeface="Consolas"/>
                <a:ea typeface="Consolas"/>
                <a:cs typeface="Consolas"/>
                <a:sym typeface="Consolas"/>
              </a:rPr>
              <a:t>"</a:t>
            </a:r>
            <a:r>
              <a:rPr lang="en-US" sz="1200">
                <a:solidFill>
                  <a:srgbClr val="19177C"/>
                </a:solidFill>
                <a:highlight>
                  <a:srgbClr val="F8F8F8"/>
                </a:highlight>
                <a:latin typeface="Consolas"/>
                <a:ea typeface="Consolas"/>
                <a:cs typeface="Consolas"/>
                <a:sym typeface="Consolas"/>
              </a:rPr>
              <a:t>$@</a:t>
            </a:r>
            <a:r>
              <a:rPr lang="en-US" sz="1200">
                <a:solidFill>
                  <a:srgbClr val="BA2121"/>
                </a:solidFill>
                <a:highlight>
                  <a:srgbClr val="F8F8F8"/>
                </a:highlight>
                <a:latin typeface="Consolas"/>
                <a:ea typeface="Consolas"/>
                <a:cs typeface="Consolas"/>
                <a:sym typeface="Consolas"/>
              </a:rPr>
              <a:t>"</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a:t>
            </a:r>
            <a:br>
              <a:rPr b="1" lang="en-US" sz="1200">
                <a:solidFill>
                  <a:srgbClr val="008000"/>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br>
              <a:rPr lang="en-US" sz="1200">
                <a:solidFill>
                  <a:srgbClr val="6E5494"/>
                </a:solidFill>
                <a:highlight>
                  <a:srgbClr val="F8F8F8"/>
                </a:highlight>
                <a:latin typeface="Consolas"/>
                <a:ea typeface="Consolas"/>
                <a:cs typeface="Consolas"/>
                <a:sym typeface="Consolas"/>
              </a:rPr>
            </a:br>
            <a:r>
              <a:rPr lang="en-US" sz="1200">
                <a:solidFill>
                  <a:srgbClr val="6E5494"/>
                </a:solidFill>
                <a:highlight>
                  <a:srgbClr val="F8F8F8"/>
                </a:highlight>
                <a:latin typeface="Consolas"/>
                <a:ea typeface="Consolas"/>
                <a:cs typeface="Consolas"/>
                <a:sym typeface="Consolas"/>
              </a:rPr>
              <a:t>    bash goostats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stats-</a:t>
            </a:r>
            <a:r>
              <a:rPr lang="en-US" sz="1200">
                <a:solidFill>
                  <a:srgbClr val="19177C"/>
                </a:solidFill>
                <a:highlight>
                  <a:srgbClr val="F8F8F8"/>
                </a:highlight>
                <a:latin typeface="Consolas"/>
                <a:ea typeface="Consolas"/>
                <a:cs typeface="Consolas"/>
                <a:sym typeface="Consolas"/>
              </a:rPr>
              <a:t>$datafile</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50000"/>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395" name="Google Shape;395;p29"/>
          <p:cNvSpPr txBox="1"/>
          <p:nvPr/>
        </p:nvSpPr>
        <p:spPr>
          <a:xfrm>
            <a:off x="6532250" y="4505225"/>
            <a:ext cx="4186200" cy="2018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800"/>
              </a:spcAft>
              <a:buNone/>
            </a:pPr>
            <a:r>
              <a:rPr i="1" lang="en-US" sz="1200">
                <a:solidFill>
                  <a:srgbClr val="408080"/>
                </a:solidFill>
                <a:highlight>
                  <a:srgbClr val="F8F8F8"/>
                </a:highlight>
                <a:latin typeface="Consolas"/>
                <a:ea typeface="Consolas"/>
                <a:cs typeface="Consolas"/>
                <a:sym typeface="Consolas"/>
              </a:rPr>
              <a:t># Calculate stats for Site A and Site B data files.</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a:t>
            </a:r>
            <a:br>
              <a:rPr b="1" lang="en-US" sz="1200">
                <a:solidFill>
                  <a:srgbClr val="008000"/>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br>
              <a:rPr lang="en-US" sz="1200">
                <a:solidFill>
                  <a:srgbClr val="6E5494"/>
                </a:solidFill>
                <a:highlight>
                  <a:srgbClr val="F8F8F8"/>
                </a:highlight>
                <a:latin typeface="Consolas"/>
                <a:ea typeface="Consolas"/>
                <a:cs typeface="Consolas"/>
                <a:sym typeface="Consolas"/>
              </a:rPr>
            </a:br>
            <a:r>
              <a:rPr lang="en-US" sz="1200">
                <a:solidFill>
                  <a:srgbClr val="6E5494"/>
                </a:solidFill>
                <a:highlight>
                  <a:srgbClr val="F8F8F8"/>
                </a:highlight>
                <a:latin typeface="Consolas"/>
                <a:ea typeface="Consolas"/>
                <a:cs typeface="Consolas"/>
                <a:sym typeface="Consolas"/>
              </a:rPr>
              <a:t>    bash goostats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stats-</a:t>
            </a:r>
            <a:r>
              <a:rPr lang="en-US" sz="1200">
                <a:solidFill>
                  <a:srgbClr val="19177C"/>
                </a:solidFill>
                <a:highlight>
                  <a:srgbClr val="F8F8F8"/>
                </a:highlight>
                <a:latin typeface="Consolas"/>
                <a:ea typeface="Consolas"/>
                <a:cs typeface="Consolas"/>
                <a:sym typeface="Consolas"/>
              </a:rPr>
              <a:t>$datafile</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done</a:t>
            </a:r>
            <a:endParaRPr sz="1200">
              <a:solidFill>
                <a:srgbClr val="19177C"/>
              </a:solidFill>
              <a:highlight>
                <a:srgbClr val="F8F8F8"/>
              </a:highlight>
              <a:latin typeface="Consolas"/>
              <a:ea typeface="Consolas"/>
              <a:cs typeface="Consolas"/>
              <a:sym typeface="Consolas"/>
            </a:endParaRPr>
          </a:p>
        </p:txBody>
      </p:sp>
      <p:sp>
        <p:nvSpPr>
          <p:cNvPr id="396" name="Google Shape;396;p29"/>
          <p:cNvSpPr txBox="1"/>
          <p:nvPr/>
        </p:nvSpPr>
        <p:spPr>
          <a:xfrm>
            <a:off x="6463150" y="4096675"/>
            <a:ext cx="4186200" cy="44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rgbClr val="333333"/>
                </a:solidFill>
              </a:rPr>
              <a:t>Por otra parte, el script p</a:t>
            </a:r>
            <a:r>
              <a:rPr lang="en-US">
                <a:solidFill>
                  <a:srgbClr val="333333"/>
                </a:solidFill>
              </a:rPr>
              <a:t>odría haberlo escrito así:</a:t>
            </a:r>
            <a:endParaRPr>
              <a:solidFill>
                <a:srgbClr val="333333"/>
              </a:solidFill>
            </a:endParaRPr>
          </a:p>
          <a:p>
            <a:pPr indent="0" lvl="0" marL="88900" marR="88900" rtl="0" algn="l">
              <a:lnSpc>
                <a:spcPct val="115000"/>
              </a:lnSpc>
              <a:spcBef>
                <a:spcPts val="800"/>
              </a:spcBef>
              <a:spcAft>
                <a:spcPts val="0"/>
              </a:spcAft>
              <a:buNone/>
            </a:pPr>
            <a:r>
              <a:t/>
            </a:r>
            <a:endParaRPr b="1" sz="1200">
              <a:solidFill>
                <a:srgbClr val="008000"/>
              </a:solidFill>
              <a:highlight>
                <a:srgbClr val="F8F8F8"/>
              </a:highlight>
              <a:latin typeface="Consolas"/>
              <a:ea typeface="Consolas"/>
              <a:cs typeface="Consolas"/>
              <a:sym typeface="Consolas"/>
            </a:endParaRPr>
          </a:p>
          <a:p>
            <a:pPr indent="0" lvl="0" marL="0" rtl="0" algn="l">
              <a:lnSpc>
                <a:spcPct val="115000"/>
              </a:lnSpc>
              <a:spcBef>
                <a:spcPts val="800"/>
              </a:spcBef>
              <a:spcAft>
                <a:spcPts val="0"/>
              </a:spcAft>
              <a:buNone/>
            </a:pPr>
            <a:r>
              <a:t/>
            </a:r>
            <a:endParaRPr sz="1050">
              <a:solidFill>
                <a:srgbClr val="333333"/>
              </a:solidFill>
            </a:endParaRPr>
          </a:p>
          <a:p>
            <a:pPr indent="0" lvl="0" marL="0" marR="88900" rtl="0" algn="just">
              <a:lnSpc>
                <a:spcPct val="100000"/>
              </a:lnSpc>
              <a:spcBef>
                <a:spcPts val="0"/>
              </a:spcBef>
              <a:spcAft>
                <a:spcPts val="0"/>
              </a:spcAft>
              <a:buNone/>
            </a:pPr>
            <a:r>
              <a:t/>
            </a:r>
            <a:endParaRPr>
              <a:solidFill>
                <a:srgbClr val="303030"/>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None/>
            </a:pPr>
            <a:r>
              <a:t/>
            </a:r>
            <a:endParaRPr>
              <a:solidFill>
                <a:srgbClr val="333333"/>
              </a:solidFill>
              <a:highlight>
                <a:srgbClr val="FFFFFF"/>
              </a:highlight>
            </a:endParaRPr>
          </a:p>
          <a:p>
            <a:pPr indent="0" lvl="0" marL="88900" marR="88900" rtl="0" algn="l">
              <a:lnSpc>
                <a:spcPct val="142857"/>
              </a:lnSpc>
              <a:spcBef>
                <a:spcPts val="80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None/>
            </a:pPr>
            <a:r>
              <a:t/>
            </a:r>
            <a:endParaRPr>
              <a:solidFill>
                <a:srgbClr val="333333"/>
              </a:solidFill>
              <a:highlight>
                <a:srgbClr val="FFFFFF"/>
              </a:highlight>
            </a:endParaRPr>
          </a:p>
        </p:txBody>
      </p:sp>
      <p:sp>
        <p:nvSpPr>
          <p:cNvPr id="397" name="Google Shape;397;p29"/>
          <p:cNvSpPr txBox="1"/>
          <p:nvPr/>
        </p:nvSpPr>
        <p:spPr>
          <a:xfrm>
            <a:off x="1400325" y="5093375"/>
            <a:ext cx="3202500" cy="446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a:t>
            </a:r>
            <a:r>
              <a:rPr b="1" lang="en-US" sz="1200">
                <a:solidFill>
                  <a:srgbClr val="008000"/>
                </a:solidFill>
                <a:highlight>
                  <a:srgbClr val="F8F8F8"/>
                </a:highlight>
                <a:latin typeface="Consolas"/>
                <a:ea typeface="Consolas"/>
                <a:cs typeface="Consolas"/>
                <a:sym typeface="Consolas"/>
              </a:rPr>
              <a:t>do-stats</a:t>
            </a:r>
            <a:r>
              <a:rPr lang="en-US" sz="1200">
                <a:solidFill>
                  <a:srgbClr val="6E5494"/>
                </a:solidFill>
                <a:highlight>
                  <a:srgbClr val="F8F8F8"/>
                </a:highlight>
                <a:latin typeface="Consolas"/>
                <a:ea typeface="Consolas"/>
                <a:cs typeface="Consolas"/>
                <a:sym typeface="Consolas"/>
              </a:rPr>
              <a:t>.sh 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398" name="Google Shape;398;p29"/>
          <p:cNvSpPr/>
          <p:nvPr/>
        </p:nvSpPr>
        <p:spPr>
          <a:xfrm>
            <a:off x="5481525" y="5188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2" name="Shape 402"/>
        <p:cNvGrpSpPr/>
        <p:nvPr/>
      </p:nvGrpSpPr>
      <p:grpSpPr>
        <a:xfrm>
          <a:off x="0" y="0"/>
          <a:ext cx="0" cy="0"/>
          <a:chOff x="0" y="0"/>
          <a:chExt cx="0" cy="0"/>
        </a:xfrm>
      </p:grpSpPr>
      <p:sp>
        <p:nvSpPr>
          <p:cNvPr id="403" name="Google Shape;403;p30"/>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chemeClr val="dk1"/>
                </a:solidFill>
              </a:rPr>
              <a:t>DEPURACIÓN (DEBUGGING) DE SCRIPTS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4" name="Google Shape;404;p3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5" name="Google Shape;405;p3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406" name="Google Shape;406;p3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407" name="Google Shape;407;p3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408" name="Google Shape;408;p3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409" name="Google Shape;409;p30"/>
          <p:cNvSpPr txBox="1"/>
          <p:nvPr/>
        </p:nvSpPr>
        <p:spPr>
          <a:xfrm>
            <a:off x="1236450" y="1234775"/>
            <a:ext cx="9443100" cy="64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solidFill>
                  <a:srgbClr val="333333"/>
                </a:solidFill>
              </a:rPr>
              <a:t>Supongamos que se ha guardado el siguiente </a:t>
            </a:r>
            <a:r>
              <a:rPr b="1" lang="en-US">
                <a:solidFill>
                  <a:srgbClr val="333333"/>
                </a:solidFill>
              </a:rPr>
              <a:t>script</a:t>
            </a:r>
            <a:r>
              <a:rPr lang="en-US">
                <a:solidFill>
                  <a:srgbClr val="333333"/>
                </a:solidFill>
              </a:rPr>
              <a:t> en un archivo denominado </a:t>
            </a:r>
            <a:r>
              <a:rPr lang="en-US">
                <a:solidFill>
                  <a:srgbClr val="3D90D9"/>
                </a:solidFill>
                <a:highlight>
                  <a:srgbClr val="E7E7E7"/>
                </a:highlight>
                <a:latin typeface="Consolas"/>
                <a:ea typeface="Consolas"/>
                <a:cs typeface="Consolas"/>
                <a:sym typeface="Consolas"/>
              </a:rPr>
              <a:t>do-errors.sh</a:t>
            </a:r>
            <a:r>
              <a:rPr lang="en-US">
                <a:solidFill>
                  <a:srgbClr val="333333"/>
                </a:solidFill>
              </a:rPr>
              <a:t> en el directorio </a:t>
            </a:r>
            <a:r>
              <a:rPr lang="en-US">
                <a:solidFill>
                  <a:srgbClr val="3D90D9"/>
                </a:solidFill>
                <a:highlight>
                  <a:srgbClr val="E7E7E7"/>
                </a:highlight>
                <a:latin typeface="Consolas"/>
                <a:ea typeface="Consolas"/>
                <a:cs typeface="Consolas"/>
                <a:sym typeface="Consolas"/>
              </a:rPr>
              <a:t>north-pacific-gyre/2012-07-03</a:t>
            </a:r>
            <a:r>
              <a:rPr lang="en-US">
                <a:solidFill>
                  <a:srgbClr val="333333"/>
                </a:solidFill>
              </a:rPr>
              <a:t> de Nelle:</a:t>
            </a:r>
            <a:endParaRPr>
              <a:solidFill>
                <a:srgbClr val="333333"/>
              </a:solidFill>
            </a:endParaRPr>
          </a:p>
          <a:p>
            <a:pPr indent="0" lvl="0" marL="88900" marR="88900" rtl="0" algn="l">
              <a:lnSpc>
                <a:spcPct val="115000"/>
              </a:lnSpc>
              <a:spcBef>
                <a:spcPts val="800"/>
              </a:spcBef>
              <a:spcAft>
                <a:spcPts val="0"/>
              </a:spcAft>
              <a:buNone/>
            </a:pPr>
            <a:r>
              <a:t/>
            </a:r>
            <a:endParaRPr b="1" sz="1200">
              <a:solidFill>
                <a:srgbClr val="008000"/>
              </a:solidFill>
              <a:highlight>
                <a:srgbClr val="F8F8F8"/>
              </a:highlight>
              <a:latin typeface="Consolas"/>
              <a:ea typeface="Consolas"/>
              <a:cs typeface="Consolas"/>
              <a:sym typeface="Consolas"/>
            </a:endParaRPr>
          </a:p>
          <a:p>
            <a:pPr indent="0" lvl="0" marL="0" rtl="0" algn="l">
              <a:lnSpc>
                <a:spcPct val="115000"/>
              </a:lnSpc>
              <a:spcBef>
                <a:spcPts val="800"/>
              </a:spcBef>
              <a:spcAft>
                <a:spcPts val="0"/>
              </a:spcAft>
              <a:buNone/>
            </a:pPr>
            <a:r>
              <a:t/>
            </a:r>
            <a:endParaRPr sz="1050">
              <a:solidFill>
                <a:srgbClr val="333333"/>
              </a:solidFill>
            </a:endParaRPr>
          </a:p>
          <a:p>
            <a:pPr indent="0" lvl="0" marL="0" marR="88900" rtl="0" algn="just">
              <a:lnSpc>
                <a:spcPct val="100000"/>
              </a:lnSpc>
              <a:spcBef>
                <a:spcPts val="0"/>
              </a:spcBef>
              <a:spcAft>
                <a:spcPts val="0"/>
              </a:spcAft>
              <a:buNone/>
            </a:pPr>
            <a:r>
              <a:t/>
            </a:r>
            <a:endParaRPr>
              <a:solidFill>
                <a:srgbClr val="303030"/>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None/>
            </a:pPr>
            <a:r>
              <a:t/>
            </a:r>
            <a:endParaRPr>
              <a:solidFill>
                <a:srgbClr val="333333"/>
              </a:solidFill>
              <a:highlight>
                <a:srgbClr val="FFFFFF"/>
              </a:highlight>
            </a:endParaRPr>
          </a:p>
          <a:p>
            <a:pPr indent="0" lvl="0" marL="88900" marR="88900" rtl="0" algn="l">
              <a:lnSpc>
                <a:spcPct val="142857"/>
              </a:lnSpc>
              <a:spcBef>
                <a:spcPts val="80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None/>
            </a:pPr>
            <a:r>
              <a:t/>
            </a:r>
            <a:endParaRPr>
              <a:solidFill>
                <a:srgbClr val="333333"/>
              </a:solidFill>
              <a:highlight>
                <a:srgbClr val="FFFFFF"/>
              </a:highlight>
            </a:endParaRPr>
          </a:p>
        </p:txBody>
      </p:sp>
      <p:sp>
        <p:nvSpPr>
          <p:cNvPr id="410" name="Google Shape;410;p30"/>
          <p:cNvSpPr txBox="1"/>
          <p:nvPr/>
        </p:nvSpPr>
        <p:spPr>
          <a:xfrm>
            <a:off x="1463350" y="1993750"/>
            <a:ext cx="5617500" cy="15234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0"/>
              </a:spcAft>
              <a:buNone/>
            </a:pPr>
            <a:r>
              <a:rPr i="1" lang="en-US" sz="1200">
                <a:solidFill>
                  <a:srgbClr val="408080"/>
                </a:solidFill>
                <a:highlight>
                  <a:srgbClr val="F8F8F8"/>
                </a:highlight>
                <a:latin typeface="Consolas"/>
                <a:ea typeface="Consolas"/>
                <a:cs typeface="Consolas"/>
                <a:sym typeface="Consolas"/>
              </a:rPr>
              <a:t># Calcular las estadísticas de los archivos de datos.</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lang="en-US" sz="1200">
                <a:solidFill>
                  <a:srgbClr val="BA2121"/>
                </a:solidFill>
                <a:highlight>
                  <a:srgbClr val="F8F8F8"/>
                </a:highlight>
                <a:latin typeface="Consolas"/>
                <a:ea typeface="Consolas"/>
                <a:cs typeface="Consolas"/>
                <a:sym typeface="Consolas"/>
              </a:rPr>
              <a:t>"</a:t>
            </a:r>
            <a:r>
              <a:rPr lang="en-US" sz="1200">
                <a:solidFill>
                  <a:srgbClr val="19177C"/>
                </a:solidFill>
                <a:highlight>
                  <a:srgbClr val="F8F8F8"/>
                </a:highlight>
                <a:latin typeface="Consolas"/>
                <a:ea typeface="Consolas"/>
                <a:cs typeface="Consolas"/>
                <a:sym typeface="Consolas"/>
              </a:rPr>
              <a:t>$@</a:t>
            </a:r>
            <a:r>
              <a:rPr lang="en-US" sz="1200">
                <a:solidFill>
                  <a:srgbClr val="BA2121"/>
                </a:solidFill>
                <a:highlight>
                  <a:srgbClr val="F8F8F8"/>
                </a:highlight>
                <a:latin typeface="Consolas"/>
                <a:ea typeface="Consolas"/>
                <a:cs typeface="Consolas"/>
                <a:sym typeface="Consolas"/>
              </a:rPr>
              <a:t>"</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a:t>
            </a:r>
            <a:br>
              <a:rPr b="1" lang="en-US" sz="1200">
                <a:solidFill>
                  <a:srgbClr val="008000"/>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bash goostats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stats-</a:t>
            </a:r>
            <a:r>
              <a:rPr lang="en-US" sz="1200">
                <a:solidFill>
                  <a:srgbClr val="19177C"/>
                </a:solidFill>
                <a:highlight>
                  <a:srgbClr val="F8F8F8"/>
                </a:highlight>
                <a:latin typeface="Consolas"/>
                <a:ea typeface="Consolas"/>
                <a:cs typeface="Consolas"/>
                <a:sym typeface="Consolas"/>
              </a:rPr>
              <a:t>$datafile</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done</a:t>
            </a:r>
            <a:endParaRPr sz="1200">
              <a:solidFill>
                <a:srgbClr val="19177C"/>
              </a:solidFill>
              <a:highlight>
                <a:srgbClr val="F8F8F8"/>
              </a:highlight>
              <a:latin typeface="Consolas"/>
              <a:ea typeface="Consolas"/>
              <a:cs typeface="Consolas"/>
              <a:sym typeface="Consolas"/>
            </a:endParaRPr>
          </a:p>
        </p:txBody>
      </p:sp>
      <p:sp>
        <p:nvSpPr>
          <p:cNvPr id="411" name="Google Shape;411;p30"/>
          <p:cNvSpPr txBox="1"/>
          <p:nvPr/>
        </p:nvSpPr>
        <p:spPr>
          <a:xfrm>
            <a:off x="1463350" y="4273375"/>
            <a:ext cx="4000800" cy="446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6E5494"/>
                </a:solidFill>
                <a:highlight>
                  <a:srgbClr val="F8F8F8"/>
                </a:highlight>
                <a:latin typeface="Consolas"/>
                <a:ea typeface="Consolas"/>
                <a:cs typeface="Consolas"/>
                <a:sym typeface="Consolas"/>
              </a:rPr>
              <a:t>$ bash </a:t>
            </a:r>
            <a:r>
              <a:rPr b="1" lang="en-US" sz="1200">
                <a:solidFill>
                  <a:srgbClr val="008000"/>
                </a:solidFill>
                <a:highlight>
                  <a:srgbClr val="F8F8F8"/>
                </a:highlight>
                <a:latin typeface="Consolas"/>
                <a:ea typeface="Consolas"/>
                <a:cs typeface="Consolas"/>
                <a:sym typeface="Consolas"/>
              </a:rPr>
              <a:t>-x</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do-errors</a:t>
            </a:r>
            <a:r>
              <a:rPr lang="en-US" sz="1200">
                <a:solidFill>
                  <a:srgbClr val="6E5494"/>
                </a:solidFill>
                <a:highlight>
                  <a:srgbClr val="F8F8F8"/>
                </a:highlight>
                <a:latin typeface="Consolas"/>
                <a:ea typeface="Consolas"/>
                <a:cs typeface="Consolas"/>
                <a:sym typeface="Consolas"/>
              </a:rPr>
              <a:t>.sh 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a:t>
            </a:r>
            <a:br>
              <a:rPr lang="en-US" sz="1200">
                <a:solidFill>
                  <a:srgbClr val="6E5494"/>
                </a:solidFill>
                <a:highlight>
                  <a:srgbClr val="F8F8F8"/>
                </a:highlight>
                <a:latin typeface="Consolas"/>
                <a:ea typeface="Consolas"/>
                <a:cs typeface="Consolas"/>
                <a:sym typeface="Consolas"/>
              </a:rPr>
            </a:b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412" name="Google Shape;412;p30"/>
          <p:cNvSpPr txBox="1"/>
          <p:nvPr/>
        </p:nvSpPr>
        <p:spPr>
          <a:xfrm>
            <a:off x="1407675" y="5029825"/>
            <a:ext cx="5881500" cy="76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US">
                <a:solidFill>
                  <a:schemeClr val="dk1"/>
                </a:solidFill>
              </a:rPr>
              <a:t>Nota:</a:t>
            </a:r>
            <a:endParaRPr b="1" i="1">
              <a:solidFill>
                <a:schemeClr val="dk1"/>
              </a:solidFill>
            </a:endParaRPr>
          </a:p>
          <a:p>
            <a:pPr indent="0" lvl="0" marL="0" rtl="0" algn="l">
              <a:spcBef>
                <a:spcPts val="0"/>
              </a:spcBef>
              <a:spcAft>
                <a:spcPts val="0"/>
              </a:spcAft>
              <a:buNone/>
            </a:pPr>
            <a:r>
              <a:rPr lang="en-US">
                <a:solidFill>
                  <a:srgbClr val="333333"/>
                </a:solidFill>
                <a:highlight>
                  <a:srgbClr val="FFFFFF"/>
                </a:highlight>
              </a:rPr>
              <a:t>El indicador </a:t>
            </a:r>
            <a:r>
              <a:rPr lang="en-US">
                <a:solidFill>
                  <a:srgbClr val="3D90D9"/>
                </a:solidFill>
                <a:highlight>
                  <a:srgbClr val="E7E7E7"/>
                </a:highlight>
                <a:latin typeface="Consolas"/>
                <a:ea typeface="Consolas"/>
                <a:cs typeface="Consolas"/>
                <a:sym typeface="Consolas"/>
              </a:rPr>
              <a:t>-x</a:t>
            </a:r>
            <a:r>
              <a:rPr lang="en-US">
                <a:solidFill>
                  <a:srgbClr val="333333"/>
                </a:solidFill>
                <a:highlight>
                  <a:srgbClr val="FFFFFF"/>
                </a:highlight>
              </a:rPr>
              <a:t> hace que </a:t>
            </a:r>
            <a:r>
              <a:rPr lang="en-US">
                <a:solidFill>
                  <a:srgbClr val="3D90D9"/>
                </a:solidFill>
                <a:highlight>
                  <a:srgbClr val="E7E7E7"/>
                </a:highlight>
                <a:latin typeface="Consolas"/>
                <a:ea typeface="Consolas"/>
                <a:cs typeface="Consolas"/>
                <a:sym typeface="Consolas"/>
              </a:rPr>
              <a:t>bash</a:t>
            </a:r>
            <a:r>
              <a:rPr lang="en-US">
                <a:solidFill>
                  <a:srgbClr val="333333"/>
                </a:solidFill>
                <a:highlight>
                  <a:srgbClr val="FFFFFF"/>
                </a:highlight>
              </a:rPr>
              <a:t> se ejecute en modo de depuración.</a:t>
            </a:r>
            <a:endParaRPr/>
          </a:p>
        </p:txBody>
      </p:sp>
      <p:sp>
        <p:nvSpPr>
          <p:cNvPr id="413" name="Google Shape;413;p30"/>
          <p:cNvSpPr txBox="1"/>
          <p:nvPr/>
        </p:nvSpPr>
        <p:spPr>
          <a:xfrm>
            <a:off x="1312650" y="3757575"/>
            <a:ext cx="4621500" cy="56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333333"/>
                </a:solidFill>
                <a:highlight>
                  <a:srgbClr val="FFFFFF"/>
                </a:highlight>
              </a:rPr>
              <a:t> Ahora, </a:t>
            </a:r>
            <a:r>
              <a:rPr lang="en-US">
                <a:solidFill>
                  <a:srgbClr val="333333"/>
                </a:solidFill>
                <a:highlight>
                  <a:srgbClr val="FFFFFF"/>
                </a:highlight>
              </a:rPr>
              <a:t>ejecuta</a:t>
            </a:r>
            <a:r>
              <a:rPr lang="en-US">
                <a:solidFill>
                  <a:srgbClr val="333333"/>
                </a:solidFill>
                <a:highlight>
                  <a:srgbClr val="FFFFFF"/>
                </a:highlight>
              </a:rPr>
              <a:t> el </a:t>
            </a:r>
            <a:r>
              <a:rPr b="1" lang="en-US">
                <a:solidFill>
                  <a:srgbClr val="333333"/>
                </a:solidFill>
                <a:highlight>
                  <a:srgbClr val="FFFFFF"/>
                </a:highlight>
              </a:rPr>
              <a:t>script</a:t>
            </a:r>
            <a:r>
              <a:rPr lang="en-US">
                <a:solidFill>
                  <a:srgbClr val="333333"/>
                </a:solidFill>
                <a:highlight>
                  <a:srgbClr val="FFFFFF"/>
                </a:highlight>
              </a:rPr>
              <a:t> utilizando la opción </a:t>
            </a:r>
            <a:r>
              <a:rPr lang="en-US">
                <a:solidFill>
                  <a:srgbClr val="3D90D9"/>
                </a:solidFill>
                <a:highlight>
                  <a:srgbClr val="E7E7E7"/>
                </a:highlight>
                <a:latin typeface="Consolas"/>
                <a:ea typeface="Consolas"/>
                <a:cs typeface="Consolas"/>
                <a:sym typeface="Consolas"/>
              </a:rPr>
              <a:t>-x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7" name="Shape 417"/>
        <p:cNvGrpSpPr/>
        <p:nvPr/>
      </p:nvGrpSpPr>
      <p:grpSpPr>
        <a:xfrm>
          <a:off x="0" y="0"/>
          <a:ext cx="0" cy="0"/>
          <a:chOff x="0" y="0"/>
          <a:chExt cx="0" cy="0"/>
        </a:xfrm>
      </p:grpSpPr>
      <p:pic>
        <p:nvPicPr>
          <p:cNvPr id="418" name="Google Shape;418;p31"/>
          <p:cNvPicPr preferRelativeResize="0"/>
          <p:nvPr/>
        </p:nvPicPr>
        <p:blipFill>
          <a:blip r:embed="rId3">
            <a:alphaModFix/>
          </a:blip>
          <a:stretch>
            <a:fillRect/>
          </a:stretch>
        </p:blipFill>
        <p:spPr>
          <a:xfrm>
            <a:off x="3874425" y="2320025"/>
            <a:ext cx="8241373" cy="4304699"/>
          </a:xfrm>
          <a:prstGeom prst="rect">
            <a:avLst/>
          </a:prstGeom>
          <a:noFill/>
          <a:ln>
            <a:noFill/>
          </a:ln>
        </p:spPr>
      </p:pic>
      <p:sp>
        <p:nvSpPr>
          <p:cNvPr id="419" name="Google Shape;419;p31"/>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0" name="Google Shape;420;p3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421" name="Google Shape;421;p31"/>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RESUMEN: SCRIPTS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2" name="Google Shape;422;p3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423" name="Google Shape;423;p3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424" name="Google Shape;424;p3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425" name="Google Shape;425;p31"/>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333333"/>
              </a:buClr>
              <a:buSzPts val="1400"/>
              <a:buChar char="❖"/>
            </a:pPr>
            <a:r>
              <a:rPr lang="en-US">
                <a:solidFill>
                  <a:srgbClr val="333333"/>
                </a:solidFill>
              </a:rPr>
              <a:t>Guardar comandos en archivos (normalmente llamados </a:t>
            </a:r>
            <a:r>
              <a:rPr b="1" lang="en-US">
                <a:solidFill>
                  <a:srgbClr val="333333"/>
                </a:solidFill>
              </a:rPr>
              <a:t>scripts</a:t>
            </a:r>
            <a:r>
              <a:rPr lang="en-US">
                <a:solidFill>
                  <a:srgbClr val="333333"/>
                </a:solidFill>
              </a:rPr>
              <a:t> de la terminal) para su reutilización.</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D90D9"/>
                </a:solidFill>
                <a:highlight>
                  <a:srgbClr val="E7E7E7"/>
                </a:highlight>
                <a:latin typeface="Consolas"/>
                <a:ea typeface="Consolas"/>
                <a:cs typeface="Consolas"/>
                <a:sym typeface="Consolas"/>
              </a:rPr>
              <a:t>bash filename</a:t>
            </a:r>
            <a:r>
              <a:rPr lang="en-US">
                <a:solidFill>
                  <a:srgbClr val="333333"/>
                </a:solidFill>
              </a:rPr>
              <a:t> ejecuta los comandos guardados en un archivo.</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D90D9"/>
                </a:solidFill>
                <a:highlight>
                  <a:srgbClr val="E7E7E7"/>
                </a:highlight>
                <a:latin typeface="Consolas"/>
                <a:ea typeface="Consolas"/>
                <a:cs typeface="Consolas"/>
                <a:sym typeface="Consolas"/>
              </a:rPr>
              <a:t>$@</a:t>
            </a:r>
            <a:r>
              <a:rPr lang="en-US">
                <a:solidFill>
                  <a:srgbClr val="333333"/>
                </a:solidFill>
              </a:rPr>
              <a:t>se refiere a todos los parámetros de la línea de comandos de un </a:t>
            </a:r>
            <a:r>
              <a:rPr b="1" lang="en-US">
                <a:solidFill>
                  <a:srgbClr val="333333"/>
                </a:solidFill>
              </a:rPr>
              <a:t>script</a:t>
            </a:r>
            <a:r>
              <a:rPr lang="en-US">
                <a:solidFill>
                  <a:srgbClr val="333333"/>
                </a:solidFill>
              </a:rPr>
              <a:t> de la terminal.</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D90D9"/>
                </a:solidFill>
                <a:highlight>
                  <a:srgbClr val="E7E7E7"/>
                </a:highlight>
                <a:latin typeface="Consolas"/>
                <a:ea typeface="Consolas"/>
                <a:cs typeface="Consolas"/>
                <a:sym typeface="Consolas"/>
              </a:rPr>
              <a:t>$1</a:t>
            </a:r>
            <a:r>
              <a:rPr lang="en-US">
                <a:solidFill>
                  <a:srgbClr val="333333"/>
                </a:solidFill>
              </a:rPr>
              <a:t>, </a:t>
            </a:r>
            <a:r>
              <a:rPr lang="en-US">
                <a:solidFill>
                  <a:srgbClr val="3D90D9"/>
                </a:solidFill>
                <a:highlight>
                  <a:srgbClr val="E7E7E7"/>
                </a:highlight>
                <a:latin typeface="Consolas"/>
                <a:ea typeface="Consolas"/>
                <a:cs typeface="Consolas"/>
                <a:sym typeface="Consolas"/>
              </a:rPr>
              <a:t>$2</a:t>
            </a:r>
            <a:r>
              <a:rPr lang="en-US">
                <a:solidFill>
                  <a:srgbClr val="333333"/>
                </a:solidFill>
              </a:rPr>
              <a:t>, etc., se refieren al primer parámetro de la línea de comandos, al segundo parámetro de la línea de comandos, etc.</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Coloque las variables entre comillas si los valores tienen espacios en ellas.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Dejar que los usuarios decidan qué archivos procesar es más flexible y más consistente con los comandos de Unix.</a:t>
            </a:r>
            <a:endParaRPr>
              <a:solidFill>
                <a:srgbClr val="333333"/>
              </a:solidFill>
            </a:endParaRPr>
          </a:p>
          <a:p>
            <a:pPr indent="0" lvl="0" marL="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sz="105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103" name="Google Shape;103;p1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104" name="Google Shape;104;p1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105" name="Google Shape;105;p1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106" name="Google Shape;106;p14"/>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Estructura del Shell</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4"/>
          <p:cNvSpPr txBox="1"/>
          <p:nvPr/>
        </p:nvSpPr>
        <p:spPr>
          <a:xfrm>
            <a:off x="1775575" y="1775650"/>
            <a:ext cx="15420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rgbClr val="0B5394"/>
                </a:solidFill>
              </a:rPr>
              <a:t>Abrir Terminal </a:t>
            </a:r>
            <a:endParaRPr b="1">
              <a:solidFill>
                <a:srgbClr val="0B5394"/>
              </a:solidFill>
            </a:endParaRPr>
          </a:p>
          <a:p>
            <a:pPr indent="0" lvl="0" marL="0" rtl="0" algn="l">
              <a:spcBef>
                <a:spcPts val="0"/>
              </a:spcBef>
              <a:spcAft>
                <a:spcPts val="0"/>
              </a:spcAft>
              <a:buNone/>
            </a:pPr>
            <a:r>
              <a:t/>
            </a:r>
            <a:endParaRPr b="1">
              <a:solidFill>
                <a:srgbClr val="0B5394"/>
              </a:solidFill>
            </a:endParaRPr>
          </a:p>
          <a:p>
            <a:pPr indent="0" lvl="0" marL="0" rtl="0" algn="l">
              <a:spcBef>
                <a:spcPts val="0"/>
              </a:spcBef>
              <a:spcAft>
                <a:spcPts val="0"/>
              </a:spcAft>
              <a:buNone/>
            </a:pPr>
            <a:r>
              <a:t/>
            </a:r>
            <a:endParaRPr/>
          </a:p>
        </p:txBody>
      </p:sp>
      <p:pic>
        <p:nvPicPr>
          <p:cNvPr id="108" name="Google Shape;108;p14"/>
          <p:cNvPicPr preferRelativeResize="0"/>
          <p:nvPr/>
        </p:nvPicPr>
        <p:blipFill rotWithShape="1">
          <a:blip r:embed="rId3">
            <a:alphaModFix/>
          </a:blip>
          <a:srcRect b="11516" l="1552" r="1397" t="12316"/>
          <a:stretch/>
        </p:blipFill>
        <p:spPr>
          <a:xfrm>
            <a:off x="1312650" y="2114350"/>
            <a:ext cx="2467840" cy="1469549"/>
          </a:xfrm>
          <a:prstGeom prst="rect">
            <a:avLst/>
          </a:prstGeom>
          <a:noFill/>
          <a:ln>
            <a:noFill/>
          </a:ln>
        </p:spPr>
      </p:pic>
      <p:sp>
        <p:nvSpPr>
          <p:cNvPr id="109" name="Google Shape;109;p14"/>
          <p:cNvSpPr txBox="1"/>
          <p:nvPr/>
        </p:nvSpPr>
        <p:spPr>
          <a:xfrm>
            <a:off x="3780500" y="4618650"/>
            <a:ext cx="9096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solidFill>
                  <a:schemeClr val="dk1"/>
                </a:solidFill>
              </a:rPr>
              <a:t>Usuario</a:t>
            </a:r>
            <a:endParaRPr/>
          </a:p>
        </p:txBody>
      </p:sp>
      <p:sp>
        <p:nvSpPr>
          <p:cNvPr id="110" name="Google Shape;110;p14"/>
          <p:cNvSpPr/>
          <p:nvPr/>
        </p:nvSpPr>
        <p:spPr>
          <a:xfrm>
            <a:off x="4076975" y="2612575"/>
            <a:ext cx="425700" cy="47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4"/>
          <p:cNvPicPr preferRelativeResize="0"/>
          <p:nvPr/>
        </p:nvPicPr>
        <p:blipFill>
          <a:blip r:embed="rId4">
            <a:alphaModFix/>
          </a:blip>
          <a:stretch>
            <a:fillRect/>
          </a:stretch>
        </p:blipFill>
        <p:spPr>
          <a:xfrm>
            <a:off x="5076200" y="2114351"/>
            <a:ext cx="4543925" cy="3756401"/>
          </a:xfrm>
          <a:prstGeom prst="rect">
            <a:avLst/>
          </a:prstGeom>
          <a:noFill/>
          <a:ln>
            <a:noFill/>
          </a:ln>
        </p:spPr>
      </p:pic>
      <p:sp>
        <p:nvSpPr>
          <p:cNvPr id="112" name="Google Shape;112;p14"/>
          <p:cNvSpPr txBox="1"/>
          <p:nvPr/>
        </p:nvSpPr>
        <p:spPr>
          <a:xfrm>
            <a:off x="6577163" y="1775650"/>
            <a:ext cx="15420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0B5394"/>
                </a:solidFill>
              </a:rPr>
              <a:t>Terminal </a:t>
            </a:r>
            <a:endParaRPr b="1">
              <a:solidFill>
                <a:srgbClr val="0B5394"/>
              </a:solidFill>
            </a:endParaRPr>
          </a:p>
          <a:p>
            <a:pPr indent="0" lvl="0" marL="0" rtl="0" algn="l">
              <a:spcBef>
                <a:spcPts val="0"/>
              </a:spcBef>
              <a:spcAft>
                <a:spcPts val="0"/>
              </a:spcAft>
              <a:buNone/>
            </a:pPr>
            <a:r>
              <a:t/>
            </a:r>
            <a:endParaRPr b="1">
              <a:solidFill>
                <a:srgbClr val="0B5394"/>
              </a:solidFill>
            </a:endParaRPr>
          </a:p>
          <a:p>
            <a:pPr indent="0" lvl="0" marL="0" rtl="0" algn="l">
              <a:spcBef>
                <a:spcPts val="0"/>
              </a:spcBef>
              <a:spcAft>
                <a:spcPts val="0"/>
              </a:spcAft>
              <a:buNone/>
            </a:pPr>
            <a:r>
              <a:t/>
            </a:r>
            <a:endParaRPr/>
          </a:p>
        </p:txBody>
      </p:sp>
      <p:sp>
        <p:nvSpPr>
          <p:cNvPr id="113" name="Google Shape;113;p14"/>
          <p:cNvSpPr/>
          <p:nvPr/>
        </p:nvSpPr>
        <p:spPr>
          <a:xfrm>
            <a:off x="8286375" y="2774275"/>
            <a:ext cx="113400" cy="1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4"/>
          <p:cNvCxnSpPr>
            <a:stCxn id="113" idx="3"/>
          </p:cNvCxnSpPr>
          <p:nvPr/>
        </p:nvCxnSpPr>
        <p:spPr>
          <a:xfrm>
            <a:off x="8399775" y="2848675"/>
            <a:ext cx="2100000" cy="689100"/>
          </a:xfrm>
          <a:prstGeom prst="straightConnector1">
            <a:avLst/>
          </a:prstGeom>
          <a:noFill/>
          <a:ln cap="flat" cmpd="sng" w="9525">
            <a:solidFill>
              <a:srgbClr val="FF0000"/>
            </a:solidFill>
            <a:prstDash val="solid"/>
            <a:round/>
            <a:headEnd len="med" w="med" type="none"/>
            <a:tailEnd len="med" w="med" type="triangle"/>
          </a:ln>
        </p:spPr>
      </p:cxnSp>
      <p:sp>
        <p:nvSpPr>
          <p:cNvPr id="115" name="Google Shape;115;p14"/>
          <p:cNvSpPr txBox="1"/>
          <p:nvPr/>
        </p:nvSpPr>
        <p:spPr>
          <a:xfrm>
            <a:off x="10499775" y="3277825"/>
            <a:ext cx="8418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dk1"/>
                </a:solidFill>
              </a:rPr>
              <a:t>prompt</a:t>
            </a:r>
            <a:endParaRPr b="1"/>
          </a:p>
        </p:txBody>
      </p:sp>
      <p:sp>
        <p:nvSpPr>
          <p:cNvPr id="116" name="Google Shape;116;p14"/>
          <p:cNvSpPr/>
          <p:nvPr/>
        </p:nvSpPr>
        <p:spPr>
          <a:xfrm rot="-5400000">
            <a:off x="6493575" y="1600300"/>
            <a:ext cx="198900" cy="2938800"/>
          </a:xfrm>
          <a:prstGeom prst="leftBrace">
            <a:avLst>
              <a:gd fmla="val 8333" name="adj1"/>
              <a:gd fmla="val 50106"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4"/>
          <p:cNvCxnSpPr>
            <a:stCxn id="116" idx="1"/>
          </p:cNvCxnSpPr>
          <p:nvPr/>
        </p:nvCxnSpPr>
        <p:spPr>
          <a:xfrm flipH="1">
            <a:off x="4332340" y="3169150"/>
            <a:ext cx="2263800" cy="1532100"/>
          </a:xfrm>
          <a:prstGeom prst="straightConnector1">
            <a:avLst/>
          </a:prstGeom>
          <a:noFill/>
          <a:ln cap="flat" cmpd="sng" w="9525">
            <a:solidFill>
              <a:srgbClr val="FF0000"/>
            </a:solidFill>
            <a:prstDash val="solid"/>
            <a:round/>
            <a:headEnd len="med" w="med" type="none"/>
            <a:tailEnd len="med" w="med" type="triangle"/>
          </a:ln>
        </p:spPr>
      </p:cxnSp>
      <p:cxnSp>
        <p:nvCxnSpPr>
          <p:cNvPr id="118" name="Google Shape;118;p14"/>
          <p:cNvCxnSpPr/>
          <p:nvPr/>
        </p:nvCxnSpPr>
        <p:spPr>
          <a:xfrm>
            <a:off x="8185200" y="2923075"/>
            <a:ext cx="2191800" cy="14376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14"/>
          <p:cNvSpPr txBox="1"/>
          <p:nvPr/>
        </p:nvSpPr>
        <p:spPr>
          <a:xfrm>
            <a:off x="10377000" y="4228150"/>
            <a:ext cx="1210800" cy="47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dk1"/>
                </a:solidFill>
              </a:rPr>
              <a:t>Ubicación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9" name="Shape 429"/>
        <p:cNvGrpSpPr/>
        <p:nvPr/>
      </p:nvGrpSpPr>
      <p:grpSpPr>
        <a:xfrm>
          <a:off x="0" y="0"/>
          <a:ext cx="0" cy="0"/>
          <a:chOff x="0" y="0"/>
          <a:chExt cx="0" cy="0"/>
        </a:xfrm>
      </p:grpSpPr>
      <p:sp>
        <p:nvSpPr>
          <p:cNvPr id="430" name="Google Shape;430;p3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1" name="Google Shape;431;p3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432" name="Google Shape;432;p3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433" name="Google Shape;433;p3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434" name="Google Shape;434;p3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435" name="Google Shape;435;p32"/>
          <p:cNvSpPr txBox="1"/>
          <p:nvPr/>
        </p:nvSpPr>
        <p:spPr>
          <a:xfrm>
            <a:off x="1312650" y="750775"/>
            <a:ext cx="57738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Encontrando archivos: grep</a:t>
            </a:r>
            <a:endParaRPr/>
          </a:p>
          <a:p>
            <a:pPr indent="0" lvl="0" marL="0" rtl="0" algn="l">
              <a:spcBef>
                <a:spcPts val="0"/>
              </a:spcBef>
              <a:spcAft>
                <a:spcPts val="0"/>
              </a:spcAft>
              <a:buNone/>
            </a:pPr>
            <a:r>
              <a:t/>
            </a:r>
            <a:endParaRPr/>
          </a:p>
        </p:txBody>
      </p:sp>
      <p:sp>
        <p:nvSpPr>
          <p:cNvPr id="436" name="Google Shape;436;p32"/>
          <p:cNvSpPr txBox="1"/>
          <p:nvPr/>
        </p:nvSpPr>
        <p:spPr>
          <a:xfrm>
            <a:off x="1312650" y="1463375"/>
            <a:ext cx="9443100" cy="10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rPr>
              <a:t>El comando </a:t>
            </a:r>
            <a:r>
              <a:rPr lang="en-US">
                <a:solidFill>
                  <a:srgbClr val="3D90D9"/>
                </a:solidFill>
                <a:highlight>
                  <a:srgbClr val="E7E7E7"/>
                </a:highlight>
                <a:latin typeface="Consolas"/>
                <a:ea typeface="Consolas"/>
                <a:cs typeface="Consolas"/>
                <a:sym typeface="Consolas"/>
              </a:rPr>
              <a:t>grep</a:t>
            </a:r>
            <a:r>
              <a:rPr lang="en-US">
                <a:solidFill>
                  <a:srgbClr val="333333"/>
                </a:solidFill>
              </a:rPr>
              <a:t> encuentra e imprime líneas en archivos que coinciden con un patrón. Para nuestros ejemplos, usaremos un archivo que contenga tres haikus publicados en 1998 en la revista </a:t>
            </a:r>
            <a:r>
              <a:rPr i="1" lang="en-US">
                <a:solidFill>
                  <a:srgbClr val="333333"/>
                </a:solidFill>
              </a:rPr>
              <a:t>Salon</a:t>
            </a:r>
            <a:r>
              <a:rPr lang="en-US">
                <a:solidFill>
                  <a:srgbClr val="333333"/>
                </a:solidFill>
              </a:rPr>
              <a:t>. Para este conjunto de ejemplos, Vamos a estar trabajando en el subdirectorio “writing”:</a:t>
            </a:r>
            <a:endParaRPr>
              <a:solidFill>
                <a:srgbClr val="333333"/>
              </a:solidFill>
            </a:endParaRPr>
          </a:p>
          <a:p>
            <a:pPr indent="0" lvl="0" marL="0" rtl="0" algn="l">
              <a:lnSpc>
                <a:spcPct val="115000"/>
              </a:lnSpc>
              <a:spcBef>
                <a:spcPts val="800"/>
              </a:spcBef>
              <a:spcAft>
                <a:spcPts val="0"/>
              </a:spcAft>
              <a:buNone/>
            </a:pPr>
            <a:r>
              <a:t/>
            </a:r>
            <a:endParaRPr sz="1050">
              <a:solidFill>
                <a:srgbClr val="333333"/>
              </a:solidFill>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solidFill>
                <a:srgbClr val="333333"/>
              </a:solidFill>
              <a:highlight>
                <a:srgbClr val="FFFFFF"/>
              </a:highlight>
            </a:endParaRPr>
          </a:p>
          <a:p>
            <a:pPr indent="0" lvl="0" marL="88900" marR="88900" rtl="0" algn="l">
              <a:lnSpc>
                <a:spcPct val="142857"/>
              </a:lnSpc>
              <a:spcBef>
                <a:spcPts val="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800"/>
              </a:spcBef>
              <a:spcAft>
                <a:spcPts val="800"/>
              </a:spcAft>
              <a:buNone/>
            </a:pPr>
            <a:r>
              <a:t/>
            </a:r>
            <a:endParaRPr>
              <a:solidFill>
                <a:srgbClr val="333333"/>
              </a:solidFill>
            </a:endParaRPr>
          </a:p>
        </p:txBody>
      </p:sp>
      <p:sp>
        <p:nvSpPr>
          <p:cNvPr id="437" name="Google Shape;437;p32"/>
          <p:cNvSpPr/>
          <p:nvPr/>
        </p:nvSpPr>
        <p:spPr>
          <a:xfrm>
            <a:off x="4848200" y="39189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txBox="1"/>
          <p:nvPr/>
        </p:nvSpPr>
        <p:spPr>
          <a:xfrm>
            <a:off x="2224300" y="3586500"/>
            <a:ext cx="1756800" cy="921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cd</a:t>
            </a:r>
            <a:br>
              <a:rPr lang="en-US" sz="1200">
                <a:solidFill>
                  <a:srgbClr val="6E5494"/>
                </a:solidFill>
                <a:highlight>
                  <a:srgbClr val="F8F8F8"/>
                </a:highlight>
                <a:latin typeface="Consolas"/>
                <a:ea typeface="Consolas"/>
                <a:cs typeface="Consolas"/>
                <a:sym typeface="Consolas"/>
              </a:rPr>
            </a:b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cd </a:t>
            </a:r>
            <a:r>
              <a:rPr lang="en-US" sz="1200">
                <a:solidFill>
                  <a:srgbClr val="6E5494"/>
                </a:solidFill>
                <a:highlight>
                  <a:srgbClr val="F8F8F8"/>
                </a:highlight>
                <a:latin typeface="Consolas"/>
                <a:ea typeface="Consolas"/>
                <a:cs typeface="Consolas"/>
                <a:sym typeface="Consolas"/>
              </a:rPr>
              <a:t>writing</a:t>
            </a:r>
            <a:br>
              <a:rPr lang="en-US" sz="1200">
                <a:solidFill>
                  <a:srgbClr val="6E5494"/>
                </a:solidFill>
                <a:highlight>
                  <a:srgbClr val="F8F8F8"/>
                </a:highlight>
                <a:latin typeface="Consolas"/>
                <a:ea typeface="Consolas"/>
                <a:cs typeface="Consolas"/>
                <a:sym typeface="Consolas"/>
              </a:rPr>
            </a:b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cat </a:t>
            </a:r>
            <a:r>
              <a:rPr lang="en-US" sz="1200">
                <a:solidFill>
                  <a:srgbClr val="6E5494"/>
                </a:solidFill>
                <a:highlight>
                  <a:srgbClr val="F8F8F8"/>
                </a:highlight>
                <a:latin typeface="Consolas"/>
                <a:ea typeface="Consolas"/>
                <a:cs typeface="Consolas"/>
                <a:sym typeface="Consolas"/>
              </a:rPr>
              <a:t>haiku.txt</a:t>
            </a:r>
            <a:endParaRPr sz="1200">
              <a:solidFill>
                <a:srgbClr val="19177C"/>
              </a:solidFill>
              <a:highlight>
                <a:srgbClr val="F8F8F8"/>
              </a:highlight>
              <a:latin typeface="Consolas"/>
              <a:ea typeface="Consolas"/>
              <a:cs typeface="Consolas"/>
              <a:sym typeface="Consolas"/>
            </a:endParaRPr>
          </a:p>
        </p:txBody>
      </p:sp>
      <p:sp>
        <p:nvSpPr>
          <p:cNvPr id="439" name="Google Shape;439;p32"/>
          <p:cNvSpPr txBox="1"/>
          <p:nvPr/>
        </p:nvSpPr>
        <p:spPr>
          <a:xfrm>
            <a:off x="5947325" y="2495375"/>
            <a:ext cx="2751900" cy="2979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The Tao that is seen</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Is not the true Tao, until</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You bring fresh toner.</a:t>
            </a:r>
            <a:br>
              <a:rPr lang="en-US" sz="1200">
                <a:solidFill>
                  <a:srgbClr val="303030"/>
                </a:solidFill>
                <a:highlight>
                  <a:srgbClr val="F8F8F8"/>
                </a:highlight>
                <a:latin typeface="Consolas"/>
                <a:ea typeface="Consolas"/>
                <a:cs typeface="Consolas"/>
                <a:sym typeface="Consolas"/>
              </a:rPr>
            </a:b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With searching comes loss</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and the presence of absence:</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"My Thesis" not found.</a:t>
            </a:r>
            <a:br>
              <a:rPr lang="en-US" sz="1200">
                <a:solidFill>
                  <a:srgbClr val="303030"/>
                </a:solidFill>
                <a:highlight>
                  <a:srgbClr val="F8F8F8"/>
                </a:highlight>
                <a:latin typeface="Consolas"/>
                <a:ea typeface="Consolas"/>
                <a:cs typeface="Consolas"/>
                <a:sym typeface="Consolas"/>
              </a:rPr>
            </a:b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Yesterday it worked</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Today it is not working</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Software is like that.</a:t>
            </a:r>
            <a:endParaRPr sz="1200">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3" name="Shape 443"/>
        <p:cNvGrpSpPr/>
        <p:nvPr/>
      </p:nvGrpSpPr>
      <p:grpSpPr>
        <a:xfrm>
          <a:off x="0" y="0"/>
          <a:ext cx="0" cy="0"/>
          <a:chOff x="0" y="0"/>
          <a:chExt cx="0" cy="0"/>
        </a:xfrm>
      </p:grpSpPr>
      <p:sp>
        <p:nvSpPr>
          <p:cNvPr id="444" name="Google Shape;444;p33"/>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5" name="Google Shape;445;p33"/>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6" name="Google Shape;446;p3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447" name="Google Shape;447;p3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448" name="Google Shape;448;p3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449" name="Google Shape;449;p3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450" name="Google Shape;450;p33"/>
          <p:cNvSpPr/>
          <p:nvPr/>
        </p:nvSpPr>
        <p:spPr>
          <a:xfrm>
            <a:off x="4709000" y="1993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txBox="1"/>
          <p:nvPr/>
        </p:nvSpPr>
        <p:spPr>
          <a:xfrm>
            <a:off x="1388850" y="1387175"/>
            <a:ext cx="9443100" cy="5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rPr>
              <a:t>Busquemos líneas que contengan la palabra “not”:</a:t>
            </a:r>
            <a:endParaRPr>
              <a:solidFill>
                <a:srgbClr val="333333"/>
              </a:solidFill>
            </a:endParaRPr>
          </a:p>
          <a:p>
            <a:pPr indent="0" lvl="0" marL="88900" marR="88900" rtl="0" algn="l">
              <a:lnSpc>
                <a:spcPct val="142857"/>
              </a:lnSpc>
              <a:spcBef>
                <a:spcPts val="800"/>
              </a:spcBef>
              <a:spcAft>
                <a:spcPts val="0"/>
              </a:spcAft>
              <a:buNone/>
            </a:pPr>
            <a:r>
              <a:t/>
            </a:r>
            <a:endParaRPr sz="1000">
              <a:solidFill>
                <a:srgbClr val="6E5494"/>
              </a:solidFill>
              <a:highlight>
                <a:srgbClr val="F8F8F8"/>
              </a:highlight>
              <a:latin typeface="Consolas"/>
              <a:ea typeface="Consolas"/>
              <a:cs typeface="Consolas"/>
              <a:sym typeface="Consolas"/>
            </a:endParaRPr>
          </a:p>
          <a:p>
            <a:pPr indent="0" lvl="0" marL="0" rtl="0" algn="l">
              <a:lnSpc>
                <a:spcPct val="115000"/>
              </a:lnSpc>
              <a:spcBef>
                <a:spcPts val="800"/>
              </a:spcBef>
              <a:spcAft>
                <a:spcPts val="0"/>
              </a:spcAft>
              <a:buNone/>
            </a:pPr>
            <a:r>
              <a:t/>
            </a:r>
            <a:endParaRPr sz="1050">
              <a:solidFill>
                <a:srgbClr val="333333"/>
              </a:solidFill>
            </a:endParaRPr>
          </a:p>
          <a:p>
            <a:pPr indent="0" lvl="0" marL="88900" marR="88900" rtl="0" algn="l">
              <a:lnSpc>
                <a:spcPct val="142857"/>
              </a:lnSpc>
              <a:spcBef>
                <a:spcPts val="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None/>
            </a:pPr>
            <a:r>
              <a:t/>
            </a:r>
            <a:endParaRPr>
              <a:solidFill>
                <a:srgbClr val="333333"/>
              </a:solidFill>
              <a:highlight>
                <a:srgbClr val="FFFFFF"/>
              </a:highlight>
            </a:endParaRPr>
          </a:p>
        </p:txBody>
      </p:sp>
      <p:sp>
        <p:nvSpPr>
          <p:cNvPr id="452" name="Google Shape;452;p33"/>
          <p:cNvSpPr txBox="1"/>
          <p:nvPr/>
        </p:nvSpPr>
        <p:spPr>
          <a:xfrm>
            <a:off x="1372650" y="2394750"/>
            <a:ext cx="8775900" cy="66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333333"/>
                </a:solidFill>
                <a:highlight>
                  <a:srgbClr val="FFFFFF"/>
                </a:highlight>
              </a:rPr>
              <a:t>Vamos a probar un patrón distinto: “The”.</a:t>
            </a:r>
            <a:endParaRPr/>
          </a:p>
        </p:txBody>
      </p:sp>
      <p:sp>
        <p:nvSpPr>
          <p:cNvPr id="453" name="Google Shape;453;p33"/>
          <p:cNvSpPr/>
          <p:nvPr/>
        </p:nvSpPr>
        <p:spPr>
          <a:xfrm>
            <a:off x="4709000" y="30761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txBox="1"/>
          <p:nvPr/>
        </p:nvSpPr>
        <p:spPr>
          <a:xfrm>
            <a:off x="1358325" y="3711250"/>
            <a:ext cx="9620100" cy="7188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800"/>
              </a:spcAft>
              <a:buNone/>
            </a:pPr>
            <a:r>
              <a:rPr lang="en-US">
                <a:solidFill>
                  <a:srgbClr val="333333"/>
                </a:solidFill>
              </a:rPr>
              <a:t>P</a:t>
            </a:r>
            <a:r>
              <a:rPr lang="en-US">
                <a:solidFill>
                  <a:srgbClr val="333333"/>
                </a:solidFill>
              </a:rPr>
              <a:t>ara restringir los aciertos a las líneas que contienen la palabra “The” por sí sola, podemos usar </a:t>
            </a:r>
            <a:r>
              <a:rPr lang="en-US">
                <a:solidFill>
                  <a:srgbClr val="3D90D9"/>
                </a:solidFill>
                <a:highlight>
                  <a:srgbClr val="E7E7E7"/>
                </a:highlight>
                <a:latin typeface="Consolas"/>
                <a:ea typeface="Consolas"/>
                <a:cs typeface="Consolas"/>
                <a:sym typeface="Consolas"/>
              </a:rPr>
              <a:t>grep</a:t>
            </a:r>
            <a:r>
              <a:rPr lang="en-US">
                <a:solidFill>
                  <a:srgbClr val="333333"/>
                </a:solidFill>
              </a:rPr>
              <a:t> con el indicador</a:t>
            </a:r>
            <a:r>
              <a:rPr lang="en-US">
                <a:solidFill>
                  <a:srgbClr val="3D90D9"/>
                </a:solidFill>
                <a:highlight>
                  <a:srgbClr val="E7E7E7"/>
                </a:highlight>
                <a:latin typeface="Consolas"/>
                <a:ea typeface="Consolas"/>
                <a:cs typeface="Consolas"/>
                <a:sym typeface="Consolas"/>
              </a:rPr>
              <a:t> -w</a:t>
            </a:r>
            <a:r>
              <a:rPr lang="en-US">
                <a:solidFill>
                  <a:srgbClr val="333333"/>
                </a:solidFill>
              </a:rPr>
              <a:t>. Esto limitará los coincidencias a palabras.</a:t>
            </a:r>
            <a:endParaRPr>
              <a:solidFill>
                <a:srgbClr val="333333"/>
              </a:solidFill>
            </a:endParaRPr>
          </a:p>
        </p:txBody>
      </p:sp>
      <p:sp>
        <p:nvSpPr>
          <p:cNvPr id="455" name="Google Shape;455;p33"/>
          <p:cNvSpPr/>
          <p:nvPr/>
        </p:nvSpPr>
        <p:spPr>
          <a:xfrm>
            <a:off x="4671875" y="4679238"/>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txBox="1"/>
          <p:nvPr/>
        </p:nvSpPr>
        <p:spPr>
          <a:xfrm>
            <a:off x="1404250" y="4786750"/>
            <a:ext cx="9573900" cy="847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A veces, queremos buscar una frase, en vez de una sola palabra. Esto puede hacerse fácilmente con </a:t>
            </a:r>
            <a:r>
              <a:rPr lang="en-US">
                <a:solidFill>
                  <a:srgbClr val="3D90D9"/>
                </a:solidFill>
                <a:highlight>
                  <a:srgbClr val="E7E7E7"/>
                </a:highlight>
                <a:latin typeface="Consolas"/>
                <a:ea typeface="Consolas"/>
                <a:cs typeface="Consolas"/>
                <a:sym typeface="Consolas"/>
              </a:rPr>
              <a:t>grep</a:t>
            </a:r>
            <a:r>
              <a:rPr lang="en-US">
                <a:solidFill>
                  <a:srgbClr val="333333"/>
                </a:solidFill>
                <a:highlight>
                  <a:srgbClr val="FFFFFF"/>
                </a:highlight>
              </a:rPr>
              <a:t> usando la frase entre comillas.</a:t>
            </a:r>
            <a:endParaRPr/>
          </a:p>
        </p:txBody>
      </p:sp>
      <p:sp>
        <p:nvSpPr>
          <p:cNvPr id="457" name="Google Shape;457;p33"/>
          <p:cNvSpPr/>
          <p:nvPr/>
        </p:nvSpPr>
        <p:spPr>
          <a:xfrm>
            <a:off x="4671875" y="56100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txBox="1"/>
          <p:nvPr/>
        </p:nvSpPr>
        <p:spPr>
          <a:xfrm>
            <a:off x="5620825" y="1731300"/>
            <a:ext cx="2619900" cy="921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Is not the true Tao, until</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"My Thesis" not found</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Today it is not working</a:t>
            </a:r>
            <a:endParaRPr sz="1200">
              <a:solidFill>
                <a:srgbClr val="19177C"/>
              </a:solidFill>
              <a:highlight>
                <a:srgbClr val="F8F8F8"/>
              </a:highlight>
              <a:latin typeface="Consolas"/>
              <a:ea typeface="Consolas"/>
              <a:cs typeface="Consolas"/>
              <a:sym typeface="Consolas"/>
            </a:endParaRPr>
          </a:p>
        </p:txBody>
      </p:sp>
      <p:sp>
        <p:nvSpPr>
          <p:cNvPr id="459" name="Google Shape;459;p33"/>
          <p:cNvSpPr txBox="1"/>
          <p:nvPr/>
        </p:nvSpPr>
        <p:spPr>
          <a:xfrm>
            <a:off x="1440900" y="1978850"/>
            <a:ext cx="2159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grep </a:t>
            </a:r>
            <a:r>
              <a:rPr lang="en-US" sz="1200">
                <a:solidFill>
                  <a:srgbClr val="6E5494"/>
                </a:solidFill>
                <a:highlight>
                  <a:srgbClr val="F8F8F8"/>
                </a:highlight>
                <a:latin typeface="Consolas"/>
                <a:ea typeface="Consolas"/>
                <a:cs typeface="Consolas"/>
                <a:sym typeface="Consolas"/>
              </a:rPr>
              <a:t>not haiku.txt</a:t>
            </a:r>
            <a:endParaRPr sz="1200">
              <a:solidFill>
                <a:srgbClr val="19177C"/>
              </a:solidFill>
              <a:highlight>
                <a:srgbClr val="F8F8F8"/>
              </a:highlight>
              <a:latin typeface="Consolas"/>
              <a:ea typeface="Consolas"/>
              <a:cs typeface="Consolas"/>
              <a:sym typeface="Consolas"/>
            </a:endParaRPr>
          </a:p>
        </p:txBody>
      </p:sp>
      <p:sp>
        <p:nvSpPr>
          <p:cNvPr id="460" name="Google Shape;460;p33"/>
          <p:cNvSpPr txBox="1"/>
          <p:nvPr/>
        </p:nvSpPr>
        <p:spPr>
          <a:xfrm>
            <a:off x="1440900" y="2980138"/>
            <a:ext cx="2159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grep </a:t>
            </a:r>
            <a:r>
              <a:rPr lang="en-US" sz="1200">
                <a:solidFill>
                  <a:srgbClr val="6E5494"/>
                </a:solidFill>
                <a:highlight>
                  <a:srgbClr val="F8F8F8"/>
                </a:highlight>
                <a:latin typeface="Consolas"/>
                <a:ea typeface="Consolas"/>
                <a:cs typeface="Consolas"/>
                <a:sym typeface="Consolas"/>
              </a:rPr>
              <a:t>The haiku.txt</a:t>
            </a:r>
            <a:endParaRPr sz="1200">
              <a:solidFill>
                <a:srgbClr val="19177C"/>
              </a:solidFill>
              <a:highlight>
                <a:srgbClr val="F8F8F8"/>
              </a:highlight>
              <a:latin typeface="Consolas"/>
              <a:ea typeface="Consolas"/>
              <a:cs typeface="Consolas"/>
              <a:sym typeface="Consolas"/>
            </a:endParaRPr>
          </a:p>
        </p:txBody>
      </p:sp>
      <p:sp>
        <p:nvSpPr>
          <p:cNvPr id="461" name="Google Shape;461;p33"/>
          <p:cNvSpPr txBox="1"/>
          <p:nvPr/>
        </p:nvSpPr>
        <p:spPr>
          <a:xfrm>
            <a:off x="5620825" y="2872413"/>
            <a:ext cx="2619900" cy="663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The Tao that is seen</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"My Thesis" not found.</a:t>
            </a:r>
            <a:endParaRPr sz="1200">
              <a:solidFill>
                <a:srgbClr val="19177C"/>
              </a:solidFill>
              <a:highlight>
                <a:srgbClr val="F8F8F8"/>
              </a:highlight>
              <a:latin typeface="Consolas"/>
              <a:ea typeface="Consolas"/>
              <a:cs typeface="Consolas"/>
              <a:sym typeface="Consolas"/>
            </a:endParaRPr>
          </a:p>
        </p:txBody>
      </p:sp>
      <p:sp>
        <p:nvSpPr>
          <p:cNvPr id="462" name="Google Shape;462;p33"/>
          <p:cNvSpPr txBox="1"/>
          <p:nvPr/>
        </p:nvSpPr>
        <p:spPr>
          <a:xfrm>
            <a:off x="1440900" y="4526838"/>
            <a:ext cx="23715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grep</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-w</a:t>
            </a:r>
            <a:r>
              <a:rPr lang="en-US" sz="1200">
                <a:solidFill>
                  <a:srgbClr val="6E5494"/>
                </a:solidFill>
                <a:highlight>
                  <a:srgbClr val="F8F8F8"/>
                </a:highlight>
                <a:latin typeface="Consolas"/>
                <a:ea typeface="Consolas"/>
                <a:cs typeface="Consolas"/>
                <a:sym typeface="Consolas"/>
              </a:rPr>
              <a:t> The haiku.txt</a:t>
            </a:r>
            <a:endParaRPr sz="1200">
              <a:solidFill>
                <a:srgbClr val="19177C"/>
              </a:solidFill>
              <a:highlight>
                <a:srgbClr val="F8F8F8"/>
              </a:highlight>
              <a:latin typeface="Consolas"/>
              <a:ea typeface="Consolas"/>
              <a:cs typeface="Consolas"/>
              <a:sym typeface="Consolas"/>
            </a:endParaRPr>
          </a:p>
        </p:txBody>
      </p:sp>
      <p:sp>
        <p:nvSpPr>
          <p:cNvPr id="463" name="Google Shape;463;p33"/>
          <p:cNvSpPr txBox="1"/>
          <p:nvPr/>
        </p:nvSpPr>
        <p:spPr>
          <a:xfrm>
            <a:off x="1440900" y="5537688"/>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grep</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-w</a:t>
            </a:r>
            <a:r>
              <a:rPr lang="en-US" sz="1200">
                <a:solidFill>
                  <a:srgbClr val="6E5494"/>
                </a:solidFill>
                <a:highlight>
                  <a:srgbClr val="F8F8F8"/>
                </a:highlight>
                <a:latin typeface="Consolas"/>
                <a:ea typeface="Consolas"/>
                <a:cs typeface="Consolas"/>
                <a:sym typeface="Consolas"/>
              </a:rPr>
              <a:t> </a:t>
            </a:r>
            <a:r>
              <a:rPr lang="en-US" sz="1200">
                <a:solidFill>
                  <a:srgbClr val="BA2121"/>
                </a:solidFill>
                <a:highlight>
                  <a:srgbClr val="F8F8F8"/>
                </a:highlight>
                <a:latin typeface="Consolas"/>
                <a:ea typeface="Consolas"/>
                <a:cs typeface="Consolas"/>
                <a:sym typeface="Consolas"/>
              </a:rPr>
              <a:t>"is not"</a:t>
            </a:r>
            <a:r>
              <a:rPr lang="en-US" sz="1200">
                <a:solidFill>
                  <a:srgbClr val="6E5494"/>
                </a:solidFill>
                <a:highlight>
                  <a:srgbClr val="F8F8F8"/>
                </a:highlight>
                <a:latin typeface="Consolas"/>
                <a:ea typeface="Consolas"/>
                <a:cs typeface="Consolas"/>
                <a:sym typeface="Consolas"/>
              </a:rPr>
              <a:t> haiku.txt</a:t>
            </a:r>
            <a:endParaRPr sz="1200">
              <a:solidFill>
                <a:srgbClr val="19177C"/>
              </a:solidFill>
              <a:highlight>
                <a:srgbClr val="F8F8F8"/>
              </a:highlight>
              <a:latin typeface="Consolas"/>
              <a:ea typeface="Consolas"/>
              <a:cs typeface="Consolas"/>
              <a:sym typeface="Consolas"/>
            </a:endParaRPr>
          </a:p>
        </p:txBody>
      </p:sp>
      <p:sp>
        <p:nvSpPr>
          <p:cNvPr id="464" name="Google Shape;464;p33"/>
          <p:cNvSpPr txBox="1"/>
          <p:nvPr/>
        </p:nvSpPr>
        <p:spPr>
          <a:xfrm>
            <a:off x="5620825" y="4526838"/>
            <a:ext cx="26199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The Tao that is seen</a:t>
            </a:r>
            <a:endParaRPr sz="1200">
              <a:solidFill>
                <a:srgbClr val="19177C"/>
              </a:solidFill>
              <a:highlight>
                <a:srgbClr val="F8F8F8"/>
              </a:highlight>
              <a:latin typeface="Consolas"/>
              <a:ea typeface="Consolas"/>
              <a:cs typeface="Consolas"/>
              <a:sym typeface="Consolas"/>
            </a:endParaRPr>
          </a:p>
        </p:txBody>
      </p:sp>
      <p:sp>
        <p:nvSpPr>
          <p:cNvPr id="465" name="Google Shape;465;p33"/>
          <p:cNvSpPr txBox="1"/>
          <p:nvPr/>
        </p:nvSpPr>
        <p:spPr>
          <a:xfrm>
            <a:off x="5620825" y="5537675"/>
            <a:ext cx="26199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Today it is not working</a:t>
            </a:r>
            <a:endParaRPr sz="1200">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9" name="Shape 469"/>
        <p:cNvGrpSpPr/>
        <p:nvPr/>
      </p:nvGrpSpPr>
      <p:grpSpPr>
        <a:xfrm>
          <a:off x="0" y="0"/>
          <a:ext cx="0" cy="0"/>
          <a:chOff x="0" y="0"/>
          <a:chExt cx="0" cy="0"/>
        </a:xfrm>
      </p:grpSpPr>
      <p:sp>
        <p:nvSpPr>
          <p:cNvPr id="470" name="Google Shape;470;p34"/>
          <p:cNvSpPr txBox="1"/>
          <p:nvPr/>
        </p:nvSpPr>
        <p:spPr>
          <a:xfrm>
            <a:off x="1388850" y="1387175"/>
            <a:ext cx="9443100" cy="40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a:solidFill>
                  <a:srgbClr val="333333"/>
                </a:solidFill>
                <a:highlight>
                  <a:srgbClr val="FFFFFF"/>
                </a:highlight>
              </a:rPr>
              <a:t>Otra opción útil es </a:t>
            </a:r>
            <a:r>
              <a:rPr lang="en-US">
                <a:solidFill>
                  <a:srgbClr val="3D90D9"/>
                </a:solidFill>
                <a:highlight>
                  <a:srgbClr val="E7E7E7"/>
                </a:highlight>
                <a:latin typeface="Consolas"/>
                <a:ea typeface="Consolas"/>
                <a:cs typeface="Consolas"/>
                <a:sym typeface="Consolas"/>
              </a:rPr>
              <a:t>-n</a:t>
            </a:r>
            <a:r>
              <a:rPr lang="en-US">
                <a:solidFill>
                  <a:srgbClr val="333333"/>
                </a:solidFill>
                <a:highlight>
                  <a:srgbClr val="FFFFFF"/>
                </a:highlight>
              </a:rPr>
              <a:t>, que numera las líneas que coinciden:</a:t>
            </a:r>
            <a:endParaRPr>
              <a:solidFill>
                <a:srgbClr val="333333"/>
              </a:solidFill>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80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0" rtl="0" algn="just">
              <a:lnSpc>
                <a:spcPct val="115000"/>
              </a:lnSpc>
              <a:spcBef>
                <a:spcPts val="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None/>
            </a:pPr>
            <a:r>
              <a:t/>
            </a:r>
            <a:endParaRPr>
              <a:solidFill>
                <a:srgbClr val="333333"/>
              </a:solidFill>
              <a:highlight>
                <a:srgbClr val="FFFFFF"/>
              </a:highlight>
            </a:endParaRPr>
          </a:p>
        </p:txBody>
      </p:sp>
      <p:sp>
        <p:nvSpPr>
          <p:cNvPr id="471" name="Google Shape;471;p34"/>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EJEMPLOS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2" name="Google Shape;472;p3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3" name="Google Shape;473;p3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474" name="Google Shape;474;p3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475" name="Google Shape;475;p3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476" name="Google Shape;476;p3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477" name="Google Shape;477;p34"/>
          <p:cNvSpPr txBox="1"/>
          <p:nvPr/>
        </p:nvSpPr>
        <p:spPr>
          <a:xfrm>
            <a:off x="1479450" y="2040263"/>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grep</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a:t>
            </a:r>
            <a:r>
              <a:rPr lang="en-US" sz="1200">
                <a:solidFill>
                  <a:srgbClr val="BA2121"/>
                </a:solidFill>
                <a:highlight>
                  <a:srgbClr val="F8F8F8"/>
                </a:highlight>
                <a:latin typeface="Consolas"/>
                <a:ea typeface="Consolas"/>
                <a:cs typeface="Consolas"/>
                <a:sym typeface="Consolas"/>
              </a:rPr>
              <a:t>"it"</a:t>
            </a:r>
            <a:r>
              <a:rPr lang="en-US" sz="1200">
                <a:solidFill>
                  <a:srgbClr val="6E5494"/>
                </a:solidFill>
                <a:highlight>
                  <a:srgbClr val="F8F8F8"/>
                </a:highlight>
                <a:latin typeface="Consolas"/>
                <a:ea typeface="Consolas"/>
                <a:cs typeface="Consolas"/>
                <a:sym typeface="Consolas"/>
              </a:rPr>
              <a:t> haiku.txt</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478" name="Google Shape;478;p34"/>
          <p:cNvSpPr txBox="1"/>
          <p:nvPr/>
        </p:nvSpPr>
        <p:spPr>
          <a:xfrm>
            <a:off x="5767875" y="1781225"/>
            <a:ext cx="2870400" cy="9192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303030"/>
                </a:solidFill>
                <a:highlight>
                  <a:srgbClr val="F8F8F8"/>
                </a:highlight>
                <a:latin typeface="Consolas"/>
                <a:ea typeface="Consolas"/>
                <a:cs typeface="Consolas"/>
                <a:sym typeface="Consolas"/>
              </a:rPr>
              <a:t>5:With searching comes loss</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9:Yesterday it worked</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10:Today it is not working</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479" name="Google Shape;479;p34"/>
          <p:cNvSpPr txBox="1"/>
          <p:nvPr/>
        </p:nvSpPr>
        <p:spPr>
          <a:xfrm>
            <a:off x="1479450" y="3446438"/>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grep</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-w</a:t>
            </a:r>
            <a:r>
              <a:rPr lang="en-US" sz="1200">
                <a:solidFill>
                  <a:srgbClr val="6E5494"/>
                </a:solidFill>
                <a:highlight>
                  <a:srgbClr val="F8F8F8"/>
                </a:highlight>
                <a:latin typeface="Consolas"/>
                <a:ea typeface="Consolas"/>
                <a:cs typeface="Consolas"/>
                <a:sym typeface="Consolas"/>
              </a:rPr>
              <a:t> </a:t>
            </a:r>
            <a:r>
              <a:rPr lang="en-US" sz="1200">
                <a:solidFill>
                  <a:srgbClr val="BA2121"/>
                </a:solidFill>
                <a:highlight>
                  <a:srgbClr val="F8F8F8"/>
                </a:highlight>
                <a:latin typeface="Consolas"/>
                <a:ea typeface="Consolas"/>
                <a:cs typeface="Consolas"/>
                <a:sym typeface="Consolas"/>
              </a:rPr>
              <a:t>"the"</a:t>
            </a:r>
            <a:r>
              <a:rPr lang="en-US" sz="1200">
                <a:solidFill>
                  <a:srgbClr val="6E5494"/>
                </a:solidFill>
                <a:highlight>
                  <a:srgbClr val="F8F8F8"/>
                </a:highlight>
                <a:latin typeface="Consolas"/>
                <a:ea typeface="Consolas"/>
                <a:cs typeface="Consolas"/>
                <a:sym typeface="Consolas"/>
              </a:rPr>
              <a:t> haiku.txt</a:t>
            </a:r>
            <a:br>
              <a:rPr lang="en-US" sz="1200">
                <a:solidFill>
                  <a:srgbClr val="6E5494"/>
                </a:solidFill>
                <a:highlight>
                  <a:srgbClr val="F8F8F8"/>
                </a:highlight>
                <a:latin typeface="Consolas"/>
                <a:ea typeface="Consolas"/>
                <a:cs typeface="Consolas"/>
                <a:sym typeface="Consolas"/>
              </a:rPr>
            </a:br>
            <a:endParaRPr sz="1200">
              <a:solidFill>
                <a:srgbClr val="6E5494"/>
              </a:solidFill>
              <a:highlight>
                <a:srgbClr val="F8F8F8"/>
              </a:highlight>
              <a:latin typeface="Consolas"/>
              <a:ea typeface="Consolas"/>
              <a:cs typeface="Consolas"/>
              <a:sym typeface="Consolas"/>
            </a:endParaRPr>
          </a:p>
          <a:p>
            <a:pPr indent="0" lvl="0" marL="0" rtl="0" algn="l">
              <a:lnSpc>
                <a:spcPct val="115000"/>
              </a:lnSpc>
              <a:spcBef>
                <a:spcPts val="80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480" name="Google Shape;480;p34"/>
          <p:cNvSpPr txBox="1"/>
          <p:nvPr/>
        </p:nvSpPr>
        <p:spPr>
          <a:xfrm>
            <a:off x="5767875" y="3287600"/>
            <a:ext cx="2870400" cy="718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303030"/>
                </a:solidFill>
                <a:highlight>
                  <a:srgbClr val="F8F8F8"/>
                </a:highlight>
                <a:latin typeface="Consolas"/>
                <a:ea typeface="Consolas"/>
                <a:cs typeface="Consolas"/>
                <a:sym typeface="Consolas"/>
              </a:rPr>
              <a:t>2:Is not the true Tao, until</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6:and the presence of absence:</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481" name="Google Shape;481;p34"/>
          <p:cNvSpPr txBox="1"/>
          <p:nvPr/>
        </p:nvSpPr>
        <p:spPr>
          <a:xfrm>
            <a:off x="1312650" y="2732900"/>
            <a:ext cx="9563700" cy="718800"/>
          </a:xfrm>
          <a:prstGeom prst="rect">
            <a:avLst/>
          </a:prstGeom>
          <a:noFill/>
          <a:ln>
            <a:noFill/>
          </a:ln>
        </p:spPr>
        <p:txBody>
          <a:bodyPr anchorCtr="0" anchor="ctr" bIns="91425" lIns="91425" spcFirstLastPara="1" rIns="91425" wrap="square" tIns="91425">
            <a:noAutofit/>
          </a:bodyPr>
          <a:lstStyle/>
          <a:p>
            <a:pPr indent="0" lvl="0" marL="88900" marR="88900" rtl="0" algn="just">
              <a:lnSpc>
                <a:spcPct val="100000"/>
              </a:lnSpc>
              <a:spcBef>
                <a:spcPts val="0"/>
              </a:spcBef>
              <a:spcAft>
                <a:spcPts val="800"/>
              </a:spcAft>
              <a:buNone/>
            </a:pPr>
            <a:r>
              <a:rPr lang="en-US">
                <a:solidFill>
                  <a:srgbClr val="333333"/>
                </a:solidFill>
                <a:highlight>
                  <a:srgbClr val="FFFFFF"/>
                </a:highlight>
              </a:rPr>
              <a:t>Podemos combinar la opción </a:t>
            </a:r>
            <a:r>
              <a:rPr lang="en-US">
                <a:solidFill>
                  <a:srgbClr val="3D90D9"/>
                </a:solidFill>
                <a:highlight>
                  <a:srgbClr val="E7E7E7"/>
                </a:highlight>
                <a:latin typeface="Consolas"/>
                <a:ea typeface="Consolas"/>
                <a:cs typeface="Consolas"/>
                <a:sym typeface="Consolas"/>
              </a:rPr>
              <a:t>-w</a:t>
            </a:r>
            <a:r>
              <a:rPr lang="en-US">
                <a:solidFill>
                  <a:srgbClr val="333333"/>
                </a:solidFill>
                <a:highlight>
                  <a:srgbClr val="FFFFFF"/>
                </a:highlight>
              </a:rPr>
              <a:t> para encontrar las líneas que contienen la palabra “the” con </a:t>
            </a:r>
            <a:r>
              <a:rPr lang="en-US">
                <a:solidFill>
                  <a:srgbClr val="3D90D9"/>
                </a:solidFill>
                <a:highlight>
                  <a:srgbClr val="E7E7E7"/>
                </a:highlight>
                <a:latin typeface="Consolas"/>
                <a:ea typeface="Consolas"/>
                <a:cs typeface="Consolas"/>
                <a:sym typeface="Consolas"/>
              </a:rPr>
              <a:t>-n</a:t>
            </a:r>
            <a:r>
              <a:rPr lang="en-US">
                <a:solidFill>
                  <a:srgbClr val="333333"/>
                </a:solidFill>
                <a:highlight>
                  <a:srgbClr val="FFFFFF"/>
                </a:highlight>
              </a:rPr>
              <a:t> para numerar las líneas que coinciden:</a:t>
            </a:r>
            <a:endParaRPr>
              <a:solidFill>
                <a:srgbClr val="6E5494"/>
              </a:solidFill>
              <a:highlight>
                <a:srgbClr val="F8F8F8"/>
              </a:highlight>
              <a:latin typeface="Consolas"/>
              <a:ea typeface="Consolas"/>
              <a:cs typeface="Consolas"/>
              <a:sym typeface="Consolas"/>
            </a:endParaRPr>
          </a:p>
        </p:txBody>
      </p:sp>
      <p:sp>
        <p:nvSpPr>
          <p:cNvPr id="482" name="Google Shape;482;p34"/>
          <p:cNvSpPr txBox="1"/>
          <p:nvPr/>
        </p:nvSpPr>
        <p:spPr>
          <a:xfrm>
            <a:off x="1366650" y="4159100"/>
            <a:ext cx="9487500" cy="33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800"/>
              </a:spcAft>
              <a:buNone/>
            </a:pPr>
            <a:r>
              <a:rPr lang="en-US">
                <a:solidFill>
                  <a:srgbClr val="333333"/>
                </a:solidFill>
              </a:rPr>
              <a:t>Ahora queremos usar la opción </a:t>
            </a:r>
            <a:r>
              <a:rPr lang="en-US">
                <a:solidFill>
                  <a:srgbClr val="3D90D9"/>
                </a:solidFill>
                <a:highlight>
                  <a:srgbClr val="E7E7E7"/>
                </a:highlight>
                <a:latin typeface="Consolas"/>
                <a:ea typeface="Consolas"/>
                <a:cs typeface="Consolas"/>
                <a:sym typeface="Consolas"/>
              </a:rPr>
              <a:t>-i</a:t>
            </a:r>
            <a:r>
              <a:rPr lang="en-US">
                <a:solidFill>
                  <a:srgbClr val="333333"/>
                </a:solidFill>
              </a:rPr>
              <a:t> para hacer que nuestra búsqueda sea insensible a mayúsculas y minúsculas:</a:t>
            </a:r>
            <a:endParaRPr>
              <a:solidFill>
                <a:srgbClr val="333333"/>
              </a:solidFill>
            </a:endParaRPr>
          </a:p>
        </p:txBody>
      </p:sp>
      <p:sp>
        <p:nvSpPr>
          <p:cNvPr id="483" name="Google Shape;483;p34"/>
          <p:cNvSpPr txBox="1"/>
          <p:nvPr/>
        </p:nvSpPr>
        <p:spPr>
          <a:xfrm>
            <a:off x="1479450" y="4685263"/>
            <a:ext cx="3097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grep</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-w</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-i</a:t>
            </a:r>
            <a:r>
              <a:rPr lang="en-US" sz="1200">
                <a:solidFill>
                  <a:srgbClr val="6E5494"/>
                </a:solidFill>
                <a:highlight>
                  <a:srgbClr val="F8F8F8"/>
                </a:highlight>
                <a:latin typeface="Consolas"/>
                <a:ea typeface="Consolas"/>
                <a:cs typeface="Consolas"/>
                <a:sym typeface="Consolas"/>
              </a:rPr>
              <a:t> </a:t>
            </a:r>
            <a:r>
              <a:rPr lang="en-US" sz="1200">
                <a:solidFill>
                  <a:srgbClr val="BA2121"/>
                </a:solidFill>
                <a:highlight>
                  <a:srgbClr val="F8F8F8"/>
                </a:highlight>
                <a:latin typeface="Consolas"/>
                <a:ea typeface="Consolas"/>
                <a:cs typeface="Consolas"/>
                <a:sym typeface="Consolas"/>
              </a:rPr>
              <a:t>"the"</a:t>
            </a:r>
            <a:r>
              <a:rPr lang="en-US" sz="1200">
                <a:solidFill>
                  <a:srgbClr val="6E5494"/>
                </a:solidFill>
                <a:highlight>
                  <a:srgbClr val="F8F8F8"/>
                </a:highlight>
                <a:latin typeface="Consolas"/>
                <a:ea typeface="Consolas"/>
                <a:cs typeface="Consolas"/>
                <a:sym typeface="Consolas"/>
              </a:rPr>
              <a:t> haiku.txt</a:t>
            </a:r>
            <a:endParaRPr sz="1200">
              <a:solidFill>
                <a:srgbClr val="19177C"/>
              </a:solidFill>
              <a:highlight>
                <a:srgbClr val="F8F8F8"/>
              </a:highlight>
              <a:latin typeface="Consolas"/>
              <a:ea typeface="Consolas"/>
              <a:cs typeface="Consolas"/>
              <a:sym typeface="Consolas"/>
            </a:endParaRPr>
          </a:p>
          <a:p>
            <a:pPr indent="0" lvl="0" marL="0" rtl="0" algn="l">
              <a:lnSpc>
                <a:spcPct val="115000"/>
              </a:lnSpc>
              <a:spcBef>
                <a:spcPts val="80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484" name="Google Shape;484;p34"/>
          <p:cNvSpPr txBox="1"/>
          <p:nvPr/>
        </p:nvSpPr>
        <p:spPr>
          <a:xfrm>
            <a:off x="6225075" y="4497800"/>
            <a:ext cx="2870400" cy="9426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303030"/>
                </a:solidFill>
                <a:highlight>
                  <a:srgbClr val="F8F8F8"/>
                </a:highlight>
                <a:latin typeface="Consolas"/>
                <a:ea typeface="Consolas"/>
                <a:cs typeface="Consolas"/>
                <a:sym typeface="Consolas"/>
              </a:rPr>
              <a:t>1:The Tao that is seen</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2:Is not the true Tao, until</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6:and the presence of absence:</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485" name="Google Shape;485;p34"/>
          <p:cNvSpPr/>
          <p:nvPr/>
        </p:nvSpPr>
        <p:spPr>
          <a:xfrm>
            <a:off x="4923863" y="21323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a:off x="4923863" y="3518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
          <p:cNvSpPr/>
          <p:nvPr/>
        </p:nvSpPr>
        <p:spPr>
          <a:xfrm>
            <a:off x="5312213" y="47575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1" name="Shape 491"/>
        <p:cNvGrpSpPr/>
        <p:nvPr/>
      </p:nvGrpSpPr>
      <p:grpSpPr>
        <a:xfrm>
          <a:off x="0" y="0"/>
          <a:ext cx="0" cy="0"/>
          <a:chOff x="0" y="0"/>
          <a:chExt cx="0" cy="0"/>
        </a:xfrm>
      </p:grpSpPr>
      <p:sp>
        <p:nvSpPr>
          <p:cNvPr id="492" name="Google Shape;492;p35"/>
          <p:cNvSpPr txBox="1"/>
          <p:nvPr/>
        </p:nvSpPr>
        <p:spPr>
          <a:xfrm>
            <a:off x="1388850" y="1387175"/>
            <a:ext cx="9443100" cy="552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200">
                <a:solidFill>
                  <a:srgbClr val="333333"/>
                </a:solidFill>
              </a:rPr>
              <a:t>Ahora, queremos usar la opción </a:t>
            </a:r>
            <a:r>
              <a:rPr lang="en-US" sz="1200">
                <a:solidFill>
                  <a:srgbClr val="3D90D9"/>
                </a:solidFill>
                <a:highlight>
                  <a:srgbClr val="E7E7E7"/>
                </a:highlight>
                <a:latin typeface="Consolas"/>
                <a:ea typeface="Consolas"/>
                <a:cs typeface="Consolas"/>
                <a:sym typeface="Consolas"/>
              </a:rPr>
              <a:t>-v</a:t>
            </a:r>
            <a:r>
              <a:rPr lang="en-US" sz="1200">
                <a:solidFill>
                  <a:srgbClr val="333333"/>
                </a:solidFill>
              </a:rPr>
              <a:t> para invertir nuestra búsqueda, es decir, queremos que obtener las líneas que </a:t>
            </a:r>
            <a:r>
              <a:rPr lang="en-US" sz="1200">
                <a:solidFill>
                  <a:srgbClr val="FF0000"/>
                </a:solidFill>
              </a:rPr>
              <a:t>NO</a:t>
            </a:r>
            <a:r>
              <a:rPr lang="en-US" sz="1200">
                <a:solidFill>
                  <a:srgbClr val="333333"/>
                </a:solidFill>
              </a:rPr>
              <a:t> contienen la palabra “the”.</a:t>
            </a:r>
            <a:endParaRPr sz="1200">
              <a:solidFill>
                <a:srgbClr val="333333"/>
              </a:solidFill>
              <a:highlight>
                <a:srgbClr val="FFFFFF"/>
              </a:highlight>
            </a:endParaRPr>
          </a:p>
          <a:p>
            <a:pPr indent="0" lvl="0" marL="0" rtl="0" algn="just">
              <a:lnSpc>
                <a:spcPct val="115000"/>
              </a:lnSpc>
              <a:spcBef>
                <a:spcPts val="800"/>
              </a:spcBef>
              <a:spcAft>
                <a:spcPts val="0"/>
              </a:spcAft>
              <a:buNone/>
            </a:pPr>
            <a:r>
              <a:t/>
            </a:r>
            <a:endParaRPr sz="1200">
              <a:solidFill>
                <a:srgbClr val="333333"/>
              </a:solidFill>
            </a:endParaRPr>
          </a:p>
          <a:p>
            <a:pPr indent="0" lvl="0" marL="0" rtl="0" algn="just">
              <a:lnSpc>
                <a:spcPct val="115000"/>
              </a:lnSpc>
              <a:spcBef>
                <a:spcPts val="0"/>
              </a:spcBef>
              <a:spcAft>
                <a:spcPts val="0"/>
              </a:spcAft>
              <a:buNone/>
            </a:pPr>
            <a:r>
              <a:t/>
            </a:r>
            <a:endParaRPr sz="1200">
              <a:solidFill>
                <a:srgbClr val="333333"/>
              </a:solidFill>
            </a:endParaRPr>
          </a:p>
          <a:p>
            <a:pPr indent="0" lvl="0" marL="0" rtl="0" algn="just">
              <a:lnSpc>
                <a:spcPct val="115000"/>
              </a:lnSpc>
              <a:spcBef>
                <a:spcPts val="80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0" rtl="0" algn="just">
              <a:lnSpc>
                <a:spcPct val="115000"/>
              </a:lnSpc>
              <a:spcBef>
                <a:spcPts val="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None/>
            </a:pPr>
            <a:r>
              <a:t/>
            </a:r>
            <a:endParaRPr sz="1200">
              <a:solidFill>
                <a:srgbClr val="333333"/>
              </a:solidFill>
              <a:highlight>
                <a:srgbClr val="FFFFFF"/>
              </a:highlight>
            </a:endParaRPr>
          </a:p>
        </p:txBody>
      </p:sp>
      <p:sp>
        <p:nvSpPr>
          <p:cNvPr id="493" name="Google Shape;493;p35"/>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EJEMPLOS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4" name="Google Shape;494;p35"/>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5" name="Google Shape;495;p3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496" name="Google Shape;496;p3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497" name="Google Shape;497;p3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498" name="Google Shape;498;p3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499" name="Google Shape;499;p35"/>
          <p:cNvSpPr txBox="1"/>
          <p:nvPr/>
        </p:nvSpPr>
        <p:spPr>
          <a:xfrm>
            <a:off x="1499400" y="2773900"/>
            <a:ext cx="3003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grep</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-w</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-v</a:t>
            </a:r>
            <a:r>
              <a:rPr lang="en-US" sz="1200">
                <a:solidFill>
                  <a:srgbClr val="6E5494"/>
                </a:solidFill>
                <a:highlight>
                  <a:srgbClr val="F8F8F8"/>
                </a:highlight>
                <a:latin typeface="Consolas"/>
                <a:ea typeface="Consolas"/>
                <a:cs typeface="Consolas"/>
                <a:sym typeface="Consolas"/>
              </a:rPr>
              <a:t> </a:t>
            </a:r>
            <a:r>
              <a:rPr lang="en-US" sz="1200">
                <a:solidFill>
                  <a:srgbClr val="BA2121"/>
                </a:solidFill>
                <a:highlight>
                  <a:srgbClr val="F8F8F8"/>
                </a:highlight>
                <a:latin typeface="Consolas"/>
                <a:ea typeface="Consolas"/>
                <a:cs typeface="Consolas"/>
                <a:sym typeface="Consolas"/>
              </a:rPr>
              <a:t>"the"</a:t>
            </a:r>
            <a:r>
              <a:rPr lang="en-US" sz="1200">
                <a:solidFill>
                  <a:srgbClr val="6E5494"/>
                </a:solidFill>
                <a:highlight>
                  <a:srgbClr val="F8F8F8"/>
                </a:highlight>
                <a:latin typeface="Consolas"/>
                <a:ea typeface="Consolas"/>
                <a:cs typeface="Consolas"/>
                <a:sym typeface="Consolas"/>
              </a:rPr>
              <a:t> haiku.txt</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00" name="Google Shape;500;p35"/>
          <p:cNvSpPr txBox="1"/>
          <p:nvPr/>
        </p:nvSpPr>
        <p:spPr>
          <a:xfrm>
            <a:off x="6093200" y="1917550"/>
            <a:ext cx="3633000" cy="2113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000">
                <a:solidFill>
                  <a:srgbClr val="303030"/>
                </a:solidFill>
                <a:highlight>
                  <a:srgbClr val="F8F8F8"/>
                </a:highlight>
                <a:latin typeface="Consolas"/>
                <a:ea typeface="Consolas"/>
                <a:cs typeface="Consolas"/>
                <a:sym typeface="Consolas"/>
              </a:rPr>
              <a:t>1:The Tao that is seen</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3:You bring fresh toner.</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4:</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5:With searching comes loss</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7:"My Thesis" not found.</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8:</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9:Yesterday it worked</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10:Today it is not working</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11:Software is like that.</a:t>
            </a:r>
            <a:endParaRPr sz="10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01" name="Google Shape;501;p35"/>
          <p:cNvSpPr/>
          <p:nvPr/>
        </p:nvSpPr>
        <p:spPr>
          <a:xfrm>
            <a:off x="5171038" y="28462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5"/>
          <p:cNvSpPr txBox="1"/>
          <p:nvPr/>
        </p:nvSpPr>
        <p:spPr>
          <a:xfrm>
            <a:off x="1499400" y="4626525"/>
            <a:ext cx="18228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grep</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--help</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03" name="Google Shape;503;p35"/>
          <p:cNvSpPr txBox="1"/>
          <p:nvPr/>
        </p:nvSpPr>
        <p:spPr>
          <a:xfrm>
            <a:off x="1423200" y="4165850"/>
            <a:ext cx="9443100" cy="4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D90D9"/>
                </a:solidFill>
                <a:highlight>
                  <a:srgbClr val="E7E7E7"/>
                </a:highlight>
                <a:latin typeface="Consolas"/>
                <a:ea typeface="Consolas"/>
                <a:cs typeface="Consolas"/>
                <a:sym typeface="Consolas"/>
              </a:rPr>
              <a:t>grep</a:t>
            </a:r>
            <a:r>
              <a:rPr lang="en-US">
                <a:solidFill>
                  <a:srgbClr val="333333"/>
                </a:solidFill>
              </a:rPr>
              <a:t> tiene muchas otras opciones. Para averiguar cuáles son, podemos escribir:</a:t>
            </a:r>
            <a:endParaRPr>
              <a:solidFill>
                <a:srgbClr val="333333"/>
              </a:solidFill>
            </a:endParaRPr>
          </a:p>
          <a:p>
            <a:pPr indent="0" lvl="0" marL="88900" marR="88900" rtl="0" algn="just">
              <a:spcBef>
                <a:spcPts val="800"/>
              </a:spcBef>
              <a:spcAft>
                <a:spcPts val="0"/>
              </a:spcAft>
              <a:buNone/>
            </a:pPr>
            <a:r>
              <a:t/>
            </a:r>
            <a:endParaRPr>
              <a:solidFill>
                <a:srgbClr val="333333"/>
              </a:solidFill>
              <a:highlight>
                <a:srgbClr val="FFFFFF"/>
              </a:highlight>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80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0" rtl="0" algn="just">
              <a:lnSpc>
                <a:spcPct val="115000"/>
              </a:lnSpc>
              <a:spcBef>
                <a:spcPts val="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None/>
            </a:pPr>
            <a:r>
              <a:t/>
            </a:r>
            <a:endParaRPr>
              <a:solidFill>
                <a:srgbClr val="333333"/>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7" name="Shape 507"/>
        <p:cNvGrpSpPr/>
        <p:nvPr/>
      </p:nvGrpSpPr>
      <p:grpSpPr>
        <a:xfrm>
          <a:off x="0" y="0"/>
          <a:ext cx="0" cy="0"/>
          <a:chOff x="0" y="0"/>
          <a:chExt cx="0" cy="0"/>
        </a:xfrm>
      </p:grpSpPr>
      <p:sp>
        <p:nvSpPr>
          <p:cNvPr id="508" name="Google Shape;508;p3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9" name="Google Shape;509;p3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510" name="Google Shape;510;p3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511" name="Google Shape;511;p3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512" name="Google Shape;512;p3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513" name="Google Shape;513;p36"/>
          <p:cNvSpPr txBox="1"/>
          <p:nvPr/>
        </p:nvSpPr>
        <p:spPr>
          <a:xfrm>
            <a:off x="1312650" y="750775"/>
            <a:ext cx="57738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Encontrando archivos: find</a:t>
            </a:r>
            <a:endParaRPr/>
          </a:p>
          <a:p>
            <a:pPr indent="0" lvl="0" marL="0" rtl="0" algn="l">
              <a:spcBef>
                <a:spcPts val="0"/>
              </a:spcBef>
              <a:spcAft>
                <a:spcPts val="0"/>
              </a:spcAft>
              <a:buNone/>
            </a:pPr>
            <a:r>
              <a:t/>
            </a:r>
            <a:endParaRPr/>
          </a:p>
        </p:txBody>
      </p:sp>
      <p:sp>
        <p:nvSpPr>
          <p:cNvPr id="514" name="Google Shape;514;p36"/>
          <p:cNvSpPr txBox="1"/>
          <p:nvPr/>
        </p:nvSpPr>
        <p:spPr>
          <a:xfrm>
            <a:off x="1312650" y="1463375"/>
            <a:ext cx="9443100" cy="108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solidFill>
                  <a:srgbClr val="333333"/>
                </a:solidFill>
              </a:rPr>
              <a:t>Mientras </a:t>
            </a:r>
            <a:r>
              <a:rPr lang="en-US">
                <a:solidFill>
                  <a:srgbClr val="3D90D9"/>
                </a:solidFill>
                <a:highlight>
                  <a:srgbClr val="E7E7E7"/>
                </a:highlight>
                <a:latin typeface="Consolas"/>
                <a:ea typeface="Consolas"/>
                <a:cs typeface="Consolas"/>
                <a:sym typeface="Consolas"/>
              </a:rPr>
              <a:t>grep</a:t>
            </a:r>
            <a:r>
              <a:rPr lang="en-US">
                <a:solidFill>
                  <a:srgbClr val="333333"/>
                </a:solidFill>
              </a:rPr>
              <a:t> encuentra líneas en los archivos, El comando </a:t>
            </a:r>
            <a:r>
              <a:rPr lang="en-US">
                <a:solidFill>
                  <a:srgbClr val="3D90D9"/>
                </a:solidFill>
                <a:highlight>
                  <a:srgbClr val="E7E7E7"/>
                </a:highlight>
                <a:latin typeface="Consolas"/>
                <a:ea typeface="Consolas"/>
                <a:cs typeface="Consolas"/>
                <a:sym typeface="Consolas"/>
              </a:rPr>
              <a:t>find</a:t>
            </a:r>
            <a:r>
              <a:rPr lang="en-US">
                <a:solidFill>
                  <a:srgbClr val="333333"/>
                </a:solidFill>
              </a:rPr>
              <a:t> busca los archivos. Una vez más, tienes muchas opciones. Para mostrar cómo funcionan las más simples, utilizaremos el árbol de directorios que se muestra a continuación.</a:t>
            </a:r>
            <a:endParaRPr>
              <a:solidFill>
                <a:srgbClr val="333333"/>
              </a:solidFill>
            </a:endParaRPr>
          </a:p>
          <a:p>
            <a:pPr indent="0" lvl="0" marL="0" rtl="0" algn="l">
              <a:lnSpc>
                <a:spcPct val="100000"/>
              </a:lnSpc>
              <a:spcBef>
                <a:spcPts val="800"/>
              </a:spcBef>
              <a:spcAft>
                <a:spcPts val="0"/>
              </a:spcAft>
              <a:buNone/>
            </a:pPr>
            <a:r>
              <a:t/>
            </a:r>
            <a:endParaRPr>
              <a:solidFill>
                <a:srgbClr val="333333"/>
              </a:solidFill>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t/>
            </a:r>
            <a:endParaRPr>
              <a:solidFill>
                <a:srgbClr val="333333"/>
              </a:solidFill>
              <a:highlight>
                <a:srgbClr val="FFFFFF"/>
              </a:highlight>
            </a:endParaRPr>
          </a:p>
          <a:p>
            <a:pPr indent="0" lvl="0" marL="88900" marR="88900" rtl="0" algn="l">
              <a:lnSpc>
                <a:spcPct val="100000"/>
              </a:lnSpc>
              <a:spcBef>
                <a:spcPts val="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0" rtl="0" algn="just">
              <a:lnSpc>
                <a:spcPct val="100000"/>
              </a:lnSpc>
              <a:spcBef>
                <a:spcPts val="800"/>
              </a:spcBef>
              <a:spcAft>
                <a:spcPts val="0"/>
              </a:spcAft>
              <a:buNone/>
            </a:pPr>
            <a:r>
              <a:t/>
            </a:r>
            <a:endParaRPr>
              <a:solidFill>
                <a:srgbClr val="333333"/>
              </a:solidFill>
            </a:endParaRPr>
          </a:p>
          <a:p>
            <a:pPr indent="0" lvl="0" marL="0" rtl="0" algn="just">
              <a:lnSpc>
                <a:spcPct val="100000"/>
              </a:lnSpc>
              <a:spcBef>
                <a:spcPts val="800"/>
              </a:spcBef>
              <a:spcAft>
                <a:spcPts val="800"/>
              </a:spcAft>
              <a:buNone/>
            </a:pPr>
            <a:r>
              <a:t/>
            </a:r>
            <a:endParaRPr>
              <a:solidFill>
                <a:srgbClr val="333333"/>
              </a:solidFill>
            </a:endParaRPr>
          </a:p>
        </p:txBody>
      </p:sp>
      <p:pic>
        <p:nvPicPr>
          <p:cNvPr id="515" name="Google Shape;515;p36"/>
          <p:cNvPicPr preferRelativeResize="0"/>
          <p:nvPr/>
        </p:nvPicPr>
        <p:blipFill>
          <a:blip r:embed="rId3">
            <a:alphaModFix/>
          </a:blip>
          <a:stretch>
            <a:fillRect/>
          </a:stretch>
        </p:blipFill>
        <p:spPr>
          <a:xfrm>
            <a:off x="3490788" y="2300625"/>
            <a:ext cx="4841580" cy="37726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9" name="Shape 519"/>
        <p:cNvGrpSpPr/>
        <p:nvPr/>
      </p:nvGrpSpPr>
      <p:grpSpPr>
        <a:xfrm>
          <a:off x="0" y="0"/>
          <a:ext cx="0" cy="0"/>
          <a:chOff x="0" y="0"/>
          <a:chExt cx="0" cy="0"/>
        </a:xfrm>
      </p:grpSpPr>
      <p:sp>
        <p:nvSpPr>
          <p:cNvPr id="520" name="Google Shape;520;p37"/>
          <p:cNvSpPr txBox="1"/>
          <p:nvPr/>
        </p:nvSpPr>
        <p:spPr>
          <a:xfrm>
            <a:off x="1388850" y="1387175"/>
            <a:ext cx="9443100" cy="44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a:solidFill>
                  <a:srgbClr val="333333"/>
                </a:solidFill>
                <a:highlight>
                  <a:srgbClr val="FFFFFF"/>
                </a:highlight>
              </a:rPr>
              <a:t>La primera opción en nuestra lista es </a:t>
            </a:r>
            <a:r>
              <a:rPr lang="en-US">
                <a:solidFill>
                  <a:srgbClr val="3D90D9"/>
                </a:solidFill>
                <a:highlight>
                  <a:srgbClr val="E7E7E7"/>
                </a:highlight>
                <a:latin typeface="Consolas"/>
                <a:ea typeface="Consolas"/>
                <a:cs typeface="Consolas"/>
                <a:sym typeface="Consolas"/>
              </a:rPr>
              <a:t>-type d</a:t>
            </a:r>
            <a:r>
              <a:rPr lang="en-US">
                <a:solidFill>
                  <a:srgbClr val="333333"/>
                </a:solidFill>
                <a:highlight>
                  <a:srgbClr val="FFFFFF"/>
                </a:highlight>
              </a:rPr>
              <a:t> que significa “encontrar directorios”. </a:t>
            </a:r>
            <a:endParaRPr>
              <a:solidFill>
                <a:srgbClr val="333333"/>
              </a:solidFill>
              <a:highlight>
                <a:srgbClr val="FFFFFF"/>
              </a:highlight>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80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0" rtl="0" algn="just">
              <a:lnSpc>
                <a:spcPct val="115000"/>
              </a:lnSpc>
              <a:spcBef>
                <a:spcPts val="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None/>
            </a:pPr>
            <a:r>
              <a:t/>
            </a:r>
            <a:endParaRPr>
              <a:solidFill>
                <a:srgbClr val="333333"/>
              </a:solidFill>
              <a:highlight>
                <a:srgbClr val="FFFFFF"/>
              </a:highlight>
            </a:endParaRPr>
          </a:p>
        </p:txBody>
      </p:sp>
      <p:sp>
        <p:nvSpPr>
          <p:cNvPr id="521" name="Google Shape;521;p37"/>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EJEMPLOS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2" name="Google Shape;522;p3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3" name="Google Shape;523;p3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524" name="Google Shape;524;p3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525" name="Google Shape;525;p3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526" name="Google Shape;526;p3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527" name="Google Shape;527;p37"/>
          <p:cNvSpPr txBox="1"/>
          <p:nvPr/>
        </p:nvSpPr>
        <p:spPr>
          <a:xfrm>
            <a:off x="1499400" y="2264125"/>
            <a:ext cx="1860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find </a:t>
            </a:r>
            <a:r>
              <a:rPr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-type</a:t>
            </a:r>
            <a:r>
              <a:rPr lang="en-US" sz="1200">
                <a:solidFill>
                  <a:srgbClr val="6E5494"/>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d</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28" name="Google Shape;528;p37"/>
          <p:cNvSpPr txBox="1"/>
          <p:nvPr/>
        </p:nvSpPr>
        <p:spPr>
          <a:xfrm>
            <a:off x="5636000" y="1833275"/>
            <a:ext cx="1739100" cy="1257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000">
                <a:solidFill>
                  <a:srgbClr val="303030"/>
                </a:solidFill>
                <a:highlight>
                  <a:srgbClr val="F8F8F8"/>
                </a:highlight>
                <a:latin typeface="Consolas"/>
                <a:ea typeface="Consolas"/>
                <a:cs typeface="Consolas"/>
                <a:sym typeface="Consolas"/>
              </a:rPr>
              <a:t>./</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./data</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./thesis</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./tools</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./tools/old</a:t>
            </a:r>
            <a:endParaRPr sz="10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0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29" name="Google Shape;529;p37"/>
          <p:cNvSpPr/>
          <p:nvPr/>
        </p:nvSpPr>
        <p:spPr>
          <a:xfrm>
            <a:off x="4275213" y="23336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txBox="1"/>
          <p:nvPr/>
        </p:nvSpPr>
        <p:spPr>
          <a:xfrm>
            <a:off x="1388850" y="3217563"/>
            <a:ext cx="9443100" cy="4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highlight>
                  <a:srgbClr val="FFFFFF"/>
                </a:highlight>
              </a:rPr>
              <a:t>Si cambiamos </a:t>
            </a:r>
            <a:r>
              <a:rPr lang="en-US">
                <a:solidFill>
                  <a:srgbClr val="3D90D9"/>
                </a:solidFill>
                <a:highlight>
                  <a:srgbClr val="E7E7E7"/>
                </a:highlight>
                <a:latin typeface="Consolas"/>
                <a:ea typeface="Consolas"/>
                <a:cs typeface="Consolas"/>
                <a:sym typeface="Consolas"/>
              </a:rPr>
              <a:t>-type d</a:t>
            </a:r>
            <a:r>
              <a:rPr lang="en-US">
                <a:solidFill>
                  <a:srgbClr val="333333"/>
                </a:solidFill>
                <a:highlight>
                  <a:srgbClr val="FFFFFF"/>
                </a:highlight>
              </a:rPr>
              <a:t> por </a:t>
            </a:r>
            <a:r>
              <a:rPr lang="en-US">
                <a:solidFill>
                  <a:srgbClr val="3D90D9"/>
                </a:solidFill>
                <a:highlight>
                  <a:srgbClr val="E7E7E7"/>
                </a:highlight>
                <a:latin typeface="Consolas"/>
                <a:ea typeface="Consolas"/>
                <a:cs typeface="Consolas"/>
                <a:sym typeface="Consolas"/>
              </a:rPr>
              <a:t>-type f</a:t>
            </a:r>
            <a:r>
              <a:rPr lang="en-US">
                <a:solidFill>
                  <a:srgbClr val="333333"/>
                </a:solidFill>
                <a:highlight>
                  <a:srgbClr val="FFFFFF"/>
                </a:highlight>
              </a:rPr>
              <a:t>, recibimos una lista de todos los archivos:</a:t>
            </a:r>
            <a:endParaRPr>
              <a:solidFill>
                <a:srgbClr val="333333"/>
              </a:solidFill>
            </a:endParaRPr>
          </a:p>
          <a:p>
            <a:pPr indent="0" lvl="0" marL="88900" marR="88900" rtl="0" algn="just">
              <a:spcBef>
                <a:spcPts val="800"/>
              </a:spcBef>
              <a:spcAft>
                <a:spcPts val="0"/>
              </a:spcAft>
              <a:buNone/>
            </a:pPr>
            <a:r>
              <a:t/>
            </a:r>
            <a:endParaRPr>
              <a:solidFill>
                <a:srgbClr val="333333"/>
              </a:solidFill>
              <a:highlight>
                <a:srgbClr val="FFFFFF"/>
              </a:highlight>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80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0" rtl="0" algn="just">
              <a:lnSpc>
                <a:spcPct val="115000"/>
              </a:lnSpc>
              <a:spcBef>
                <a:spcPts val="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None/>
            </a:pPr>
            <a:r>
              <a:t/>
            </a:r>
            <a:endParaRPr>
              <a:solidFill>
                <a:srgbClr val="333333"/>
              </a:solidFill>
              <a:highlight>
                <a:srgbClr val="FFFFFF"/>
              </a:highlight>
            </a:endParaRPr>
          </a:p>
        </p:txBody>
      </p:sp>
      <p:sp>
        <p:nvSpPr>
          <p:cNvPr id="531" name="Google Shape;531;p37"/>
          <p:cNvSpPr txBox="1"/>
          <p:nvPr/>
        </p:nvSpPr>
        <p:spPr>
          <a:xfrm>
            <a:off x="1499400" y="4444425"/>
            <a:ext cx="1860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find </a:t>
            </a:r>
            <a:r>
              <a:rPr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-type</a:t>
            </a:r>
            <a:r>
              <a:rPr lang="en-US" sz="1200">
                <a:solidFill>
                  <a:srgbClr val="6E5494"/>
                </a:solidFill>
                <a:highlight>
                  <a:srgbClr val="F8F8F8"/>
                </a:highlight>
                <a:latin typeface="Consolas"/>
                <a:ea typeface="Consolas"/>
                <a:cs typeface="Consolas"/>
                <a:sym typeface="Consolas"/>
              </a:rPr>
              <a:t> f</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32" name="Google Shape;532;p37"/>
          <p:cNvSpPr txBox="1"/>
          <p:nvPr/>
        </p:nvSpPr>
        <p:spPr>
          <a:xfrm>
            <a:off x="5636000" y="3663675"/>
            <a:ext cx="1967400" cy="1920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000">
                <a:solidFill>
                  <a:srgbClr val="303030"/>
                </a:solidFill>
                <a:highlight>
                  <a:srgbClr val="F8F8F8"/>
                </a:highlight>
                <a:latin typeface="Consolas"/>
                <a:ea typeface="Consolas"/>
                <a:cs typeface="Consolas"/>
                <a:sym typeface="Consolas"/>
              </a:rPr>
              <a:t>./haiku.txt</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./tools/stats</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./tools/old/oldtool</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./tools/format</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./thesis/empty-draft.md</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./data/one.txt</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./data/LittleWomen.txt</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./data/two.txt</a:t>
            </a:r>
            <a:endParaRPr sz="10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0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0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33" name="Google Shape;533;p37"/>
          <p:cNvSpPr/>
          <p:nvPr/>
        </p:nvSpPr>
        <p:spPr>
          <a:xfrm>
            <a:off x="4338513" y="44792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7" name="Shape 537"/>
        <p:cNvGrpSpPr/>
        <p:nvPr/>
      </p:nvGrpSpPr>
      <p:grpSpPr>
        <a:xfrm>
          <a:off x="0" y="0"/>
          <a:ext cx="0" cy="0"/>
          <a:chOff x="0" y="0"/>
          <a:chExt cx="0" cy="0"/>
        </a:xfrm>
      </p:grpSpPr>
      <p:sp>
        <p:nvSpPr>
          <p:cNvPr id="538" name="Google Shape;538;p38"/>
          <p:cNvSpPr txBox="1"/>
          <p:nvPr/>
        </p:nvSpPr>
        <p:spPr>
          <a:xfrm>
            <a:off x="1388850" y="1387175"/>
            <a:ext cx="9443100" cy="4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rPr>
              <a:t>Ahora tratemos de buscar por nombre:</a:t>
            </a:r>
            <a:endParaRPr>
              <a:solidFill>
                <a:srgbClr val="333333"/>
              </a:solidFill>
              <a:highlight>
                <a:srgbClr val="FFFFFF"/>
              </a:highlight>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80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0" rtl="0" algn="just">
              <a:lnSpc>
                <a:spcPct val="115000"/>
              </a:lnSpc>
              <a:spcBef>
                <a:spcPts val="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None/>
            </a:pPr>
            <a:r>
              <a:t/>
            </a:r>
            <a:endParaRPr>
              <a:solidFill>
                <a:srgbClr val="333333"/>
              </a:solidFill>
              <a:highlight>
                <a:srgbClr val="FFFFFF"/>
              </a:highlight>
            </a:endParaRPr>
          </a:p>
        </p:txBody>
      </p:sp>
      <p:sp>
        <p:nvSpPr>
          <p:cNvPr id="539" name="Google Shape;539;p38"/>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EJEMPLOS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0" name="Google Shape;540;p3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1" name="Google Shape;541;p3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542" name="Google Shape;542;p3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543" name="Google Shape;543;p3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544" name="Google Shape;544;p3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545" name="Google Shape;545;p38"/>
          <p:cNvSpPr txBox="1"/>
          <p:nvPr/>
        </p:nvSpPr>
        <p:spPr>
          <a:xfrm>
            <a:off x="1499400" y="1806925"/>
            <a:ext cx="21384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find </a:t>
            </a:r>
            <a:r>
              <a:rPr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-name</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.tx</a:t>
            </a:r>
            <a:r>
              <a:rPr lang="en-US" sz="1200">
                <a:solidFill>
                  <a:srgbClr val="6E5494"/>
                </a:solidFill>
                <a:highlight>
                  <a:srgbClr val="F8F8F8"/>
                </a:highlight>
                <a:latin typeface="Consolas"/>
                <a:ea typeface="Consolas"/>
                <a:cs typeface="Consolas"/>
                <a:sym typeface="Consolas"/>
              </a:rPr>
              <a:t>t</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46" name="Google Shape;546;p38"/>
          <p:cNvSpPr txBox="1"/>
          <p:nvPr/>
        </p:nvSpPr>
        <p:spPr>
          <a:xfrm>
            <a:off x="5636000" y="1806925"/>
            <a:ext cx="17391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303030"/>
                </a:solidFill>
                <a:highlight>
                  <a:srgbClr val="F8F8F8"/>
                </a:highlight>
                <a:latin typeface="Consolas"/>
                <a:ea typeface="Consolas"/>
                <a:cs typeface="Consolas"/>
                <a:sym typeface="Consolas"/>
              </a:rPr>
              <a:t>./haiku.tx</a:t>
            </a:r>
            <a:r>
              <a:rPr lang="en-US" sz="1200">
                <a:solidFill>
                  <a:srgbClr val="303030"/>
                </a:solidFill>
                <a:highlight>
                  <a:srgbClr val="F8F8F8"/>
                </a:highlight>
                <a:latin typeface="Consolas"/>
                <a:ea typeface="Consolas"/>
                <a:cs typeface="Consolas"/>
                <a:sym typeface="Consolas"/>
              </a:rPr>
              <a:t>t</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303030"/>
              </a:solidFill>
              <a:highlight>
                <a:srgbClr val="F8F8F8"/>
              </a:highlight>
              <a:latin typeface="Consolas"/>
              <a:ea typeface="Consolas"/>
              <a:cs typeface="Consolas"/>
              <a:sym typeface="Consolas"/>
            </a:endParaRPr>
          </a:p>
        </p:txBody>
      </p:sp>
      <p:sp>
        <p:nvSpPr>
          <p:cNvPr id="547" name="Google Shape;547;p38"/>
          <p:cNvSpPr/>
          <p:nvPr/>
        </p:nvSpPr>
        <p:spPr>
          <a:xfrm>
            <a:off x="4472038" y="18343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txBox="1"/>
          <p:nvPr/>
        </p:nvSpPr>
        <p:spPr>
          <a:xfrm>
            <a:off x="1388850" y="2455579"/>
            <a:ext cx="9443100" cy="5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highlight>
                  <a:srgbClr val="FFFFFF"/>
                </a:highlight>
              </a:rPr>
              <a:t>El problema es que el shell amplía los caracteres comodín como </a:t>
            </a:r>
            <a:r>
              <a:rPr lang="en-US">
                <a:solidFill>
                  <a:srgbClr val="3D90D9"/>
                </a:solidFill>
                <a:highlight>
                  <a:srgbClr val="E7E7E7"/>
                </a:highlight>
                <a:latin typeface="Consolas"/>
                <a:ea typeface="Consolas"/>
                <a:cs typeface="Consolas"/>
                <a:sym typeface="Consolas"/>
              </a:rPr>
              <a:t>*</a:t>
            </a:r>
            <a:r>
              <a:rPr lang="en-US">
                <a:solidFill>
                  <a:srgbClr val="333333"/>
                </a:solidFill>
                <a:highlight>
                  <a:srgbClr val="FFFFFF"/>
                </a:highlight>
              </a:rPr>
              <a:t> </a:t>
            </a:r>
            <a:r>
              <a:rPr i="1" lang="en-US">
                <a:solidFill>
                  <a:srgbClr val="333333"/>
                </a:solidFill>
                <a:highlight>
                  <a:srgbClr val="FFFFFF"/>
                </a:highlight>
              </a:rPr>
              <a:t>antes</a:t>
            </a:r>
            <a:r>
              <a:rPr lang="en-US">
                <a:solidFill>
                  <a:srgbClr val="333333"/>
                </a:solidFill>
                <a:highlight>
                  <a:srgbClr val="FFFFFF"/>
                </a:highlight>
              </a:rPr>
              <a:t> de ejecutar los comandos. El comando que ejecutamos era:</a:t>
            </a:r>
            <a:endParaRPr>
              <a:solidFill>
                <a:srgbClr val="333333"/>
              </a:solidFill>
            </a:endParaRPr>
          </a:p>
          <a:p>
            <a:pPr indent="0" lvl="0" marL="88900" marR="88900" rtl="0" algn="just">
              <a:spcBef>
                <a:spcPts val="800"/>
              </a:spcBef>
              <a:spcAft>
                <a:spcPts val="0"/>
              </a:spcAft>
              <a:buNone/>
            </a:pPr>
            <a:r>
              <a:t/>
            </a:r>
            <a:endParaRPr>
              <a:solidFill>
                <a:srgbClr val="333333"/>
              </a:solidFill>
              <a:highlight>
                <a:srgbClr val="FFFFFF"/>
              </a:highlight>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80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0" rtl="0" algn="just">
              <a:lnSpc>
                <a:spcPct val="115000"/>
              </a:lnSpc>
              <a:spcBef>
                <a:spcPts val="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None/>
            </a:pPr>
            <a:r>
              <a:t/>
            </a:r>
            <a:endParaRPr>
              <a:solidFill>
                <a:srgbClr val="333333"/>
              </a:solidFill>
              <a:highlight>
                <a:srgbClr val="FFFFFF"/>
              </a:highlight>
            </a:endParaRPr>
          </a:p>
        </p:txBody>
      </p:sp>
      <p:sp>
        <p:nvSpPr>
          <p:cNvPr id="549" name="Google Shape;549;p38"/>
          <p:cNvSpPr txBox="1"/>
          <p:nvPr/>
        </p:nvSpPr>
        <p:spPr>
          <a:xfrm>
            <a:off x="1499400" y="3145200"/>
            <a:ext cx="2500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find </a:t>
            </a:r>
            <a:r>
              <a:rPr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-name</a:t>
            </a:r>
            <a:r>
              <a:rPr lang="en-US" sz="1200">
                <a:solidFill>
                  <a:srgbClr val="6E5494"/>
                </a:solidFill>
                <a:highlight>
                  <a:srgbClr val="F8F8F8"/>
                </a:highlight>
                <a:latin typeface="Consolas"/>
                <a:ea typeface="Consolas"/>
                <a:cs typeface="Consolas"/>
                <a:sym typeface="Consolas"/>
              </a:rPr>
              <a:t> haiku.txt</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50" name="Google Shape;550;p38"/>
          <p:cNvSpPr txBox="1"/>
          <p:nvPr/>
        </p:nvSpPr>
        <p:spPr>
          <a:xfrm>
            <a:off x="1423200" y="3675779"/>
            <a:ext cx="9443100" cy="59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a:solidFill>
                  <a:srgbClr val="333333"/>
                </a:solidFill>
                <a:highlight>
                  <a:srgbClr val="FFFFFF"/>
                </a:highlight>
              </a:rPr>
              <a:t>Para conseguir lo que queremos, vamos a hacer lo que hicimos con </a:t>
            </a:r>
            <a:r>
              <a:rPr lang="en-US">
                <a:solidFill>
                  <a:srgbClr val="3D90D9"/>
                </a:solidFill>
                <a:highlight>
                  <a:srgbClr val="E7E7E7"/>
                </a:highlight>
                <a:latin typeface="Consolas"/>
                <a:ea typeface="Consolas"/>
                <a:cs typeface="Consolas"/>
                <a:sym typeface="Consolas"/>
              </a:rPr>
              <a:t>grep</a:t>
            </a:r>
            <a:r>
              <a:rPr lang="en-US">
                <a:solidFill>
                  <a:srgbClr val="333333"/>
                </a:solidFill>
                <a:highlight>
                  <a:srgbClr val="FFFFFF"/>
                </a:highlight>
              </a:rPr>
              <a:t>: escribe </a:t>
            </a:r>
            <a:r>
              <a:rPr lang="en-US">
                <a:solidFill>
                  <a:srgbClr val="3D90D9"/>
                </a:solidFill>
                <a:highlight>
                  <a:srgbClr val="E7E7E7"/>
                </a:highlight>
                <a:latin typeface="Consolas"/>
                <a:ea typeface="Consolas"/>
                <a:cs typeface="Consolas"/>
                <a:sym typeface="Consolas"/>
              </a:rPr>
              <a:t>* txt</a:t>
            </a:r>
            <a:r>
              <a:rPr lang="en-US">
                <a:solidFill>
                  <a:srgbClr val="333333"/>
                </a:solidFill>
                <a:highlight>
                  <a:srgbClr val="FFFFFF"/>
                </a:highlight>
              </a:rPr>
              <a:t> entre comillas simples para evitar que el shell expanda el comodín </a:t>
            </a:r>
            <a:r>
              <a:rPr lang="en-US">
                <a:solidFill>
                  <a:srgbClr val="3D90D9"/>
                </a:solidFill>
                <a:highlight>
                  <a:srgbClr val="E7E7E7"/>
                </a:highlight>
                <a:latin typeface="Consolas"/>
                <a:ea typeface="Consolas"/>
                <a:cs typeface="Consolas"/>
                <a:sym typeface="Consolas"/>
              </a:rPr>
              <a:t>*</a:t>
            </a:r>
            <a:endParaRPr>
              <a:solidFill>
                <a:srgbClr val="333333"/>
              </a:solidFill>
            </a:endParaRPr>
          </a:p>
          <a:p>
            <a:pPr indent="0" lvl="0" marL="88900" marR="88900" rtl="0" algn="just">
              <a:spcBef>
                <a:spcPts val="800"/>
              </a:spcBef>
              <a:spcAft>
                <a:spcPts val="0"/>
              </a:spcAft>
              <a:buNone/>
            </a:pPr>
            <a:r>
              <a:t/>
            </a:r>
            <a:endParaRPr>
              <a:solidFill>
                <a:srgbClr val="333333"/>
              </a:solidFill>
              <a:highlight>
                <a:srgbClr val="FFFFFF"/>
              </a:highlight>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80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0" rtl="0" algn="just">
              <a:lnSpc>
                <a:spcPct val="115000"/>
              </a:lnSpc>
              <a:spcBef>
                <a:spcPts val="0"/>
              </a:spcBef>
              <a:spcAft>
                <a:spcPts val="0"/>
              </a:spcAft>
              <a:buNone/>
            </a:pPr>
            <a:r>
              <a:t/>
            </a:r>
            <a:endParaRPr>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None/>
            </a:pPr>
            <a:r>
              <a:t/>
            </a:r>
            <a:endParaRPr>
              <a:solidFill>
                <a:srgbClr val="333333"/>
              </a:solidFill>
              <a:highlight>
                <a:srgbClr val="FFFFFF"/>
              </a:highlight>
            </a:endParaRPr>
          </a:p>
        </p:txBody>
      </p:sp>
      <p:sp>
        <p:nvSpPr>
          <p:cNvPr id="551" name="Google Shape;551;p38"/>
          <p:cNvSpPr txBox="1"/>
          <p:nvPr/>
        </p:nvSpPr>
        <p:spPr>
          <a:xfrm>
            <a:off x="1519925" y="4775675"/>
            <a:ext cx="2500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find </a:t>
            </a:r>
            <a:r>
              <a:rPr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-name</a:t>
            </a:r>
            <a:r>
              <a:rPr lang="en-US" sz="1200">
                <a:solidFill>
                  <a:srgbClr val="6E5494"/>
                </a:solidFill>
                <a:highlight>
                  <a:srgbClr val="F8F8F8"/>
                </a:highlight>
                <a:latin typeface="Consolas"/>
                <a:ea typeface="Consolas"/>
                <a:cs typeface="Consolas"/>
                <a:sym typeface="Consolas"/>
              </a:rPr>
              <a:t> </a:t>
            </a:r>
            <a:r>
              <a:rPr lang="en-US" sz="1200">
                <a:solidFill>
                  <a:srgbClr val="BA2121"/>
                </a:solidFill>
                <a:highlight>
                  <a:srgbClr val="F8F8F8"/>
                </a:highlight>
                <a:latin typeface="Consolas"/>
                <a:ea typeface="Consolas"/>
                <a:cs typeface="Consolas"/>
                <a:sym typeface="Consolas"/>
              </a:rPr>
              <a:t>'*.txt'</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52" name="Google Shape;552;p38"/>
          <p:cNvSpPr txBox="1"/>
          <p:nvPr/>
        </p:nvSpPr>
        <p:spPr>
          <a:xfrm>
            <a:off x="6038275" y="4356575"/>
            <a:ext cx="1739100" cy="123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000">
                <a:solidFill>
                  <a:srgbClr val="303030"/>
                </a:solidFill>
                <a:highlight>
                  <a:srgbClr val="F8F8F8"/>
                </a:highlight>
                <a:latin typeface="Consolas"/>
                <a:ea typeface="Consolas"/>
                <a:cs typeface="Consolas"/>
                <a:sym typeface="Consolas"/>
              </a:rPr>
              <a:t>./data/one.txt</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./data/LittleWomen.txt</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./data/two.txt</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./haiku.txt</a:t>
            </a:r>
            <a:endParaRPr sz="10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303030"/>
              </a:solidFill>
              <a:highlight>
                <a:srgbClr val="F8F8F8"/>
              </a:highlight>
              <a:latin typeface="Consolas"/>
              <a:ea typeface="Consolas"/>
              <a:cs typeface="Consolas"/>
              <a:sym typeface="Consolas"/>
            </a:endParaRPr>
          </a:p>
        </p:txBody>
      </p:sp>
      <p:sp>
        <p:nvSpPr>
          <p:cNvPr id="553" name="Google Shape;553;p38"/>
          <p:cNvSpPr/>
          <p:nvPr/>
        </p:nvSpPr>
        <p:spPr>
          <a:xfrm>
            <a:off x="4957838" y="48479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7" name="Shape 557"/>
        <p:cNvGrpSpPr/>
        <p:nvPr/>
      </p:nvGrpSpPr>
      <p:grpSpPr>
        <a:xfrm>
          <a:off x="0" y="0"/>
          <a:ext cx="0" cy="0"/>
          <a:chOff x="0" y="0"/>
          <a:chExt cx="0" cy="0"/>
        </a:xfrm>
      </p:grpSpPr>
      <p:sp>
        <p:nvSpPr>
          <p:cNvPr id="558" name="Google Shape;558;p39"/>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LISTAR Y BUSCAR</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9" name="Google Shape;559;p3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0" name="Google Shape;560;p3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561" name="Google Shape;561;p3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562" name="Google Shape;562;p3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563" name="Google Shape;563;p3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564" name="Google Shape;564;p39"/>
          <p:cNvSpPr txBox="1"/>
          <p:nvPr/>
        </p:nvSpPr>
        <p:spPr>
          <a:xfrm>
            <a:off x="1564375" y="3480425"/>
            <a:ext cx="30294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wc </a:t>
            </a:r>
            <a:r>
              <a:rPr b="1" lang="en-US" sz="1200">
                <a:solidFill>
                  <a:srgbClr val="008000"/>
                </a:solidFill>
                <a:highlight>
                  <a:srgbClr val="F8F8F8"/>
                </a:highlight>
                <a:latin typeface="Consolas"/>
                <a:ea typeface="Consolas"/>
                <a:cs typeface="Consolas"/>
                <a:sym typeface="Consolas"/>
              </a:rPr>
              <a:t>-l</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find </a:t>
            </a:r>
            <a:r>
              <a:rPr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-name</a:t>
            </a:r>
            <a:r>
              <a:rPr lang="en-US" sz="1200">
                <a:solidFill>
                  <a:srgbClr val="6E5494"/>
                </a:solidFill>
                <a:highlight>
                  <a:srgbClr val="F8F8F8"/>
                </a:highlight>
                <a:latin typeface="Consolas"/>
                <a:ea typeface="Consolas"/>
                <a:cs typeface="Consolas"/>
                <a:sym typeface="Consolas"/>
              </a:rPr>
              <a:t> </a:t>
            </a:r>
            <a:r>
              <a:rPr lang="en-US" sz="1200">
                <a:solidFill>
                  <a:srgbClr val="BA2121"/>
                </a:solidFill>
                <a:highlight>
                  <a:srgbClr val="F8F8F8"/>
                </a:highlight>
                <a:latin typeface="Consolas"/>
                <a:ea typeface="Consolas"/>
                <a:cs typeface="Consolas"/>
                <a:sym typeface="Consolas"/>
              </a:rPr>
              <a:t>'*.txt'</a:t>
            </a:r>
            <a:r>
              <a:rPr b="1" lang="en-US" sz="1200">
                <a:solidFill>
                  <a:srgbClr val="008000"/>
                </a:solidFill>
                <a:highlight>
                  <a:srgbClr val="F8F8F8"/>
                </a:highlight>
                <a:latin typeface="Consolas"/>
                <a:ea typeface="Consolas"/>
                <a:cs typeface="Consolas"/>
                <a:sym typeface="Consolas"/>
              </a:rPr>
              <a:t>)</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565" name="Google Shape;565;p39"/>
          <p:cNvSpPr txBox="1"/>
          <p:nvPr/>
        </p:nvSpPr>
        <p:spPr>
          <a:xfrm>
            <a:off x="5997825" y="2840525"/>
            <a:ext cx="2437800" cy="1680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303030"/>
                </a:solidFill>
                <a:highlight>
                  <a:srgbClr val="F8F8F8"/>
                </a:highlight>
                <a:latin typeface="Consolas"/>
                <a:ea typeface="Consolas"/>
                <a:cs typeface="Consolas"/>
                <a:sym typeface="Consolas"/>
              </a:rPr>
              <a:t>11 ./haiku.txt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300 ./data/two.txt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21022 ./data/LittleWomen.txt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70 ./data/one.txt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21403 total</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303030"/>
              </a:solidFill>
              <a:highlight>
                <a:srgbClr val="F8F8F8"/>
              </a:highlight>
              <a:latin typeface="Consolas"/>
              <a:ea typeface="Consolas"/>
              <a:cs typeface="Consolas"/>
              <a:sym typeface="Consolas"/>
            </a:endParaRPr>
          </a:p>
        </p:txBody>
      </p:sp>
      <p:sp>
        <p:nvSpPr>
          <p:cNvPr id="566" name="Google Shape;566;p39"/>
          <p:cNvSpPr/>
          <p:nvPr/>
        </p:nvSpPr>
        <p:spPr>
          <a:xfrm>
            <a:off x="5177338" y="35527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9"/>
          <p:cNvSpPr txBox="1"/>
          <p:nvPr/>
        </p:nvSpPr>
        <p:spPr>
          <a:xfrm>
            <a:off x="1388850" y="1387175"/>
            <a:ext cx="9443100" cy="1415400"/>
          </a:xfrm>
          <a:prstGeom prst="rect">
            <a:avLst/>
          </a:prstGeom>
          <a:noFill/>
          <a:ln>
            <a:noFill/>
          </a:ln>
        </p:spPr>
        <p:txBody>
          <a:bodyPr anchorCtr="0" anchor="t" bIns="91425" lIns="91425" spcFirstLastPara="1" rIns="91425" wrap="square" tIns="91425">
            <a:noAutofit/>
          </a:bodyPr>
          <a:lstStyle/>
          <a:p>
            <a:pPr indent="0" lvl="0" marL="50800" rtl="0" algn="just">
              <a:lnSpc>
                <a:spcPct val="115000"/>
              </a:lnSpc>
              <a:spcBef>
                <a:spcPts val="0"/>
              </a:spcBef>
              <a:spcAft>
                <a:spcPts val="0"/>
              </a:spcAft>
              <a:buNone/>
            </a:pPr>
            <a:r>
              <a:rPr lang="en-US">
                <a:solidFill>
                  <a:srgbClr val="3D90D9"/>
                </a:solidFill>
                <a:highlight>
                  <a:srgbClr val="E7E7E7"/>
                </a:highlight>
                <a:latin typeface="Consolas"/>
                <a:ea typeface="Consolas"/>
                <a:cs typeface="Consolas"/>
                <a:sym typeface="Consolas"/>
              </a:rPr>
              <a:t>ls</a:t>
            </a:r>
            <a:r>
              <a:rPr lang="en-US">
                <a:solidFill>
                  <a:srgbClr val="333333"/>
                </a:solidFill>
                <a:highlight>
                  <a:srgbClr val="FFFFFF"/>
                </a:highlight>
              </a:rPr>
              <a:t> y</a:t>
            </a:r>
            <a:r>
              <a:rPr lang="en-US">
                <a:solidFill>
                  <a:srgbClr val="3D90D9"/>
                </a:solidFill>
                <a:highlight>
                  <a:srgbClr val="E7E7E7"/>
                </a:highlight>
                <a:latin typeface="Consolas"/>
                <a:ea typeface="Consolas"/>
                <a:cs typeface="Consolas"/>
                <a:sym typeface="Consolas"/>
              </a:rPr>
              <a:t> find</a:t>
            </a:r>
            <a:r>
              <a:rPr lang="en-US">
                <a:solidFill>
                  <a:srgbClr val="333333"/>
                </a:solidFill>
                <a:highlight>
                  <a:srgbClr val="FFFFFF"/>
                </a:highlight>
              </a:rPr>
              <a:t> se pueden usar para hacer cosas similares dadas las opciones correctas, pero en circunstancias normales, </a:t>
            </a:r>
            <a:r>
              <a:rPr lang="en-US">
                <a:solidFill>
                  <a:srgbClr val="3D90D9"/>
                </a:solidFill>
                <a:highlight>
                  <a:srgbClr val="E7E7E7"/>
                </a:highlight>
                <a:latin typeface="Consolas"/>
                <a:ea typeface="Consolas"/>
                <a:cs typeface="Consolas"/>
                <a:sym typeface="Consolas"/>
              </a:rPr>
              <a:t>ls</a:t>
            </a:r>
            <a:r>
              <a:rPr lang="en-US">
                <a:solidFill>
                  <a:srgbClr val="333333"/>
                </a:solidFill>
                <a:highlight>
                  <a:srgbClr val="FFFFFF"/>
                </a:highlight>
              </a:rPr>
              <a:t> enumera todo lo que puede, mientras que </a:t>
            </a:r>
            <a:r>
              <a:rPr lang="en-US">
                <a:solidFill>
                  <a:srgbClr val="3D90D9"/>
                </a:solidFill>
                <a:highlight>
                  <a:srgbClr val="E7E7E7"/>
                </a:highlight>
                <a:latin typeface="Consolas"/>
                <a:ea typeface="Consolas"/>
                <a:cs typeface="Consolas"/>
                <a:sym typeface="Consolas"/>
              </a:rPr>
              <a:t>find</a:t>
            </a:r>
            <a:r>
              <a:rPr lang="en-US">
                <a:solidFill>
                  <a:srgbClr val="333333"/>
                </a:solidFill>
                <a:highlight>
                  <a:srgbClr val="FFFFFF"/>
                </a:highlight>
              </a:rPr>
              <a:t> busca cosas con ciertas propiedades y las muestra.  </a:t>
            </a:r>
            <a:r>
              <a:rPr lang="en-US">
                <a:solidFill>
                  <a:srgbClr val="1155CC"/>
                </a:solidFill>
                <a:highlight>
                  <a:srgbClr val="FFFFFF"/>
                </a:highlight>
              </a:rPr>
              <a:t>¿Cómo podemos combinar eso con </a:t>
            </a:r>
            <a:r>
              <a:rPr lang="en-US">
                <a:solidFill>
                  <a:srgbClr val="3D90D9"/>
                </a:solidFill>
                <a:highlight>
                  <a:srgbClr val="E7E7E7"/>
                </a:highlight>
                <a:latin typeface="Consolas"/>
                <a:ea typeface="Consolas"/>
                <a:cs typeface="Consolas"/>
                <a:sym typeface="Consolas"/>
              </a:rPr>
              <a:t>wc -l</a:t>
            </a:r>
            <a:r>
              <a:rPr lang="en-US">
                <a:solidFill>
                  <a:srgbClr val="333333"/>
                </a:solidFill>
                <a:highlight>
                  <a:srgbClr val="FFFFFF"/>
                </a:highlight>
              </a:rPr>
              <a:t> </a:t>
            </a:r>
            <a:r>
              <a:rPr lang="en-US">
                <a:solidFill>
                  <a:srgbClr val="1155CC"/>
                </a:solidFill>
                <a:highlight>
                  <a:srgbClr val="FFFFFF"/>
                </a:highlight>
              </a:rPr>
              <a:t>para contar las líneas en todos esos archivos?</a:t>
            </a:r>
            <a:endParaRPr>
              <a:solidFill>
                <a:srgbClr val="1155CC"/>
              </a:solidFill>
              <a:highlight>
                <a:srgbClr val="FFFFFF"/>
              </a:highlight>
            </a:endParaRPr>
          </a:p>
          <a:p>
            <a:pPr indent="0" lvl="0" marL="50800" rtl="0" algn="just">
              <a:lnSpc>
                <a:spcPct val="115000"/>
              </a:lnSpc>
              <a:spcBef>
                <a:spcPts val="1500"/>
              </a:spcBef>
              <a:spcAft>
                <a:spcPts val="0"/>
              </a:spcAft>
              <a:buNone/>
            </a:pPr>
            <a:r>
              <a:rPr lang="en-US">
                <a:solidFill>
                  <a:srgbClr val="333333"/>
                </a:solidFill>
                <a:highlight>
                  <a:srgbClr val="FFFFFF"/>
                </a:highlight>
              </a:rPr>
              <a:t>La forma más sencilla es poner el comando </a:t>
            </a:r>
            <a:r>
              <a:rPr lang="en-US">
                <a:solidFill>
                  <a:srgbClr val="3D90D9"/>
                </a:solidFill>
                <a:highlight>
                  <a:srgbClr val="E7E7E7"/>
                </a:highlight>
                <a:latin typeface="Consolas"/>
                <a:ea typeface="Consolas"/>
                <a:cs typeface="Consolas"/>
                <a:sym typeface="Consolas"/>
              </a:rPr>
              <a:t>find</a:t>
            </a:r>
            <a:r>
              <a:rPr lang="en-US">
                <a:solidFill>
                  <a:srgbClr val="333333"/>
                </a:solidFill>
                <a:highlight>
                  <a:srgbClr val="FFFFFF"/>
                </a:highlight>
              </a:rPr>
              <a:t> dentro de </a:t>
            </a:r>
            <a:r>
              <a:rPr lang="en-US">
                <a:solidFill>
                  <a:srgbClr val="3D90D9"/>
                </a:solidFill>
                <a:highlight>
                  <a:srgbClr val="E7E7E7"/>
                </a:highlight>
                <a:latin typeface="Consolas"/>
                <a:ea typeface="Consolas"/>
                <a:cs typeface="Consolas"/>
                <a:sym typeface="Consolas"/>
              </a:rPr>
              <a:t>$()</a:t>
            </a:r>
            <a:r>
              <a:rPr lang="en-US">
                <a:solidFill>
                  <a:srgbClr val="333333"/>
                </a:solidFill>
                <a:highlight>
                  <a:srgbClr val="FFFFFF"/>
                </a:highlight>
              </a:rPr>
              <a:t>:</a:t>
            </a:r>
            <a:endParaRPr>
              <a:solidFill>
                <a:srgbClr val="1155CC"/>
              </a:solidFill>
              <a:highlight>
                <a:srgbClr val="FFFFFF"/>
              </a:highlight>
            </a:endParaRPr>
          </a:p>
          <a:p>
            <a:pPr indent="0" lvl="0" marL="0" marR="88900" rtl="0" algn="just">
              <a:lnSpc>
                <a:spcPct val="100000"/>
              </a:lnSpc>
              <a:spcBef>
                <a:spcPts val="1500"/>
              </a:spcBef>
              <a:spcAft>
                <a:spcPts val="800"/>
              </a:spcAft>
              <a:buNone/>
            </a:pPr>
            <a:r>
              <a:t/>
            </a:r>
            <a:endParaRPr>
              <a:solidFill>
                <a:srgbClr val="333333"/>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1" name="Shape 571"/>
        <p:cNvGrpSpPr/>
        <p:nvPr/>
      </p:nvGrpSpPr>
      <p:grpSpPr>
        <a:xfrm>
          <a:off x="0" y="0"/>
          <a:ext cx="0" cy="0"/>
          <a:chOff x="0" y="0"/>
          <a:chExt cx="0" cy="0"/>
        </a:xfrm>
      </p:grpSpPr>
      <p:pic>
        <p:nvPicPr>
          <p:cNvPr id="572" name="Google Shape;572;p40"/>
          <p:cNvPicPr preferRelativeResize="0"/>
          <p:nvPr/>
        </p:nvPicPr>
        <p:blipFill>
          <a:blip r:embed="rId3">
            <a:alphaModFix/>
          </a:blip>
          <a:stretch>
            <a:fillRect/>
          </a:stretch>
        </p:blipFill>
        <p:spPr>
          <a:xfrm>
            <a:off x="3874425" y="2320025"/>
            <a:ext cx="8241373" cy="4304699"/>
          </a:xfrm>
          <a:prstGeom prst="rect">
            <a:avLst/>
          </a:prstGeom>
          <a:noFill/>
          <a:ln>
            <a:noFill/>
          </a:ln>
        </p:spPr>
      </p:pic>
      <p:sp>
        <p:nvSpPr>
          <p:cNvPr id="573" name="Google Shape;573;p40"/>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4" name="Google Shape;574;p4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575" name="Google Shape;575;p40"/>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RESUMEN: ENCONTRANDO ARCHIVOS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6" name="Google Shape;576;p4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577" name="Google Shape;577;p4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578" name="Google Shape;578;p4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579" name="Google Shape;579;p40"/>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333333"/>
              </a:buClr>
              <a:buSzPts val="1400"/>
              <a:buChar char="❖"/>
            </a:pPr>
            <a:r>
              <a:rPr lang="en-US">
                <a:solidFill>
                  <a:srgbClr val="3D90D9"/>
                </a:solidFill>
                <a:highlight>
                  <a:srgbClr val="E7E7E7"/>
                </a:highlight>
                <a:latin typeface="Consolas"/>
                <a:ea typeface="Consolas"/>
                <a:cs typeface="Consolas"/>
                <a:sym typeface="Consolas"/>
              </a:rPr>
              <a:t>find</a:t>
            </a:r>
            <a:r>
              <a:rPr lang="en-US">
                <a:solidFill>
                  <a:srgbClr val="333333"/>
                </a:solidFill>
              </a:rPr>
              <a:t> encuentra archivos con propiedades específicas que coinciden con los patrones especificados.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D90D9"/>
                </a:solidFill>
                <a:highlight>
                  <a:srgbClr val="E7E7E7"/>
                </a:highlight>
                <a:latin typeface="Consolas"/>
                <a:ea typeface="Consolas"/>
                <a:cs typeface="Consolas"/>
                <a:sym typeface="Consolas"/>
              </a:rPr>
              <a:t>grep</a:t>
            </a:r>
            <a:r>
              <a:rPr lang="en-US">
                <a:solidFill>
                  <a:srgbClr val="333333"/>
                </a:solidFill>
              </a:rPr>
              <a:t> selecciona líneas en archivos que coinciden con los patrones especificados.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D90D9"/>
                </a:solidFill>
                <a:highlight>
                  <a:srgbClr val="E7E7E7"/>
                </a:highlight>
                <a:latin typeface="Consolas"/>
                <a:ea typeface="Consolas"/>
                <a:cs typeface="Consolas"/>
                <a:sym typeface="Consolas"/>
              </a:rPr>
              <a:t>--help</a:t>
            </a:r>
            <a:r>
              <a:rPr lang="en-US">
                <a:solidFill>
                  <a:srgbClr val="333333"/>
                </a:solidFill>
              </a:rPr>
              <a:t> es un indicador usado por muchos comandos bash y programas que se pueden ejecutar desde dentro de Bash, se usa para mostrar más información sobre cómo usar estos comandos o programas.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D90D9"/>
                </a:solidFill>
                <a:highlight>
                  <a:srgbClr val="E7E7E7"/>
                </a:highlight>
                <a:latin typeface="Consolas"/>
                <a:ea typeface="Consolas"/>
                <a:cs typeface="Consolas"/>
                <a:sym typeface="Consolas"/>
              </a:rPr>
              <a:t>man command</a:t>
            </a:r>
            <a:r>
              <a:rPr lang="en-US">
                <a:solidFill>
                  <a:srgbClr val="333333"/>
                </a:solidFill>
              </a:rPr>
              <a:t> muestra la página del manual de un comando.</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D90D9"/>
                </a:solidFill>
                <a:highlight>
                  <a:srgbClr val="E7E7E7"/>
                </a:highlight>
                <a:latin typeface="Consolas"/>
                <a:ea typeface="Consolas"/>
                <a:cs typeface="Consolas"/>
                <a:sym typeface="Consolas"/>
              </a:rPr>
              <a:t>$(comando)</a:t>
            </a:r>
            <a:r>
              <a:rPr lang="en-US">
                <a:solidFill>
                  <a:srgbClr val="333333"/>
                </a:solidFill>
              </a:rPr>
              <a:t> contiene la salida de un comando.</a:t>
            </a:r>
            <a:endParaRPr>
              <a:solidFill>
                <a:srgbClr val="333333"/>
              </a:solidFill>
            </a:endParaRPr>
          </a:p>
          <a:p>
            <a:pPr indent="0" lvl="0" marL="0" rtl="0" algn="just">
              <a:lnSpc>
                <a:spcPct val="115000"/>
              </a:lnSpc>
              <a:spcBef>
                <a:spcPts val="0"/>
              </a:spcBef>
              <a:spcAft>
                <a:spcPts val="0"/>
              </a:spcAft>
              <a:buNone/>
            </a:pPr>
            <a:r>
              <a:t/>
            </a:r>
            <a:endParaRPr>
              <a:solidFill>
                <a:srgbClr val="333333"/>
              </a:solidFill>
            </a:endParaRPr>
          </a:p>
          <a:p>
            <a:pPr indent="0" lvl="0" marL="0" rtl="0" algn="just">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sz="105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15"/>
          <p:cNvSpPr/>
          <p:nvPr/>
        </p:nvSpPr>
        <p:spPr>
          <a:xfrm>
            <a:off x="6700" y="0"/>
            <a:ext cx="12192000" cy="2562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5"/>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126" name="Google Shape;126;p15"/>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127" name="Google Shape;127;p15"/>
          <p:cNvSpPr/>
          <p:nvPr/>
        </p:nvSpPr>
        <p:spPr>
          <a:xfrm>
            <a:off x="7777423" y="6624734"/>
            <a:ext cx="4421281"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128" name="Google Shape;128;p15"/>
          <p:cNvSpPr/>
          <p:nvPr/>
        </p:nvSpPr>
        <p:spPr>
          <a:xfrm>
            <a:off x="1681422" y="-35899"/>
            <a:ext cx="762513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129" name="Google Shape;129;p15"/>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Presentando el Shell</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0" name="Google Shape;130;p15"/>
          <p:cNvSpPr txBox="1"/>
          <p:nvPr/>
        </p:nvSpPr>
        <p:spPr>
          <a:xfrm>
            <a:off x="795500" y="3040375"/>
            <a:ext cx="2906100" cy="16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CC4125"/>
                </a:solidFill>
                <a:highlight>
                  <a:srgbClr val="FFFFFF"/>
                </a:highlight>
              </a:rPr>
              <a:t>“U</a:t>
            </a:r>
            <a:r>
              <a:rPr lang="en-US" sz="2400">
                <a:solidFill>
                  <a:srgbClr val="CC4125"/>
                </a:solidFill>
                <a:highlight>
                  <a:srgbClr val="FFFFFF"/>
                </a:highlight>
              </a:rPr>
              <a:t>n vocabulario de comandos y una gramática simple para usarlos”</a:t>
            </a:r>
            <a:endParaRPr sz="2400">
              <a:solidFill>
                <a:srgbClr val="CC4125"/>
              </a:solidFill>
              <a:highlight>
                <a:srgbClr val="FFFFFF"/>
              </a:highlight>
            </a:endParaRPr>
          </a:p>
        </p:txBody>
      </p:sp>
      <p:sp>
        <p:nvSpPr>
          <p:cNvPr id="131" name="Google Shape;131;p15"/>
          <p:cNvSpPr/>
          <p:nvPr/>
        </p:nvSpPr>
        <p:spPr>
          <a:xfrm>
            <a:off x="4458879" y="2157385"/>
            <a:ext cx="3386700" cy="3386700"/>
          </a:xfrm>
          <a:prstGeom prst="donut">
            <a:avLst>
              <a:gd fmla="val 16067" name="adj"/>
            </a:avLst>
          </a:prstGeom>
          <a:solidFill>
            <a:srgbClr val="000000">
              <a:alpha val="1076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2" name="Google Shape;132;p15"/>
          <p:cNvGrpSpPr/>
          <p:nvPr/>
        </p:nvGrpSpPr>
        <p:grpSpPr>
          <a:xfrm>
            <a:off x="2595773" y="1931077"/>
            <a:ext cx="2509814" cy="892778"/>
            <a:chOff x="1900218" y="996036"/>
            <a:chExt cx="1882407" cy="669600"/>
          </a:xfrm>
        </p:grpSpPr>
        <p:cxnSp>
          <p:nvCxnSpPr>
            <p:cNvPr id="133" name="Google Shape;133;p15"/>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134" name="Google Shape;134;p15"/>
            <p:cNvSpPr txBox="1"/>
            <p:nvPr/>
          </p:nvSpPr>
          <p:spPr>
            <a:xfrm>
              <a:off x="1900218" y="996036"/>
              <a:ext cx="1495200" cy="6696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0"/>
                </a:spcAft>
                <a:buNone/>
              </a:pPr>
              <a:r>
                <a:rPr lang="en-US" sz="1100">
                  <a:latin typeface="Roboto"/>
                  <a:ea typeface="Roboto"/>
                  <a:cs typeface="Roboto"/>
                  <a:sym typeface="Roboto"/>
                </a:rPr>
                <a:t>Escribir el comando</a:t>
              </a:r>
              <a:endParaRPr sz="1100">
                <a:latin typeface="Roboto"/>
                <a:ea typeface="Roboto"/>
                <a:cs typeface="Roboto"/>
                <a:sym typeface="Roboto"/>
              </a:endParaRPr>
            </a:p>
            <a:p>
              <a:pPr indent="0" lvl="0" marL="0" rtl="0" algn="r">
                <a:lnSpc>
                  <a:spcPct val="115000"/>
                </a:lnSpc>
                <a:spcBef>
                  <a:spcPts val="0"/>
                </a:spcBef>
                <a:spcAft>
                  <a:spcPts val="0"/>
                </a:spcAft>
                <a:buNone/>
              </a:pPr>
              <a:r>
                <a:t/>
              </a:r>
              <a:endParaRPr sz="800">
                <a:latin typeface="Roboto"/>
                <a:ea typeface="Roboto"/>
                <a:cs typeface="Roboto"/>
                <a:sym typeface="Roboto"/>
              </a:endParaRPr>
            </a:p>
            <a:p>
              <a:pPr indent="0" lvl="0" marL="0" rtl="0" algn="r">
                <a:lnSpc>
                  <a:spcPct val="115000"/>
                </a:lnSpc>
                <a:spcBef>
                  <a:spcPts val="0"/>
                </a:spcBef>
                <a:spcAft>
                  <a:spcPts val="0"/>
                </a:spcAft>
                <a:buNone/>
              </a:pPr>
              <a:r>
                <a:rPr b="1" lang="en-US" sz="1100">
                  <a:latin typeface="Roboto"/>
                  <a:ea typeface="Roboto"/>
                  <a:cs typeface="Roboto"/>
                  <a:sym typeface="Roboto"/>
                </a:rPr>
                <a:t>promt Espera</a:t>
              </a:r>
              <a:endParaRPr b="1" sz="1100">
                <a:latin typeface="Roboto"/>
                <a:ea typeface="Roboto"/>
                <a:cs typeface="Roboto"/>
                <a:sym typeface="Roboto"/>
              </a:endParaRPr>
            </a:p>
          </p:txBody>
        </p:sp>
      </p:grpSp>
      <p:grpSp>
        <p:nvGrpSpPr>
          <p:cNvPr id="135" name="Google Shape;135;p15"/>
          <p:cNvGrpSpPr/>
          <p:nvPr/>
        </p:nvGrpSpPr>
        <p:grpSpPr>
          <a:xfrm>
            <a:off x="2595773" y="4806020"/>
            <a:ext cx="2508247" cy="892778"/>
            <a:chOff x="1900218" y="3152297"/>
            <a:chExt cx="1881232" cy="669600"/>
          </a:xfrm>
        </p:grpSpPr>
        <p:cxnSp>
          <p:nvCxnSpPr>
            <p:cNvPr id="136" name="Google Shape;136;p15"/>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137" name="Google Shape;137;p15"/>
            <p:cNvSpPr txBox="1"/>
            <p:nvPr/>
          </p:nvSpPr>
          <p:spPr>
            <a:xfrm>
              <a:off x="1900218" y="3152297"/>
              <a:ext cx="1495200" cy="6696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0"/>
                </a:spcAft>
                <a:buNone/>
              </a:pPr>
              <a:r>
                <a:rPr lang="en-US" sz="1100">
                  <a:latin typeface="Roboto"/>
                  <a:ea typeface="Roboto"/>
                  <a:cs typeface="Roboto"/>
                  <a:sym typeface="Roboto"/>
                </a:rPr>
                <a:t>Imprime la salida del comando</a:t>
              </a:r>
              <a:endParaRPr sz="1100">
                <a:latin typeface="Roboto"/>
                <a:ea typeface="Roboto"/>
                <a:cs typeface="Roboto"/>
                <a:sym typeface="Roboto"/>
              </a:endParaRPr>
            </a:p>
            <a:p>
              <a:pPr indent="0" lvl="0" marL="0" rtl="0" algn="r">
                <a:lnSpc>
                  <a:spcPct val="115000"/>
                </a:lnSpc>
                <a:spcBef>
                  <a:spcPts val="0"/>
                </a:spcBef>
                <a:spcAft>
                  <a:spcPts val="0"/>
                </a:spcAft>
                <a:buNone/>
              </a:pPr>
              <a:r>
                <a:t/>
              </a:r>
              <a:endParaRPr sz="800">
                <a:latin typeface="Roboto"/>
                <a:ea typeface="Roboto"/>
                <a:cs typeface="Roboto"/>
                <a:sym typeface="Roboto"/>
              </a:endParaRPr>
            </a:p>
            <a:p>
              <a:pPr indent="0" lvl="0" marL="0" rtl="0" algn="r">
                <a:lnSpc>
                  <a:spcPct val="115000"/>
                </a:lnSpc>
                <a:spcBef>
                  <a:spcPts val="0"/>
                </a:spcBef>
                <a:spcAft>
                  <a:spcPts val="0"/>
                </a:spcAft>
                <a:buNone/>
              </a:pPr>
              <a:r>
                <a:rPr b="1" lang="en-US" sz="1100">
                  <a:latin typeface="Roboto"/>
                  <a:ea typeface="Roboto"/>
                  <a:cs typeface="Roboto"/>
                  <a:sym typeface="Roboto"/>
                </a:rPr>
                <a:t>Imprimir</a:t>
              </a:r>
              <a:endParaRPr b="1" sz="1100">
                <a:latin typeface="Roboto"/>
                <a:ea typeface="Roboto"/>
                <a:cs typeface="Roboto"/>
                <a:sym typeface="Roboto"/>
              </a:endParaRPr>
            </a:p>
          </p:txBody>
        </p:sp>
      </p:grpSp>
      <p:sp>
        <p:nvSpPr>
          <p:cNvPr id="138" name="Google Shape;138;p15"/>
          <p:cNvSpPr/>
          <p:nvPr/>
        </p:nvSpPr>
        <p:spPr>
          <a:xfrm flipH="1" rot="-1800095">
            <a:off x="4358247" y="2051635"/>
            <a:ext cx="3587828" cy="3587828"/>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9" name="Google Shape;139;p15"/>
          <p:cNvGrpSpPr/>
          <p:nvPr/>
        </p:nvGrpSpPr>
        <p:grpSpPr>
          <a:xfrm>
            <a:off x="7186601" y="4806020"/>
            <a:ext cx="2493707" cy="892778"/>
            <a:chOff x="5343425" y="3152297"/>
            <a:chExt cx="1870327" cy="669600"/>
          </a:xfrm>
        </p:grpSpPr>
        <p:cxnSp>
          <p:nvCxnSpPr>
            <p:cNvPr id="140" name="Google Shape;140;p15"/>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141" name="Google Shape;141;p15"/>
            <p:cNvSpPr txBox="1"/>
            <p:nvPr/>
          </p:nvSpPr>
          <p:spPr>
            <a:xfrm>
              <a:off x="5718552" y="3152297"/>
              <a:ext cx="1495200" cy="6696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100">
                  <a:latin typeface="Roboto"/>
                  <a:ea typeface="Roboto"/>
                  <a:cs typeface="Roboto"/>
                  <a:sym typeface="Roboto"/>
                </a:rPr>
                <a:t>Ejecuta el comando</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b="1" lang="en-US" sz="1100">
                  <a:latin typeface="Roboto"/>
                  <a:ea typeface="Roboto"/>
                  <a:cs typeface="Roboto"/>
                  <a:sym typeface="Roboto"/>
                </a:rPr>
                <a:t>Evaluar</a:t>
              </a:r>
              <a:endParaRPr b="1" sz="1100">
                <a:latin typeface="Roboto"/>
                <a:ea typeface="Roboto"/>
                <a:cs typeface="Roboto"/>
                <a:sym typeface="Roboto"/>
              </a:endParaRPr>
            </a:p>
          </p:txBody>
        </p:sp>
      </p:grpSp>
      <p:grpSp>
        <p:nvGrpSpPr>
          <p:cNvPr id="142" name="Google Shape;142;p15"/>
          <p:cNvGrpSpPr/>
          <p:nvPr/>
        </p:nvGrpSpPr>
        <p:grpSpPr>
          <a:xfrm>
            <a:off x="7188401" y="1931077"/>
            <a:ext cx="2491907" cy="892778"/>
            <a:chOff x="5344775" y="996036"/>
            <a:chExt cx="1868977" cy="669600"/>
          </a:xfrm>
        </p:grpSpPr>
        <p:cxnSp>
          <p:nvCxnSpPr>
            <p:cNvPr id="143" name="Google Shape;143;p15"/>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144" name="Google Shape;144;p15"/>
            <p:cNvSpPr txBox="1"/>
            <p:nvPr/>
          </p:nvSpPr>
          <p:spPr>
            <a:xfrm>
              <a:off x="5718552" y="996036"/>
              <a:ext cx="1495200" cy="6696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100">
                  <a:latin typeface="Roboto"/>
                  <a:ea typeface="Roboto"/>
                  <a:cs typeface="Roboto"/>
                  <a:sym typeface="Roboto"/>
                </a:rPr>
                <a:t>El </a:t>
              </a:r>
              <a:r>
                <a:rPr lang="en-US" sz="1100">
                  <a:latin typeface="Roboto"/>
                  <a:ea typeface="Roboto"/>
                  <a:cs typeface="Roboto"/>
                  <a:sym typeface="Roboto"/>
                </a:rPr>
                <a:t>intérprete </a:t>
              </a:r>
              <a:r>
                <a:rPr lang="en-US" sz="1100">
                  <a:latin typeface="Roboto"/>
                  <a:ea typeface="Roboto"/>
                  <a:cs typeface="Roboto"/>
                  <a:sym typeface="Roboto"/>
                </a:rPr>
                <a:t>lee el comando</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b="1" lang="en-US" sz="1100">
                  <a:latin typeface="Roboto"/>
                  <a:ea typeface="Roboto"/>
                  <a:cs typeface="Roboto"/>
                  <a:sym typeface="Roboto"/>
                </a:rPr>
                <a:t>Leer </a:t>
              </a:r>
              <a:endParaRPr b="1" sz="1100">
                <a:latin typeface="Roboto"/>
                <a:ea typeface="Roboto"/>
                <a:cs typeface="Roboto"/>
                <a:sym typeface="Roboto"/>
              </a:endParaRPr>
            </a:p>
          </p:txBody>
        </p:sp>
      </p:grpSp>
      <p:sp>
        <p:nvSpPr>
          <p:cNvPr id="145" name="Google Shape;145;p15"/>
          <p:cNvSpPr txBox="1"/>
          <p:nvPr/>
        </p:nvSpPr>
        <p:spPr>
          <a:xfrm>
            <a:off x="5027875" y="3345013"/>
            <a:ext cx="2261700" cy="1072500"/>
          </a:xfrm>
          <a:prstGeom prst="rect">
            <a:avLst/>
          </a:prstGeom>
          <a:no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b="1" lang="en-US" sz="1600">
                <a:latin typeface="Roboto"/>
                <a:ea typeface="Roboto"/>
                <a:cs typeface="Roboto"/>
                <a:sym typeface="Roboto"/>
              </a:rPr>
              <a:t>Interfaz</a:t>
            </a:r>
            <a:r>
              <a:rPr b="1" lang="en-US" sz="1600">
                <a:latin typeface="Roboto"/>
                <a:ea typeface="Roboto"/>
                <a:cs typeface="Roboto"/>
                <a:sym typeface="Roboto"/>
              </a:rPr>
              <a:t> de línea de Comandos</a:t>
            </a:r>
            <a:endParaRPr b="1" sz="1600">
              <a:latin typeface="Roboto"/>
              <a:ea typeface="Roboto"/>
              <a:cs typeface="Roboto"/>
              <a:sym typeface="Roboto"/>
            </a:endParaRPr>
          </a:p>
          <a:p>
            <a:pPr indent="0" lvl="0" marL="0" rtl="0" algn="ctr">
              <a:lnSpc>
                <a:spcPct val="115000"/>
              </a:lnSpc>
              <a:spcBef>
                <a:spcPts val="0"/>
              </a:spcBef>
              <a:spcAft>
                <a:spcPts val="0"/>
              </a:spcAft>
              <a:buNone/>
            </a:pPr>
            <a:r>
              <a:rPr b="1" lang="en-US" sz="1600">
                <a:latin typeface="Roboto"/>
                <a:ea typeface="Roboto"/>
                <a:cs typeface="Roboto"/>
                <a:sym typeface="Roboto"/>
              </a:rPr>
              <a:t>Read-Evaluate-Print</a:t>
            </a:r>
            <a:endParaRPr b="1" sz="1600">
              <a:latin typeface="Roboto"/>
              <a:ea typeface="Roboto"/>
              <a:cs typeface="Roboto"/>
              <a:sym typeface="Roboto"/>
            </a:endParaRPr>
          </a:p>
        </p:txBody>
      </p:sp>
      <p:sp>
        <p:nvSpPr>
          <p:cNvPr id="146" name="Google Shape;146;p15"/>
          <p:cNvSpPr/>
          <p:nvPr/>
        </p:nvSpPr>
        <p:spPr>
          <a:xfrm rot="1800095">
            <a:off x="4355330" y="2051635"/>
            <a:ext cx="3587828" cy="3587828"/>
          </a:xfrm>
          <a:prstGeom prst="blockArc">
            <a:avLst>
              <a:gd fmla="val 14545937" name="adj1"/>
              <a:gd fmla="val 19902139" name="adj2"/>
              <a:gd fmla="val 9115" name="adj3"/>
            </a:avLst>
          </a:prstGeom>
          <a:solidFill>
            <a:srgbClr val="085631"/>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15"/>
          <p:cNvSpPr/>
          <p:nvPr/>
        </p:nvSpPr>
        <p:spPr>
          <a:xfrm rot="9000757">
            <a:off x="4347497" y="2051089"/>
            <a:ext cx="3586968" cy="3586968"/>
          </a:xfrm>
          <a:prstGeom prst="blockArc">
            <a:avLst>
              <a:gd fmla="val 18041678" name="adj1"/>
              <a:gd fmla="val 1798478" name="adj2"/>
              <a:gd fmla="val 9595" name="adj3"/>
            </a:avLst>
          </a:prstGeom>
          <a:solidFill>
            <a:srgbClr val="085631"/>
          </a:solidFill>
          <a:ln>
            <a:noFill/>
          </a:ln>
          <a:effectLst>
            <a:outerShdw blurRad="71438" rotWithShape="0" algn="bl"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p15"/>
          <p:cNvSpPr/>
          <p:nvPr/>
        </p:nvSpPr>
        <p:spPr>
          <a:xfrm flipH="1" rot="-9000757">
            <a:off x="4357724" y="2052089"/>
            <a:ext cx="3586968" cy="3586968"/>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15"/>
          <p:cNvSpPr/>
          <p:nvPr/>
        </p:nvSpPr>
        <p:spPr>
          <a:xfrm rot="8100000">
            <a:off x="4265813" y="3639229"/>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5"/>
          <p:cNvSpPr/>
          <p:nvPr/>
        </p:nvSpPr>
        <p:spPr>
          <a:xfrm rot="-2700000">
            <a:off x="7567558" y="3639230"/>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5"/>
          <p:cNvSpPr/>
          <p:nvPr/>
        </p:nvSpPr>
        <p:spPr>
          <a:xfrm rot="2700000">
            <a:off x="5916692" y="5214286"/>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5"/>
          <p:cNvSpPr/>
          <p:nvPr/>
        </p:nvSpPr>
        <p:spPr>
          <a:xfrm rot="-8100000">
            <a:off x="5916691" y="1938753"/>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5"/>
          <p:cNvSpPr txBox="1"/>
          <p:nvPr/>
        </p:nvSpPr>
        <p:spPr>
          <a:xfrm>
            <a:off x="8820325" y="3146425"/>
            <a:ext cx="3000000" cy="14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CC4125"/>
                </a:solidFill>
                <a:highlight>
                  <a:srgbClr val="FFFFFF"/>
                </a:highlight>
              </a:rPr>
              <a:t>¿Por qué usarlo?</a:t>
            </a:r>
            <a:endParaRPr sz="2400">
              <a:solidFill>
                <a:srgbClr val="CC4125"/>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sp>
        <p:nvSpPr>
          <p:cNvPr id="158" name="Google Shape;158;p1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160" name="Google Shape;160;p1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161" name="Google Shape;161;p1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162" name="Google Shape;162;p1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163" name="Google Shape;163;p16"/>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Sistemas de archivos </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 name="Google Shape;164;p16"/>
          <p:cNvSpPr txBox="1"/>
          <p:nvPr/>
        </p:nvSpPr>
        <p:spPr>
          <a:xfrm>
            <a:off x="1426175" y="1768975"/>
            <a:ext cx="3275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Comandos</a:t>
            </a:r>
            <a:r>
              <a:rPr b="1" lang="en-US" sz="1800"/>
              <a:t>:</a:t>
            </a:r>
            <a:r>
              <a:rPr lang="en-US" sz="1800"/>
              <a:t> </a:t>
            </a:r>
            <a:r>
              <a:rPr lang="en-US" sz="1800">
                <a:solidFill>
                  <a:srgbClr val="FF0000"/>
                </a:solidFill>
              </a:rPr>
              <a:t>pwd</a:t>
            </a:r>
            <a:r>
              <a:rPr lang="en-US" sz="1800"/>
              <a:t>, </a:t>
            </a:r>
            <a:r>
              <a:rPr lang="en-US" sz="1800">
                <a:solidFill>
                  <a:srgbClr val="FF0000"/>
                </a:solidFill>
              </a:rPr>
              <a:t>ls</a:t>
            </a:r>
            <a:r>
              <a:rPr lang="en-US" sz="1800"/>
              <a:t>, </a:t>
            </a:r>
            <a:r>
              <a:rPr lang="en-US" sz="1800">
                <a:solidFill>
                  <a:srgbClr val="FF0000"/>
                </a:solidFill>
              </a:rPr>
              <a:t>cd, cd..</a:t>
            </a:r>
            <a:r>
              <a:rPr lang="en-US">
                <a:solidFill>
                  <a:srgbClr val="FF0000"/>
                </a:solidFill>
              </a:rPr>
              <a:t> </a:t>
            </a:r>
            <a:endParaRPr>
              <a:solidFill>
                <a:srgbClr val="FF0000"/>
              </a:solidFill>
            </a:endParaRPr>
          </a:p>
        </p:txBody>
      </p:sp>
      <p:pic>
        <p:nvPicPr>
          <p:cNvPr id="165" name="Google Shape;165;p16"/>
          <p:cNvPicPr preferRelativeResize="0"/>
          <p:nvPr/>
        </p:nvPicPr>
        <p:blipFill>
          <a:blip r:embed="rId3">
            <a:alphaModFix/>
          </a:blip>
          <a:stretch>
            <a:fillRect/>
          </a:stretch>
        </p:blipFill>
        <p:spPr>
          <a:xfrm>
            <a:off x="1546475" y="2404675"/>
            <a:ext cx="3528800" cy="1257595"/>
          </a:xfrm>
          <a:prstGeom prst="rect">
            <a:avLst/>
          </a:prstGeom>
          <a:noFill/>
          <a:ln>
            <a:noFill/>
          </a:ln>
        </p:spPr>
      </p:pic>
      <p:pic>
        <p:nvPicPr>
          <p:cNvPr id="166" name="Google Shape;166;p16"/>
          <p:cNvPicPr preferRelativeResize="0"/>
          <p:nvPr/>
        </p:nvPicPr>
        <p:blipFill>
          <a:blip r:embed="rId4">
            <a:alphaModFix/>
          </a:blip>
          <a:stretch>
            <a:fillRect/>
          </a:stretch>
        </p:blipFill>
        <p:spPr>
          <a:xfrm>
            <a:off x="6856550" y="2404675"/>
            <a:ext cx="2810175" cy="1654225"/>
          </a:xfrm>
          <a:prstGeom prst="rect">
            <a:avLst/>
          </a:prstGeom>
          <a:noFill/>
          <a:ln>
            <a:noFill/>
          </a:ln>
        </p:spPr>
      </p:pic>
      <p:sp>
        <p:nvSpPr>
          <p:cNvPr id="167" name="Google Shape;167;p16"/>
          <p:cNvSpPr/>
          <p:nvPr/>
        </p:nvSpPr>
        <p:spPr>
          <a:xfrm>
            <a:off x="5772275" y="29513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txBox="1"/>
          <p:nvPr/>
        </p:nvSpPr>
        <p:spPr>
          <a:xfrm>
            <a:off x="5375075" y="2648625"/>
            <a:ext cx="10878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t> </a:t>
            </a:r>
            <a:r>
              <a:rPr lang="en-US">
                <a:solidFill>
                  <a:srgbClr val="FF0000"/>
                </a:solidFill>
              </a:rPr>
              <a:t>cd</a:t>
            </a:r>
            <a:r>
              <a:rPr lang="en-US"/>
              <a:t> home</a:t>
            </a:r>
            <a:endParaRPr/>
          </a:p>
        </p:txBody>
      </p:sp>
      <p:sp>
        <p:nvSpPr>
          <p:cNvPr id="169" name="Google Shape;169;p16"/>
          <p:cNvSpPr txBox="1"/>
          <p:nvPr/>
        </p:nvSpPr>
        <p:spPr>
          <a:xfrm>
            <a:off x="2308075" y="2347925"/>
            <a:ext cx="6402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rPr>
              <a:t> </a:t>
            </a:r>
            <a:r>
              <a:rPr lang="en-US" sz="1800">
                <a:solidFill>
                  <a:srgbClr val="073763"/>
                </a:solidFill>
              </a:rPr>
              <a:t>$</a:t>
            </a:r>
            <a:r>
              <a:rPr lang="en-US" sz="1800">
                <a:solidFill>
                  <a:schemeClr val="dk1"/>
                </a:solidFill>
              </a:rPr>
              <a:t> </a:t>
            </a:r>
            <a:r>
              <a:rPr lang="en-US" sz="1800">
                <a:solidFill>
                  <a:srgbClr val="FF0000"/>
                </a:solidFill>
              </a:rPr>
              <a:t>ls</a:t>
            </a:r>
            <a:endParaRPr/>
          </a:p>
        </p:txBody>
      </p:sp>
      <p:cxnSp>
        <p:nvCxnSpPr>
          <p:cNvPr id="170" name="Google Shape;170;p16"/>
          <p:cNvCxnSpPr/>
          <p:nvPr/>
        </p:nvCxnSpPr>
        <p:spPr>
          <a:xfrm>
            <a:off x="8334700" y="3868850"/>
            <a:ext cx="681000" cy="0"/>
          </a:xfrm>
          <a:prstGeom prst="straightConnector1">
            <a:avLst/>
          </a:prstGeom>
          <a:noFill/>
          <a:ln cap="flat" cmpd="sng" w="9525">
            <a:solidFill>
              <a:schemeClr val="dk2"/>
            </a:solidFill>
            <a:prstDash val="solid"/>
            <a:round/>
            <a:headEnd len="med" w="med" type="none"/>
            <a:tailEnd len="med" w="med" type="triangle"/>
          </a:ln>
        </p:spPr>
      </p:cxnSp>
      <p:sp>
        <p:nvSpPr>
          <p:cNvPr id="171" name="Google Shape;171;p16"/>
          <p:cNvSpPr txBox="1"/>
          <p:nvPr/>
        </p:nvSpPr>
        <p:spPr>
          <a:xfrm>
            <a:off x="8976900" y="3673700"/>
            <a:ext cx="9459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usuarios</a:t>
            </a:r>
            <a:endParaRPr/>
          </a:p>
        </p:txBody>
      </p:sp>
      <p:sp>
        <p:nvSpPr>
          <p:cNvPr id="172" name="Google Shape;172;p16"/>
          <p:cNvSpPr txBox="1"/>
          <p:nvPr/>
        </p:nvSpPr>
        <p:spPr>
          <a:xfrm>
            <a:off x="5573675" y="3641750"/>
            <a:ext cx="6906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solidFill>
                  <a:schemeClr val="dk1"/>
                </a:solidFill>
              </a:rPr>
              <a:t> </a:t>
            </a:r>
            <a:r>
              <a:rPr lang="en-US">
                <a:solidFill>
                  <a:srgbClr val="FF0000"/>
                </a:solidFill>
              </a:rPr>
              <a:t>cd </a:t>
            </a:r>
            <a:r>
              <a:rPr lang="en-US"/>
              <a:t>..</a:t>
            </a:r>
            <a:endParaRPr/>
          </a:p>
        </p:txBody>
      </p:sp>
      <p:sp>
        <p:nvSpPr>
          <p:cNvPr id="173" name="Google Shape;173;p16"/>
          <p:cNvSpPr/>
          <p:nvPr/>
        </p:nvSpPr>
        <p:spPr>
          <a:xfrm rot="10800000">
            <a:off x="5772275" y="34064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rot="5400000">
            <a:off x="8191125" y="4144225"/>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txBox="1"/>
          <p:nvPr/>
        </p:nvSpPr>
        <p:spPr>
          <a:xfrm>
            <a:off x="8543813" y="4086475"/>
            <a:ext cx="11991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solidFill>
                  <a:schemeClr val="dk1"/>
                </a:solidFill>
              </a:rPr>
              <a:t> </a:t>
            </a:r>
            <a:r>
              <a:rPr lang="en-US">
                <a:solidFill>
                  <a:srgbClr val="FF0000"/>
                </a:solidFill>
              </a:rPr>
              <a:t>cd</a:t>
            </a:r>
            <a:r>
              <a:rPr lang="en-US">
                <a:solidFill>
                  <a:schemeClr val="dk1"/>
                </a:solidFill>
              </a:rPr>
              <a:t> Luke</a:t>
            </a:r>
            <a:endParaRPr/>
          </a:p>
        </p:txBody>
      </p:sp>
      <p:pic>
        <p:nvPicPr>
          <p:cNvPr id="176" name="Google Shape;176;p16"/>
          <p:cNvPicPr preferRelativeResize="0"/>
          <p:nvPr/>
        </p:nvPicPr>
        <p:blipFill>
          <a:blip r:embed="rId5">
            <a:alphaModFix/>
          </a:blip>
          <a:stretch>
            <a:fillRect/>
          </a:stretch>
        </p:blipFill>
        <p:spPr>
          <a:xfrm>
            <a:off x="6909300" y="4568250"/>
            <a:ext cx="2857051" cy="1018200"/>
          </a:xfrm>
          <a:prstGeom prst="rect">
            <a:avLst/>
          </a:prstGeom>
          <a:noFill/>
          <a:ln>
            <a:noFill/>
          </a:ln>
        </p:spPr>
      </p:pic>
      <p:sp>
        <p:nvSpPr>
          <p:cNvPr id="177" name="Google Shape;177;p16"/>
          <p:cNvSpPr/>
          <p:nvPr/>
        </p:nvSpPr>
        <p:spPr>
          <a:xfrm rot="10800000">
            <a:off x="5796900" y="5072275"/>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txBox="1"/>
          <p:nvPr/>
        </p:nvSpPr>
        <p:spPr>
          <a:xfrm>
            <a:off x="5551350" y="4604725"/>
            <a:ext cx="7845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solidFill>
                  <a:schemeClr val="dk1"/>
                </a:solidFill>
              </a:rPr>
              <a:t> </a:t>
            </a:r>
            <a:r>
              <a:rPr lang="en-US">
                <a:solidFill>
                  <a:srgbClr val="FF0000"/>
                </a:solidFill>
              </a:rPr>
              <a:t>pwd</a:t>
            </a:r>
            <a:endParaRPr/>
          </a:p>
        </p:txBody>
      </p:sp>
      <p:sp>
        <p:nvSpPr>
          <p:cNvPr id="179" name="Google Shape;179;p16"/>
          <p:cNvSpPr txBox="1"/>
          <p:nvPr/>
        </p:nvSpPr>
        <p:spPr>
          <a:xfrm>
            <a:off x="4035600" y="5014525"/>
            <a:ext cx="14757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/home/Luke</a:t>
            </a:r>
            <a:endParaRPr b="1" sz="1800"/>
          </a:p>
        </p:txBody>
      </p:sp>
      <p:cxnSp>
        <p:nvCxnSpPr>
          <p:cNvPr id="180" name="Google Shape;180;p16"/>
          <p:cNvCxnSpPr/>
          <p:nvPr/>
        </p:nvCxnSpPr>
        <p:spPr>
          <a:xfrm>
            <a:off x="3146400" y="5241625"/>
            <a:ext cx="889200" cy="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16"/>
          <p:cNvSpPr txBox="1"/>
          <p:nvPr/>
        </p:nvSpPr>
        <p:spPr>
          <a:xfrm>
            <a:off x="2174200" y="5046475"/>
            <a:ext cx="1040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ubicación</a:t>
            </a:r>
            <a:endParaRPr/>
          </a:p>
        </p:txBody>
      </p:sp>
      <p:sp>
        <p:nvSpPr>
          <p:cNvPr id="182" name="Google Shape;182;p16"/>
          <p:cNvSpPr txBox="1"/>
          <p:nvPr/>
        </p:nvSpPr>
        <p:spPr>
          <a:xfrm>
            <a:off x="7307200" y="4540675"/>
            <a:ext cx="6906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rPr>
              <a:t> </a:t>
            </a:r>
            <a:r>
              <a:rPr lang="en-US" sz="1800">
                <a:solidFill>
                  <a:srgbClr val="073763"/>
                </a:solidFill>
              </a:rPr>
              <a:t>$</a:t>
            </a:r>
            <a:r>
              <a:rPr lang="en-US" sz="1800">
                <a:solidFill>
                  <a:schemeClr val="dk1"/>
                </a:solidFill>
              </a:rPr>
              <a:t> </a:t>
            </a:r>
            <a:r>
              <a:rPr lang="en-US" sz="1800">
                <a:solidFill>
                  <a:srgbClr val="FF0000"/>
                </a:solidFill>
              </a:rPr>
              <a:t>ls</a:t>
            </a:r>
            <a:endParaRPr/>
          </a:p>
        </p:txBody>
      </p:sp>
      <p:sp>
        <p:nvSpPr>
          <p:cNvPr id="183" name="Google Shape;183;p16"/>
          <p:cNvSpPr/>
          <p:nvPr/>
        </p:nvSpPr>
        <p:spPr>
          <a:xfrm>
            <a:off x="10175625" y="5678825"/>
            <a:ext cx="2023200" cy="945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txBox="1"/>
          <p:nvPr/>
        </p:nvSpPr>
        <p:spPr>
          <a:xfrm>
            <a:off x="10212975" y="6086825"/>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solidFill>
                  <a:srgbClr val="FF0000"/>
                </a:solidFill>
              </a:rPr>
              <a:t> gedit </a:t>
            </a:r>
            <a:r>
              <a:rPr lang="en-US"/>
              <a:t>~/.bashrc</a:t>
            </a:r>
            <a:endParaRPr/>
          </a:p>
        </p:txBody>
      </p:sp>
      <p:sp>
        <p:nvSpPr>
          <p:cNvPr id="185" name="Google Shape;185;p16"/>
          <p:cNvSpPr txBox="1"/>
          <p:nvPr/>
        </p:nvSpPr>
        <p:spPr>
          <a:xfrm>
            <a:off x="10175625" y="5664575"/>
            <a:ext cx="2023200" cy="5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IDEAS...</a:t>
            </a:r>
            <a:r>
              <a:rPr b="1" lang="en-US"/>
              <a:t> bashrc</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9" name="Shape 189"/>
        <p:cNvGrpSpPr/>
        <p:nvPr/>
      </p:nvGrpSpPr>
      <p:grpSpPr>
        <a:xfrm>
          <a:off x="0" y="0"/>
          <a:ext cx="0" cy="0"/>
          <a:chOff x="0" y="0"/>
          <a:chExt cx="0" cy="0"/>
        </a:xfrm>
      </p:grpSpPr>
      <p:sp>
        <p:nvSpPr>
          <p:cNvPr id="190" name="Google Shape;190;p1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1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192" name="Google Shape;192;p1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193" name="Google Shape;193;p1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194" name="Google Shape;194;p1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195" name="Google Shape;195;p17"/>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Archivos y Directorios </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1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1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02" name="Google Shape;202;p1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03" name="Google Shape;203;p1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04" name="Google Shape;204;p1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05" name="Google Shape;205;p18"/>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Tuberías y Filtros (“</a:t>
            </a:r>
            <a:r>
              <a:rPr b="1" i="1" lang="en-US" sz="3000"/>
              <a:t>Pipes and Filters</a:t>
            </a:r>
            <a:r>
              <a:rPr b="1" lang="en-US" sz="3000"/>
              <a:t>”)</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9" name="Shape 209"/>
        <p:cNvGrpSpPr/>
        <p:nvPr/>
      </p:nvGrpSpPr>
      <p:grpSpPr>
        <a:xfrm>
          <a:off x="0" y="0"/>
          <a:ext cx="0" cy="0"/>
          <a:chOff x="0" y="0"/>
          <a:chExt cx="0" cy="0"/>
        </a:xfrm>
      </p:grpSpPr>
      <p:sp>
        <p:nvSpPr>
          <p:cNvPr id="210" name="Google Shape;210;p19"/>
          <p:cNvSpPr txBox="1"/>
          <p:nvPr/>
        </p:nvSpPr>
        <p:spPr>
          <a:xfrm>
            <a:off x="1312650" y="4648938"/>
            <a:ext cx="9443100" cy="114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i="1" lang="en-US">
                <a:solidFill>
                  <a:schemeClr val="dk1"/>
                </a:solidFill>
              </a:rPr>
              <a:t>Nota:</a:t>
            </a:r>
            <a:endParaRPr b="1" i="1">
              <a:solidFill>
                <a:schemeClr val="dk1"/>
              </a:solidFill>
            </a:endParaRPr>
          </a:p>
          <a:p>
            <a:pPr indent="-317500" lvl="0" marL="457200" rtl="0" algn="just">
              <a:spcBef>
                <a:spcPts val="0"/>
              </a:spcBef>
              <a:spcAft>
                <a:spcPts val="0"/>
              </a:spcAft>
              <a:buSzPts val="1400"/>
              <a:buChar char="❖"/>
            </a:pPr>
            <a:r>
              <a:rPr lang="en-US">
                <a:solidFill>
                  <a:srgbClr val="3D90D9"/>
                </a:solidFill>
                <a:highlight>
                  <a:srgbClr val="E7E7E7"/>
                </a:highlight>
                <a:latin typeface="Consolas"/>
                <a:ea typeface="Consolas"/>
                <a:cs typeface="Consolas"/>
                <a:sym typeface="Consolas"/>
              </a:rPr>
              <a:t>$</a:t>
            </a:r>
            <a:r>
              <a:rPr lang="en-US">
                <a:solidFill>
                  <a:schemeClr val="dk1"/>
                </a:solidFill>
              </a:rPr>
              <a:t> - se refiere al </a:t>
            </a:r>
            <a:r>
              <a:rPr lang="en-US">
                <a:solidFill>
                  <a:srgbClr val="3C78D8"/>
                </a:solidFill>
              </a:rPr>
              <a:t>prompt</a:t>
            </a:r>
            <a:r>
              <a:rPr lang="en-US">
                <a:solidFill>
                  <a:schemeClr val="dk1"/>
                </a:solidFill>
              </a:rPr>
              <a:t>, pero también se utiliza para pedir que la terminal obtenga el valor de una </a:t>
            </a:r>
            <a:r>
              <a:rPr lang="en-US">
                <a:solidFill>
                  <a:srgbClr val="3C78D8"/>
                </a:solidFill>
              </a:rPr>
              <a:t>variable</a:t>
            </a:r>
            <a:r>
              <a:rPr lang="en-US">
                <a:solidFill>
                  <a:schemeClr val="dk1"/>
                </a:solidFill>
              </a:rPr>
              <a:t>.</a:t>
            </a:r>
            <a:endParaRPr>
              <a:solidFill>
                <a:schemeClr val="dk1"/>
              </a:solidFill>
            </a:endParaRPr>
          </a:p>
          <a:p>
            <a:pPr indent="-317500" lvl="0" marL="457200" rtl="0" algn="just">
              <a:spcBef>
                <a:spcPts val="0"/>
              </a:spcBef>
              <a:spcAft>
                <a:spcPts val="0"/>
              </a:spcAft>
              <a:buSzPts val="1400"/>
              <a:buChar char="❖"/>
            </a:pPr>
            <a:r>
              <a:rPr lang="en-US">
                <a:solidFill>
                  <a:srgbClr val="3D90D9"/>
                </a:solidFill>
                <a:highlight>
                  <a:srgbClr val="E7E7E7"/>
                </a:highlight>
                <a:latin typeface="Consolas"/>
                <a:ea typeface="Consolas"/>
                <a:cs typeface="Consolas"/>
                <a:sym typeface="Consolas"/>
              </a:rPr>
              <a:t>&gt;</a:t>
            </a:r>
            <a:r>
              <a:rPr lang="en-US">
                <a:solidFill>
                  <a:schemeClr val="dk1"/>
                </a:solidFill>
              </a:rPr>
              <a:t> - se refiere al </a:t>
            </a:r>
            <a:r>
              <a:rPr lang="en-US">
                <a:solidFill>
                  <a:srgbClr val="3C78D8"/>
                </a:solidFill>
              </a:rPr>
              <a:t>prompt dentro del bucle</a:t>
            </a:r>
            <a:r>
              <a:rPr lang="en-US">
                <a:solidFill>
                  <a:schemeClr val="dk1"/>
                </a:solidFill>
              </a:rPr>
              <a:t>, pero también se utiliza para </a:t>
            </a:r>
            <a:r>
              <a:rPr lang="en-US">
                <a:solidFill>
                  <a:srgbClr val="3C78D8"/>
                </a:solidFill>
              </a:rPr>
              <a:t>redirigir la salida</a:t>
            </a:r>
            <a:r>
              <a:rPr lang="en-US">
                <a:solidFill>
                  <a:schemeClr val="dk1"/>
                </a:solidFill>
              </a:rPr>
              <a:t> de un comando.</a:t>
            </a:r>
            <a:endParaRPr>
              <a:solidFill>
                <a:schemeClr val="dk1"/>
              </a:solidFill>
            </a:endParaRPr>
          </a:p>
          <a:p>
            <a:pPr indent="-317500" lvl="0" marL="457200" rtl="0" algn="just">
              <a:spcBef>
                <a:spcPts val="0"/>
              </a:spcBef>
              <a:spcAft>
                <a:spcPts val="0"/>
              </a:spcAft>
              <a:buSzPts val="1400"/>
              <a:buChar char="❖"/>
            </a:pPr>
            <a:r>
              <a:rPr lang="en-US">
                <a:solidFill>
                  <a:srgbClr val="3D90D9"/>
                </a:solidFill>
                <a:highlight>
                  <a:srgbClr val="E7E7E7"/>
                </a:highlight>
                <a:latin typeface="Consolas"/>
                <a:ea typeface="Consolas"/>
                <a:cs typeface="Consolas"/>
                <a:sym typeface="Consolas"/>
              </a:rPr>
              <a:t>;</a:t>
            </a:r>
            <a:r>
              <a:rPr lang="en-US">
                <a:solidFill>
                  <a:schemeClr val="dk1"/>
                </a:solidFill>
              </a:rPr>
              <a:t> - se utiliza para separar dos comando escritos en una sola línea.</a:t>
            </a:r>
            <a:endParaRPr>
              <a:solidFill>
                <a:srgbClr val="3D90D9"/>
              </a:solidFill>
              <a:highlight>
                <a:srgbClr val="E7E7E7"/>
              </a:highlight>
              <a:latin typeface="Consolas"/>
              <a:ea typeface="Consolas"/>
              <a:cs typeface="Consolas"/>
              <a:sym typeface="Consolas"/>
            </a:endParaRPr>
          </a:p>
        </p:txBody>
      </p:sp>
      <p:sp>
        <p:nvSpPr>
          <p:cNvPr id="211" name="Google Shape;211;p1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1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13" name="Google Shape;213;p1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14" name="Google Shape;214;p1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15" name="Google Shape;215;p1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16" name="Google Shape;216;p19"/>
          <p:cNvSpPr txBox="1"/>
          <p:nvPr/>
        </p:nvSpPr>
        <p:spPr>
          <a:xfrm>
            <a:off x="1312650" y="1463375"/>
            <a:ext cx="9443100" cy="71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t>Los bucles (loops en inglés) son fundamentales para mejorar la productividad a través de la automatización, debido a que nos permiten ejecutar comandos de forma repetitiva.</a:t>
            </a:r>
            <a:endParaRPr/>
          </a:p>
        </p:txBody>
      </p:sp>
      <p:sp>
        <p:nvSpPr>
          <p:cNvPr id="217" name="Google Shape;217;p19"/>
          <p:cNvSpPr txBox="1"/>
          <p:nvPr/>
        </p:nvSpPr>
        <p:spPr>
          <a:xfrm>
            <a:off x="1388850" y="3107300"/>
            <a:ext cx="6955800" cy="1228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basilisk.dat unicorn.dat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3 </a:t>
            </a:r>
            <a:r>
              <a:rPr lang="en-US" sz="1200">
                <a:solidFill>
                  <a:srgbClr val="19177C"/>
                </a:solidFill>
                <a:highlight>
                  <a:srgbClr val="F8F8F8"/>
                </a:highlight>
                <a:latin typeface="Consolas"/>
                <a:ea typeface="Consolas"/>
                <a:cs typeface="Consolas"/>
                <a:sym typeface="Consolas"/>
              </a:rPr>
              <a:t>$filename</a:t>
            </a:r>
            <a:r>
              <a:rPr lang="en-US" sz="1200">
                <a:solidFill>
                  <a:srgbClr val="6E5494"/>
                </a:solidFill>
                <a:highlight>
                  <a:srgbClr val="F8F8F8"/>
                </a:highlight>
                <a:latin typeface="Consolas"/>
                <a:ea typeface="Consolas"/>
                <a:cs typeface="Consolas"/>
                <a:sym typeface="Consolas"/>
              </a:rPr>
              <a:t>	</a:t>
            </a:r>
            <a:r>
              <a:rPr i="1" lang="en-US" sz="1200">
                <a:solidFill>
                  <a:srgbClr val="408080"/>
                </a:solidFill>
                <a:highlight>
                  <a:srgbClr val="F8F8F8"/>
                </a:highlight>
                <a:latin typeface="Consolas"/>
                <a:ea typeface="Consolas"/>
                <a:cs typeface="Consolas"/>
                <a:sym typeface="Consolas"/>
              </a:rPr>
              <a:t># La sangría dentro del bucle ayuda a la legibilidad</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a:p>
        </p:txBody>
      </p:sp>
      <p:sp>
        <p:nvSpPr>
          <p:cNvPr id="218" name="Google Shape;218;p19"/>
          <p:cNvSpPr txBox="1"/>
          <p:nvPr/>
        </p:nvSpPr>
        <p:spPr>
          <a:xfrm>
            <a:off x="1980450" y="2636275"/>
            <a:ext cx="7854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variable</a:t>
            </a:r>
            <a:endParaRPr b="1" sz="1200"/>
          </a:p>
        </p:txBody>
      </p:sp>
      <p:sp>
        <p:nvSpPr>
          <p:cNvPr id="219" name="Google Shape;219;p19"/>
          <p:cNvSpPr txBox="1"/>
          <p:nvPr/>
        </p:nvSpPr>
        <p:spPr>
          <a:xfrm>
            <a:off x="2936850" y="2611375"/>
            <a:ext cx="19224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elemento iterable (lista)</a:t>
            </a:r>
            <a:endParaRPr b="1" sz="1200"/>
          </a:p>
        </p:txBody>
      </p:sp>
      <p:sp>
        <p:nvSpPr>
          <p:cNvPr id="220" name="Google Shape;220;p19"/>
          <p:cNvSpPr txBox="1"/>
          <p:nvPr/>
        </p:nvSpPr>
        <p:spPr>
          <a:xfrm>
            <a:off x="8750125" y="3635100"/>
            <a:ext cx="14004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cuerpo del bucle</a:t>
            </a:r>
            <a:endParaRPr b="1" sz="1200"/>
          </a:p>
        </p:txBody>
      </p:sp>
      <p:sp>
        <p:nvSpPr>
          <p:cNvPr id="221" name="Google Shape;221;p19"/>
          <p:cNvSpPr txBox="1"/>
          <p:nvPr/>
        </p:nvSpPr>
        <p:spPr>
          <a:xfrm>
            <a:off x="1483325" y="2175750"/>
            <a:ext cx="5274000" cy="47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Sintaxis de un bucle </a:t>
            </a:r>
            <a:r>
              <a:rPr b="1" lang="en-US">
                <a:solidFill>
                  <a:srgbClr val="008000"/>
                </a:solidFill>
                <a:highlight>
                  <a:srgbClr val="F8F8F8"/>
                </a:highlight>
                <a:latin typeface="Consolas"/>
                <a:ea typeface="Consolas"/>
                <a:cs typeface="Consolas"/>
                <a:sym typeface="Consolas"/>
              </a:rPr>
              <a:t>for</a:t>
            </a:r>
            <a:endParaRPr/>
          </a:p>
        </p:txBody>
      </p:sp>
      <p:sp>
        <p:nvSpPr>
          <p:cNvPr id="222" name="Google Shape;222;p19"/>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rPr>
              <a:t>Bucles</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3" name="Google Shape;223;p19"/>
          <p:cNvSpPr/>
          <p:nvPr/>
        </p:nvSpPr>
        <p:spPr>
          <a:xfrm>
            <a:off x="2247750" y="2920575"/>
            <a:ext cx="185700" cy="186600"/>
          </a:xfrm>
          <a:prstGeom prst="up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3820025" y="2920575"/>
            <a:ext cx="185700" cy="186600"/>
          </a:xfrm>
          <a:prstGeom prst="up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8344650" y="3711150"/>
            <a:ext cx="370200" cy="1866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9" name="Shape 229"/>
        <p:cNvGrpSpPr/>
        <p:nvPr/>
      </p:nvGrpSpPr>
      <p:grpSpPr>
        <a:xfrm>
          <a:off x="0" y="0"/>
          <a:ext cx="0" cy="0"/>
          <a:chOff x="0" y="0"/>
          <a:chExt cx="0" cy="0"/>
        </a:xfrm>
      </p:grpSpPr>
      <p:sp>
        <p:nvSpPr>
          <p:cNvPr id="230" name="Google Shape;230;p2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2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32" name="Google Shape;232;p2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33" name="Google Shape;233;p2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34" name="Google Shape;234;p2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35" name="Google Shape;235;p20"/>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 1</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36" name="Google Shape;236;p20"/>
          <p:cNvSpPr txBox="1"/>
          <p:nvPr/>
        </p:nvSpPr>
        <p:spPr>
          <a:xfrm>
            <a:off x="1399100" y="4307250"/>
            <a:ext cx="35268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 cp </a:t>
            </a:r>
            <a:r>
              <a:rPr lang="en-US" sz="1200">
                <a:solidFill>
                  <a:srgbClr val="19177C"/>
                </a:solidFill>
                <a:highlight>
                  <a:srgbClr val="F8F8F8"/>
                </a:highlight>
                <a:latin typeface="Consolas"/>
                <a:ea typeface="Consolas"/>
                <a:cs typeface="Consolas"/>
                <a:sym typeface="Consolas"/>
              </a:rPr>
              <a:t>$filename </a:t>
            </a:r>
            <a:r>
              <a:rPr lang="en-US" sz="1200">
                <a:solidFill>
                  <a:srgbClr val="6E5494"/>
                </a:solidFill>
                <a:highlight>
                  <a:srgbClr val="F8F8F8"/>
                </a:highlight>
                <a:latin typeface="Consolas"/>
                <a:ea typeface="Consolas"/>
                <a:cs typeface="Consolas"/>
                <a:sym typeface="Consolas"/>
              </a:rPr>
              <a:t>original-</a:t>
            </a:r>
            <a:r>
              <a:rPr lang="en-US" sz="1200">
                <a:solidFill>
                  <a:srgbClr val="19177C"/>
                </a:solidFill>
                <a:highlight>
                  <a:srgbClr val="F8F8F8"/>
                </a:highlight>
                <a:latin typeface="Consolas"/>
                <a:ea typeface="Consolas"/>
                <a:cs typeface="Consolas"/>
                <a:sym typeface="Consolas"/>
              </a:rPr>
              <a:t>$filename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a:p>
        </p:txBody>
      </p:sp>
      <p:sp>
        <p:nvSpPr>
          <p:cNvPr id="237" name="Google Shape;237;p20"/>
          <p:cNvSpPr txBox="1"/>
          <p:nvPr/>
        </p:nvSpPr>
        <p:spPr>
          <a:xfrm>
            <a:off x="5051800" y="4323300"/>
            <a:ext cx="6050700" cy="116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333333"/>
                </a:solidFill>
                <a:highlight>
                  <a:srgbClr val="FFFFFF"/>
                </a:highlight>
              </a:rPr>
              <a:t>Este bucle ejecuta el comando </a:t>
            </a:r>
            <a:r>
              <a:rPr lang="en-US">
                <a:solidFill>
                  <a:srgbClr val="3D90D9"/>
                </a:solidFill>
                <a:highlight>
                  <a:srgbClr val="E7E7E7"/>
                </a:highlight>
                <a:latin typeface="Consolas"/>
                <a:ea typeface="Consolas"/>
                <a:cs typeface="Consolas"/>
                <a:sym typeface="Consolas"/>
              </a:rPr>
              <a:t>cp</a:t>
            </a:r>
            <a:r>
              <a:rPr lang="en-US">
                <a:solidFill>
                  <a:srgbClr val="333333"/>
                </a:solidFill>
                <a:highlight>
                  <a:srgbClr val="FFFFFF"/>
                </a:highlight>
              </a:rPr>
              <a:t> una vez para cada nombre de archivo:</a:t>
            </a:r>
            <a:endParaRPr>
              <a:solidFill>
                <a:srgbClr val="333333"/>
              </a:solidFill>
              <a:highlight>
                <a:srgbClr val="FFFFFF"/>
              </a:highlight>
            </a:endParaRPr>
          </a:p>
          <a:p>
            <a:pPr indent="0" lvl="0" marL="0" rtl="0" algn="l">
              <a:spcBef>
                <a:spcPts val="0"/>
              </a:spcBef>
              <a:spcAft>
                <a:spcPts val="0"/>
              </a:spcAft>
              <a:buNone/>
            </a:pPr>
            <a:r>
              <a:t/>
            </a:r>
            <a:endParaRPr sz="1000">
              <a:solidFill>
                <a:srgbClr val="6E5494"/>
              </a:solidFill>
              <a:highlight>
                <a:srgbClr val="F8F8F8"/>
              </a:highlight>
              <a:latin typeface="Consolas"/>
              <a:ea typeface="Consolas"/>
              <a:cs typeface="Consolas"/>
              <a:sym typeface="Consolas"/>
            </a:endParaRPr>
          </a:p>
          <a:p>
            <a:pPr indent="-304800" lvl="0" marL="457200" rtl="0" algn="l">
              <a:spcBef>
                <a:spcPts val="0"/>
              </a:spcBef>
              <a:spcAft>
                <a:spcPts val="0"/>
              </a:spcAft>
              <a:buClr>
                <a:srgbClr val="6E5494"/>
              </a:buClr>
              <a:buSzPts val="1200"/>
              <a:buFont typeface="Consolas"/>
              <a:buChar char="❖"/>
            </a:pPr>
            <a:r>
              <a:rPr lang="en-US" sz="1200">
                <a:solidFill>
                  <a:srgbClr val="6E5494"/>
                </a:solidFill>
                <a:highlight>
                  <a:srgbClr val="F8F8F8"/>
                </a:highlight>
                <a:latin typeface="Consolas"/>
                <a:ea typeface="Consolas"/>
                <a:cs typeface="Consolas"/>
                <a:sym typeface="Consolas"/>
              </a:rPr>
              <a:t>cp basilisk.dat original-basilisk.dat</a:t>
            </a:r>
            <a:endParaRPr sz="1200">
              <a:solidFill>
                <a:srgbClr val="6E5494"/>
              </a:solidFill>
              <a:highlight>
                <a:srgbClr val="F8F8F8"/>
              </a:highlight>
              <a:latin typeface="Consolas"/>
              <a:ea typeface="Consolas"/>
              <a:cs typeface="Consolas"/>
              <a:sym typeface="Consolas"/>
            </a:endParaRPr>
          </a:p>
          <a:p>
            <a:pPr indent="-304800" lvl="0" marL="457200" marR="88900" rtl="0" algn="l">
              <a:lnSpc>
                <a:spcPct val="142857"/>
              </a:lnSpc>
              <a:spcBef>
                <a:spcPts val="0"/>
              </a:spcBef>
              <a:spcAft>
                <a:spcPts val="0"/>
              </a:spcAft>
              <a:buClr>
                <a:srgbClr val="6E5494"/>
              </a:buClr>
              <a:buSzPts val="1200"/>
              <a:buFont typeface="Consolas"/>
              <a:buChar char="❖"/>
            </a:pPr>
            <a:r>
              <a:rPr lang="en-US" sz="1200">
                <a:solidFill>
                  <a:srgbClr val="6E5494"/>
                </a:solidFill>
                <a:highlight>
                  <a:srgbClr val="F8F8F8"/>
                </a:highlight>
                <a:latin typeface="Consolas"/>
                <a:ea typeface="Consolas"/>
                <a:cs typeface="Consolas"/>
                <a:sym typeface="Consolas"/>
              </a:rPr>
              <a:t>cp unicorn.dat original-unicorn.dat</a:t>
            </a:r>
            <a:endParaRPr sz="1200">
              <a:solidFill>
                <a:srgbClr val="6E5494"/>
              </a:solidFill>
              <a:highlight>
                <a:srgbClr val="F8F8F8"/>
              </a:highlight>
              <a:latin typeface="Consolas"/>
              <a:ea typeface="Consolas"/>
              <a:cs typeface="Consolas"/>
              <a:sym typeface="Consolas"/>
            </a:endParaRPr>
          </a:p>
        </p:txBody>
      </p:sp>
      <p:sp>
        <p:nvSpPr>
          <p:cNvPr id="238" name="Google Shape;238;p20"/>
          <p:cNvSpPr txBox="1"/>
          <p:nvPr/>
        </p:nvSpPr>
        <p:spPr>
          <a:xfrm>
            <a:off x="1312650" y="1234775"/>
            <a:ext cx="9443100" cy="127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a:solidFill>
                  <a:schemeClr val="dk1"/>
                </a:solidFill>
              </a:rPr>
              <a:t>En este ejemplo, usaremos el directorio creatures que sólo tiene dos archivos de ejemplo, pero los principios se pueden aplicar a muchos más archivos a la vez. Nos gustaría modificar estos archivos, pero también guardar una versión de los archivos originales, nombrando las copias </a:t>
            </a:r>
            <a:r>
              <a:rPr lang="en-US">
                <a:solidFill>
                  <a:srgbClr val="6E5494"/>
                </a:solidFill>
                <a:highlight>
                  <a:srgbClr val="F8F8F8"/>
                </a:highlight>
                <a:latin typeface="Consolas"/>
                <a:ea typeface="Consolas"/>
                <a:cs typeface="Consolas"/>
                <a:sym typeface="Consolas"/>
              </a:rPr>
              <a:t>original-basilisk.dat</a:t>
            </a:r>
            <a:r>
              <a:rPr lang="en-US">
                <a:solidFill>
                  <a:schemeClr val="dk1"/>
                </a:solidFill>
              </a:rPr>
              <a:t> y </a:t>
            </a:r>
            <a:r>
              <a:rPr lang="en-US">
                <a:solidFill>
                  <a:srgbClr val="6E5494"/>
                </a:solidFill>
                <a:highlight>
                  <a:srgbClr val="F8F8F8"/>
                </a:highlight>
                <a:latin typeface="Consolas"/>
                <a:ea typeface="Consolas"/>
                <a:cs typeface="Consolas"/>
                <a:sym typeface="Consolas"/>
              </a:rPr>
              <a:t>original-unicorn.dat</a:t>
            </a:r>
            <a:r>
              <a:rPr lang="en-US">
                <a:solidFill>
                  <a:schemeClr val="dk1"/>
                </a:solidFill>
              </a:rPr>
              <a:t>.</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None/>
            </a:pPr>
            <a:r>
              <a:rPr lang="en-US">
                <a:solidFill>
                  <a:schemeClr val="dk1"/>
                </a:solidFill>
              </a:rPr>
              <a:t>No se puede usar: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39" name="Google Shape;239;p20"/>
          <p:cNvSpPr txBox="1"/>
          <p:nvPr/>
        </p:nvSpPr>
        <p:spPr>
          <a:xfrm>
            <a:off x="1399100" y="2429375"/>
            <a:ext cx="2452200" cy="436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chemeClr val="dk1"/>
                </a:solidFill>
              </a:rPr>
              <a:t> </a:t>
            </a: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cp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 original-</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endParaRPr/>
          </a:p>
        </p:txBody>
      </p:sp>
      <p:sp>
        <p:nvSpPr>
          <p:cNvPr id="240" name="Google Shape;240;p20"/>
          <p:cNvSpPr txBox="1"/>
          <p:nvPr/>
        </p:nvSpPr>
        <p:spPr>
          <a:xfrm>
            <a:off x="5436200" y="2029800"/>
            <a:ext cx="2807700" cy="5202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chemeClr val="dk1"/>
                </a:solidFill>
              </a:rPr>
              <a:t>P</a:t>
            </a:r>
            <a:r>
              <a:rPr lang="en-US">
                <a:solidFill>
                  <a:schemeClr val="dk1"/>
                </a:solidFill>
              </a:rPr>
              <a:t>uesto que se expandiría a: </a:t>
            </a:r>
            <a:endParaRPr>
              <a:solidFill>
                <a:schemeClr val="dk1"/>
              </a:solidFill>
            </a:endParaRPr>
          </a:p>
        </p:txBody>
      </p:sp>
      <p:sp>
        <p:nvSpPr>
          <p:cNvPr id="241" name="Google Shape;241;p20"/>
          <p:cNvSpPr txBox="1"/>
          <p:nvPr/>
        </p:nvSpPr>
        <p:spPr>
          <a:xfrm>
            <a:off x="5454775" y="2429375"/>
            <a:ext cx="3971700" cy="436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chemeClr val="dk1"/>
                </a:solidFill>
              </a:rPr>
              <a:t> </a:t>
            </a: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cp basilisk.dat unicorn.dat original-</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endParaRPr>
              <a:solidFill>
                <a:schemeClr val="dk1"/>
              </a:solidFill>
            </a:endParaRPr>
          </a:p>
        </p:txBody>
      </p:sp>
      <p:sp>
        <p:nvSpPr>
          <p:cNvPr id="242" name="Google Shape;242;p20"/>
          <p:cNvSpPr txBox="1"/>
          <p:nvPr/>
        </p:nvSpPr>
        <p:spPr>
          <a:xfrm>
            <a:off x="1312650" y="2865575"/>
            <a:ext cx="7625100" cy="5202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chemeClr val="dk1"/>
                </a:solidFill>
              </a:rPr>
              <a:t>Esto no respalda nuestros archivos, en su lugar obtenemos un error:</a:t>
            </a:r>
            <a:endParaRPr>
              <a:solidFill>
                <a:schemeClr val="dk1"/>
              </a:solidFill>
            </a:endParaRPr>
          </a:p>
        </p:txBody>
      </p:sp>
      <p:sp>
        <p:nvSpPr>
          <p:cNvPr id="243" name="Google Shape;243;p20"/>
          <p:cNvSpPr txBox="1"/>
          <p:nvPr/>
        </p:nvSpPr>
        <p:spPr>
          <a:xfrm>
            <a:off x="1399100" y="3268625"/>
            <a:ext cx="4113300" cy="436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chemeClr val="dk1"/>
                </a:solidFill>
              </a:rPr>
              <a:t> </a:t>
            </a:r>
            <a:r>
              <a:rPr lang="en-US" sz="1200">
                <a:solidFill>
                  <a:srgbClr val="BD2C00"/>
                </a:solidFill>
                <a:highlight>
                  <a:srgbClr val="F8F8F8"/>
                </a:highlight>
                <a:latin typeface="Consolas"/>
                <a:ea typeface="Consolas"/>
                <a:cs typeface="Consolas"/>
                <a:sym typeface="Consolas"/>
              </a:rPr>
              <a:t>cp: target `original-*.dat' is not a directory</a:t>
            </a:r>
            <a:endParaRPr>
              <a:solidFill>
                <a:schemeClr val="dk1"/>
              </a:solidFill>
            </a:endParaRPr>
          </a:p>
        </p:txBody>
      </p:sp>
      <p:sp>
        <p:nvSpPr>
          <p:cNvPr id="244" name="Google Shape;244;p20"/>
          <p:cNvSpPr txBox="1"/>
          <p:nvPr/>
        </p:nvSpPr>
        <p:spPr>
          <a:xfrm>
            <a:off x="1312650" y="3787050"/>
            <a:ext cx="8530500" cy="52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highlight>
                  <a:srgbClr val="FFFFFF"/>
                </a:highlight>
              </a:rPr>
              <a:t>En cambio, podemos usar un </a:t>
            </a:r>
            <a:r>
              <a:rPr b="1" lang="en-US">
                <a:solidFill>
                  <a:srgbClr val="333333"/>
                </a:solidFill>
                <a:highlight>
                  <a:srgbClr val="FFFFFF"/>
                </a:highlight>
              </a:rPr>
              <a:t>bucle</a:t>
            </a:r>
            <a:r>
              <a:rPr lang="en-US">
                <a:solidFill>
                  <a:srgbClr val="333333"/>
                </a:solidFill>
                <a:highlight>
                  <a:srgbClr val="FFFFFF"/>
                </a:highlight>
              </a:rPr>
              <a:t> para ejecutar una operación a la vez sobre cada cosa en una lista: </a:t>
            </a:r>
            <a:endParaRPr>
              <a:solidFill>
                <a:schemeClr val="dk1"/>
              </a:solidFill>
            </a:endParaRPr>
          </a:p>
        </p:txBody>
      </p:sp>
      <p:sp>
        <p:nvSpPr>
          <p:cNvPr id="245" name="Google Shape;245;p20"/>
          <p:cNvSpPr/>
          <p:nvPr/>
        </p:nvSpPr>
        <p:spPr>
          <a:xfrm>
            <a:off x="4538575" y="25192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9" name="Shape 249"/>
        <p:cNvGrpSpPr/>
        <p:nvPr/>
      </p:nvGrpSpPr>
      <p:grpSpPr>
        <a:xfrm>
          <a:off x="0" y="0"/>
          <a:ext cx="0" cy="0"/>
          <a:chOff x="0" y="0"/>
          <a:chExt cx="0" cy="0"/>
        </a:xfrm>
      </p:grpSpPr>
      <p:sp>
        <p:nvSpPr>
          <p:cNvPr id="250" name="Google Shape;250;p21"/>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1" name="Google Shape;251;p2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52" name="Google Shape;252;p2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53" name="Google Shape;253;p2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54" name="Google Shape;254;p2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55" name="Google Shape;255;p21"/>
          <p:cNvSpPr txBox="1"/>
          <p:nvPr/>
        </p:nvSpPr>
        <p:spPr>
          <a:xfrm>
            <a:off x="1263875" y="5577600"/>
            <a:ext cx="9467700" cy="87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US">
                <a:solidFill>
                  <a:schemeClr val="dk1"/>
                </a:solidFill>
              </a:rPr>
              <a:t>Nota:</a:t>
            </a:r>
            <a:endParaRPr b="1" i="1">
              <a:solidFill>
                <a:schemeClr val="dk1"/>
              </a:solidFill>
            </a:endParaRPr>
          </a:p>
          <a:p>
            <a:pPr indent="0" lvl="0" marL="0" rtl="0" algn="just">
              <a:spcBef>
                <a:spcPts val="0"/>
              </a:spcBef>
              <a:spcAft>
                <a:spcPts val="0"/>
              </a:spcAft>
              <a:buNone/>
            </a:pPr>
            <a:r>
              <a:rPr lang="en-US"/>
              <a:t>Evitar el uso</a:t>
            </a:r>
            <a:r>
              <a:rPr lang="en-US"/>
              <a:t> nombres sin sentido </a:t>
            </a:r>
            <a:r>
              <a:rPr lang="en-US">
                <a:solidFill>
                  <a:srgbClr val="3D90D9"/>
                </a:solidFill>
                <a:highlight>
                  <a:srgbClr val="E7E7E7"/>
                </a:highlight>
                <a:latin typeface="Consolas"/>
                <a:ea typeface="Consolas"/>
                <a:cs typeface="Consolas"/>
                <a:sym typeface="Consolas"/>
              </a:rPr>
              <a:t>x</a:t>
            </a:r>
            <a:r>
              <a:rPr lang="en-US"/>
              <a:t> o nombres engañosos </a:t>
            </a:r>
            <a:r>
              <a:rPr lang="en-US">
                <a:solidFill>
                  <a:srgbClr val="3D90D9"/>
                </a:solidFill>
                <a:highlight>
                  <a:srgbClr val="E7E7E7"/>
                </a:highlight>
                <a:latin typeface="Consolas"/>
                <a:ea typeface="Consolas"/>
                <a:cs typeface="Consolas"/>
                <a:sym typeface="Consolas"/>
              </a:rPr>
              <a:t>temperature</a:t>
            </a:r>
            <a:r>
              <a:rPr lang="en-US"/>
              <a:t>.</a:t>
            </a:r>
            <a:endParaRPr/>
          </a:p>
        </p:txBody>
      </p:sp>
      <p:sp>
        <p:nvSpPr>
          <p:cNvPr id="256" name="Google Shape;256;p21"/>
          <p:cNvSpPr/>
          <p:nvPr/>
        </p:nvSpPr>
        <p:spPr>
          <a:xfrm>
            <a:off x="5259263" y="4668000"/>
            <a:ext cx="523200" cy="4629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txBox="1"/>
          <p:nvPr/>
        </p:nvSpPr>
        <p:spPr>
          <a:xfrm>
            <a:off x="1263875" y="3416900"/>
            <a:ext cx="9559200" cy="8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Teniendo en cuenta el bucle anterior, hemos llamado a la variable en este bucle </a:t>
            </a:r>
            <a:r>
              <a:rPr lang="en-US">
                <a:solidFill>
                  <a:srgbClr val="3D90D9"/>
                </a:solidFill>
                <a:highlight>
                  <a:srgbClr val="E7E7E7"/>
                </a:highlight>
                <a:latin typeface="Consolas"/>
                <a:ea typeface="Consolas"/>
                <a:cs typeface="Consolas"/>
                <a:sym typeface="Consolas"/>
              </a:rPr>
              <a:t>filename</a:t>
            </a:r>
            <a:r>
              <a:rPr lang="en-US">
                <a:solidFill>
                  <a:srgbClr val="333333"/>
                </a:solidFill>
                <a:highlight>
                  <a:srgbClr val="FFFFFF"/>
                </a:highlight>
              </a:rPr>
              <a:t> con el fin de hacer su propósito más claro para los lectores humanos. A la terminal no le importa el nombre de la variable; si escribimos este bucle como:</a:t>
            </a:r>
            <a:endParaRPr/>
          </a:p>
        </p:txBody>
      </p:sp>
      <p:sp>
        <p:nvSpPr>
          <p:cNvPr id="258" name="Google Shape;258;p21"/>
          <p:cNvSpPr txBox="1"/>
          <p:nvPr/>
        </p:nvSpPr>
        <p:spPr>
          <a:xfrm>
            <a:off x="6634725" y="1706300"/>
            <a:ext cx="3405300" cy="16344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303030"/>
                </a:solidFill>
                <a:highlight>
                  <a:srgbClr val="F8F8F8"/>
                </a:highlight>
                <a:latin typeface="Consolas"/>
                <a:ea typeface="Consolas"/>
                <a:cs typeface="Consolas"/>
                <a:sym typeface="Consolas"/>
              </a:rPr>
              <a:t>COMMON NAME: basilisk</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CLASSIFICATION: basiliscus vulgaris</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UPDATED: 1745-05-02</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COMMON NAME: unicorn</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CLASSIFICATION: equus monoceros</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UPDATED: 1738-11-24</a:t>
            </a:r>
            <a:endParaRPr sz="1200">
              <a:solidFill>
                <a:srgbClr val="303030"/>
              </a:solidFill>
              <a:highlight>
                <a:srgbClr val="F8F8F8"/>
              </a:highlight>
              <a:latin typeface="Consolas"/>
              <a:ea typeface="Consolas"/>
              <a:cs typeface="Consolas"/>
              <a:sym typeface="Consolas"/>
            </a:endParaRPr>
          </a:p>
          <a:p>
            <a:pPr indent="0" lvl="0" marL="0" rtl="0" algn="l">
              <a:spcBef>
                <a:spcPts val="800"/>
              </a:spcBef>
              <a:spcAft>
                <a:spcPts val="0"/>
              </a:spcAft>
              <a:buNone/>
            </a:pPr>
            <a:r>
              <a:t/>
            </a:r>
            <a:endParaRPr sz="1200"/>
          </a:p>
        </p:txBody>
      </p:sp>
      <p:sp>
        <p:nvSpPr>
          <p:cNvPr id="259" name="Google Shape;259;p21"/>
          <p:cNvSpPr txBox="1"/>
          <p:nvPr/>
        </p:nvSpPr>
        <p:spPr>
          <a:xfrm>
            <a:off x="1535625" y="1942100"/>
            <a:ext cx="39297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basilisk.dat unicorn.dat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3 </a:t>
            </a:r>
            <a:r>
              <a:rPr lang="en-US" sz="1200">
                <a:solidFill>
                  <a:srgbClr val="19177C"/>
                </a:solidFill>
                <a:highlight>
                  <a:srgbClr val="F8F8F8"/>
                </a:highlight>
                <a:latin typeface="Consolas"/>
                <a:ea typeface="Consolas"/>
                <a:cs typeface="Consolas"/>
                <a:sym typeface="Consolas"/>
              </a:rPr>
              <a:t>$filename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sz="1200"/>
          </a:p>
        </p:txBody>
      </p:sp>
      <p:sp>
        <p:nvSpPr>
          <p:cNvPr id="260" name="Google Shape;260;p21"/>
          <p:cNvSpPr/>
          <p:nvPr/>
        </p:nvSpPr>
        <p:spPr>
          <a:xfrm>
            <a:off x="5923275" y="23952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highlight>
                  <a:srgbClr val="FFFFFF"/>
                </a:highlight>
              </a:rPr>
              <a:t>Aquí un ejemplo sencillo que muestra las tres primeras líneas de cada archivo de una sola vez:</a:t>
            </a:r>
            <a:endParaRPr/>
          </a:p>
        </p:txBody>
      </p:sp>
      <p:sp>
        <p:nvSpPr>
          <p:cNvPr id="262" name="Google Shape;262;p21"/>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 2</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3" name="Google Shape;263;p21"/>
          <p:cNvSpPr txBox="1"/>
          <p:nvPr/>
        </p:nvSpPr>
        <p:spPr>
          <a:xfrm>
            <a:off x="1554975" y="4246675"/>
            <a:ext cx="32967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x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basilisk.dat unicorn.dat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3 </a:t>
            </a:r>
            <a:r>
              <a:rPr lang="en-US" sz="1200">
                <a:solidFill>
                  <a:srgbClr val="19177C"/>
                </a:solidFill>
                <a:highlight>
                  <a:srgbClr val="F8F8F8"/>
                </a:highlight>
                <a:latin typeface="Consolas"/>
                <a:ea typeface="Consolas"/>
                <a:cs typeface="Consolas"/>
                <a:sym typeface="Consolas"/>
              </a:rPr>
              <a:t>$x</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sz="1200"/>
          </a:p>
        </p:txBody>
      </p:sp>
      <p:sp>
        <p:nvSpPr>
          <p:cNvPr id="264" name="Google Shape;264;p21"/>
          <p:cNvSpPr txBox="1"/>
          <p:nvPr/>
        </p:nvSpPr>
        <p:spPr>
          <a:xfrm>
            <a:off x="6176775" y="4246675"/>
            <a:ext cx="41538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temperature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basilisk.dat unicorn.dat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3 </a:t>
            </a:r>
            <a:r>
              <a:rPr lang="en-US" sz="1200">
                <a:solidFill>
                  <a:srgbClr val="19177C"/>
                </a:solidFill>
                <a:highlight>
                  <a:srgbClr val="F8F8F8"/>
                </a:highlight>
                <a:latin typeface="Consolas"/>
                <a:ea typeface="Consolas"/>
                <a:cs typeface="Consolas"/>
                <a:sym typeface="Consolas"/>
              </a:rPr>
              <a:t>$temperature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sz="1200"/>
          </a:p>
        </p:txBody>
      </p:sp>
      <p:sp>
        <p:nvSpPr>
          <p:cNvPr id="265" name="Google Shape;265;p21"/>
          <p:cNvSpPr/>
          <p:nvPr/>
        </p:nvSpPr>
        <p:spPr>
          <a:xfrm>
            <a:off x="4486950" y="38601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266" name="Google Shape;266;p21"/>
          <p:cNvSpPr/>
          <p:nvPr/>
        </p:nvSpPr>
        <p:spPr>
          <a:xfrm>
            <a:off x="10053600" y="38601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