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39.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22.png" ContentType="image/png"/>
  <Override PartName="/ppt/media/image21.png" ContentType="image/png"/>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23.png" ContentType="image/png"/>
  <Override PartName="/ppt/media/image12.png" ContentType="image/png"/>
  <Override PartName="/ppt/media/image11.jpeg" ContentType="image/jpe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3"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35"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6"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7" name="" descr=""/>
          <p:cNvPicPr/>
          <p:nvPr/>
        </p:nvPicPr>
        <p:blipFill>
          <a:blip r:embed="rId2"/>
          <a:stretch>
            <a:fillRect/>
          </a:stretch>
        </p:blipFill>
        <p:spPr>
          <a:xfrm>
            <a:off x="3602880" y="1604520"/>
            <a:ext cx="4984920" cy="3977280"/>
          </a:xfrm>
          <a:prstGeom prst="rect">
            <a:avLst/>
          </a:prstGeom>
          <a:ln>
            <a:noFill/>
          </a:ln>
        </p:spPr>
      </p:pic>
      <p:pic>
        <p:nvPicPr>
          <p:cNvPr id="38"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45"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523880" y="1122480"/>
            <a:ext cx="9143640" cy="238752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523880" y="1122480"/>
            <a:ext cx="9143640" cy="11067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5"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56"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6"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71"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72"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74"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75"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76" name="" descr=""/>
          <p:cNvPicPr/>
          <p:nvPr/>
        </p:nvPicPr>
        <p:blipFill>
          <a:blip r:embed="rId2"/>
          <a:stretch>
            <a:fillRect/>
          </a:stretch>
        </p:blipFill>
        <p:spPr>
          <a:xfrm>
            <a:off x="3602880" y="1604520"/>
            <a:ext cx="4984920" cy="3977280"/>
          </a:xfrm>
          <a:prstGeom prst="rect">
            <a:avLst/>
          </a:prstGeom>
          <a:ln>
            <a:noFill/>
          </a:ln>
        </p:spPr>
      </p:pic>
      <p:pic>
        <p:nvPicPr>
          <p:cNvPr id="77"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5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7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6"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7"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p>
            <a:r>
              <a:rPr lang="en-US" sz="4400">
                <a:latin typeface="Arial"/>
              </a:rPr>
              <a:t>Click to edit the title text format</a:t>
            </a:r>
            <a:endParaRPr/>
          </a:p>
        </p:txBody>
      </p:sp>
      <p:sp>
        <p:nvSpPr>
          <p:cNvPr id="1" name="PlaceHolder 2"/>
          <p:cNvSpPr>
            <a:spLocks noGrp="1"/>
          </p:cNvSpPr>
          <p:nvPr>
            <p:ph type="dt"/>
          </p:nvPr>
        </p:nvSpPr>
        <p:spPr>
          <a:xfrm>
            <a:off x="838080" y="6356520"/>
            <a:ext cx="2742840" cy="364680"/>
          </a:xfrm>
          <a:prstGeom prst="rect">
            <a:avLst/>
          </a:prstGeom>
        </p:spPr>
        <p:txBody>
          <a:bodyPr anchor="ctr"/>
          <a:p>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67DB0D63-EE86-4637-A15A-D15D7A2FC801}" type="slidenum">
              <a:rPr lang="en-US" sz="1200">
                <a:solidFill>
                  <a:srgbClr val="888888"/>
                </a:solidFill>
                <a:latin typeface="Calibri"/>
                <a:ea typeface="Calibri"/>
              </a:rPr>
              <a:t>&lt;number&gt;</a:t>
            </a:fld>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1523880" y="1122480"/>
            <a:ext cx="9143640" cy="2387160"/>
          </a:xfrm>
          <a:prstGeom prst="rect">
            <a:avLst/>
          </a:prstGeom>
        </p:spPr>
        <p:txBody>
          <a:bodyPr anchor="b"/>
          <a:p>
            <a:r>
              <a:rPr lang="en-US" sz="6000">
                <a:latin typeface="Arial"/>
              </a:rPr>
              <a:t>Click to edit the title text format</a:t>
            </a:r>
            <a:endParaRPr/>
          </a:p>
        </p:txBody>
      </p:sp>
      <p:sp>
        <p:nvSpPr>
          <p:cNvPr id="40" name="PlaceHolder 2"/>
          <p:cNvSpPr>
            <a:spLocks noGrp="1"/>
          </p:cNvSpPr>
          <p:nvPr>
            <p:ph type="dt"/>
          </p:nvPr>
        </p:nvSpPr>
        <p:spPr>
          <a:xfrm>
            <a:off x="838080" y="6356520"/>
            <a:ext cx="2742840" cy="364680"/>
          </a:xfrm>
          <a:prstGeom prst="rect">
            <a:avLst/>
          </a:prstGeom>
        </p:spPr>
        <p:txBody>
          <a:bodyPr anchor="ctr"/>
          <a:p>
            <a:endParaRPr/>
          </a:p>
        </p:txBody>
      </p:sp>
      <p:sp>
        <p:nvSpPr>
          <p:cNvPr id="41" name="PlaceHolder 3"/>
          <p:cNvSpPr>
            <a:spLocks noGrp="1"/>
          </p:cNvSpPr>
          <p:nvPr>
            <p:ph type="ftr"/>
          </p:nvPr>
        </p:nvSpPr>
        <p:spPr>
          <a:xfrm>
            <a:off x="4038480" y="6356520"/>
            <a:ext cx="4114440" cy="364680"/>
          </a:xfrm>
          <a:prstGeom prst="rect">
            <a:avLst/>
          </a:prstGeom>
        </p:spPr>
        <p:txBody>
          <a:bodyPr anchor="ctr"/>
          <a:p>
            <a:endParaRPr/>
          </a:p>
        </p:txBody>
      </p:sp>
      <p:sp>
        <p:nvSpPr>
          <p:cNvPr id="42" name="PlaceHolder 4"/>
          <p:cNvSpPr>
            <a:spLocks noGrp="1"/>
          </p:cNvSpPr>
          <p:nvPr>
            <p:ph type="sldNum"/>
          </p:nvPr>
        </p:nvSpPr>
        <p:spPr>
          <a:xfrm>
            <a:off x="8610480" y="6356520"/>
            <a:ext cx="2742840" cy="364680"/>
          </a:xfrm>
          <a:prstGeom prst="rect">
            <a:avLst/>
          </a:prstGeom>
        </p:spPr>
        <p:txBody>
          <a:bodyPr anchor="ctr"/>
          <a:p>
            <a:pPr algn="r">
              <a:lnSpc>
                <a:spcPct val="100000"/>
              </a:lnSpc>
            </a:pPr>
            <a:fld id="{1C419E72-1E43-48E6-A5F9-C4D101B9DB6E}" type="slidenum">
              <a:rPr lang="en-US" sz="1200">
                <a:solidFill>
                  <a:srgbClr val="888888"/>
                </a:solidFill>
                <a:latin typeface="Calibri"/>
                <a:ea typeface="Calibri"/>
              </a:rPr>
              <a:t>&lt;number&gt;</a:t>
            </a:fld>
            <a:endParaRPr/>
          </a:p>
        </p:txBody>
      </p:sp>
      <p:sp>
        <p:nvSpPr>
          <p:cNvPr id="43" name="PlaceHolder 5"/>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4.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slideLayout" Target="../slideLayouts/slideLayout1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4.xml"/>
</Relationships>
</file>

<file path=ppt/slides/_rels/slide3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8" name="CustomShape 1"/>
          <p:cNvSpPr/>
          <p:nvPr/>
        </p:nvSpPr>
        <p:spPr>
          <a:xfrm>
            <a:off x="0" y="6624720"/>
            <a:ext cx="44409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79" name="CustomShape 2"/>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80" name="CustomShape 3"/>
          <p:cNvSpPr/>
          <p:nvPr/>
        </p:nvSpPr>
        <p:spPr>
          <a:xfrm>
            <a:off x="7777440" y="6624720"/>
            <a:ext cx="4396680" cy="232920"/>
          </a:xfrm>
          <a:prstGeom prst="rect">
            <a:avLst/>
          </a:prstGeom>
          <a:gradFill>
            <a:gsLst>
              <a:gs pos="0">
                <a:srgbClr val="1e4e79"/>
              </a:gs>
              <a:gs pos="50000">
                <a:srgbClr val="1e4e79"/>
              </a:gs>
              <a:gs pos="100000">
                <a:srgbClr val="1e4e79"/>
              </a:gs>
            </a:gsLst>
            <a:lin ang="0"/>
          </a:gra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pic>
        <p:nvPicPr>
          <p:cNvPr id="81" name="Google Shape;87;p13" descr=""/>
          <p:cNvPicPr/>
          <p:nvPr/>
        </p:nvPicPr>
        <p:blipFill>
          <a:blip r:embed="rId1"/>
          <a:stretch>
            <a:fillRect/>
          </a:stretch>
        </p:blipFill>
        <p:spPr>
          <a:xfrm>
            <a:off x="6586200" y="5218200"/>
            <a:ext cx="2283480" cy="1130760"/>
          </a:xfrm>
          <a:prstGeom prst="rect">
            <a:avLst/>
          </a:prstGeom>
          <a:ln>
            <a:noFill/>
          </a:ln>
        </p:spPr>
      </p:pic>
      <p:sp>
        <p:nvSpPr>
          <p:cNvPr id="82" name="TextShape 4"/>
          <p:cNvSpPr txBox="1"/>
          <p:nvPr/>
        </p:nvSpPr>
        <p:spPr>
          <a:xfrm>
            <a:off x="0" y="0"/>
            <a:ext cx="12191760" cy="1690200"/>
          </a:xfrm>
          <a:prstGeom prst="rect">
            <a:avLst/>
          </a:prstGeom>
        </p:spPr>
        <p:txBody>
          <a:bodyPr anchor="ctr"/>
          <a:p>
            <a:pPr algn="ctr">
              <a:lnSpc>
                <a:spcPct val="90000"/>
              </a:lnSpc>
            </a:pPr>
            <a:r>
              <a:rPr lang="en-US" sz="4400">
                <a:solidFill>
                  <a:srgbClr val="ffffff"/>
                </a:solidFill>
                <a:latin typeface="Calibri"/>
                <a:ea typeface="Calibri"/>
              </a:rPr>
              <a:t>Introducción Shell-UNIX y Programación en BASH</a:t>
            </a:r>
            <a:endParaRPr/>
          </a:p>
        </p:txBody>
      </p:sp>
      <p:sp>
        <p:nvSpPr>
          <p:cNvPr id="83" name="CustomShape 5"/>
          <p:cNvSpPr/>
          <p:nvPr/>
        </p:nvSpPr>
        <p:spPr>
          <a:xfrm>
            <a:off x="138240" y="1416960"/>
            <a:ext cx="12035880" cy="77400"/>
          </a:xfrm>
          <a:prstGeom prst="rect">
            <a:avLst/>
          </a:prstGeom>
          <a:solidFill>
            <a:srgbClr val="2e75b5"/>
          </a:solidFill>
          <a:ln w="12600">
            <a:solidFill>
              <a:srgbClr val="31538f"/>
            </a:solidFill>
            <a:miter/>
          </a:ln>
        </p:spPr>
      </p:sp>
      <p:sp>
        <p:nvSpPr>
          <p:cNvPr id="84" name="CustomShape 6"/>
          <p:cNvSpPr/>
          <p:nvPr/>
        </p:nvSpPr>
        <p:spPr>
          <a:xfrm>
            <a:off x="984600" y="1602000"/>
            <a:ext cx="11189520" cy="77400"/>
          </a:xfrm>
          <a:prstGeom prst="rect">
            <a:avLst/>
          </a:prstGeom>
          <a:solidFill>
            <a:srgbClr val="171616"/>
          </a:solidFill>
          <a:ln w="12600">
            <a:solidFill>
              <a:srgbClr val="31538f"/>
            </a:solidFill>
            <a:miter/>
          </a:ln>
        </p:spPr>
      </p:sp>
      <p:sp>
        <p:nvSpPr>
          <p:cNvPr id="85" name="CustomShape 7"/>
          <p:cNvSpPr/>
          <p:nvPr/>
        </p:nvSpPr>
        <p:spPr>
          <a:xfrm>
            <a:off x="3963600" y="3429000"/>
            <a:ext cx="4264200" cy="707400"/>
          </a:xfrm>
          <a:prstGeom prst="rect">
            <a:avLst/>
          </a:prstGeom>
          <a:noFill/>
          <a:ln>
            <a:noFill/>
          </a:ln>
        </p:spPr>
        <p:txBody>
          <a:bodyPr/>
          <a:p>
            <a:pPr algn="ctr">
              <a:lnSpc>
                <a:spcPct val="100000"/>
              </a:lnSpc>
            </a:pPr>
            <a:r>
              <a:rPr lang="en-US" sz="2000">
                <a:solidFill>
                  <a:srgbClr val="000000"/>
                </a:solidFill>
                <a:latin typeface="Times New Roman"/>
                <a:ea typeface="Times New Roman"/>
              </a:rPr>
              <a:t>Facultad de Ciencias</a:t>
            </a:r>
            <a:endParaRPr/>
          </a:p>
          <a:p>
            <a:pPr algn="ctr">
              <a:lnSpc>
                <a:spcPct val="100000"/>
              </a:lnSpc>
            </a:pPr>
            <a:r>
              <a:rPr lang="en-US" sz="2000">
                <a:solidFill>
                  <a:srgbClr val="000000"/>
                </a:solidFill>
                <a:latin typeface="Times New Roman"/>
                <a:ea typeface="Times New Roman"/>
              </a:rPr>
              <a:t>Escuela de Física</a:t>
            </a:r>
            <a:endParaRPr/>
          </a:p>
        </p:txBody>
      </p:sp>
      <p:sp>
        <p:nvSpPr>
          <p:cNvPr id="86" name="CustomShape 8"/>
          <p:cNvSpPr/>
          <p:nvPr/>
        </p:nvSpPr>
        <p:spPr>
          <a:xfrm>
            <a:off x="2571840" y="2548080"/>
            <a:ext cx="7169040" cy="707760"/>
          </a:xfrm>
          <a:prstGeom prst="rect">
            <a:avLst/>
          </a:prstGeom>
          <a:noFill/>
          <a:ln>
            <a:noFill/>
          </a:ln>
        </p:spPr>
        <p:txBody>
          <a:bodyPr/>
          <a:p>
            <a:pPr algn="ctr">
              <a:lnSpc>
                <a:spcPct val="100000"/>
              </a:lnSpc>
            </a:pPr>
            <a:r>
              <a:rPr lang="en-US" sz="3200">
                <a:solidFill>
                  <a:srgbClr val="000000"/>
                </a:solidFill>
                <a:latin typeface="Times New Roman"/>
                <a:ea typeface="Times New Roman"/>
              </a:rPr>
              <a:t>Semana Internacional de la Ciencia</a:t>
            </a:r>
            <a:endParaRPr/>
          </a:p>
        </p:txBody>
      </p:sp>
      <p:sp>
        <p:nvSpPr>
          <p:cNvPr id="87" name="CustomShape 9"/>
          <p:cNvSpPr/>
          <p:nvPr/>
        </p:nvSpPr>
        <p:spPr>
          <a:xfrm>
            <a:off x="4095720" y="4309560"/>
            <a:ext cx="3953520" cy="399960"/>
          </a:xfrm>
          <a:prstGeom prst="rect">
            <a:avLst/>
          </a:prstGeom>
          <a:noFill/>
          <a:ln>
            <a:noFill/>
          </a:ln>
        </p:spPr>
        <p:txBody>
          <a:bodyPr/>
          <a:p>
            <a:pPr algn="ctr">
              <a:lnSpc>
                <a:spcPct val="100000"/>
              </a:lnSpc>
            </a:pPr>
            <a:r>
              <a:rPr lang="en-US" sz="2000">
                <a:solidFill>
                  <a:srgbClr val="000000"/>
                </a:solidFill>
                <a:latin typeface="Times New Roman"/>
                <a:ea typeface="Times New Roman"/>
              </a:rPr>
              <a:t>19 de septiembre de 2018</a:t>
            </a:r>
            <a:endParaRPr/>
          </a:p>
        </p:txBody>
      </p:sp>
      <p:pic>
        <p:nvPicPr>
          <p:cNvPr id="88" name="Google Shape;94;p13" descr=""/>
          <p:cNvPicPr/>
          <p:nvPr/>
        </p:nvPicPr>
        <p:blipFill>
          <a:blip r:embed="rId2"/>
          <a:stretch>
            <a:fillRect/>
          </a:stretch>
        </p:blipFill>
        <p:spPr>
          <a:xfrm>
            <a:off x="1087560" y="3494160"/>
            <a:ext cx="2478600" cy="970200"/>
          </a:xfrm>
          <a:prstGeom prst="rect">
            <a:avLst/>
          </a:prstGeom>
          <a:ln>
            <a:noFill/>
          </a:ln>
        </p:spPr>
      </p:pic>
      <p:pic>
        <p:nvPicPr>
          <p:cNvPr id="89" name="Google Shape;95;p13" descr=""/>
          <p:cNvPicPr/>
          <p:nvPr/>
        </p:nvPicPr>
        <p:blipFill>
          <a:blip r:embed="rId3"/>
          <a:stretch>
            <a:fillRect/>
          </a:stretch>
        </p:blipFill>
        <p:spPr>
          <a:xfrm>
            <a:off x="3321720" y="5429880"/>
            <a:ext cx="2588760" cy="707760"/>
          </a:xfrm>
          <a:prstGeom prst="rect">
            <a:avLst/>
          </a:prstGeom>
          <a:ln>
            <a:noFill/>
          </a:ln>
        </p:spPr>
      </p:pic>
      <p:pic>
        <p:nvPicPr>
          <p:cNvPr id="90" name="Google Shape;96;p13" descr=""/>
          <p:cNvPicPr/>
          <p:nvPr/>
        </p:nvPicPr>
        <p:blipFill>
          <a:blip r:embed="rId4"/>
          <a:stretch>
            <a:fillRect/>
          </a:stretch>
        </p:blipFill>
        <p:spPr>
          <a:xfrm>
            <a:off x="9929520" y="3413880"/>
            <a:ext cx="1130760" cy="11307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31" name="CustomShape 1"/>
          <p:cNvSpPr/>
          <p:nvPr/>
        </p:nvSpPr>
        <p:spPr>
          <a:xfrm>
            <a:off x="6480" y="0"/>
            <a:ext cx="12191760" cy="256320"/>
          </a:xfrm>
          <a:prstGeom prst="rect">
            <a:avLst/>
          </a:prstGeom>
          <a:gradFill>
            <a:gsLst>
              <a:gs pos="0">
                <a:srgbClr val="1e4e79"/>
              </a:gs>
              <a:gs pos="100000">
                <a:srgbClr val="1f3864"/>
              </a:gs>
            </a:gsLst>
            <a:lin ang="0"/>
          </a:gradFill>
          <a:ln>
            <a:noFill/>
          </a:ln>
        </p:spPr>
      </p:sp>
      <p:sp>
        <p:nvSpPr>
          <p:cNvPr id="232" name="CustomShape 2"/>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233" name="CustomShape 3"/>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234" name="CustomShape 4"/>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235" name="CustomShape 5"/>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236" name="CustomShape 6"/>
          <p:cNvSpPr/>
          <p:nvPr/>
        </p:nvSpPr>
        <p:spPr>
          <a:xfrm>
            <a:off x="1426320" y="750600"/>
            <a:ext cx="8032680" cy="1017720"/>
          </a:xfrm>
          <a:prstGeom prst="rect">
            <a:avLst/>
          </a:prstGeom>
          <a:noFill/>
          <a:ln>
            <a:noFill/>
          </a:ln>
        </p:spPr>
        <p:txBody>
          <a:bodyPr tIns="91440" bIns="91440"/>
          <a:p>
            <a:pPr>
              <a:lnSpc>
                <a:spcPct val="100000"/>
              </a:lnSpc>
            </a:pPr>
            <a:r>
              <a:rPr b="1" lang="en-US" sz="3000">
                <a:solidFill>
                  <a:srgbClr val="000000"/>
                </a:solidFill>
                <a:latin typeface="Arial"/>
                <a:ea typeface="Arial"/>
              </a:rPr>
              <a:t>Usando “Wildcards” </a:t>
            </a:r>
            <a:endParaRPr/>
          </a:p>
          <a:p>
            <a:pPr>
              <a:lnSpc>
                <a:spcPct val="100000"/>
              </a:lnSpc>
            </a:pPr>
            <a:endParaRPr/>
          </a:p>
          <a:p>
            <a:pPr>
              <a:lnSpc>
                <a:spcPct val="100000"/>
              </a:lnSpc>
            </a:pPr>
            <a:endParaRPr/>
          </a:p>
        </p:txBody>
      </p:sp>
      <p:sp>
        <p:nvSpPr>
          <p:cNvPr id="237" name="CustomShape 7"/>
          <p:cNvSpPr/>
          <p:nvPr/>
        </p:nvSpPr>
        <p:spPr>
          <a:xfrm>
            <a:off x="1426320" y="2965680"/>
            <a:ext cx="7485840" cy="307440"/>
          </a:xfrm>
          <a:prstGeom prst="rect">
            <a:avLst/>
          </a:prstGeom>
          <a:noFill/>
          <a:ln>
            <a:noFill/>
          </a:ln>
        </p:spPr>
        <p:txBody>
          <a:bodyPr/>
          <a:p>
            <a:pPr>
              <a:lnSpc>
                <a:spcPct val="100000"/>
              </a:lnSpc>
            </a:pPr>
            <a:r>
              <a:rPr lang="en-US" sz="1400">
                <a:solidFill>
                  <a:srgbClr val="000000"/>
                </a:solidFill>
                <a:latin typeface="Arial"/>
                <a:ea typeface="Arial"/>
              </a:rPr>
              <a:t>Estando en el directorio </a:t>
            </a:r>
            <a:r>
              <a:rPr lang="en-US" sz="1400">
                <a:solidFill>
                  <a:srgbClr val="ff0000"/>
                </a:solidFill>
                <a:latin typeface="Arial"/>
                <a:ea typeface="Arial"/>
              </a:rPr>
              <a:t>molecules </a:t>
            </a:r>
            <a:r>
              <a:rPr lang="en-US" sz="1400">
                <a:solidFill>
                  <a:srgbClr val="000000"/>
                </a:solidFill>
                <a:latin typeface="Arial"/>
                <a:ea typeface="Arial"/>
              </a:rPr>
              <a:t>cuál comando con </a:t>
            </a:r>
            <a:r>
              <a:rPr lang="en-US" sz="1400">
                <a:solidFill>
                  <a:srgbClr val="ffffff"/>
                </a:solidFill>
                <a:latin typeface="Consolas"/>
                <a:ea typeface="Consolas"/>
              </a:rPr>
              <a:t>$ ls</a:t>
            </a:r>
            <a:r>
              <a:rPr lang="en-US" sz="1400">
                <a:solidFill>
                  <a:srgbClr val="ff0000"/>
                </a:solidFill>
                <a:latin typeface="Arial"/>
                <a:ea typeface="Arial"/>
              </a:rPr>
              <a:t> </a:t>
            </a:r>
            <a:r>
              <a:rPr lang="en-US" sz="1400">
                <a:solidFill>
                  <a:srgbClr val="000000"/>
                </a:solidFill>
                <a:latin typeface="Arial"/>
                <a:ea typeface="Arial"/>
              </a:rPr>
              <a:t>retorna los siguientes archivos ?</a:t>
            </a:r>
            <a:endParaRPr/>
          </a:p>
        </p:txBody>
      </p:sp>
      <p:sp>
        <p:nvSpPr>
          <p:cNvPr id="238" name="CustomShape 8"/>
          <p:cNvSpPr/>
          <p:nvPr/>
        </p:nvSpPr>
        <p:spPr>
          <a:xfrm>
            <a:off x="1426320" y="3250080"/>
            <a:ext cx="9069120" cy="307440"/>
          </a:xfrm>
          <a:prstGeom prst="rect">
            <a:avLst/>
          </a:prstGeom>
          <a:noFill/>
          <a:ln>
            <a:noFill/>
          </a:ln>
        </p:spPr>
        <p:txBody>
          <a:bodyPr/>
          <a:p>
            <a:pPr>
              <a:lnSpc>
                <a:spcPct val="100000"/>
              </a:lnSpc>
            </a:pPr>
            <a:r>
              <a:rPr lang="en-US" sz="1400">
                <a:solidFill>
                  <a:srgbClr val="ff0000"/>
                </a:solidFill>
                <a:latin typeface="Arial"/>
                <a:ea typeface="Arial"/>
              </a:rPr>
              <a:t>ethane.pdb       methane.pdb </a:t>
            </a:r>
            <a:endParaRPr/>
          </a:p>
        </p:txBody>
      </p:sp>
      <p:sp>
        <p:nvSpPr>
          <p:cNvPr id="239" name="CustomShape 9"/>
          <p:cNvSpPr/>
          <p:nvPr/>
        </p:nvSpPr>
        <p:spPr>
          <a:xfrm>
            <a:off x="1426320" y="3740040"/>
            <a:ext cx="2509200" cy="953640"/>
          </a:xfrm>
          <a:prstGeom prst="rect">
            <a:avLst/>
          </a:prstGeom>
          <a:noFill/>
          <a:ln>
            <a:noFill/>
          </a:ln>
        </p:spPr>
        <p:txBody>
          <a:bodyPr/>
          <a:p>
            <a:pPr>
              <a:lnSpc>
                <a:spcPct val="100000"/>
              </a:lnSpc>
              <a:buFont typeface="Arial"/>
              <a:buAutoNum type="arabicPeriod"/>
            </a:pPr>
            <a:r>
              <a:rPr lang="en-US" sz="1400">
                <a:solidFill>
                  <a:srgbClr val="ffffff"/>
                </a:solidFill>
                <a:latin typeface="Consolas"/>
                <a:ea typeface="Consolas"/>
              </a:rPr>
              <a:t>$ ls *t*ane.pdb</a:t>
            </a:r>
            <a:endParaRPr/>
          </a:p>
          <a:p>
            <a:pPr>
              <a:lnSpc>
                <a:spcPct val="100000"/>
              </a:lnSpc>
              <a:buFont typeface="Arial"/>
              <a:buAutoNum type="arabicPeriod"/>
            </a:pPr>
            <a:r>
              <a:rPr lang="en-US" sz="1400">
                <a:solidFill>
                  <a:srgbClr val="ffffff"/>
                </a:solidFill>
                <a:latin typeface="Consolas"/>
                <a:ea typeface="Consolas"/>
              </a:rPr>
              <a:t>$ ls *t?ne.*</a:t>
            </a:r>
            <a:endParaRPr/>
          </a:p>
          <a:p>
            <a:pPr>
              <a:lnSpc>
                <a:spcPct val="100000"/>
              </a:lnSpc>
              <a:buFont typeface="Arial"/>
              <a:buAutoNum type="arabicPeriod"/>
            </a:pPr>
            <a:r>
              <a:rPr lang="en-US" sz="1400">
                <a:solidFill>
                  <a:srgbClr val="ffffff"/>
                </a:solidFill>
                <a:latin typeface="Consolas"/>
                <a:ea typeface="Consolas"/>
              </a:rPr>
              <a:t>$ ls *t??ne.pdb</a:t>
            </a:r>
            <a:endParaRPr/>
          </a:p>
          <a:p>
            <a:pPr>
              <a:lnSpc>
                <a:spcPct val="100000"/>
              </a:lnSpc>
              <a:buFont typeface="Arial"/>
              <a:buAutoNum type="arabicPeriod"/>
            </a:pPr>
            <a:r>
              <a:rPr lang="en-US" sz="1400">
                <a:solidFill>
                  <a:srgbClr val="ffffff"/>
                </a:solidFill>
                <a:latin typeface="Consolas"/>
                <a:ea typeface="Consolas"/>
              </a:rPr>
              <a:t>$ ls ethane.*</a:t>
            </a:r>
            <a:endParaRPr/>
          </a:p>
        </p:txBody>
      </p:sp>
      <p:sp>
        <p:nvSpPr>
          <p:cNvPr id="240" name="CustomShape 10"/>
          <p:cNvSpPr/>
          <p:nvPr/>
        </p:nvSpPr>
        <p:spPr>
          <a:xfrm>
            <a:off x="1426320" y="1753560"/>
            <a:ext cx="4453200" cy="307440"/>
          </a:xfrm>
          <a:prstGeom prst="rect">
            <a:avLst/>
          </a:prstGeom>
          <a:noFill/>
          <a:ln>
            <a:noFill/>
          </a:ln>
        </p:spPr>
        <p:txBody>
          <a:bodyPr/>
          <a:p>
            <a:pPr>
              <a:lnSpc>
                <a:spcPct val="100000"/>
              </a:lnSpc>
            </a:pPr>
            <a:r>
              <a:rPr lang="en-US" sz="1400">
                <a:solidFill>
                  <a:srgbClr val="ff0000"/>
                </a:solidFill>
                <a:latin typeface="Arial"/>
                <a:ea typeface="Arial"/>
              </a:rPr>
              <a:t>*</a:t>
            </a:r>
            <a:r>
              <a:rPr lang="en-US" sz="1400">
                <a:solidFill>
                  <a:srgbClr val="000000"/>
                </a:solidFill>
                <a:latin typeface="Arial"/>
                <a:ea typeface="Arial"/>
              </a:rPr>
              <a:t> es un wildcard. Coincide con cero o más caracteres.</a:t>
            </a:r>
            <a:endParaRPr/>
          </a:p>
        </p:txBody>
      </p:sp>
      <p:sp>
        <p:nvSpPr>
          <p:cNvPr id="241" name="CustomShape 11"/>
          <p:cNvSpPr/>
          <p:nvPr/>
        </p:nvSpPr>
        <p:spPr>
          <a:xfrm>
            <a:off x="1426320" y="2130840"/>
            <a:ext cx="5366880" cy="307440"/>
          </a:xfrm>
          <a:prstGeom prst="rect">
            <a:avLst/>
          </a:prstGeom>
          <a:noFill/>
          <a:ln>
            <a:noFill/>
          </a:ln>
        </p:spPr>
        <p:txBody>
          <a:bodyPr/>
          <a:p>
            <a:pPr>
              <a:lnSpc>
                <a:spcPct val="100000"/>
              </a:lnSpc>
            </a:pPr>
            <a:r>
              <a:rPr lang="en-US" sz="1400">
                <a:solidFill>
                  <a:srgbClr val="ff0000"/>
                </a:solidFill>
                <a:latin typeface="Arial"/>
                <a:ea typeface="Arial"/>
              </a:rPr>
              <a:t>?</a:t>
            </a:r>
            <a:r>
              <a:rPr lang="en-US" sz="1400">
                <a:solidFill>
                  <a:srgbClr val="000000"/>
                </a:solidFill>
                <a:latin typeface="Arial"/>
                <a:ea typeface="Arial"/>
              </a:rPr>
              <a:t> también es un wildcard, pero solo coincide con un solo caracter.</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242" name="Google Shape;292;p23" descr=""/>
          <p:cNvPicPr/>
          <p:nvPr/>
        </p:nvPicPr>
        <p:blipFill>
          <a:blip r:embed="rId1"/>
          <a:stretch>
            <a:fillRect/>
          </a:stretch>
        </p:blipFill>
        <p:spPr>
          <a:xfrm>
            <a:off x="3874320" y="2320200"/>
            <a:ext cx="8241120" cy="4304160"/>
          </a:xfrm>
          <a:prstGeom prst="rect">
            <a:avLst/>
          </a:prstGeom>
          <a:ln>
            <a:noFill/>
          </a:ln>
        </p:spPr>
      </p:pic>
      <p:sp>
        <p:nvSpPr>
          <p:cNvPr id="243" name="CustomShape 1"/>
          <p:cNvSpPr/>
          <p:nvPr/>
        </p:nvSpPr>
        <p:spPr>
          <a:xfrm>
            <a:off x="1366920" y="1528200"/>
            <a:ext cx="9723600" cy="4413960"/>
          </a:xfrm>
          <a:prstGeom prst="rect">
            <a:avLst/>
          </a:prstGeom>
          <a:noFill/>
          <a:ln>
            <a:noFill/>
          </a:ln>
        </p:spPr>
        <p:txBody>
          <a:bodyPr tIns="91440" bIns="91440"/>
          <a:p>
            <a:pPr algn="just">
              <a:lnSpc>
                <a:spcPct val="150000"/>
              </a:lnSpc>
              <a:buFont typeface="Noto Sans Symbols"/>
              <a:buChar char="❖"/>
            </a:pPr>
            <a:r>
              <a:rPr lang="en-US" sz="1400">
                <a:solidFill>
                  <a:srgbClr val="3d90d9"/>
                </a:solidFill>
                <a:latin typeface="Consolas"/>
                <a:ea typeface="Consolas"/>
              </a:rPr>
              <a:t>cd ruta </a:t>
            </a:r>
            <a:r>
              <a:rPr lang="en-US" sz="1400">
                <a:solidFill>
                  <a:srgbClr val="000000"/>
                </a:solidFill>
                <a:latin typeface="Arial"/>
                <a:ea typeface="Arial"/>
              </a:rPr>
              <a:t>cambia el directorio de trabajo actual.</a:t>
            </a:r>
            <a:endParaRPr/>
          </a:p>
          <a:p>
            <a:pPr algn="just">
              <a:lnSpc>
                <a:spcPct val="150000"/>
              </a:lnSpc>
              <a:buFont typeface="Noto Sans Symbols"/>
              <a:buChar char="❖"/>
            </a:pPr>
            <a:r>
              <a:rPr lang="en-US" sz="1400">
                <a:solidFill>
                  <a:srgbClr val="3d90d9"/>
                </a:solidFill>
                <a:latin typeface="Consolas"/>
                <a:ea typeface="Consolas"/>
              </a:rPr>
              <a:t>ls ruta</a:t>
            </a:r>
            <a:r>
              <a:rPr lang="en-US" sz="1400">
                <a:solidFill>
                  <a:srgbClr val="000000"/>
                </a:solidFill>
                <a:latin typeface="Arial"/>
                <a:ea typeface="Arial"/>
              </a:rPr>
              <a:t> imprime una lista de un archivo o directorio específico; </a:t>
            </a:r>
            <a:r>
              <a:rPr lang="en-US" sz="1400">
                <a:solidFill>
                  <a:srgbClr val="3d90d9"/>
                </a:solidFill>
                <a:latin typeface="Consolas"/>
                <a:ea typeface="Consolas"/>
              </a:rPr>
              <a:t>ls</a:t>
            </a:r>
            <a:r>
              <a:rPr lang="en-US" sz="1400">
                <a:solidFill>
                  <a:srgbClr val="000000"/>
                </a:solidFill>
                <a:latin typeface="Arial"/>
                <a:ea typeface="Arial"/>
              </a:rPr>
              <a:t> una lista del directorio de trabajo actual.</a:t>
            </a:r>
            <a:endParaRPr/>
          </a:p>
          <a:p>
            <a:pPr algn="just">
              <a:lnSpc>
                <a:spcPct val="150000"/>
              </a:lnSpc>
              <a:buFont typeface="Noto Sans Symbols"/>
              <a:buChar char="❖"/>
            </a:pPr>
            <a:r>
              <a:rPr lang="en-US" sz="1400">
                <a:solidFill>
                  <a:srgbClr val="3d90d9"/>
                </a:solidFill>
                <a:latin typeface="Consolas"/>
                <a:ea typeface="Consolas"/>
              </a:rPr>
              <a:t>pwd</a:t>
            </a:r>
            <a:r>
              <a:rPr lang="en-US" sz="1400">
                <a:solidFill>
                  <a:srgbClr val="000000"/>
                </a:solidFill>
                <a:latin typeface="Arial"/>
                <a:ea typeface="Arial"/>
              </a:rPr>
              <a:t> imprime el directorio de trabajo actual </a:t>
            </a:r>
            <a:endParaRPr/>
          </a:p>
          <a:p>
            <a:pPr algn="just">
              <a:lnSpc>
                <a:spcPct val="150000"/>
              </a:lnSpc>
              <a:buFont typeface="Noto Sans Symbols"/>
              <a:buChar char="❖"/>
            </a:pPr>
            <a:r>
              <a:rPr lang="en-US" sz="1400">
                <a:solidFill>
                  <a:srgbClr val="3d90d9"/>
                </a:solidFill>
                <a:latin typeface="Consolas"/>
                <a:ea typeface="Consolas"/>
              </a:rPr>
              <a:t>/  </a:t>
            </a:r>
            <a:r>
              <a:rPr lang="en-US" sz="1400">
                <a:solidFill>
                  <a:srgbClr val="000000"/>
                </a:solidFill>
                <a:latin typeface="Arial"/>
                <a:ea typeface="Arial"/>
              </a:rPr>
              <a:t>es el directorio raíz de todo el sistema de archivos.</a:t>
            </a:r>
            <a:endParaRPr/>
          </a:p>
          <a:p>
            <a:pPr algn="just">
              <a:lnSpc>
                <a:spcPct val="150000"/>
              </a:lnSpc>
              <a:buFont typeface="Noto Sans Symbols"/>
              <a:buChar char="❖"/>
            </a:pPr>
            <a:r>
              <a:rPr lang="en-US" sz="1400">
                <a:solidFill>
                  <a:srgbClr val="3d90d9"/>
                </a:solidFill>
                <a:latin typeface="Consolas"/>
                <a:ea typeface="Consolas"/>
              </a:rPr>
              <a:t>..</a:t>
            </a:r>
            <a:r>
              <a:rPr lang="en-US" sz="1400">
                <a:solidFill>
                  <a:srgbClr val="000000"/>
                </a:solidFill>
                <a:latin typeface="Arial"/>
                <a:ea typeface="Arial"/>
              </a:rPr>
              <a:t> significa 'el directorio sobre el actual’; </a:t>
            </a:r>
            <a:r>
              <a:rPr lang="en-US" sz="1400">
                <a:solidFill>
                  <a:srgbClr val="3d90d9"/>
                </a:solidFill>
                <a:latin typeface="Consolas"/>
                <a:ea typeface="Consolas"/>
              </a:rPr>
              <a:t>.</a:t>
            </a:r>
            <a:r>
              <a:rPr lang="en-US" sz="1400">
                <a:solidFill>
                  <a:srgbClr val="000000"/>
                </a:solidFill>
                <a:latin typeface="Arial"/>
                <a:ea typeface="Arial"/>
              </a:rPr>
              <a:t> por sí solo significa 'el directorio actual’.</a:t>
            </a:r>
            <a:endParaRPr/>
          </a:p>
          <a:p>
            <a:pPr algn="just">
              <a:lnSpc>
                <a:spcPct val="150000"/>
              </a:lnSpc>
              <a:buFont typeface="Noto Sans Symbols"/>
              <a:buChar char="❖"/>
            </a:pPr>
            <a:r>
              <a:rPr lang="en-US" sz="1400">
                <a:solidFill>
                  <a:srgbClr val="3d90d9"/>
                </a:solidFill>
                <a:latin typeface="Consolas"/>
                <a:ea typeface="Consolas"/>
              </a:rPr>
              <a:t>cp </a:t>
            </a:r>
            <a:r>
              <a:rPr lang="en-US" sz="1400">
                <a:solidFill>
                  <a:srgbClr val="000000"/>
                </a:solidFill>
                <a:latin typeface="Arial"/>
                <a:ea typeface="Arial"/>
              </a:rPr>
              <a:t>copia un archivo.</a:t>
            </a:r>
            <a:endParaRPr/>
          </a:p>
          <a:p>
            <a:pPr algn="just">
              <a:lnSpc>
                <a:spcPct val="150000"/>
              </a:lnSpc>
              <a:buFont typeface="Noto Sans Symbols"/>
              <a:buChar char="❖"/>
            </a:pPr>
            <a:r>
              <a:rPr lang="en-US" sz="1400">
                <a:solidFill>
                  <a:srgbClr val="3d90d9"/>
                </a:solidFill>
                <a:latin typeface="Consolas"/>
                <a:ea typeface="Consolas"/>
              </a:rPr>
              <a:t>mkdir </a:t>
            </a:r>
            <a:r>
              <a:rPr lang="en-US" sz="1400">
                <a:solidFill>
                  <a:srgbClr val="000000"/>
                </a:solidFill>
                <a:latin typeface="Arial"/>
                <a:ea typeface="Arial"/>
              </a:rPr>
              <a:t>crea un nuevo directorio.</a:t>
            </a:r>
            <a:endParaRPr/>
          </a:p>
          <a:p>
            <a:pPr algn="just">
              <a:lnSpc>
                <a:spcPct val="150000"/>
              </a:lnSpc>
              <a:buFont typeface="Noto Sans Symbols"/>
              <a:buChar char="❖"/>
            </a:pPr>
            <a:r>
              <a:rPr lang="en-US" sz="1400">
                <a:solidFill>
                  <a:srgbClr val="3d90d9"/>
                </a:solidFill>
                <a:latin typeface="Consolas"/>
                <a:ea typeface="Consolas"/>
              </a:rPr>
              <a:t>mv</a:t>
            </a:r>
            <a:r>
              <a:rPr lang="en-US" sz="1400">
                <a:solidFill>
                  <a:srgbClr val="000000"/>
                </a:solidFill>
                <a:latin typeface="Arial"/>
                <a:ea typeface="Arial"/>
              </a:rPr>
              <a:t> mueve (renombra) un archivo o directorio.</a:t>
            </a:r>
            <a:endParaRPr/>
          </a:p>
          <a:p>
            <a:pPr algn="just">
              <a:lnSpc>
                <a:spcPct val="150000"/>
              </a:lnSpc>
              <a:buFont typeface="Noto Sans Symbols"/>
              <a:buChar char="❖"/>
            </a:pPr>
            <a:r>
              <a:rPr lang="en-US" sz="1400">
                <a:solidFill>
                  <a:srgbClr val="3d90d9"/>
                </a:solidFill>
                <a:latin typeface="Consolas"/>
                <a:ea typeface="Consolas"/>
              </a:rPr>
              <a:t>rm </a:t>
            </a:r>
            <a:r>
              <a:rPr lang="en-US" sz="1400">
                <a:solidFill>
                  <a:srgbClr val="000000"/>
                </a:solidFill>
                <a:latin typeface="Arial"/>
                <a:ea typeface="Arial"/>
              </a:rPr>
              <a:t>elimina un archivo; </a:t>
            </a:r>
            <a:r>
              <a:rPr lang="en-US" sz="1400">
                <a:solidFill>
                  <a:srgbClr val="3d90d9"/>
                </a:solidFill>
                <a:latin typeface="Consolas"/>
                <a:ea typeface="Consolas"/>
              </a:rPr>
              <a:t>rm –l </a:t>
            </a:r>
            <a:r>
              <a:rPr lang="en-US" sz="1400">
                <a:solidFill>
                  <a:srgbClr val="000000"/>
                </a:solidFill>
                <a:latin typeface="Arial"/>
                <a:ea typeface="Arial"/>
              </a:rPr>
              <a:t>elimina un archivo. </a:t>
            </a:r>
            <a:endParaRPr/>
          </a:p>
          <a:p>
            <a:pPr algn="just">
              <a:lnSpc>
                <a:spcPct val="150000"/>
              </a:lnSpc>
              <a:buFont typeface="Noto Sans Symbols"/>
              <a:buChar char="❖"/>
            </a:pPr>
            <a:r>
              <a:rPr lang="en-US" sz="1400">
                <a:solidFill>
                  <a:srgbClr val="3d90d9"/>
                </a:solidFill>
                <a:latin typeface="Consolas"/>
                <a:ea typeface="Consolas"/>
              </a:rPr>
              <a:t>*</a:t>
            </a:r>
            <a:r>
              <a:rPr lang="en-US" sz="1400">
                <a:solidFill>
                  <a:srgbClr val="000000"/>
                </a:solidFill>
                <a:latin typeface="Arial"/>
                <a:ea typeface="Arial"/>
              </a:rPr>
              <a:t> coincide con cero o más caracteres en un nombre de archivo, por lo que </a:t>
            </a:r>
            <a:r>
              <a:rPr lang="en-US" sz="1400">
                <a:solidFill>
                  <a:srgbClr val="3d90d9"/>
                </a:solidFill>
                <a:latin typeface="Consolas"/>
                <a:ea typeface="Consolas"/>
              </a:rPr>
              <a:t>*.txt </a:t>
            </a:r>
            <a:r>
              <a:rPr lang="en-US" sz="1400">
                <a:solidFill>
                  <a:srgbClr val="000000"/>
                </a:solidFill>
                <a:latin typeface="Arial"/>
                <a:ea typeface="Arial"/>
              </a:rPr>
              <a:t>coincide con todos los archivos que terminan en .txt.</a:t>
            </a:r>
            <a:endParaRPr/>
          </a:p>
          <a:p>
            <a:pPr algn="just">
              <a:lnSpc>
                <a:spcPct val="150000"/>
              </a:lnSpc>
              <a:buFont typeface="Noto Sans Symbols"/>
              <a:buChar char="❖"/>
            </a:pPr>
            <a:r>
              <a:rPr lang="en-US" sz="1400">
                <a:solidFill>
                  <a:srgbClr val="3d90d9"/>
                </a:solidFill>
                <a:latin typeface="Consolas"/>
                <a:ea typeface="Consolas"/>
              </a:rPr>
              <a:t>?</a:t>
            </a:r>
            <a:r>
              <a:rPr lang="en-US" sz="1400">
                <a:solidFill>
                  <a:srgbClr val="000000"/>
                </a:solidFill>
                <a:latin typeface="Arial"/>
                <a:ea typeface="Arial"/>
              </a:rPr>
              <a:t> coincide con cualquier carácter individual en un nombre de archivo, por lo que </a:t>
            </a:r>
            <a:r>
              <a:rPr lang="en-US" sz="1400">
                <a:solidFill>
                  <a:srgbClr val="3d90d9"/>
                </a:solidFill>
                <a:latin typeface="Consolas"/>
                <a:ea typeface="Consolas"/>
              </a:rPr>
              <a:t>?.txt </a:t>
            </a:r>
            <a:r>
              <a:rPr lang="en-US" sz="1400">
                <a:solidFill>
                  <a:srgbClr val="000000"/>
                </a:solidFill>
                <a:latin typeface="Arial"/>
                <a:ea typeface="Arial"/>
              </a:rPr>
              <a:t>coincide con a.txt pero no con any.txt.</a:t>
            </a:r>
            <a:endParaRPr/>
          </a:p>
        </p:txBody>
      </p:sp>
      <p:sp>
        <p:nvSpPr>
          <p:cNvPr id="244" name="CustomShape 2"/>
          <p:cNvSpPr/>
          <p:nvPr/>
        </p:nvSpPr>
        <p:spPr>
          <a:xfrm>
            <a:off x="-360" y="0"/>
            <a:ext cx="12198600" cy="256320"/>
          </a:xfrm>
          <a:prstGeom prst="rect">
            <a:avLst/>
          </a:prstGeom>
          <a:gradFill>
            <a:gsLst>
              <a:gs pos="0">
                <a:srgbClr val="1e4e79"/>
              </a:gs>
              <a:gs pos="100000">
                <a:srgbClr val="1f3864"/>
              </a:gs>
            </a:gsLst>
            <a:lin ang="0"/>
          </a:gradFill>
          <a:ln>
            <a:noFill/>
          </a:ln>
        </p:spPr>
      </p:sp>
      <p:sp>
        <p:nvSpPr>
          <p:cNvPr id="245" name="CustomShape 3"/>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246" name="CustomShape 4"/>
          <p:cNvSpPr/>
          <p:nvPr/>
        </p:nvSpPr>
        <p:spPr>
          <a:xfrm>
            <a:off x="1312560" y="750600"/>
            <a:ext cx="7280280" cy="718560"/>
          </a:xfrm>
          <a:prstGeom prst="rect">
            <a:avLst/>
          </a:prstGeom>
          <a:noFill/>
          <a:ln>
            <a:noFill/>
          </a:ln>
        </p:spPr>
        <p:txBody>
          <a:bodyPr tIns="91440" bIns="91440"/>
          <a:p>
            <a:pPr>
              <a:lnSpc>
                <a:spcPct val="100000"/>
              </a:lnSpc>
            </a:pPr>
            <a:r>
              <a:rPr b="1" lang="en-US">
                <a:solidFill>
                  <a:srgbClr val="000000"/>
                </a:solidFill>
                <a:latin typeface="Arial"/>
                <a:ea typeface="Arial"/>
              </a:rPr>
              <a:t>RESUMEN: DIRECTORIOS Y WILDCARDS </a:t>
            </a:r>
            <a:endParaRPr/>
          </a:p>
          <a:p>
            <a:pPr>
              <a:lnSpc>
                <a:spcPct val="100000"/>
              </a:lnSpc>
            </a:pPr>
            <a:endParaRPr/>
          </a:p>
          <a:p>
            <a:pPr>
              <a:lnSpc>
                <a:spcPct val="100000"/>
              </a:lnSpc>
            </a:pPr>
            <a:endParaRPr/>
          </a:p>
        </p:txBody>
      </p:sp>
      <p:sp>
        <p:nvSpPr>
          <p:cNvPr id="247" name="CustomShape 5"/>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248" name="CustomShape 6"/>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249" name="CustomShape 7"/>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50" name="CustomShape 1"/>
          <p:cNvSpPr/>
          <p:nvPr/>
        </p:nvSpPr>
        <p:spPr>
          <a:xfrm>
            <a:off x="6480" y="0"/>
            <a:ext cx="12191760" cy="256320"/>
          </a:xfrm>
          <a:prstGeom prst="rect">
            <a:avLst/>
          </a:prstGeom>
          <a:gradFill>
            <a:gsLst>
              <a:gs pos="0">
                <a:srgbClr val="1e4e79"/>
              </a:gs>
              <a:gs pos="100000">
                <a:srgbClr val="1f3864"/>
              </a:gs>
            </a:gsLst>
            <a:lin ang="0"/>
          </a:gradFill>
          <a:ln>
            <a:noFill/>
          </a:ln>
        </p:spPr>
      </p:sp>
      <p:sp>
        <p:nvSpPr>
          <p:cNvPr id="251" name="CustomShape 2"/>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252" name="CustomShape 3"/>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253" name="CustomShape 4"/>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254" name="CustomShape 5"/>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255" name="CustomShape 6"/>
          <p:cNvSpPr/>
          <p:nvPr/>
        </p:nvSpPr>
        <p:spPr>
          <a:xfrm>
            <a:off x="1426320" y="750600"/>
            <a:ext cx="8032680" cy="1017720"/>
          </a:xfrm>
          <a:prstGeom prst="rect">
            <a:avLst/>
          </a:prstGeom>
          <a:noFill/>
          <a:ln>
            <a:noFill/>
          </a:ln>
        </p:spPr>
        <p:txBody>
          <a:bodyPr tIns="91440" bIns="91440"/>
          <a:p>
            <a:pPr>
              <a:lnSpc>
                <a:spcPct val="100000"/>
              </a:lnSpc>
            </a:pPr>
            <a:r>
              <a:rPr b="1" lang="en-US" sz="3000">
                <a:solidFill>
                  <a:srgbClr val="000000"/>
                </a:solidFill>
                <a:latin typeface="Arial"/>
                <a:ea typeface="Arial"/>
              </a:rPr>
              <a:t>Tuberías y Filtros (“</a:t>
            </a:r>
            <a:r>
              <a:rPr b="1" i="1" lang="en-US" sz="3000">
                <a:solidFill>
                  <a:srgbClr val="000000"/>
                </a:solidFill>
                <a:latin typeface="Arial"/>
                <a:ea typeface="Arial"/>
              </a:rPr>
              <a:t>Pipes and Filters</a:t>
            </a:r>
            <a:r>
              <a:rPr b="1" lang="en-US" sz="3000">
                <a:solidFill>
                  <a:srgbClr val="000000"/>
                </a:solidFill>
                <a:latin typeface="Arial"/>
                <a:ea typeface="Arial"/>
              </a:rPr>
              <a:t>”)</a:t>
            </a:r>
            <a:endParaRPr/>
          </a:p>
          <a:p>
            <a:pPr>
              <a:lnSpc>
                <a:spcPct val="100000"/>
              </a:lnSpc>
            </a:pPr>
            <a:endParaRPr/>
          </a:p>
          <a:p>
            <a:pPr>
              <a:lnSpc>
                <a:spcPct val="100000"/>
              </a:lnSpc>
            </a:pPr>
            <a:endParaRPr/>
          </a:p>
        </p:txBody>
      </p:sp>
      <p:sp>
        <p:nvSpPr>
          <p:cNvPr id="256" name="CustomShape 7"/>
          <p:cNvSpPr/>
          <p:nvPr/>
        </p:nvSpPr>
        <p:spPr>
          <a:xfrm>
            <a:off x="1426320" y="1677240"/>
            <a:ext cx="9645480" cy="652680"/>
          </a:xfrm>
          <a:prstGeom prst="rect">
            <a:avLst/>
          </a:prstGeom>
          <a:noFill/>
          <a:ln>
            <a:noFill/>
          </a:ln>
        </p:spPr>
        <p:txBody>
          <a:bodyPr tIns="91440" bIns="91440" anchor="ctr"/>
          <a:p>
            <a:pPr>
              <a:lnSpc>
                <a:spcPct val="100000"/>
              </a:lnSpc>
            </a:pPr>
            <a:r>
              <a:rPr lang="en-US" sz="1400">
                <a:solidFill>
                  <a:srgbClr val="000000"/>
                </a:solidFill>
                <a:latin typeface="Arial"/>
                <a:ea typeface="Arial"/>
              </a:rPr>
              <a:t>“</a:t>
            </a:r>
            <a:r>
              <a:rPr lang="en-US" sz="1400">
                <a:solidFill>
                  <a:srgbClr val="000000"/>
                </a:solidFill>
                <a:latin typeface="Arial"/>
                <a:ea typeface="Arial"/>
              </a:rPr>
              <a:t>Word Count” : </a:t>
            </a:r>
            <a:r>
              <a:rPr lang="en-US" sz="1400">
                <a:solidFill>
                  <a:srgbClr val="ff0000"/>
                </a:solidFill>
                <a:latin typeface="Arial"/>
                <a:ea typeface="Arial"/>
              </a:rPr>
              <a:t>wc </a:t>
            </a:r>
            <a:r>
              <a:rPr lang="en-US" sz="1400">
                <a:solidFill>
                  <a:srgbClr val="000000"/>
                </a:solidFill>
                <a:latin typeface="Arial"/>
                <a:ea typeface="Arial"/>
              </a:rPr>
              <a:t>este cuenta el número de líneas, palabra y caracteres de un archivo. </a:t>
            </a:r>
            <a:endParaRPr/>
          </a:p>
        </p:txBody>
      </p:sp>
      <p:sp>
        <p:nvSpPr>
          <p:cNvPr id="257" name="CustomShape 8"/>
          <p:cNvSpPr/>
          <p:nvPr/>
        </p:nvSpPr>
        <p:spPr>
          <a:xfrm>
            <a:off x="1426320" y="2263320"/>
            <a:ext cx="10238400" cy="740520"/>
          </a:xfrm>
          <a:prstGeom prst="rect">
            <a:avLst/>
          </a:prstGeom>
          <a:noFill/>
          <a:ln>
            <a:noFill/>
          </a:ln>
        </p:spPr>
        <p:txBody>
          <a:bodyPr tIns="91440" bIns="91440" anchor="ctr"/>
          <a:p>
            <a:pPr>
              <a:lnSpc>
                <a:spcPct val="100000"/>
              </a:lnSpc>
            </a:pPr>
            <a:r>
              <a:rPr lang="en-US" sz="1400">
                <a:solidFill>
                  <a:srgbClr val="000000"/>
                </a:solidFill>
                <a:latin typeface="Arial"/>
                <a:ea typeface="Arial"/>
              </a:rPr>
              <a:t>Podemos redireccionar la salida de un comando a un archivo, en lugar de verlo en la pantalla de Shell, usando </a:t>
            </a:r>
            <a:r>
              <a:rPr lang="en-US" sz="1400">
                <a:solidFill>
                  <a:srgbClr val="ff0000"/>
                </a:solidFill>
                <a:latin typeface="Arial"/>
                <a:ea typeface="Arial"/>
              </a:rPr>
              <a:t>&gt;</a:t>
            </a:r>
            <a:endParaRPr/>
          </a:p>
        </p:txBody>
      </p:sp>
      <p:sp>
        <p:nvSpPr>
          <p:cNvPr id="258" name="CustomShape 9"/>
          <p:cNvSpPr/>
          <p:nvPr/>
        </p:nvSpPr>
        <p:spPr>
          <a:xfrm>
            <a:off x="2227320" y="3004200"/>
            <a:ext cx="2999520" cy="2999520"/>
          </a:xfrm>
          <a:prstGeom prst="rect">
            <a:avLst/>
          </a:prstGeom>
          <a:noFill/>
          <a:ln>
            <a:noFill/>
          </a:ln>
        </p:spPr>
        <p:txBody>
          <a:bodyPr tIns="91440" bIns="91440" anchor="ctr"/>
          <a:p>
            <a:pPr>
              <a:lnSpc>
                <a:spcPct val="100000"/>
              </a:lnSpc>
            </a:pPr>
            <a:r>
              <a:rPr lang="en-US" sz="1400">
                <a:solidFill>
                  <a:srgbClr val="ffffff"/>
                </a:solidFill>
                <a:latin typeface="Consolas"/>
                <a:ea typeface="Consolas"/>
              </a:rPr>
              <a:t>$ cd molecules</a:t>
            </a:r>
            <a:endParaRPr/>
          </a:p>
          <a:p>
            <a:pPr>
              <a:lnSpc>
                <a:spcPct val="100000"/>
              </a:lnSpc>
            </a:pPr>
            <a:endParaRPr/>
          </a:p>
          <a:p>
            <a:pPr>
              <a:lnSpc>
                <a:spcPct val="100000"/>
              </a:lnSpc>
            </a:pPr>
            <a:r>
              <a:rPr lang="en-US" sz="1400">
                <a:solidFill>
                  <a:srgbClr val="ffffff"/>
                </a:solidFill>
                <a:latin typeface="Consolas"/>
                <a:ea typeface="Consolas"/>
              </a:rPr>
              <a:t>$ wc -l *.pdb &gt; lineas.txt</a:t>
            </a:r>
            <a:endParaRPr/>
          </a:p>
          <a:p>
            <a:pPr>
              <a:lnSpc>
                <a:spcPct val="100000"/>
              </a:lnSpc>
            </a:pPr>
            <a:endParaRPr/>
          </a:p>
          <a:p>
            <a:pPr>
              <a:lnSpc>
                <a:spcPct val="100000"/>
              </a:lnSpc>
            </a:pPr>
            <a:r>
              <a:rPr lang="en-US" sz="1400">
                <a:solidFill>
                  <a:srgbClr val="ffffff"/>
                </a:solidFill>
                <a:latin typeface="Consolas"/>
                <a:ea typeface="Consolas"/>
              </a:rPr>
              <a:t>$ cat lineas.txt</a:t>
            </a:r>
            <a:endParaRPr/>
          </a:p>
        </p:txBody>
      </p:sp>
      <p:sp>
        <p:nvSpPr>
          <p:cNvPr id="259" name="CustomShape 10"/>
          <p:cNvSpPr/>
          <p:nvPr/>
        </p:nvSpPr>
        <p:spPr>
          <a:xfrm>
            <a:off x="9459360" y="5010840"/>
            <a:ext cx="2739240" cy="1613520"/>
          </a:xfrm>
          <a:prstGeom prst="rect">
            <a:avLst/>
          </a:prstGeom>
          <a:solidFill>
            <a:srgbClr val="ffffff"/>
          </a:solidFill>
          <a:ln w="9360">
            <a:solidFill>
              <a:srgbClr val="ff0000"/>
            </a:solidFill>
            <a:round/>
          </a:ln>
        </p:spPr>
      </p:sp>
      <p:sp>
        <p:nvSpPr>
          <p:cNvPr id="260" name="CustomShape 11"/>
          <p:cNvSpPr/>
          <p:nvPr/>
        </p:nvSpPr>
        <p:spPr>
          <a:xfrm>
            <a:off x="9496800" y="5401800"/>
            <a:ext cx="2739240" cy="338400"/>
          </a:xfrm>
          <a:prstGeom prst="rect">
            <a:avLst/>
          </a:prstGeom>
          <a:noFill/>
          <a:ln w="9360">
            <a:solidFill>
              <a:srgbClr val="ffffff"/>
            </a:solidFill>
            <a:round/>
          </a:ln>
        </p:spPr>
        <p:txBody>
          <a:bodyPr tIns="91440" bIns="91440"/>
          <a:p>
            <a:pPr>
              <a:lnSpc>
                <a:spcPct val="100000"/>
              </a:lnSpc>
            </a:pPr>
            <a:r>
              <a:rPr lang="en-US" sz="1400">
                <a:solidFill>
                  <a:srgbClr val="ffffff"/>
                </a:solidFill>
                <a:latin typeface="Consolas"/>
                <a:ea typeface="Consolas"/>
              </a:rPr>
              <a:t>$ wc -l</a:t>
            </a:r>
            <a:r>
              <a:rPr lang="en-US" sz="1400">
                <a:solidFill>
                  <a:srgbClr val="000000"/>
                </a:solidFill>
                <a:latin typeface="Arial"/>
                <a:ea typeface="Arial"/>
              </a:rPr>
              <a:t> número de líneas</a:t>
            </a:r>
            <a:endParaRPr/>
          </a:p>
        </p:txBody>
      </p:sp>
      <p:sp>
        <p:nvSpPr>
          <p:cNvPr id="261" name="CustomShape 12"/>
          <p:cNvSpPr/>
          <p:nvPr/>
        </p:nvSpPr>
        <p:spPr>
          <a:xfrm>
            <a:off x="9459360" y="5010840"/>
            <a:ext cx="2022840" cy="527040"/>
          </a:xfrm>
          <a:prstGeom prst="rect">
            <a:avLst/>
          </a:prstGeom>
          <a:noFill/>
          <a:ln>
            <a:noFill/>
          </a:ln>
        </p:spPr>
        <p:txBody>
          <a:bodyPr tIns="91440" bIns="91440"/>
          <a:p>
            <a:pPr>
              <a:lnSpc>
                <a:spcPct val="100000"/>
              </a:lnSpc>
            </a:pPr>
            <a:r>
              <a:rPr b="1" lang="en-US" sz="1400">
                <a:solidFill>
                  <a:srgbClr val="000000"/>
                </a:solidFill>
                <a:latin typeface="Arial"/>
                <a:ea typeface="Arial"/>
              </a:rPr>
              <a:t>TIPS...</a:t>
            </a:r>
            <a:endParaRPr/>
          </a:p>
        </p:txBody>
      </p:sp>
      <p:sp>
        <p:nvSpPr>
          <p:cNvPr id="262" name="CustomShape 13"/>
          <p:cNvSpPr/>
          <p:nvPr/>
        </p:nvSpPr>
        <p:spPr>
          <a:xfrm>
            <a:off x="6306480" y="3743280"/>
            <a:ext cx="4252320" cy="652680"/>
          </a:xfrm>
          <a:prstGeom prst="rect">
            <a:avLst/>
          </a:prstGeom>
          <a:noFill/>
          <a:ln>
            <a:noFill/>
          </a:ln>
        </p:spPr>
        <p:txBody>
          <a:bodyPr tIns="91440" bIns="91440" anchor="ctr"/>
          <a:p>
            <a:pPr>
              <a:lnSpc>
                <a:spcPct val="100000"/>
              </a:lnSpc>
            </a:pPr>
            <a:r>
              <a:rPr lang="en-US" sz="1400">
                <a:solidFill>
                  <a:srgbClr val="ffffff"/>
                </a:solidFill>
                <a:latin typeface="Consolas"/>
                <a:ea typeface="Consolas"/>
              </a:rPr>
              <a:t>$ cat </a:t>
            </a:r>
            <a:r>
              <a:rPr lang="en-US" sz="1400">
                <a:solidFill>
                  <a:srgbClr val="000000"/>
                </a:solidFill>
                <a:latin typeface="Arial"/>
                <a:ea typeface="Arial"/>
              </a:rPr>
              <a:t>muestra el contenido en el archivo. </a:t>
            </a:r>
            <a:endParaRPr/>
          </a:p>
        </p:txBody>
      </p:sp>
      <p:sp>
        <p:nvSpPr>
          <p:cNvPr id="263" name="CustomShape 14"/>
          <p:cNvSpPr/>
          <p:nvPr/>
        </p:nvSpPr>
        <p:spPr>
          <a:xfrm>
            <a:off x="9496800" y="5817960"/>
            <a:ext cx="2739240" cy="338400"/>
          </a:xfrm>
          <a:prstGeom prst="rect">
            <a:avLst/>
          </a:prstGeom>
          <a:noFill/>
          <a:ln w="9360">
            <a:solidFill>
              <a:srgbClr val="ffffff"/>
            </a:solidFill>
            <a:round/>
          </a:ln>
        </p:spPr>
        <p:txBody>
          <a:bodyPr tIns="91440" bIns="91440"/>
          <a:p>
            <a:pPr>
              <a:lnSpc>
                <a:spcPct val="100000"/>
              </a:lnSpc>
            </a:pPr>
            <a:r>
              <a:rPr lang="en-US" sz="1400">
                <a:solidFill>
                  <a:srgbClr val="ffffff"/>
                </a:solidFill>
                <a:latin typeface="Consolas"/>
                <a:ea typeface="Consolas"/>
              </a:rPr>
              <a:t>$ wc -w</a:t>
            </a:r>
            <a:r>
              <a:rPr lang="en-US" sz="1400">
                <a:solidFill>
                  <a:srgbClr val="000000"/>
                </a:solidFill>
                <a:latin typeface="Arial"/>
                <a:ea typeface="Arial"/>
              </a:rPr>
              <a:t> número de palabras</a:t>
            </a:r>
            <a:endParaRPr/>
          </a:p>
        </p:txBody>
      </p:sp>
      <p:sp>
        <p:nvSpPr>
          <p:cNvPr id="264" name="CustomShape 15"/>
          <p:cNvSpPr/>
          <p:nvPr/>
        </p:nvSpPr>
        <p:spPr>
          <a:xfrm>
            <a:off x="9496800" y="6285960"/>
            <a:ext cx="2739240" cy="338400"/>
          </a:xfrm>
          <a:prstGeom prst="rect">
            <a:avLst/>
          </a:prstGeom>
          <a:noFill/>
          <a:ln w="9360">
            <a:solidFill>
              <a:srgbClr val="ffffff"/>
            </a:solidFill>
            <a:round/>
          </a:ln>
        </p:spPr>
        <p:txBody>
          <a:bodyPr tIns="91440" bIns="91440"/>
          <a:p>
            <a:pPr>
              <a:lnSpc>
                <a:spcPct val="100000"/>
              </a:lnSpc>
            </a:pPr>
            <a:r>
              <a:rPr lang="en-US" sz="1400">
                <a:solidFill>
                  <a:srgbClr val="ffffff"/>
                </a:solidFill>
                <a:latin typeface="Consolas"/>
                <a:ea typeface="Consolas"/>
              </a:rPr>
              <a:t>$ wc -c</a:t>
            </a:r>
            <a:r>
              <a:rPr lang="en-US" sz="1400">
                <a:solidFill>
                  <a:srgbClr val="000000"/>
                </a:solidFill>
                <a:latin typeface="Arial"/>
                <a:ea typeface="Arial"/>
              </a:rPr>
              <a:t> número de caracteres</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65" name="CustomShape 1"/>
          <p:cNvSpPr/>
          <p:nvPr/>
        </p:nvSpPr>
        <p:spPr>
          <a:xfrm>
            <a:off x="6480" y="0"/>
            <a:ext cx="12191760" cy="256320"/>
          </a:xfrm>
          <a:prstGeom prst="rect">
            <a:avLst/>
          </a:prstGeom>
          <a:gradFill>
            <a:gsLst>
              <a:gs pos="0">
                <a:srgbClr val="1e4e79"/>
              </a:gs>
              <a:gs pos="100000">
                <a:srgbClr val="1f3864"/>
              </a:gs>
            </a:gsLst>
            <a:lin ang="0"/>
          </a:gradFill>
          <a:ln>
            <a:noFill/>
          </a:ln>
        </p:spPr>
      </p:sp>
      <p:sp>
        <p:nvSpPr>
          <p:cNvPr id="266" name="CustomShape 2"/>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267" name="CustomShape 3"/>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268" name="CustomShape 4"/>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269" name="CustomShape 5"/>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270" name="CustomShape 6"/>
          <p:cNvSpPr/>
          <p:nvPr/>
        </p:nvSpPr>
        <p:spPr>
          <a:xfrm>
            <a:off x="1426320" y="750600"/>
            <a:ext cx="8032680" cy="1017720"/>
          </a:xfrm>
          <a:prstGeom prst="rect">
            <a:avLst/>
          </a:prstGeom>
          <a:noFill/>
          <a:ln>
            <a:noFill/>
          </a:ln>
        </p:spPr>
        <p:txBody>
          <a:bodyPr tIns="91440" bIns="91440"/>
          <a:p>
            <a:pPr>
              <a:lnSpc>
                <a:spcPct val="100000"/>
              </a:lnSpc>
            </a:pPr>
            <a:r>
              <a:rPr b="1" lang="en-US" sz="3000">
                <a:solidFill>
                  <a:srgbClr val="000000"/>
                </a:solidFill>
                <a:latin typeface="Arial"/>
                <a:ea typeface="Arial"/>
              </a:rPr>
              <a:t>Tuberías y Filtros (“</a:t>
            </a:r>
            <a:r>
              <a:rPr b="1" i="1" lang="en-US" sz="3000">
                <a:solidFill>
                  <a:srgbClr val="000000"/>
                </a:solidFill>
                <a:latin typeface="Arial"/>
                <a:ea typeface="Arial"/>
              </a:rPr>
              <a:t>Pipes and Filters</a:t>
            </a:r>
            <a:r>
              <a:rPr b="1" lang="en-US" sz="3000">
                <a:solidFill>
                  <a:srgbClr val="000000"/>
                </a:solidFill>
                <a:latin typeface="Arial"/>
                <a:ea typeface="Arial"/>
              </a:rPr>
              <a:t>”)</a:t>
            </a:r>
            <a:endParaRPr/>
          </a:p>
          <a:p>
            <a:pPr>
              <a:lnSpc>
                <a:spcPct val="100000"/>
              </a:lnSpc>
            </a:pPr>
            <a:endParaRPr/>
          </a:p>
          <a:p>
            <a:pPr>
              <a:lnSpc>
                <a:spcPct val="100000"/>
              </a:lnSpc>
            </a:pPr>
            <a:endParaRPr/>
          </a:p>
        </p:txBody>
      </p:sp>
      <p:sp>
        <p:nvSpPr>
          <p:cNvPr id="271" name="CustomShape 7"/>
          <p:cNvSpPr/>
          <p:nvPr/>
        </p:nvSpPr>
        <p:spPr>
          <a:xfrm>
            <a:off x="1426320" y="1652400"/>
            <a:ext cx="10238400" cy="740520"/>
          </a:xfrm>
          <a:prstGeom prst="rect">
            <a:avLst/>
          </a:prstGeom>
          <a:noFill/>
          <a:ln>
            <a:noFill/>
          </a:ln>
        </p:spPr>
        <p:txBody>
          <a:bodyPr tIns="91440" bIns="91440" anchor="ctr"/>
          <a:p>
            <a:pPr>
              <a:lnSpc>
                <a:spcPct val="100000"/>
              </a:lnSpc>
            </a:pPr>
            <a:r>
              <a:rPr lang="en-US" sz="1400">
                <a:solidFill>
                  <a:srgbClr val="000000"/>
                </a:solidFill>
                <a:latin typeface="Arial"/>
                <a:ea typeface="Arial"/>
              </a:rPr>
              <a:t>Cual es la diferencia? entre </a:t>
            </a:r>
            <a:r>
              <a:rPr lang="en-US" sz="1400">
                <a:solidFill>
                  <a:srgbClr val="ff0000"/>
                </a:solidFill>
                <a:latin typeface="Arial"/>
                <a:ea typeface="Arial"/>
              </a:rPr>
              <a:t>&gt;</a:t>
            </a:r>
            <a:r>
              <a:rPr lang="en-US" sz="1400">
                <a:solidFill>
                  <a:srgbClr val="000000"/>
                </a:solidFill>
                <a:latin typeface="Arial"/>
                <a:ea typeface="Arial"/>
              </a:rPr>
              <a:t> y </a:t>
            </a:r>
            <a:r>
              <a:rPr lang="en-US" sz="1400">
                <a:solidFill>
                  <a:srgbClr val="ff0000"/>
                </a:solidFill>
                <a:latin typeface="Arial"/>
                <a:ea typeface="Arial"/>
              </a:rPr>
              <a:t>&gt;&gt;  </a:t>
            </a:r>
            <a:endParaRPr/>
          </a:p>
        </p:txBody>
      </p:sp>
      <p:sp>
        <p:nvSpPr>
          <p:cNvPr id="272" name="CustomShape 8"/>
          <p:cNvSpPr/>
          <p:nvPr/>
        </p:nvSpPr>
        <p:spPr>
          <a:xfrm>
            <a:off x="1426320" y="2393640"/>
            <a:ext cx="4252320" cy="1163520"/>
          </a:xfrm>
          <a:prstGeom prst="rect">
            <a:avLst/>
          </a:prstGeom>
          <a:noFill/>
          <a:ln>
            <a:noFill/>
          </a:ln>
        </p:spPr>
        <p:txBody>
          <a:bodyPr tIns="91440" bIns="91440" anchor="ctr"/>
          <a:p>
            <a:pPr>
              <a:lnSpc>
                <a:spcPct val="100000"/>
              </a:lnSpc>
            </a:pPr>
            <a:r>
              <a:rPr lang="en-US" sz="1400">
                <a:solidFill>
                  <a:srgbClr val="ffffff"/>
                </a:solidFill>
                <a:latin typeface="Consolas"/>
                <a:ea typeface="Consolas"/>
              </a:rPr>
              <a:t>$ echo hello &gt; prueba01.txt</a:t>
            </a:r>
            <a:endParaRPr/>
          </a:p>
          <a:p>
            <a:pPr>
              <a:lnSpc>
                <a:spcPct val="100000"/>
              </a:lnSpc>
            </a:pPr>
            <a:endParaRPr/>
          </a:p>
          <a:p>
            <a:pPr>
              <a:lnSpc>
                <a:spcPct val="100000"/>
              </a:lnSpc>
            </a:pPr>
            <a:r>
              <a:rPr lang="en-US" sz="1400">
                <a:solidFill>
                  <a:srgbClr val="ffffff"/>
                </a:solidFill>
                <a:latin typeface="Consolas"/>
                <a:ea typeface="Consolas"/>
              </a:rPr>
              <a:t>$ echo hello &gt;&gt; prueba02.txt</a:t>
            </a:r>
            <a:endParaRPr/>
          </a:p>
          <a:p>
            <a:pPr>
              <a:lnSpc>
                <a:spcPct val="100000"/>
              </a:lnSpc>
            </a:pPr>
            <a:endParaRPr/>
          </a:p>
          <a:p>
            <a:pPr>
              <a:lnSpc>
                <a:spcPct val="100000"/>
              </a:lnSpc>
            </a:pPr>
            <a:endParaRPr/>
          </a:p>
        </p:txBody>
      </p:sp>
      <p:sp>
        <p:nvSpPr>
          <p:cNvPr id="273" name="CustomShape 9"/>
          <p:cNvSpPr/>
          <p:nvPr/>
        </p:nvSpPr>
        <p:spPr>
          <a:xfrm>
            <a:off x="1991520" y="3110040"/>
            <a:ext cx="8235720" cy="2173320"/>
          </a:xfrm>
          <a:prstGeom prst="rect">
            <a:avLst/>
          </a:prstGeom>
          <a:noFill/>
          <a:ln>
            <a:noFill/>
          </a:ln>
        </p:spPr>
        <p:txBody>
          <a:bodyPr tIns="91440" bIns="91440" anchor="ctr"/>
          <a:p>
            <a:pPr>
              <a:lnSpc>
                <a:spcPct val="100000"/>
              </a:lnSpc>
            </a:pPr>
            <a:r>
              <a:rPr lang="en-US" sz="1400">
                <a:solidFill>
                  <a:srgbClr val="000000"/>
                </a:solidFill>
                <a:latin typeface="Arial"/>
                <a:ea typeface="Arial"/>
              </a:rPr>
              <a:t>En el primer ejemplo con </a:t>
            </a:r>
            <a:r>
              <a:rPr lang="en-US" sz="1400">
                <a:solidFill>
                  <a:srgbClr val="ff0000"/>
                </a:solidFill>
                <a:latin typeface="Arial"/>
                <a:ea typeface="Arial"/>
              </a:rPr>
              <a:t>&gt;</a:t>
            </a:r>
            <a:r>
              <a:rPr lang="en-US" sz="1400">
                <a:solidFill>
                  <a:srgbClr val="000000"/>
                </a:solidFill>
                <a:latin typeface="Arial"/>
                <a:ea typeface="Arial"/>
              </a:rPr>
              <a:t>, la cadena "hello" se escribe en archivo de prueba01.txt, </a:t>
            </a:r>
            <a:r>
              <a:rPr b="1" lang="en-US" sz="1400">
                <a:solidFill>
                  <a:srgbClr val="000000"/>
                </a:solidFill>
                <a:latin typeface="Arial"/>
                <a:ea typeface="Arial"/>
              </a:rPr>
              <a:t>pero el archivo se sobrescribe cada vez que ejecutamos el comando.</a:t>
            </a:r>
            <a:r>
              <a:rPr lang="en-US" sz="1400">
                <a:solidFill>
                  <a:srgbClr val="000000"/>
                </a:solidFill>
                <a:latin typeface="Arial"/>
                <a:ea typeface="Arial"/>
              </a:rPr>
              <a:t>
</a:t>
            </a:r>
            <a:r>
              <a:rPr lang="en-US" sz="1400">
                <a:solidFill>
                  <a:srgbClr val="000000"/>
                </a:solidFill>
                <a:latin typeface="Arial"/>
                <a:ea typeface="Arial"/>
              </a:rPr>
              <a:t>
</a:t>
            </a:r>
            <a:r>
              <a:rPr lang="en-US" sz="1400">
                <a:solidFill>
                  <a:srgbClr val="000000"/>
                </a:solidFill>
                <a:latin typeface="Arial"/>
                <a:ea typeface="Arial"/>
              </a:rPr>
              <a:t>Vemos en el segundo ejemplo que el operador</a:t>
            </a:r>
            <a:r>
              <a:rPr lang="en-US" sz="1400">
                <a:solidFill>
                  <a:srgbClr val="ff0000"/>
                </a:solidFill>
                <a:latin typeface="Arial"/>
                <a:ea typeface="Arial"/>
              </a:rPr>
              <a:t> &gt;&gt;</a:t>
            </a:r>
            <a:r>
              <a:rPr lang="en-US" sz="1400">
                <a:solidFill>
                  <a:srgbClr val="000000"/>
                </a:solidFill>
                <a:latin typeface="Arial"/>
                <a:ea typeface="Arial"/>
              </a:rPr>
              <a:t> también escribe "hola" en un archivo (en este caso, archivo de prueba02.txt), </a:t>
            </a:r>
            <a:r>
              <a:rPr b="1" lang="en-US" sz="1400">
                <a:solidFill>
                  <a:srgbClr val="000000"/>
                </a:solidFill>
                <a:latin typeface="Arial"/>
                <a:ea typeface="Arial"/>
              </a:rPr>
              <a:t>pero agrega la cadena al archivo</a:t>
            </a:r>
            <a:endParaRPr/>
          </a:p>
        </p:txBody>
      </p:sp>
      <p:sp>
        <p:nvSpPr>
          <p:cNvPr id="274" name="CustomShape 10"/>
          <p:cNvSpPr/>
          <p:nvPr/>
        </p:nvSpPr>
        <p:spPr>
          <a:xfrm>
            <a:off x="1426320" y="4995360"/>
            <a:ext cx="4997880" cy="869760"/>
          </a:xfrm>
          <a:prstGeom prst="rect">
            <a:avLst/>
          </a:prstGeom>
          <a:noFill/>
          <a:ln>
            <a:noFill/>
          </a:ln>
        </p:spPr>
        <p:txBody>
          <a:bodyPr tIns="91440" bIns="91440" anchor="ctr"/>
          <a:p>
            <a:pPr>
              <a:lnSpc>
                <a:spcPct val="100000"/>
              </a:lnSpc>
            </a:pPr>
            <a:r>
              <a:rPr lang="en-US" sz="1400">
                <a:solidFill>
                  <a:srgbClr val="ffffff"/>
                </a:solidFill>
                <a:latin typeface="Consolas"/>
                <a:ea typeface="Consolas"/>
              </a:rPr>
              <a:t>$ head -n 3 animals.txt &gt; animalsUpd.txt</a:t>
            </a:r>
            <a:r>
              <a:rPr lang="en-US" sz="1400">
                <a:solidFill>
                  <a:srgbClr val="ffffff"/>
                </a:solidFill>
                <a:latin typeface="Consolas"/>
                <a:ea typeface="Consolas"/>
              </a:rPr>
              <a:t>
</a:t>
            </a:r>
            <a:r>
              <a:rPr lang="en-US" sz="1400">
                <a:solidFill>
                  <a:srgbClr val="ffffff"/>
                </a:solidFill>
                <a:latin typeface="Consolas"/>
                <a:ea typeface="Consolas"/>
              </a:rPr>
              <a:t>$ tail -n 2 animals.txt &gt;&gt; animalsUpd.txt</a:t>
            </a:r>
            <a:endParaRPr/>
          </a:p>
          <a:p>
            <a:pPr>
              <a:lnSpc>
                <a:spcPct val="100000"/>
              </a:lnSpc>
            </a:pPr>
            <a:endParaRPr/>
          </a:p>
        </p:txBody>
      </p:sp>
      <p:sp>
        <p:nvSpPr>
          <p:cNvPr id="275" name="CustomShape 11"/>
          <p:cNvSpPr/>
          <p:nvPr/>
        </p:nvSpPr>
        <p:spPr>
          <a:xfrm>
            <a:off x="5679000" y="4847040"/>
            <a:ext cx="3335760" cy="1017720"/>
          </a:xfrm>
          <a:prstGeom prst="rect">
            <a:avLst/>
          </a:prstGeom>
          <a:noFill/>
          <a:ln>
            <a:noFill/>
          </a:ln>
        </p:spPr>
        <p:txBody>
          <a:bodyPr tIns="91440" bIns="91440" anchor="ctr"/>
          <a:p>
            <a:pPr>
              <a:lnSpc>
                <a:spcPct val="100000"/>
              </a:lnSpc>
            </a:pPr>
            <a:r>
              <a:rPr lang="en-US">
                <a:solidFill>
                  <a:srgbClr val="ff0000"/>
                </a:solidFill>
                <a:latin typeface="Arial"/>
                <a:ea typeface="Arial"/>
              </a:rPr>
              <a:t>Cuáles líneas quedarán en el archivo animalsUpd.txt ??</a:t>
            </a:r>
            <a:endParaRPr/>
          </a:p>
        </p:txBody>
      </p:sp>
      <p:sp>
        <p:nvSpPr>
          <p:cNvPr id="276" name="CustomShape 12"/>
          <p:cNvSpPr/>
          <p:nvPr/>
        </p:nvSpPr>
        <p:spPr>
          <a:xfrm>
            <a:off x="9306360" y="4995360"/>
            <a:ext cx="2891880" cy="1629000"/>
          </a:xfrm>
          <a:prstGeom prst="rect">
            <a:avLst/>
          </a:prstGeom>
          <a:solidFill>
            <a:srgbClr val="ffffff"/>
          </a:solidFill>
          <a:ln w="9360">
            <a:solidFill>
              <a:srgbClr val="ff0000"/>
            </a:solidFill>
            <a:round/>
          </a:ln>
        </p:spPr>
      </p:sp>
      <p:sp>
        <p:nvSpPr>
          <p:cNvPr id="277" name="CustomShape 13"/>
          <p:cNvSpPr/>
          <p:nvPr/>
        </p:nvSpPr>
        <p:spPr>
          <a:xfrm>
            <a:off x="9343800" y="5474880"/>
            <a:ext cx="2847960" cy="389880"/>
          </a:xfrm>
          <a:prstGeom prst="rect">
            <a:avLst/>
          </a:prstGeom>
          <a:noFill/>
          <a:ln w="9360">
            <a:solidFill>
              <a:srgbClr val="ffffff"/>
            </a:solidFill>
            <a:round/>
          </a:ln>
        </p:spPr>
        <p:txBody>
          <a:bodyPr tIns="91440" bIns="91440"/>
          <a:p>
            <a:pPr>
              <a:lnSpc>
                <a:spcPct val="100000"/>
              </a:lnSpc>
            </a:pPr>
            <a:r>
              <a:rPr lang="en-US" sz="1400">
                <a:solidFill>
                  <a:srgbClr val="ffffff"/>
                </a:solidFill>
                <a:latin typeface="Consolas"/>
                <a:ea typeface="Consolas"/>
              </a:rPr>
              <a:t>$ head </a:t>
            </a:r>
            <a:r>
              <a:rPr lang="en-US" sz="1400">
                <a:solidFill>
                  <a:srgbClr val="000000"/>
                </a:solidFill>
                <a:latin typeface="Arial"/>
                <a:ea typeface="Arial"/>
              </a:rPr>
              <a:t> primeras líneas</a:t>
            </a:r>
            <a:endParaRPr/>
          </a:p>
        </p:txBody>
      </p:sp>
      <p:sp>
        <p:nvSpPr>
          <p:cNvPr id="278" name="CustomShape 14"/>
          <p:cNvSpPr/>
          <p:nvPr/>
        </p:nvSpPr>
        <p:spPr>
          <a:xfrm>
            <a:off x="9306360" y="4995360"/>
            <a:ext cx="2022840" cy="527040"/>
          </a:xfrm>
          <a:prstGeom prst="rect">
            <a:avLst/>
          </a:prstGeom>
          <a:noFill/>
          <a:ln>
            <a:noFill/>
          </a:ln>
        </p:spPr>
        <p:txBody>
          <a:bodyPr tIns="91440" bIns="91440"/>
          <a:p>
            <a:pPr>
              <a:lnSpc>
                <a:spcPct val="100000"/>
              </a:lnSpc>
            </a:pPr>
            <a:r>
              <a:rPr b="1" lang="en-US" sz="1400">
                <a:solidFill>
                  <a:srgbClr val="000000"/>
                </a:solidFill>
                <a:latin typeface="Arial"/>
                <a:ea typeface="Arial"/>
              </a:rPr>
              <a:t>TIPS...</a:t>
            </a:r>
            <a:endParaRPr/>
          </a:p>
        </p:txBody>
      </p:sp>
      <p:sp>
        <p:nvSpPr>
          <p:cNvPr id="279" name="CustomShape 15"/>
          <p:cNvSpPr/>
          <p:nvPr/>
        </p:nvSpPr>
        <p:spPr>
          <a:xfrm>
            <a:off x="9328680" y="6000120"/>
            <a:ext cx="2847960" cy="389880"/>
          </a:xfrm>
          <a:prstGeom prst="rect">
            <a:avLst/>
          </a:prstGeom>
          <a:noFill/>
          <a:ln w="9360">
            <a:solidFill>
              <a:srgbClr val="ffffff"/>
            </a:solidFill>
            <a:round/>
          </a:ln>
        </p:spPr>
        <p:txBody>
          <a:bodyPr tIns="91440" bIns="91440"/>
          <a:p>
            <a:pPr>
              <a:lnSpc>
                <a:spcPct val="100000"/>
              </a:lnSpc>
            </a:pPr>
            <a:r>
              <a:rPr lang="en-US" sz="1400">
                <a:solidFill>
                  <a:srgbClr val="ffffff"/>
                </a:solidFill>
                <a:latin typeface="Consolas"/>
                <a:ea typeface="Consolas"/>
              </a:rPr>
              <a:t>$ tail</a:t>
            </a:r>
            <a:r>
              <a:rPr lang="en-US" sz="1400">
                <a:solidFill>
                  <a:srgbClr val="000000"/>
                </a:solidFill>
                <a:latin typeface="Arial"/>
                <a:ea typeface="Arial"/>
              </a:rPr>
              <a:t> últimas líneas</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80" name="CustomShape 1"/>
          <p:cNvSpPr/>
          <p:nvPr/>
        </p:nvSpPr>
        <p:spPr>
          <a:xfrm>
            <a:off x="6480" y="0"/>
            <a:ext cx="12191760" cy="256320"/>
          </a:xfrm>
          <a:prstGeom prst="rect">
            <a:avLst/>
          </a:prstGeom>
          <a:gradFill>
            <a:gsLst>
              <a:gs pos="0">
                <a:srgbClr val="1e4e79"/>
              </a:gs>
              <a:gs pos="100000">
                <a:srgbClr val="1f3864"/>
              </a:gs>
            </a:gsLst>
            <a:lin ang="0"/>
          </a:gradFill>
          <a:ln>
            <a:noFill/>
          </a:ln>
        </p:spPr>
      </p:sp>
      <p:sp>
        <p:nvSpPr>
          <p:cNvPr id="281" name="CustomShape 2"/>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282" name="CustomShape 3"/>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283" name="CustomShape 4"/>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284" name="CustomShape 5"/>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285" name="CustomShape 6"/>
          <p:cNvSpPr/>
          <p:nvPr/>
        </p:nvSpPr>
        <p:spPr>
          <a:xfrm>
            <a:off x="1426320" y="750600"/>
            <a:ext cx="8032680" cy="1017720"/>
          </a:xfrm>
          <a:prstGeom prst="rect">
            <a:avLst/>
          </a:prstGeom>
          <a:noFill/>
          <a:ln>
            <a:noFill/>
          </a:ln>
        </p:spPr>
        <p:txBody>
          <a:bodyPr tIns="91440" bIns="91440"/>
          <a:p>
            <a:pPr>
              <a:lnSpc>
                <a:spcPct val="100000"/>
              </a:lnSpc>
            </a:pPr>
            <a:r>
              <a:rPr b="1" lang="en-US" sz="3000">
                <a:solidFill>
                  <a:srgbClr val="000000"/>
                </a:solidFill>
                <a:latin typeface="Arial"/>
                <a:ea typeface="Arial"/>
              </a:rPr>
              <a:t>Tuberías y Filtros (“</a:t>
            </a:r>
            <a:r>
              <a:rPr b="1" i="1" lang="en-US" sz="3000">
                <a:solidFill>
                  <a:srgbClr val="000000"/>
                </a:solidFill>
                <a:latin typeface="Arial"/>
                <a:ea typeface="Arial"/>
              </a:rPr>
              <a:t>Pipes and Filters</a:t>
            </a:r>
            <a:r>
              <a:rPr b="1" lang="en-US" sz="3000">
                <a:solidFill>
                  <a:srgbClr val="000000"/>
                </a:solidFill>
                <a:latin typeface="Arial"/>
                <a:ea typeface="Arial"/>
              </a:rPr>
              <a:t>”)</a:t>
            </a:r>
            <a:endParaRPr/>
          </a:p>
          <a:p>
            <a:pPr>
              <a:lnSpc>
                <a:spcPct val="100000"/>
              </a:lnSpc>
            </a:pPr>
            <a:endParaRPr/>
          </a:p>
          <a:p>
            <a:pPr>
              <a:lnSpc>
                <a:spcPct val="100000"/>
              </a:lnSpc>
            </a:pPr>
            <a:endParaRPr/>
          </a:p>
        </p:txBody>
      </p:sp>
      <p:sp>
        <p:nvSpPr>
          <p:cNvPr id="286" name="CustomShape 7"/>
          <p:cNvSpPr/>
          <p:nvPr/>
        </p:nvSpPr>
        <p:spPr>
          <a:xfrm>
            <a:off x="1426320" y="1379880"/>
            <a:ext cx="10254600" cy="761400"/>
          </a:xfrm>
          <a:prstGeom prst="rect">
            <a:avLst/>
          </a:prstGeom>
          <a:noFill/>
          <a:ln>
            <a:noFill/>
          </a:ln>
        </p:spPr>
        <p:txBody>
          <a:bodyPr tIns="91440" bIns="91440" anchor="ctr"/>
          <a:p>
            <a:pPr>
              <a:lnSpc>
                <a:spcPct val="100000"/>
              </a:lnSpc>
            </a:pPr>
            <a:r>
              <a:rPr lang="en-US" sz="1400">
                <a:solidFill>
                  <a:srgbClr val="000000"/>
                </a:solidFill>
                <a:latin typeface="Arial"/>
                <a:ea typeface="Arial"/>
              </a:rPr>
              <a:t>La barra vertical,</a:t>
            </a:r>
            <a:r>
              <a:rPr lang="en-US" sz="1400">
                <a:solidFill>
                  <a:srgbClr val="ff0000"/>
                </a:solidFill>
                <a:latin typeface="Arial"/>
                <a:ea typeface="Arial"/>
              </a:rPr>
              <a:t> |</a:t>
            </a:r>
            <a:r>
              <a:rPr lang="en-US" sz="1400">
                <a:solidFill>
                  <a:srgbClr val="000000"/>
                </a:solidFill>
                <a:latin typeface="Arial"/>
                <a:ea typeface="Arial"/>
              </a:rPr>
              <a:t>, entre los dos comandos se llama tubería (</a:t>
            </a:r>
            <a:r>
              <a:rPr b="1" lang="en-US" sz="1400">
                <a:solidFill>
                  <a:srgbClr val="000000"/>
                </a:solidFill>
                <a:latin typeface="Arial"/>
                <a:ea typeface="Arial"/>
              </a:rPr>
              <a:t>“pipe”</a:t>
            </a:r>
            <a:r>
              <a:rPr lang="en-US" sz="1400">
                <a:solidFill>
                  <a:srgbClr val="000000"/>
                </a:solidFill>
                <a:latin typeface="Arial"/>
                <a:ea typeface="Arial"/>
              </a:rPr>
              <a:t>). Le dice al shell que queremos usar la salida del comando de la izquierda como entrada al comando de la derecha. </a:t>
            </a:r>
            <a:endParaRPr/>
          </a:p>
        </p:txBody>
      </p:sp>
      <p:sp>
        <p:nvSpPr>
          <p:cNvPr id="287" name="CustomShape 8"/>
          <p:cNvSpPr/>
          <p:nvPr/>
        </p:nvSpPr>
        <p:spPr>
          <a:xfrm>
            <a:off x="1426320" y="2391840"/>
            <a:ext cx="8381160" cy="486720"/>
          </a:xfrm>
          <a:prstGeom prst="rect">
            <a:avLst/>
          </a:prstGeom>
          <a:noFill/>
          <a:ln>
            <a:noFill/>
          </a:ln>
        </p:spPr>
        <p:txBody>
          <a:bodyPr tIns="91440" bIns="91440" anchor="ctr"/>
          <a:p>
            <a:pPr>
              <a:lnSpc>
                <a:spcPct val="100000"/>
              </a:lnSpc>
            </a:pPr>
            <a:r>
              <a:rPr lang="en-US" sz="1400">
                <a:solidFill>
                  <a:srgbClr val="000000"/>
                </a:solidFill>
                <a:latin typeface="Arial"/>
                <a:ea typeface="Arial"/>
              </a:rPr>
              <a:t>Queremos enviar la salida de</a:t>
            </a:r>
            <a:r>
              <a:rPr lang="en-US" sz="1400">
                <a:solidFill>
                  <a:srgbClr val="ff0000"/>
                </a:solidFill>
                <a:latin typeface="Arial"/>
                <a:ea typeface="Arial"/>
              </a:rPr>
              <a:t> wc</a:t>
            </a:r>
            <a:r>
              <a:rPr lang="en-US" sz="1400">
                <a:solidFill>
                  <a:srgbClr val="000000"/>
                </a:solidFill>
                <a:latin typeface="Arial"/>
                <a:ea typeface="Arial"/>
              </a:rPr>
              <a:t> directamente a </a:t>
            </a:r>
            <a:r>
              <a:rPr lang="en-US" sz="1400">
                <a:solidFill>
                  <a:srgbClr val="ff0000"/>
                </a:solidFill>
                <a:latin typeface="Arial"/>
                <a:ea typeface="Arial"/>
              </a:rPr>
              <a:t>sort</a:t>
            </a:r>
            <a:r>
              <a:rPr lang="en-US" sz="1400">
                <a:solidFill>
                  <a:srgbClr val="000000"/>
                </a:solidFill>
                <a:latin typeface="Arial"/>
                <a:ea typeface="Arial"/>
              </a:rPr>
              <a:t>, y luego la salida resultante a </a:t>
            </a:r>
            <a:r>
              <a:rPr lang="en-US" sz="1400">
                <a:solidFill>
                  <a:srgbClr val="ff0000"/>
                </a:solidFill>
                <a:latin typeface="Arial"/>
                <a:ea typeface="Arial"/>
              </a:rPr>
              <a:t>head</a:t>
            </a:r>
            <a:r>
              <a:rPr lang="en-US" sz="1400">
                <a:solidFill>
                  <a:srgbClr val="000000"/>
                </a:solidFill>
                <a:latin typeface="Arial"/>
                <a:ea typeface="Arial"/>
              </a:rPr>
              <a:t>. </a:t>
            </a:r>
            <a:endParaRPr/>
          </a:p>
        </p:txBody>
      </p:sp>
      <p:sp>
        <p:nvSpPr>
          <p:cNvPr id="288" name="CustomShape 9"/>
          <p:cNvSpPr/>
          <p:nvPr/>
        </p:nvSpPr>
        <p:spPr>
          <a:xfrm>
            <a:off x="3673800" y="3218760"/>
            <a:ext cx="4870800" cy="1157400"/>
          </a:xfrm>
          <a:prstGeom prst="rect">
            <a:avLst/>
          </a:prstGeom>
          <a:noFill/>
          <a:ln>
            <a:noFill/>
          </a:ln>
        </p:spPr>
        <p:txBody>
          <a:bodyPr tIns="91440" bIns="91440" anchor="ctr"/>
          <a:p>
            <a:pPr>
              <a:lnSpc>
                <a:spcPct val="100000"/>
              </a:lnSpc>
            </a:pPr>
            <a:r>
              <a:rPr lang="en-US" sz="1400">
                <a:solidFill>
                  <a:srgbClr val="ffffff"/>
                </a:solidFill>
                <a:latin typeface="Consolas"/>
                <a:ea typeface="Consolas"/>
              </a:rPr>
              <a:t>$ wc -l *.pdb | sort -n</a:t>
            </a:r>
            <a:endParaRPr/>
          </a:p>
          <a:p>
            <a:pPr>
              <a:lnSpc>
                <a:spcPct val="100000"/>
              </a:lnSpc>
            </a:pPr>
            <a:endParaRPr/>
          </a:p>
          <a:p>
            <a:pPr>
              <a:lnSpc>
                <a:spcPct val="100000"/>
              </a:lnSpc>
            </a:pPr>
            <a:r>
              <a:rPr lang="en-US" sz="1400">
                <a:solidFill>
                  <a:srgbClr val="ffffff"/>
                </a:solidFill>
                <a:latin typeface="Consolas"/>
                <a:ea typeface="Consolas"/>
              </a:rPr>
              <a:t>$ wc -l *.pdb | sort -n | head -n 1</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89" name="CustomShape 1"/>
          <p:cNvSpPr/>
          <p:nvPr/>
        </p:nvSpPr>
        <p:spPr>
          <a:xfrm>
            <a:off x="6480" y="0"/>
            <a:ext cx="12191760" cy="256320"/>
          </a:xfrm>
          <a:prstGeom prst="rect">
            <a:avLst/>
          </a:prstGeom>
          <a:gradFill>
            <a:gsLst>
              <a:gs pos="0">
                <a:srgbClr val="1e4e79"/>
              </a:gs>
              <a:gs pos="100000">
                <a:srgbClr val="1f3864"/>
              </a:gs>
            </a:gsLst>
            <a:lin ang="0"/>
          </a:gradFill>
          <a:ln>
            <a:noFill/>
          </a:ln>
        </p:spPr>
      </p:sp>
      <p:sp>
        <p:nvSpPr>
          <p:cNvPr id="290" name="CustomShape 2"/>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291" name="CustomShape 3"/>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292" name="CustomShape 4"/>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293" name="CustomShape 5"/>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294" name="CustomShape 6"/>
          <p:cNvSpPr/>
          <p:nvPr/>
        </p:nvSpPr>
        <p:spPr>
          <a:xfrm>
            <a:off x="1426320" y="750600"/>
            <a:ext cx="8032680" cy="1017720"/>
          </a:xfrm>
          <a:prstGeom prst="rect">
            <a:avLst/>
          </a:prstGeom>
          <a:noFill/>
          <a:ln>
            <a:noFill/>
          </a:ln>
        </p:spPr>
        <p:txBody>
          <a:bodyPr tIns="91440" bIns="91440"/>
          <a:p>
            <a:pPr>
              <a:lnSpc>
                <a:spcPct val="100000"/>
              </a:lnSpc>
            </a:pPr>
            <a:r>
              <a:rPr b="1" lang="en-US" sz="3000">
                <a:solidFill>
                  <a:srgbClr val="000000"/>
                </a:solidFill>
                <a:latin typeface="Arial"/>
                <a:ea typeface="Arial"/>
              </a:rPr>
              <a:t>Tuberías y Filtros (“</a:t>
            </a:r>
            <a:r>
              <a:rPr b="1" i="1" lang="en-US" sz="3000">
                <a:solidFill>
                  <a:srgbClr val="000000"/>
                </a:solidFill>
                <a:latin typeface="Arial"/>
                <a:ea typeface="Arial"/>
              </a:rPr>
              <a:t>Pipes and Filters</a:t>
            </a:r>
            <a:r>
              <a:rPr b="1" lang="en-US" sz="3000">
                <a:solidFill>
                  <a:srgbClr val="000000"/>
                </a:solidFill>
                <a:latin typeface="Arial"/>
                <a:ea typeface="Arial"/>
              </a:rPr>
              <a:t>”)</a:t>
            </a:r>
            <a:endParaRPr/>
          </a:p>
          <a:p>
            <a:pPr>
              <a:lnSpc>
                <a:spcPct val="100000"/>
              </a:lnSpc>
            </a:pPr>
            <a:endParaRPr/>
          </a:p>
          <a:p>
            <a:pPr>
              <a:lnSpc>
                <a:spcPct val="100000"/>
              </a:lnSpc>
            </a:pPr>
            <a:endParaRPr/>
          </a:p>
        </p:txBody>
      </p:sp>
      <p:sp>
        <p:nvSpPr>
          <p:cNvPr id="295" name="CustomShape 7"/>
          <p:cNvSpPr/>
          <p:nvPr/>
        </p:nvSpPr>
        <p:spPr>
          <a:xfrm>
            <a:off x="1426320" y="1536480"/>
            <a:ext cx="4870800" cy="1157400"/>
          </a:xfrm>
          <a:prstGeom prst="rect">
            <a:avLst/>
          </a:prstGeom>
          <a:noFill/>
          <a:ln>
            <a:noFill/>
          </a:ln>
        </p:spPr>
        <p:txBody>
          <a:bodyPr tIns="91440" bIns="91440" anchor="ctr"/>
          <a:p>
            <a:pPr>
              <a:lnSpc>
                <a:spcPct val="100000"/>
              </a:lnSpc>
            </a:pPr>
            <a:r>
              <a:rPr lang="en-US" sz="1400">
                <a:solidFill>
                  <a:srgbClr val="ffffff"/>
                </a:solidFill>
                <a:latin typeface="Consolas"/>
                <a:ea typeface="Consolas"/>
              </a:rPr>
              <a:t>$ wc -l *.pdb | sort -n</a:t>
            </a:r>
            <a:endParaRPr/>
          </a:p>
          <a:p>
            <a:pPr>
              <a:lnSpc>
                <a:spcPct val="100000"/>
              </a:lnSpc>
            </a:pPr>
            <a:endParaRPr/>
          </a:p>
          <a:p>
            <a:pPr>
              <a:lnSpc>
                <a:spcPct val="100000"/>
              </a:lnSpc>
            </a:pPr>
            <a:r>
              <a:rPr lang="en-US" sz="1400">
                <a:solidFill>
                  <a:srgbClr val="ffffff"/>
                </a:solidFill>
                <a:latin typeface="Consolas"/>
                <a:ea typeface="Consolas"/>
              </a:rPr>
              <a:t>$ wc -l *.pdb | sort -n | head -n 1</a:t>
            </a:r>
            <a:endParaRPr/>
          </a:p>
        </p:txBody>
      </p:sp>
      <p:pic>
        <p:nvPicPr>
          <p:cNvPr id="296" name="Google Shape;362;p27" descr=""/>
          <p:cNvPicPr/>
          <p:nvPr/>
        </p:nvPicPr>
        <p:blipFill>
          <a:blip r:embed="rId1"/>
          <a:stretch>
            <a:fillRect/>
          </a:stretch>
        </p:blipFill>
        <p:spPr>
          <a:xfrm>
            <a:off x="5316480" y="1619640"/>
            <a:ext cx="6650640" cy="45118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297" name="Google Shape;367;p28" descr=""/>
          <p:cNvPicPr/>
          <p:nvPr/>
        </p:nvPicPr>
        <p:blipFill>
          <a:blip r:embed="rId1"/>
          <a:stretch>
            <a:fillRect/>
          </a:stretch>
        </p:blipFill>
        <p:spPr>
          <a:xfrm>
            <a:off x="3874320" y="2320200"/>
            <a:ext cx="8241120" cy="4304160"/>
          </a:xfrm>
          <a:prstGeom prst="rect">
            <a:avLst/>
          </a:prstGeom>
          <a:ln>
            <a:noFill/>
          </a:ln>
        </p:spPr>
      </p:pic>
      <p:sp>
        <p:nvSpPr>
          <p:cNvPr id="298" name="CustomShape 1"/>
          <p:cNvSpPr/>
          <p:nvPr/>
        </p:nvSpPr>
        <p:spPr>
          <a:xfrm>
            <a:off x="1366920" y="1528200"/>
            <a:ext cx="9723600" cy="4007520"/>
          </a:xfrm>
          <a:prstGeom prst="rect">
            <a:avLst/>
          </a:prstGeom>
          <a:noFill/>
          <a:ln>
            <a:noFill/>
          </a:ln>
        </p:spPr>
        <p:txBody>
          <a:bodyPr tIns="91440" bIns="91440"/>
          <a:p>
            <a:pPr algn="just">
              <a:lnSpc>
                <a:spcPct val="150000"/>
              </a:lnSpc>
              <a:buFont typeface="Noto Sans Symbols"/>
              <a:buChar char="❖"/>
            </a:pPr>
            <a:r>
              <a:rPr lang="en-US" sz="1400">
                <a:solidFill>
                  <a:srgbClr val="3d90d9"/>
                </a:solidFill>
                <a:latin typeface="Consolas"/>
                <a:ea typeface="Consolas"/>
              </a:rPr>
              <a:t>cat</a:t>
            </a:r>
            <a:r>
              <a:rPr lang="en-US" sz="1400">
                <a:solidFill>
                  <a:srgbClr val="000000"/>
                </a:solidFill>
                <a:latin typeface="Arial"/>
                <a:ea typeface="Arial"/>
              </a:rPr>
              <a:t> muestra el contenido de sus entradas.</a:t>
            </a:r>
            <a:endParaRPr/>
          </a:p>
          <a:p>
            <a:pPr algn="just">
              <a:lnSpc>
                <a:spcPct val="150000"/>
              </a:lnSpc>
              <a:buFont typeface="Noto Sans Symbols"/>
              <a:buChar char="❖"/>
            </a:pPr>
            <a:r>
              <a:rPr lang="en-US" sz="1400">
                <a:solidFill>
                  <a:srgbClr val="3d90d9"/>
                </a:solidFill>
                <a:latin typeface="Consolas"/>
                <a:ea typeface="Consolas"/>
              </a:rPr>
              <a:t>head </a:t>
            </a:r>
            <a:r>
              <a:rPr lang="en-US" sz="1400">
                <a:solidFill>
                  <a:srgbClr val="000000"/>
                </a:solidFill>
                <a:latin typeface="Arial"/>
                <a:ea typeface="Arial"/>
              </a:rPr>
              <a:t>muestra las primeras 10 líneas de su entrada.</a:t>
            </a:r>
            <a:endParaRPr/>
          </a:p>
          <a:p>
            <a:pPr algn="just">
              <a:lnSpc>
                <a:spcPct val="150000"/>
              </a:lnSpc>
              <a:buFont typeface="Noto Sans Symbols"/>
              <a:buChar char="❖"/>
            </a:pPr>
            <a:r>
              <a:rPr lang="en-US" sz="1400">
                <a:solidFill>
                  <a:srgbClr val="3d90d9"/>
                </a:solidFill>
                <a:latin typeface="Consolas"/>
                <a:ea typeface="Consolas"/>
              </a:rPr>
              <a:t>tail </a:t>
            </a:r>
            <a:r>
              <a:rPr lang="en-US" sz="1400">
                <a:solidFill>
                  <a:srgbClr val="000000"/>
                </a:solidFill>
                <a:latin typeface="Arial"/>
                <a:ea typeface="Arial"/>
              </a:rPr>
              <a:t>muestra las últimas 10 líneas de su entrada.</a:t>
            </a:r>
            <a:endParaRPr/>
          </a:p>
          <a:p>
            <a:pPr algn="just">
              <a:lnSpc>
                <a:spcPct val="150000"/>
              </a:lnSpc>
              <a:buFont typeface="Noto Sans Symbols"/>
              <a:buChar char="❖"/>
            </a:pPr>
            <a:r>
              <a:rPr lang="en-US" sz="1400">
                <a:solidFill>
                  <a:srgbClr val="3d90d9"/>
                </a:solidFill>
                <a:latin typeface="Consolas"/>
                <a:ea typeface="Consolas"/>
              </a:rPr>
              <a:t>sort </a:t>
            </a:r>
            <a:r>
              <a:rPr lang="en-US" sz="1400">
                <a:solidFill>
                  <a:srgbClr val="000000"/>
                </a:solidFill>
                <a:latin typeface="Arial"/>
                <a:ea typeface="Arial"/>
              </a:rPr>
              <a:t>ordena sus entradas.</a:t>
            </a:r>
            <a:endParaRPr/>
          </a:p>
          <a:p>
            <a:pPr algn="just">
              <a:lnSpc>
                <a:spcPct val="150000"/>
              </a:lnSpc>
              <a:buFont typeface="Noto Sans Symbols"/>
              <a:buChar char="❖"/>
            </a:pPr>
            <a:r>
              <a:rPr lang="en-US" sz="1400">
                <a:solidFill>
                  <a:srgbClr val="3d90d9"/>
                </a:solidFill>
                <a:latin typeface="Consolas"/>
                <a:ea typeface="Consolas"/>
              </a:rPr>
              <a:t>wc </a:t>
            </a:r>
            <a:r>
              <a:rPr lang="en-US" sz="1400">
                <a:solidFill>
                  <a:srgbClr val="000000"/>
                </a:solidFill>
                <a:latin typeface="Arial"/>
                <a:ea typeface="Arial"/>
              </a:rPr>
              <a:t>cuenta líneas, palabras y caracteres en sus entradas.</a:t>
            </a:r>
            <a:endParaRPr/>
          </a:p>
          <a:p>
            <a:pPr algn="just">
              <a:lnSpc>
                <a:spcPct val="150000"/>
              </a:lnSpc>
              <a:buFont typeface="Noto Sans Symbols"/>
              <a:buChar char="❖"/>
            </a:pPr>
            <a:r>
              <a:rPr lang="en-US" sz="1400">
                <a:solidFill>
                  <a:srgbClr val="3d90d9"/>
                </a:solidFill>
                <a:latin typeface="Consolas"/>
                <a:ea typeface="Consolas"/>
              </a:rPr>
              <a:t>Comando &gt; archivo </a:t>
            </a:r>
            <a:r>
              <a:rPr lang="en-US" sz="1400">
                <a:solidFill>
                  <a:srgbClr val="000000"/>
                </a:solidFill>
                <a:latin typeface="Arial"/>
                <a:ea typeface="Arial"/>
              </a:rPr>
              <a:t>redirige la salida de un comando a un archivo.</a:t>
            </a:r>
            <a:endParaRPr/>
          </a:p>
          <a:p>
            <a:pPr algn="just">
              <a:lnSpc>
                <a:spcPct val="150000"/>
              </a:lnSpc>
              <a:buFont typeface="Noto Sans Symbols"/>
              <a:buChar char="❖"/>
            </a:pPr>
            <a:r>
              <a:rPr lang="en-US" sz="1400">
                <a:solidFill>
                  <a:srgbClr val="3d90d9"/>
                </a:solidFill>
                <a:latin typeface="Consolas"/>
                <a:ea typeface="Consolas"/>
              </a:rPr>
              <a:t>Primero | Segundo </a:t>
            </a:r>
            <a:r>
              <a:rPr lang="en-US" sz="1400">
                <a:solidFill>
                  <a:srgbClr val="000000"/>
                </a:solidFill>
                <a:latin typeface="Arial"/>
                <a:ea typeface="Arial"/>
              </a:rPr>
              <a:t>es una tubería: la salida del primer comando se usa como entrada para el segundo.</a:t>
            </a:r>
            <a:endParaRPr/>
          </a:p>
        </p:txBody>
      </p:sp>
      <p:sp>
        <p:nvSpPr>
          <p:cNvPr id="299" name="CustomShape 2"/>
          <p:cNvSpPr/>
          <p:nvPr/>
        </p:nvSpPr>
        <p:spPr>
          <a:xfrm>
            <a:off x="-360" y="0"/>
            <a:ext cx="12198600" cy="256320"/>
          </a:xfrm>
          <a:prstGeom prst="rect">
            <a:avLst/>
          </a:prstGeom>
          <a:gradFill>
            <a:gsLst>
              <a:gs pos="0">
                <a:srgbClr val="1e4e79"/>
              </a:gs>
              <a:gs pos="100000">
                <a:srgbClr val="1f3864"/>
              </a:gs>
            </a:gsLst>
            <a:lin ang="0"/>
          </a:gradFill>
          <a:ln>
            <a:noFill/>
          </a:ln>
        </p:spPr>
      </p:sp>
      <p:sp>
        <p:nvSpPr>
          <p:cNvPr id="300" name="CustomShape 3"/>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301" name="CustomShape 4"/>
          <p:cNvSpPr/>
          <p:nvPr/>
        </p:nvSpPr>
        <p:spPr>
          <a:xfrm>
            <a:off x="1312560" y="750600"/>
            <a:ext cx="7280280" cy="718560"/>
          </a:xfrm>
          <a:prstGeom prst="rect">
            <a:avLst/>
          </a:prstGeom>
          <a:noFill/>
          <a:ln>
            <a:noFill/>
          </a:ln>
        </p:spPr>
        <p:txBody>
          <a:bodyPr tIns="91440" bIns="91440"/>
          <a:p>
            <a:pPr>
              <a:lnSpc>
                <a:spcPct val="100000"/>
              </a:lnSpc>
            </a:pPr>
            <a:r>
              <a:rPr b="1" lang="en-US">
                <a:solidFill>
                  <a:srgbClr val="000000"/>
                </a:solidFill>
                <a:latin typeface="Arial"/>
                <a:ea typeface="Arial"/>
              </a:rPr>
              <a:t>RESUMEN: TUBERÍAS Y FILTROS </a:t>
            </a:r>
            <a:endParaRPr/>
          </a:p>
          <a:p>
            <a:pPr>
              <a:lnSpc>
                <a:spcPct val="100000"/>
              </a:lnSpc>
            </a:pPr>
            <a:endParaRPr/>
          </a:p>
          <a:p>
            <a:pPr>
              <a:lnSpc>
                <a:spcPct val="100000"/>
              </a:lnSpc>
            </a:pPr>
            <a:endParaRPr/>
          </a:p>
        </p:txBody>
      </p:sp>
      <p:sp>
        <p:nvSpPr>
          <p:cNvPr id="302" name="CustomShape 5"/>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303" name="CustomShape 6"/>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304" name="CustomShape 7"/>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05" name="CustomShape 1"/>
          <p:cNvSpPr/>
          <p:nvPr/>
        </p:nvSpPr>
        <p:spPr>
          <a:xfrm>
            <a:off x="1312560" y="4649040"/>
            <a:ext cx="9442800" cy="1148040"/>
          </a:xfrm>
          <a:prstGeom prst="rect">
            <a:avLst/>
          </a:prstGeom>
          <a:noFill/>
          <a:ln>
            <a:noFill/>
          </a:ln>
        </p:spPr>
        <p:txBody>
          <a:bodyPr tIns="91440" bIns="91440"/>
          <a:p>
            <a:pPr algn="just">
              <a:lnSpc>
                <a:spcPct val="100000"/>
              </a:lnSpc>
            </a:pPr>
            <a:r>
              <a:rPr b="1" i="1" lang="en-US" sz="1400">
                <a:solidFill>
                  <a:srgbClr val="000000"/>
                </a:solidFill>
                <a:latin typeface="Arial"/>
                <a:ea typeface="Arial"/>
              </a:rPr>
              <a:t>Nota:</a:t>
            </a:r>
            <a:endParaRPr/>
          </a:p>
          <a:p>
            <a:pPr algn="just">
              <a:lnSpc>
                <a:spcPct val="100000"/>
              </a:lnSpc>
              <a:buFont typeface="Arial"/>
              <a:buChar char="❖"/>
            </a:pPr>
            <a:r>
              <a:rPr lang="en-US" sz="1400">
                <a:solidFill>
                  <a:srgbClr val="3d90d9"/>
                </a:solidFill>
                <a:latin typeface="Consolas"/>
                <a:ea typeface="Consolas"/>
              </a:rPr>
              <a:t>$</a:t>
            </a:r>
            <a:r>
              <a:rPr lang="en-US" sz="1400">
                <a:solidFill>
                  <a:srgbClr val="000000"/>
                </a:solidFill>
                <a:latin typeface="Arial"/>
                <a:ea typeface="Arial"/>
              </a:rPr>
              <a:t> - se refiere al </a:t>
            </a:r>
            <a:r>
              <a:rPr lang="en-US" sz="1400">
                <a:solidFill>
                  <a:srgbClr val="3c78d8"/>
                </a:solidFill>
                <a:latin typeface="Arial"/>
                <a:ea typeface="Arial"/>
              </a:rPr>
              <a:t>prompt</a:t>
            </a:r>
            <a:r>
              <a:rPr lang="en-US" sz="1400">
                <a:solidFill>
                  <a:srgbClr val="000000"/>
                </a:solidFill>
                <a:latin typeface="Arial"/>
                <a:ea typeface="Arial"/>
              </a:rPr>
              <a:t>, pero también se utiliza para pedir que la terminal obtenga el valor de una </a:t>
            </a:r>
            <a:r>
              <a:rPr lang="en-US" sz="1400">
                <a:solidFill>
                  <a:srgbClr val="3c78d8"/>
                </a:solidFill>
                <a:latin typeface="Arial"/>
                <a:ea typeface="Arial"/>
              </a:rPr>
              <a:t>variable</a:t>
            </a:r>
            <a:r>
              <a:rPr lang="en-US" sz="1400">
                <a:solidFill>
                  <a:srgbClr val="000000"/>
                </a:solidFill>
                <a:latin typeface="Arial"/>
                <a:ea typeface="Arial"/>
              </a:rPr>
              <a:t>.</a:t>
            </a:r>
            <a:endParaRPr/>
          </a:p>
          <a:p>
            <a:pPr algn="just">
              <a:lnSpc>
                <a:spcPct val="100000"/>
              </a:lnSpc>
              <a:buFont typeface="Arial"/>
              <a:buChar char="❖"/>
            </a:pPr>
            <a:r>
              <a:rPr lang="en-US" sz="1400">
                <a:solidFill>
                  <a:srgbClr val="3d90d9"/>
                </a:solidFill>
                <a:latin typeface="Consolas"/>
                <a:ea typeface="Consolas"/>
              </a:rPr>
              <a:t>&gt;</a:t>
            </a:r>
            <a:r>
              <a:rPr lang="en-US" sz="1400">
                <a:solidFill>
                  <a:srgbClr val="000000"/>
                </a:solidFill>
                <a:latin typeface="Arial"/>
                <a:ea typeface="Arial"/>
              </a:rPr>
              <a:t> - se refiere al </a:t>
            </a:r>
            <a:r>
              <a:rPr lang="en-US" sz="1400">
                <a:solidFill>
                  <a:srgbClr val="3c78d8"/>
                </a:solidFill>
                <a:latin typeface="Arial"/>
                <a:ea typeface="Arial"/>
              </a:rPr>
              <a:t>prompt dentro del bucle</a:t>
            </a:r>
            <a:r>
              <a:rPr lang="en-US" sz="1400">
                <a:solidFill>
                  <a:srgbClr val="000000"/>
                </a:solidFill>
                <a:latin typeface="Arial"/>
                <a:ea typeface="Arial"/>
              </a:rPr>
              <a:t>, pero también se utiliza para </a:t>
            </a:r>
            <a:r>
              <a:rPr lang="en-US" sz="1400">
                <a:solidFill>
                  <a:srgbClr val="3c78d8"/>
                </a:solidFill>
                <a:latin typeface="Arial"/>
                <a:ea typeface="Arial"/>
              </a:rPr>
              <a:t>redirigir la salida</a:t>
            </a:r>
            <a:r>
              <a:rPr lang="en-US" sz="1400">
                <a:solidFill>
                  <a:srgbClr val="000000"/>
                </a:solidFill>
                <a:latin typeface="Arial"/>
                <a:ea typeface="Arial"/>
              </a:rPr>
              <a:t> de un comando.</a:t>
            </a:r>
            <a:endParaRPr/>
          </a:p>
          <a:p>
            <a:pPr algn="just">
              <a:lnSpc>
                <a:spcPct val="100000"/>
              </a:lnSpc>
              <a:buFont typeface="Arial"/>
              <a:buChar char="❖"/>
            </a:pPr>
            <a:r>
              <a:rPr lang="en-US" sz="1400">
                <a:solidFill>
                  <a:srgbClr val="3d90d9"/>
                </a:solidFill>
                <a:latin typeface="Consolas"/>
                <a:ea typeface="Consolas"/>
              </a:rPr>
              <a:t>;</a:t>
            </a:r>
            <a:r>
              <a:rPr lang="en-US" sz="1400">
                <a:solidFill>
                  <a:srgbClr val="000000"/>
                </a:solidFill>
                <a:latin typeface="Arial"/>
                <a:ea typeface="Arial"/>
              </a:rPr>
              <a:t> - se utiliza para separar dos comando escritos en una sola línea.</a:t>
            </a:r>
            <a:endParaRPr/>
          </a:p>
        </p:txBody>
      </p:sp>
      <p:sp>
        <p:nvSpPr>
          <p:cNvPr id="306" name="CustomShape 2"/>
          <p:cNvSpPr/>
          <p:nvPr/>
        </p:nvSpPr>
        <p:spPr>
          <a:xfrm>
            <a:off x="6480" y="0"/>
            <a:ext cx="12191760" cy="256320"/>
          </a:xfrm>
          <a:prstGeom prst="rect">
            <a:avLst/>
          </a:prstGeom>
          <a:gradFill>
            <a:gsLst>
              <a:gs pos="0">
                <a:srgbClr val="1e4e79"/>
              </a:gs>
              <a:gs pos="100000">
                <a:srgbClr val="1f3864"/>
              </a:gs>
            </a:gsLst>
            <a:lin ang="0"/>
          </a:gradFill>
          <a:ln>
            <a:noFill/>
          </a:ln>
        </p:spPr>
      </p:sp>
      <p:sp>
        <p:nvSpPr>
          <p:cNvPr id="307" name="CustomShape 3"/>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308" name="CustomShape 4"/>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309" name="CustomShape 5"/>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310" name="CustomShape 6"/>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311" name="CustomShape 7"/>
          <p:cNvSpPr/>
          <p:nvPr/>
        </p:nvSpPr>
        <p:spPr>
          <a:xfrm>
            <a:off x="1312560" y="1463400"/>
            <a:ext cx="9442800" cy="718560"/>
          </a:xfrm>
          <a:prstGeom prst="rect">
            <a:avLst/>
          </a:prstGeom>
          <a:noFill/>
          <a:ln>
            <a:noFill/>
          </a:ln>
        </p:spPr>
        <p:txBody>
          <a:bodyPr tIns="91440" bIns="91440"/>
          <a:p>
            <a:pPr algn="just">
              <a:lnSpc>
                <a:spcPct val="100000"/>
              </a:lnSpc>
            </a:pPr>
            <a:r>
              <a:rPr lang="en-US" sz="1400">
                <a:solidFill>
                  <a:srgbClr val="000000"/>
                </a:solidFill>
                <a:latin typeface="Arial"/>
                <a:ea typeface="Arial"/>
              </a:rPr>
              <a:t>Los bucles (loops en inglés) son fundamentales para mejorar la productividad a través de la automatización, debido a que nos permiten ejecutar comandos de forma repetitiva.</a:t>
            </a:r>
            <a:endParaRPr/>
          </a:p>
        </p:txBody>
      </p:sp>
      <p:sp>
        <p:nvSpPr>
          <p:cNvPr id="312" name="CustomShape 8"/>
          <p:cNvSpPr/>
          <p:nvPr/>
        </p:nvSpPr>
        <p:spPr>
          <a:xfrm>
            <a:off x="1388880" y="3107160"/>
            <a:ext cx="6955560" cy="122832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b="1" lang="en-US" sz="1200">
                <a:solidFill>
                  <a:srgbClr val="008000"/>
                </a:solidFill>
                <a:latin typeface="Consolas"/>
                <a:ea typeface="Consolas"/>
              </a:rPr>
              <a:t>for </a:t>
            </a:r>
            <a:r>
              <a:rPr lang="en-US" sz="1200">
                <a:solidFill>
                  <a:srgbClr val="6e5494"/>
                </a:solidFill>
                <a:latin typeface="Consolas"/>
                <a:ea typeface="Consolas"/>
              </a:rPr>
              <a:t>filename </a:t>
            </a:r>
            <a:r>
              <a:rPr b="1" lang="en-US" sz="1200">
                <a:solidFill>
                  <a:srgbClr val="008000"/>
                </a:solidFill>
                <a:latin typeface="Consolas"/>
                <a:ea typeface="Consolas"/>
              </a:rPr>
              <a:t>in </a:t>
            </a:r>
            <a:r>
              <a:rPr lang="en-US" sz="1200">
                <a:solidFill>
                  <a:srgbClr val="6e5494"/>
                </a:solidFill>
                <a:latin typeface="Consolas"/>
                <a:ea typeface="Consolas"/>
              </a:rPr>
              <a:t>basilisk.dat unicorn.dat</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b="1" lang="en-US" sz="1200">
                <a:solidFill>
                  <a:srgbClr val="008000"/>
                </a:solidFill>
                <a:latin typeface="Consolas"/>
                <a:ea typeface="Consolas"/>
              </a:rPr>
              <a:t>do</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head </a:t>
            </a:r>
            <a:r>
              <a:rPr b="1" lang="en-US" sz="1200">
                <a:solidFill>
                  <a:srgbClr val="008000"/>
                </a:solidFill>
                <a:latin typeface="Consolas"/>
                <a:ea typeface="Consolas"/>
              </a:rPr>
              <a:t>-n</a:t>
            </a:r>
            <a:r>
              <a:rPr lang="en-US" sz="1200">
                <a:solidFill>
                  <a:srgbClr val="6e5494"/>
                </a:solidFill>
                <a:latin typeface="Consolas"/>
                <a:ea typeface="Consolas"/>
              </a:rPr>
              <a:t> 3 </a:t>
            </a:r>
            <a:r>
              <a:rPr lang="en-US" sz="1200">
                <a:solidFill>
                  <a:srgbClr val="19177c"/>
                </a:solidFill>
                <a:latin typeface="Consolas"/>
                <a:ea typeface="Consolas"/>
              </a:rPr>
              <a:t>$filename</a:t>
            </a:r>
            <a:r>
              <a:rPr lang="en-US" sz="1200">
                <a:solidFill>
                  <a:srgbClr val="6e5494"/>
                </a:solidFill>
                <a:latin typeface="Consolas"/>
                <a:ea typeface="Consolas"/>
              </a:rPr>
              <a:t>	</a:t>
            </a:r>
            <a:r>
              <a:rPr i="1" lang="en-US" sz="1200">
                <a:solidFill>
                  <a:srgbClr val="408080"/>
                </a:solidFill>
                <a:latin typeface="Consolas"/>
                <a:ea typeface="Consolas"/>
              </a:rPr>
              <a:t># La sangría dentro del bucle ayuda a la legibilidad</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b="1" lang="en-US" sz="1200">
                <a:solidFill>
                  <a:srgbClr val="008000"/>
                </a:solidFill>
                <a:latin typeface="Consolas"/>
                <a:ea typeface="Consolas"/>
              </a:rPr>
              <a:t>done</a:t>
            </a:r>
            <a:endParaRPr/>
          </a:p>
        </p:txBody>
      </p:sp>
      <p:sp>
        <p:nvSpPr>
          <p:cNvPr id="313" name="CustomShape 9"/>
          <p:cNvSpPr/>
          <p:nvPr/>
        </p:nvSpPr>
        <p:spPr>
          <a:xfrm>
            <a:off x="1980360" y="2636280"/>
            <a:ext cx="785160" cy="338400"/>
          </a:xfrm>
          <a:prstGeom prst="rect">
            <a:avLst/>
          </a:prstGeom>
          <a:noFill/>
          <a:ln>
            <a:noFill/>
          </a:ln>
        </p:spPr>
        <p:txBody>
          <a:bodyPr tIns="91440" bIns="91440"/>
          <a:p>
            <a:pPr>
              <a:lnSpc>
                <a:spcPct val="100000"/>
              </a:lnSpc>
            </a:pPr>
            <a:r>
              <a:rPr b="1" lang="en-US" sz="1200">
                <a:solidFill>
                  <a:srgbClr val="000000"/>
                </a:solidFill>
                <a:latin typeface="Arial"/>
                <a:ea typeface="Arial"/>
              </a:rPr>
              <a:t>variable</a:t>
            </a:r>
            <a:endParaRPr/>
          </a:p>
        </p:txBody>
      </p:sp>
      <p:sp>
        <p:nvSpPr>
          <p:cNvPr id="314" name="CustomShape 10"/>
          <p:cNvSpPr/>
          <p:nvPr/>
        </p:nvSpPr>
        <p:spPr>
          <a:xfrm>
            <a:off x="2936880" y="2611440"/>
            <a:ext cx="1922040" cy="388080"/>
          </a:xfrm>
          <a:prstGeom prst="rect">
            <a:avLst/>
          </a:prstGeom>
          <a:noFill/>
          <a:ln>
            <a:noFill/>
          </a:ln>
        </p:spPr>
        <p:txBody>
          <a:bodyPr tIns="91440" bIns="91440"/>
          <a:p>
            <a:pPr>
              <a:lnSpc>
                <a:spcPct val="100000"/>
              </a:lnSpc>
            </a:pPr>
            <a:r>
              <a:rPr b="1" lang="en-US" sz="1200">
                <a:solidFill>
                  <a:srgbClr val="000000"/>
                </a:solidFill>
                <a:latin typeface="Arial"/>
                <a:ea typeface="Arial"/>
              </a:rPr>
              <a:t>elemento iterable (lista)</a:t>
            </a:r>
            <a:endParaRPr/>
          </a:p>
        </p:txBody>
      </p:sp>
      <p:sp>
        <p:nvSpPr>
          <p:cNvPr id="315" name="CustomShape 11"/>
          <p:cNvSpPr/>
          <p:nvPr/>
        </p:nvSpPr>
        <p:spPr>
          <a:xfrm>
            <a:off x="8750160" y="3635280"/>
            <a:ext cx="1400040" cy="338400"/>
          </a:xfrm>
          <a:prstGeom prst="rect">
            <a:avLst/>
          </a:prstGeom>
          <a:noFill/>
          <a:ln>
            <a:noFill/>
          </a:ln>
        </p:spPr>
        <p:txBody>
          <a:bodyPr tIns="91440" bIns="91440"/>
          <a:p>
            <a:pPr>
              <a:lnSpc>
                <a:spcPct val="100000"/>
              </a:lnSpc>
            </a:pPr>
            <a:r>
              <a:rPr b="1" lang="en-US" sz="1200">
                <a:solidFill>
                  <a:srgbClr val="000000"/>
                </a:solidFill>
                <a:latin typeface="Arial"/>
                <a:ea typeface="Arial"/>
              </a:rPr>
              <a:t>cuerpo del bucle</a:t>
            </a:r>
            <a:endParaRPr/>
          </a:p>
        </p:txBody>
      </p:sp>
      <p:sp>
        <p:nvSpPr>
          <p:cNvPr id="316" name="CustomShape 12"/>
          <p:cNvSpPr/>
          <p:nvPr/>
        </p:nvSpPr>
        <p:spPr>
          <a:xfrm>
            <a:off x="1483200" y="2175840"/>
            <a:ext cx="5273640" cy="475200"/>
          </a:xfrm>
          <a:prstGeom prst="rect">
            <a:avLst/>
          </a:prstGeom>
          <a:noFill/>
          <a:ln>
            <a:noFill/>
          </a:ln>
        </p:spPr>
        <p:txBody>
          <a:bodyPr tIns="91440" bIns="91440"/>
          <a:p>
            <a:pPr>
              <a:lnSpc>
                <a:spcPct val="100000"/>
              </a:lnSpc>
              <a:buFont typeface="Arial"/>
              <a:buChar char="❖"/>
            </a:pPr>
            <a:r>
              <a:rPr lang="en-US" sz="1400">
                <a:solidFill>
                  <a:srgbClr val="000000"/>
                </a:solidFill>
                <a:latin typeface="Arial"/>
                <a:ea typeface="Arial"/>
              </a:rPr>
              <a:t>Sintaxis de un bucle </a:t>
            </a:r>
            <a:r>
              <a:rPr b="1" lang="en-US" sz="1400">
                <a:solidFill>
                  <a:srgbClr val="008000"/>
                </a:solidFill>
                <a:latin typeface="Consolas"/>
                <a:ea typeface="Consolas"/>
              </a:rPr>
              <a:t>for</a:t>
            </a:r>
            <a:endParaRPr/>
          </a:p>
        </p:txBody>
      </p:sp>
      <p:sp>
        <p:nvSpPr>
          <p:cNvPr id="317" name="CustomShape 13"/>
          <p:cNvSpPr/>
          <p:nvPr/>
        </p:nvSpPr>
        <p:spPr>
          <a:xfrm>
            <a:off x="1426320" y="750600"/>
            <a:ext cx="8032680" cy="1017720"/>
          </a:xfrm>
          <a:prstGeom prst="rect">
            <a:avLst/>
          </a:prstGeom>
          <a:noFill/>
          <a:ln>
            <a:noFill/>
          </a:ln>
        </p:spPr>
        <p:txBody>
          <a:bodyPr tIns="91440" bIns="91440"/>
          <a:p>
            <a:pPr>
              <a:lnSpc>
                <a:spcPct val="100000"/>
              </a:lnSpc>
            </a:pPr>
            <a:r>
              <a:rPr b="1" lang="en-US" sz="3000">
                <a:solidFill>
                  <a:srgbClr val="000000"/>
                </a:solidFill>
                <a:latin typeface="Arial"/>
                <a:ea typeface="Arial"/>
              </a:rPr>
              <a:t>Bucles</a:t>
            </a:r>
            <a:endParaRPr/>
          </a:p>
          <a:p>
            <a:pPr>
              <a:lnSpc>
                <a:spcPct val="100000"/>
              </a:lnSpc>
            </a:pPr>
            <a:endParaRPr/>
          </a:p>
          <a:p>
            <a:pPr>
              <a:lnSpc>
                <a:spcPct val="100000"/>
              </a:lnSpc>
            </a:pPr>
            <a:endParaRPr/>
          </a:p>
        </p:txBody>
      </p:sp>
      <p:sp>
        <p:nvSpPr>
          <p:cNvPr id="318" name="CustomShape 14"/>
          <p:cNvSpPr/>
          <p:nvPr/>
        </p:nvSpPr>
        <p:spPr>
          <a:xfrm>
            <a:off x="2247840" y="2920680"/>
            <a:ext cx="185400" cy="186120"/>
          </a:xfrm>
          <a:prstGeom prst="upArrow">
            <a:avLst>
              <a:gd name="adj1" fmla="val 50000"/>
              <a:gd name="adj2" fmla="val 50000"/>
            </a:avLst>
          </a:prstGeom>
          <a:solidFill>
            <a:srgbClr val="ff0000"/>
          </a:solidFill>
          <a:ln w="9360">
            <a:solidFill>
              <a:srgbClr val="000000"/>
            </a:solidFill>
            <a:round/>
          </a:ln>
        </p:spPr>
      </p:sp>
      <p:sp>
        <p:nvSpPr>
          <p:cNvPr id="319" name="CustomShape 15"/>
          <p:cNvSpPr/>
          <p:nvPr/>
        </p:nvSpPr>
        <p:spPr>
          <a:xfrm>
            <a:off x="3819960" y="2920680"/>
            <a:ext cx="185400" cy="186120"/>
          </a:xfrm>
          <a:prstGeom prst="upArrow">
            <a:avLst>
              <a:gd name="adj1" fmla="val 50000"/>
              <a:gd name="adj2" fmla="val 50000"/>
            </a:avLst>
          </a:prstGeom>
          <a:solidFill>
            <a:srgbClr val="ff0000"/>
          </a:solidFill>
          <a:ln w="9360">
            <a:solidFill>
              <a:srgbClr val="000000"/>
            </a:solidFill>
            <a:round/>
          </a:ln>
        </p:spPr>
      </p:sp>
      <p:sp>
        <p:nvSpPr>
          <p:cNvPr id="320" name="CustomShape 16"/>
          <p:cNvSpPr/>
          <p:nvPr/>
        </p:nvSpPr>
        <p:spPr>
          <a:xfrm>
            <a:off x="8344800" y="3711240"/>
            <a:ext cx="369720" cy="186120"/>
          </a:xfrm>
          <a:prstGeom prst="rightArrow">
            <a:avLst>
              <a:gd name="adj1" fmla="val 50000"/>
              <a:gd name="adj2" fmla="val 50000"/>
            </a:avLst>
          </a:prstGeom>
          <a:solidFill>
            <a:srgbClr val="ff0000"/>
          </a:solidFill>
          <a:ln w="9360">
            <a:solidFill>
              <a:srgbClr val="000000"/>
            </a:solidFill>
            <a:round/>
          </a:ln>
        </p:spPr>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21" name="CustomShape 1"/>
          <p:cNvSpPr/>
          <p:nvPr/>
        </p:nvSpPr>
        <p:spPr>
          <a:xfrm>
            <a:off x="6480" y="0"/>
            <a:ext cx="12191760" cy="256320"/>
          </a:xfrm>
          <a:prstGeom prst="rect">
            <a:avLst/>
          </a:prstGeom>
          <a:gradFill>
            <a:gsLst>
              <a:gs pos="0">
                <a:srgbClr val="1e4e79"/>
              </a:gs>
              <a:gs pos="100000">
                <a:srgbClr val="1f3864"/>
              </a:gs>
            </a:gsLst>
            <a:lin ang="0"/>
          </a:gradFill>
          <a:ln>
            <a:noFill/>
          </a:ln>
        </p:spPr>
      </p:sp>
      <p:sp>
        <p:nvSpPr>
          <p:cNvPr id="322" name="CustomShape 2"/>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323" name="CustomShape 3"/>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324" name="CustomShape 4"/>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325" name="CustomShape 5"/>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326" name="CustomShape 6"/>
          <p:cNvSpPr/>
          <p:nvPr/>
        </p:nvSpPr>
        <p:spPr>
          <a:xfrm>
            <a:off x="1312560" y="750600"/>
            <a:ext cx="5067720" cy="718560"/>
          </a:xfrm>
          <a:prstGeom prst="rect">
            <a:avLst/>
          </a:prstGeom>
          <a:noFill/>
          <a:ln>
            <a:noFill/>
          </a:ln>
        </p:spPr>
        <p:txBody>
          <a:bodyPr tIns="91440" bIns="91440"/>
          <a:p>
            <a:pPr>
              <a:lnSpc>
                <a:spcPct val="100000"/>
              </a:lnSpc>
            </a:pPr>
            <a:r>
              <a:rPr b="1" lang="en-US">
                <a:solidFill>
                  <a:srgbClr val="000000"/>
                </a:solidFill>
                <a:latin typeface="Arial"/>
                <a:ea typeface="Arial"/>
              </a:rPr>
              <a:t>EJEMPLO 1</a:t>
            </a:r>
            <a:endParaRPr/>
          </a:p>
          <a:p>
            <a:pPr>
              <a:lnSpc>
                <a:spcPct val="100000"/>
              </a:lnSpc>
            </a:pPr>
            <a:endParaRPr/>
          </a:p>
          <a:p>
            <a:pPr>
              <a:lnSpc>
                <a:spcPct val="100000"/>
              </a:lnSpc>
            </a:pPr>
            <a:endParaRPr/>
          </a:p>
        </p:txBody>
      </p:sp>
      <p:sp>
        <p:nvSpPr>
          <p:cNvPr id="327" name="CustomShape 7"/>
          <p:cNvSpPr/>
          <p:nvPr/>
        </p:nvSpPr>
        <p:spPr>
          <a:xfrm>
            <a:off x="1398960" y="4307400"/>
            <a:ext cx="3526560" cy="116244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b="1" lang="en-US" sz="1200">
                <a:solidFill>
                  <a:srgbClr val="008000"/>
                </a:solidFill>
                <a:latin typeface="Consolas"/>
                <a:ea typeface="Consolas"/>
              </a:rPr>
              <a:t>for </a:t>
            </a:r>
            <a:r>
              <a:rPr lang="en-US" sz="1200">
                <a:solidFill>
                  <a:srgbClr val="6e5494"/>
                </a:solidFill>
                <a:latin typeface="Consolas"/>
                <a:ea typeface="Consolas"/>
              </a:rPr>
              <a:t>filename </a:t>
            </a:r>
            <a:r>
              <a:rPr b="1" lang="en-US" sz="1200">
                <a:solidFill>
                  <a:srgbClr val="008000"/>
                </a:solidFill>
                <a:latin typeface="Consolas"/>
                <a:ea typeface="Consolas"/>
              </a:rPr>
              <a:t>in </a:t>
            </a:r>
            <a:r>
              <a:rPr lang="en-US" sz="1200">
                <a:solidFill>
                  <a:srgbClr val="6e5494"/>
                </a:solidFill>
                <a:latin typeface="Consolas"/>
                <a:ea typeface="Consolas"/>
              </a:rPr>
              <a:t>*.dat</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b="1" lang="en-US" sz="1200">
                <a:solidFill>
                  <a:srgbClr val="008000"/>
                </a:solidFill>
                <a:latin typeface="Consolas"/>
                <a:ea typeface="Consolas"/>
              </a:rPr>
              <a:t>do</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cp </a:t>
            </a:r>
            <a:r>
              <a:rPr lang="en-US" sz="1200">
                <a:solidFill>
                  <a:srgbClr val="19177c"/>
                </a:solidFill>
                <a:latin typeface="Consolas"/>
                <a:ea typeface="Consolas"/>
              </a:rPr>
              <a:t>$filename </a:t>
            </a:r>
            <a:r>
              <a:rPr lang="en-US" sz="1200">
                <a:solidFill>
                  <a:srgbClr val="6e5494"/>
                </a:solidFill>
                <a:latin typeface="Consolas"/>
                <a:ea typeface="Consolas"/>
              </a:rPr>
              <a:t>original-</a:t>
            </a:r>
            <a:r>
              <a:rPr lang="en-US" sz="1200">
                <a:solidFill>
                  <a:srgbClr val="19177c"/>
                </a:solidFill>
                <a:latin typeface="Consolas"/>
                <a:ea typeface="Consolas"/>
              </a:rPr>
              <a:t>$filename</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b="1" lang="en-US" sz="1200">
                <a:solidFill>
                  <a:srgbClr val="008000"/>
                </a:solidFill>
                <a:latin typeface="Consolas"/>
                <a:ea typeface="Consolas"/>
              </a:rPr>
              <a:t>done</a:t>
            </a:r>
            <a:endParaRPr/>
          </a:p>
        </p:txBody>
      </p:sp>
      <p:sp>
        <p:nvSpPr>
          <p:cNvPr id="328" name="CustomShape 8"/>
          <p:cNvSpPr/>
          <p:nvPr/>
        </p:nvSpPr>
        <p:spPr>
          <a:xfrm>
            <a:off x="5051880" y="4323240"/>
            <a:ext cx="6050520" cy="1162440"/>
          </a:xfrm>
          <a:prstGeom prst="rect">
            <a:avLst/>
          </a:prstGeom>
          <a:noFill/>
          <a:ln>
            <a:noFill/>
          </a:ln>
        </p:spPr>
        <p:txBody>
          <a:bodyPr tIns="91440" bIns="91440" anchor="ctr"/>
          <a:p>
            <a:pPr>
              <a:lnSpc>
                <a:spcPct val="100000"/>
              </a:lnSpc>
            </a:pPr>
            <a:r>
              <a:rPr lang="en-US" sz="1400">
                <a:solidFill>
                  <a:srgbClr val="333333"/>
                </a:solidFill>
                <a:latin typeface="Arial"/>
                <a:ea typeface="Arial"/>
              </a:rPr>
              <a:t>Este bucle ejecuta el comando </a:t>
            </a:r>
            <a:r>
              <a:rPr lang="en-US" sz="1400">
                <a:solidFill>
                  <a:srgbClr val="3d90d9"/>
                </a:solidFill>
                <a:latin typeface="Consolas"/>
                <a:ea typeface="Consolas"/>
              </a:rPr>
              <a:t>cp</a:t>
            </a:r>
            <a:r>
              <a:rPr lang="en-US" sz="1400">
                <a:solidFill>
                  <a:srgbClr val="333333"/>
                </a:solidFill>
                <a:latin typeface="Arial"/>
                <a:ea typeface="Arial"/>
              </a:rPr>
              <a:t> una vez para cada nombre de archivo:</a:t>
            </a:r>
            <a:endParaRPr/>
          </a:p>
          <a:p>
            <a:pPr>
              <a:lnSpc>
                <a:spcPct val="100000"/>
              </a:lnSpc>
            </a:pPr>
            <a:endParaRPr/>
          </a:p>
          <a:p>
            <a:pPr>
              <a:lnSpc>
                <a:spcPct val="100000"/>
              </a:lnSpc>
              <a:buFont typeface="Consolas"/>
              <a:buChar char="❖"/>
            </a:pPr>
            <a:r>
              <a:rPr lang="en-US" sz="1200">
                <a:solidFill>
                  <a:srgbClr val="6e5494"/>
                </a:solidFill>
                <a:latin typeface="Consolas"/>
                <a:ea typeface="Consolas"/>
              </a:rPr>
              <a:t>cp basilisk.dat original-basilisk.dat</a:t>
            </a:r>
            <a:endParaRPr/>
          </a:p>
          <a:p>
            <a:pPr>
              <a:lnSpc>
                <a:spcPct val="142000"/>
              </a:lnSpc>
              <a:buFont typeface="Consolas"/>
              <a:buChar char="❖"/>
            </a:pPr>
            <a:r>
              <a:rPr lang="en-US" sz="1200">
                <a:solidFill>
                  <a:srgbClr val="6e5494"/>
                </a:solidFill>
                <a:latin typeface="Consolas"/>
                <a:ea typeface="Consolas"/>
              </a:rPr>
              <a:t>cp unicorn.dat original-unicorn.dat</a:t>
            </a:r>
            <a:endParaRPr/>
          </a:p>
        </p:txBody>
      </p:sp>
      <p:sp>
        <p:nvSpPr>
          <p:cNvPr id="329" name="CustomShape 9"/>
          <p:cNvSpPr/>
          <p:nvPr/>
        </p:nvSpPr>
        <p:spPr>
          <a:xfrm>
            <a:off x="1312560" y="1234800"/>
            <a:ext cx="9442800" cy="1270440"/>
          </a:xfrm>
          <a:prstGeom prst="rect">
            <a:avLst/>
          </a:prstGeom>
          <a:noFill/>
          <a:ln>
            <a:noFill/>
          </a:ln>
        </p:spPr>
        <p:txBody>
          <a:bodyPr tIns="91440" bIns="91440"/>
          <a:p>
            <a:pPr algn="just">
              <a:lnSpc>
                <a:spcPct val="100000"/>
              </a:lnSpc>
            </a:pPr>
            <a:r>
              <a:rPr lang="en-US" sz="1400">
                <a:solidFill>
                  <a:srgbClr val="000000"/>
                </a:solidFill>
                <a:latin typeface="Arial"/>
                <a:ea typeface="Arial"/>
              </a:rPr>
              <a:t>En este ejemplo, usaremos el directorio creatures que sólo tiene dos archivos de ejemplo, pero los principios se pueden aplicar a muchos más archivos a la vez. Nos gustaría modificar estos archivos, pero también guardar una versión de los archivos originales, nombrando las copias </a:t>
            </a:r>
            <a:r>
              <a:rPr lang="en-US" sz="1400">
                <a:solidFill>
                  <a:srgbClr val="6e5494"/>
                </a:solidFill>
                <a:latin typeface="Consolas"/>
                <a:ea typeface="Consolas"/>
              </a:rPr>
              <a:t>original-basilisk.dat</a:t>
            </a:r>
            <a:r>
              <a:rPr lang="en-US" sz="1400">
                <a:solidFill>
                  <a:srgbClr val="000000"/>
                </a:solidFill>
                <a:latin typeface="Arial"/>
                <a:ea typeface="Arial"/>
              </a:rPr>
              <a:t> y </a:t>
            </a:r>
            <a:r>
              <a:rPr lang="en-US" sz="1400">
                <a:solidFill>
                  <a:srgbClr val="6e5494"/>
                </a:solidFill>
                <a:latin typeface="Consolas"/>
                <a:ea typeface="Consolas"/>
              </a:rPr>
              <a:t>original-unicorn.dat</a:t>
            </a:r>
            <a:r>
              <a:rPr lang="en-US" sz="1400">
                <a:solidFill>
                  <a:srgbClr val="000000"/>
                </a:solidFill>
                <a:latin typeface="Arial"/>
                <a:ea typeface="Arial"/>
              </a:rPr>
              <a:t>.</a:t>
            </a:r>
            <a:endParaRPr/>
          </a:p>
          <a:p>
            <a:pPr algn="just">
              <a:lnSpc>
                <a:spcPct val="100000"/>
              </a:lnSpc>
            </a:pPr>
            <a:endParaRPr/>
          </a:p>
          <a:p>
            <a:pPr algn="just">
              <a:lnSpc>
                <a:spcPct val="100000"/>
              </a:lnSpc>
            </a:pPr>
            <a:r>
              <a:rPr lang="en-US" sz="1400">
                <a:solidFill>
                  <a:srgbClr val="000000"/>
                </a:solidFill>
                <a:latin typeface="Arial"/>
                <a:ea typeface="Arial"/>
              </a:rPr>
              <a:t>No se puede usar: </a:t>
            </a:r>
            <a:endParaRPr/>
          </a:p>
          <a:p>
            <a:pPr>
              <a:lnSpc>
                <a:spcPct val="115000"/>
              </a:lnSpc>
            </a:pPr>
            <a:endParaRPr/>
          </a:p>
        </p:txBody>
      </p:sp>
      <p:sp>
        <p:nvSpPr>
          <p:cNvPr id="330" name="CustomShape 10"/>
          <p:cNvSpPr/>
          <p:nvPr/>
        </p:nvSpPr>
        <p:spPr>
          <a:xfrm>
            <a:off x="1398960" y="2429280"/>
            <a:ext cx="2451960" cy="435960"/>
          </a:xfrm>
          <a:prstGeom prst="rect">
            <a:avLst/>
          </a:prstGeom>
          <a:solidFill>
            <a:srgbClr val="000000"/>
          </a:solidFill>
          <a:ln>
            <a:noFill/>
          </a:ln>
        </p:spPr>
        <p:txBody>
          <a:bodyPr tIns="91440" bIns="91440" anchor="ctr"/>
          <a:p>
            <a:pPr algn="just">
              <a:lnSpc>
                <a:spcPct val="100000"/>
              </a:lnSpc>
            </a:pPr>
            <a:r>
              <a:rPr lang="en-US" sz="1400">
                <a:solidFill>
                  <a:srgbClr val="000000"/>
                </a:solidFill>
                <a:latin typeface="Arial"/>
                <a:ea typeface="Arial"/>
              </a:rPr>
              <a:t> </a:t>
            </a:r>
            <a:r>
              <a:rPr lang="en-US" sz="1200">
                <a:solidFill>
                  <a:srgbClr val="19177c"/>
                </a:solidFill>
                <a:latin typeface="Consolas"/>
                <a:ea typeface="Consolas"/>
              </a:rPr>
              <a:t>$ </a:t>
            </a:r>
            <a:r>
              <a:rPr lang="en-US" sz="1200">
                <a:solidFill>
                  <a:srgbClr val="6e5494"/>
                </a:solidFill>
                <a:latin typeface="Consolas"/>
                <a:ea typeface="Consolas"/>
              </a:rPr>
              <a:t>cp </a:t>
            </a:r>
            <a:r>
              <a:rPr b="1" lang="en-US" sz="1200">
                <a:solidFill>
                  <a:srgbClr val="008000"/>
                </a:solidFill>
                <a:latin typeface="Consolas"/>
                <a:ea typeface="Consolas"/>
              </a:rPr>
              <a:t>*</a:t>
            </a:r>
            <a:r>
              <a:rPr lang="en-US" sz="1200">
                <a:solidFill>
                  <a:srgbClr val="6e5494"/>
                </a:solidFill>
                <a:latin typeface="Consolas"/>
                <a:ea typeface="Consolas"/>
              </a:rPr>
              <a:t>.dat original-</a:t>
            </a:r>
            <a:r>
              <a:rPr b="1" lang="en-US" sz="1200">
                <a:solidFill>
                  <a:srgbClr val="008000"/>
                </a:solidFill>
                <a:latin typeface="Consolas"/>
                <a:ea typeface="Consolas"/>
              </a:rPr>
              <a:t>*</a:t>
            </a:r>
            <a:r>
              <a:rPr lang="en-US" sz="1200">
                <a:solidFill>
                  <a:srgbClr val="6e5494"/>
                </a:solidFill>
                <a:latin typeface="Consolas"/>
                <a:ea typeface="Consolas"/>
              </a:rPr>
              <a:t>.dat</a:t>
            </a:r>
            <a:endParaRPr/>
          </a:p>
        </p:txBody>
      </p:sp>
      <p:sp>
        <p:nvSpPr>
          <p:cNvPr id="331" name="CustomShape 11"/>
          <p:cNvSpPr/>
          <p:nvPr/>
        </p:nvSpPr>
        <p:spPr>
          <a:xfrm>
            <a:off x="5436360" y="2029680"/>
            <a:ext cx="2807280" cy="519840"/>
          </a:xfrm>
          <a:prstGeom prst="rect">
            <a:avLst/>
          </a:prstGeom>
          <a:noFill/>
          <a:ln>
            <a:noFill/>
          </a:ln>
        </p:spPr>
        <p:txBody>
          <a:bodyPr tIns="91440" bIns="91440" anchor="ctr"/>
          <a:p>
            <a:pPr algn="just">
              <a:lnSpc>
                <a:spcPct val="100000"/>
              </a:lnSpc>
            </a:pPr>
            <a:r>
              <a:rPr lang="en-US" sz="1400">
                <a:solidFill>
                  <a:srgbClr val="000000"/>
                </a:solidFill>
                <a:latin typeface="Arial"/>
                <a:ea typeface="Arial"/>
              </a:rPr>
              <a:t>Puesto que se expandiría a: </a:t>
            </a:r>
            <a:endParaRPr/>
          </a:p>
        </p:txBody>
      </p:sp>
      <p:sp>
        <p:nvSpPr>
          <p:cNvPr id="332" name="CustomShape 12"/>
          <p:cNvSpPr/>
          <p:nvPr/>
        </p:nvSpPr>
        <p:spPr>
          <a:xfrm>
            <a:off x="5454720" y="2429280"/>
            <a:ext cx="3971520" cy="435960"/>
          </a:xfrm>
          <a:prstGeom prst="rect">
            <a:avLst/>
          </a:prstGeom>
          <a:solidFill>
            <a:srgbClr val="000000"/>
          </a:solidFill>
          <a:ln>
            <a:noFill/>
          </a:ln>
        </p:spPr>
        <p:txBody>
          <a:bodyPr tIns="91440" bIns="91440" anchor="ctr"/>
          <a:p>
            <a:pPr algn="just">
              <a:lnSpc>
                <a:spcPct val="100000"/>
              </a:lnSpc>
            </a:pPr>
            <a:r>
              <a:rPr lang="en-US" sz="1400">
                <a:solidFill>
                  <a:srgbClr val="000000"/>
                </a:solidFill>
                <a:latin typeface="Arial"/>
                <a:ea typeface="Arial"/>
              </a:rPr>
              <a:t> </a:t>
            </a:r>
            <a:r>
              <a:rPr lang="en-US" sz="1200">
                <a:solidFill>
                  <a:srgbClr val="19177c"/>
                </a:solidFill>
                <a:latin typeface="Consolas"/>
                <a:ea typeface="Consolas"/>
              </a:rPr>
              <a:t>$ </a:t>
            </a:r>
            <a:r>
              <a:rPr lang="en-US" sz="1200">
                <a:solidFill>
                  <a:srgbClr val="6e5494"/>
                </a:solidFill>
                <a:latin typeface="Consolas"/>
                <a:ea typeface="Consolas"/>
              </a:rPr>
              <a:t>cp basilisk.dat unicorn.dat original-</a:t>
            </a:r>
            <a:r>
              <a:rPr b="1" lang="en-US" sz="1200">
                <a:solidFill>
                  <a:srgbClr val="008000"/>
                </a:solidFill>
                <a:latin typeface="Consolas"/>
                <a:ea typeface="Consolas"/>
              </a:rPr>
              <a:t>*</a:t>
            </a:r>
            <a:r>
              <a:rPr lang="en-US" sz="1200">
                <a:solidFill>
                  <a:srgbClr val="6e5494"/>
                </a:solidFill>
                <a:latin typeface="Consolas"/>
                <a:ea typeface="Consolas"/>
              </a:rPr>
              <a:t>.dat</a:t>
            </a:r>
            <a:endParaRPr/>
          </a:p>
        </p:txBody>
      </p:sp>
      <p:sp>
        <p:nvSpPr>
          <p:cNvPr id="333" name="CustomShape 13"/>
          <p:cNvSpPr/>
          <p:nvPr/>
        </p:nvSpPr>
        <p:spPr>
          <a:xfrm>
            <a:off x="1312560" y="2865600"/>
            <a:ext cx="7624800" cy="519840"/>
          </a:xfrm>
          <a:prstGeom prst="rect">
            <a:avLst/>
          </a:prstGeom>
          <a:noFill/>
          <a:ln>
            <a:noFill/>
          </a:ln>
        </p:spPr>
        <p:txBody>
          <a:bodyPr tIns="91440" bIns="91440" anchor="ctr"/>
          <a:p>
            <a:pPr algn="just">
              <a:lnSpc>
                <a:spcPct val="100000"/>
              </a:lnSpc>
            </a:pPr>
            <a:r>
              <a:rPr lang="en-US" sz="1400">
                <a:solidFill>
                  <a:srgbClr val="000000"/>
                </a:solidFill>
                <a:latin typeface="Arial"/>
                <a:ea typeface="Arial"/>
              </a:rPr>
              <a:t>Esto no respalda nuestros archivos, en su lugar obtenemos un error:</a:t>
            </a:r>
            <a:endParaRPr/>
          </a:p>
        </p:txBody>
      </p:sp>
      <p:sp>
        <p:nvSpPr>
          <p:cNvPr id="334" name="CustomShape 14"/>
          <p:cNvSpPr/>
          <p:nvPr/>
        </p:nvSpPr>
        <p:spPr>
          <a:xfrm>
            <a:off x="1398960" y="3268800"/>
            <a:ext cx="4113000" cy="435960"/>
          </a:xfrm>
          <a:prstGeom prst="rect">
            <a:avLst/>
          </a:prstGeom>
          <a:solidFill>
            <a:srgbClr val="000000"/>
          </a:solidFill>
          <a:ln>
            <a:noFill/>
          </a:ln>
        </p:spPr>
        <p:txBody>
          <a:bodyPr tIns="91440" bIns="91440" anchor="ctr"/>
          <a:p>
            <a:pPr algn="just">
              <a:lnSpc>
                <a:spcPct val="100000"/>
              </a:lnSpc>
            </a:pPr>
            <a:r>
              <a:rPr lang="en-US" sz="1400">
                <a:solidFill>
                  <a:srgbClr val="000000"/>
                </a:solidFill>
                <a:latin typeface="Arial"/>
                <a:ea typeface="Arial"/>
              </a:rPr>
              <a:t> </a:t>
            </a:r>
            <a:r>
              <a:rPr lang="en-US" sz="1200">
                <a:solidFill>
                  <a:srgbClr val="bd2c00"/>
                </a:solidFill>
                <a:latin typeface="Consolas"/>
                <a:ea typeface="Consolas"/>
              </a:rPr>
              <a:t>cp: target `original-*.dat' is not a directory</a:t>
            </a:r>
            <a:endParaRPr/>
          </a:p>
        </p:txBody>
      </p:sp>
      <p:sp>
        <p:nvSpPr>
          <p:cNvPr id="335" name="CustomShape 15"/>
          <p:cNvSpPr/>
          <p:nvPr/>
        </p:nvSpPr>
        <p:spPr>
          <a:xfrm>
            <a:off x="1312560" y="3787200"/>
            <a:ext cx="8530200" cy="519840"/>
          </a:xfrm>
          <a:prstGeom prst="rect">
            <a:avLst/>
          </a:prstGeom>
          <a:noFill/>
          <a:ln>
            <a:noFill/>
          </a:ln>
        </p:spPr>
        <p:txBody>
          <a:bodyPr tIns="91440" bIns="91440" anchor="ctr"/>
          <a:p>
            <a:pPr>
              <a:lnSpc>
                <a:spcPct val="115000"/>
              </a:lnSpc>
            </a:pPr>
            <a:r>
              <a:rPr lang="en-US" sz="1400">
                <a:solidFill>
                  <a:srgbClr val="333333"/>
                </a:solidFill>
                <a:latin typeface="Arial"/>
                <a:ea typeface="Arial"/>
              </a:rPr>
              <a:t>En cambio, podemos usar un </a:t>
            </a:r>
            <a:r>
              <a:rPr b="1" lang="en-US" sz="1400">
                <a:solidFill>
                  <a:srgbClr val="333333"/>
                </a:solidFill>
                <a:latin typeface="Arial"/>
                <a:ea typeface="Arial"/>
              </a:rPr>
              <a:t>bucle</a:t>
            </a:r>
            <a:r>
              <a:rPr lang="en-US" sz="1400">
                <a:solidFill>
                  <a:srgbClr val="333333"/>
                </a:solidFill>
                <a:latin typeface="Arial"/>
                <a:ea typeface="Arial"/>
              </a:rPr>
              <a:t> para ejecutar una operación a la vez sobre cada cosa en una lista: </a:t>
            </a:r>
            <a:endParaRPr/>
          </a:p>
        </p:txBody>
      </p:sp>
      <p:sp>
        <p:nvSpPr>
          <p:cNvPr id="336" name="CustomShape 16"/>
          <p:cNvSpPr/>
          <p:nvPr/>
        </p:nvSpPr>
        <p:spPr>
          <a:xfrm>
            <a:off x="4538520" y="2519280"/>
            <a:ext cx="329400" cy="256320"/>
          </a:xfrm>
          <a:prstGeom prst="rightArrow">
            <a:avLst>
              <a:gd name="adj1" fmla="val 50000"/>
              <a:gd name="adj2" fmla="val 50000"/>
            </a:avLst>
          </a:prstGeom>
          <a:solidFill>
            <a:srgbClr val="e7e6e6"/>
          </a:solidFill>
          <a:ln w="9360">
            <a:solidFill>
              <a:srgbClr val="44546a"/>
            </a:solidFill>
            <a:round/>
          </a:ln>
        </p:spPr>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37" name="CustomShape 1"/>
          <p:cNvSpPr/>
          <p:nvPr/>
        </p:nvSpPr>
        <p:spPr>
          <a:xfrm>
            <a:off x="6480" y="0"/>
            <a:ext cx="12191760" cy="256320"/>
          </a:xfrm>
          <a:prstGeom prst="rect">
            <a:avLst/>
          </a:prstGeom>
          <a:gradFill>
            <a:gsLst>
              <a:gs pos="0">
                <a:srgbClr val="1e4e79"/>
              </a:gs>
              <a:gs pos="100000">
                <a:srgbClr val="1f3864"/>
              </a:gs>
            </a:gsLst>
            <a:lin ang="0"/>
          </a:gradFill>
          <a:ln>
            <a:noFill/>
          </a:ln>
        </p:spPr>
      </p:sp>
      <p:sp>
        <p:nvSpPr>
          <p:cNvPr id="338" name="CustomShape 2"/>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339" name="CustomShape 3"/>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340" name="CustomShape 4"/>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341" name="CustomShape 5"/>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342" name="CustomShape 6"/>
          <p:cNvSpPr/>
          <p:nvPr/>
        </p:nvSpPr>
        <p:spPr>
          <a:xfrm>
            <a:off x="1263960" y="5577480"/>
            <a:ext cx="9467280" cy="878760"/>
          </a:xfrm>
          <a:prstGeom prst="rect">
            <a:avLst/>
          </a:prstGeom>
          <a:noFill/>
          <a:ln>
            <a:noFill/>
          </a:ln>
        </p:spPr>
        <p:txBody>
          <a:bodyPr tIns="91440" bIns="91440"/>
          <a:p>
            <a:pPr algn="just">
              <a:lnSpc>
                <a:spcPct val="100000"/>
              </a:lnSpc>
            </a:pPr>
            <a:r>
              <a:rPr b="1" i="1" lang="en-US" sz="1400">
                <a:solidFill>
                  <a:srgbClr val="000000"/>
                </a:solidFill>
                <a:latin typeface="Arial"/>
                <a:ea typeface="Arial"/>
              </a:rPr>
              <a:t>Nota:</a:t>
            </a:r>
            <a:endParaRPr/>
          </a:p>
          <a:p>
            <a:pPr algn="just">
              <a:lnSpc>
                <a:spcPct val="100000"/>
              </a:lnSpc>
            </a:pPr>
            <a:r>
              <a:rPr lang="en-US" sz="1400">
                <a:solidFill>
                  <a:srgbClr val="000000"/>
                </a:solidFill>
                <a:latin typeface="Arial"/>
                <a:ea typeface="Arial"/>
              </a:rPr>
              <a:t>Evitar el uso nombres sin sentido </a:t>
            </a:r>
            <a:r>
              <a:rPr lang="en-US" sz="1400">
                <a:solidFill>
                  <a:srgbClr val="3d90d9"/>
                </a:solidFill>
                <a:latin typeface="Consolas"/>
                <a:ea typeface="Consolas"/>
              </a:rPr>
              <a:t>x</a:t>
            </a:r>
            <a:r>
              <a:rPr lang="en-US" sz="1400">
                <a:solidFill>
                  <a:srgbClr val="000000"/>
                </a:solidFill>
                <a:latin typeface="Arial"/>
                <a:ea typeface="Arial"/>
              </a:rPr>
              <a:t> o nombres engañosos </a:t>
            </a:r>
            <a:r>
              <a:rPr lang="en-US" sz="1400">
                <a:solidFill>
                  <a:srgbClr val="3d90d9"/>
                </a:solidFill>
                <a:latin typeface="Consolas"/>
                <a:ea typeface="Consolas"/>
              </a:rPr>
              <a:t>temperature</a:t>
            </a:r>
            <a:r>
              <a:rPr lang="en-US" sz="1400">
                <a:solidFill>
                  <a:srgbClr val="000000"/>
                </a:solidFill>
                <a:latin typeface="Arial"/>
                <a:ea typeface="Arial"/>
              </a:rPr>
              <a:t>.</a:t>
            </a:r>
            <a:endParaRPr/>
          </a:p>
        </p:txBody>
      </p:sp>
      <p:sp>
        <p:nvSpPr>
          <p:cNvPr id="343" name="CustomShape 7"/>
          <p:cNvSpPr/>
          <p:nvPr/>
        </p:nvSpPr>
        <p:spPr>
          <a:xfrm>
            <a:off x="5259240" y="4668120"/>
            <a:ext cx="522720" cy="462600"/>
          </a:xfrm>
          <a:prstGeom prst="mathEqual">
            <a:avLst>
              <a:gd name="adj1" fmla="val 23520"/>
              <a:gd name="adj2" fmla="val 11760"/>
            </a:avLst>
          </a:prstGeom>
          <a:solidFill>
            <a:srgbClr val="e7e6e6"/>
          </a:solidFill>
          <a:ln w="9360">
            <a:solidFill>
              <a:srgbClr val="44546a"/>
            </a:solidFill>
            <a:round/>
          </a:ln>
        </p:spPr>
      </p:sp>
      <p:sp>
        <p:nvSpPr>
          <p:cNvPr id="344" name="CustomShape 8"/>
          <p:cNvSpPr/>
          <p:nvPr/>
        </p:nvSpPr>
        <p:spPr>
          <a:xfrm>
            <a:off x="1263960" y="3416760"/>
            <a:ext cx="9558720" cy="814320"/>
          </a:xfrm>
          <a:prstGeom prst="rect">
            <a:avLst/>
          </a:prstGeom>
          <a:noFill/>
          <a:ln>
            <a:noFill/>
          </a:ln>
        </p:spPr>
        <p:txBody>
          <a:bodyPr tIns="91440" bIns="91440"/>
          <a:p>
            <a:pPr algn="just">
              <a:lnSpc>
                <a:spcPct val="100000"/>
              </a:lnSpc>
            </a:pPr>
            <a:r>
              <a:rPr lang="en-US" sz="1400">
                <a:solidFill>
                  <a:srgbClr val="333333"/>
                </a:solidFill>
                <a:latin typeface="Arial"/>
                <a:ea typeface="Arial"/>
              </a:rPr>
              <a:t>Teniendo en cuenta el bucle anterior, hemos llamado a la variable en este bucle </a:t>
            </a:r>
            <a:r>
              <a:rPr lang="en-US" sz="1400">
                <a:solidFill>
                  <a:srgbClr val="3d90d9"/>
                </a:solidFill>
                <a:latin typeface="Consolas"/>
                <a:ea typeface="Consolas"/>
              </a:rPr>
              <a:t>filename</a:t>
            </a:r>
            <a:r>
              <a:rPr lang="en-US" sz="1400">
                <a:solidFill>
                  <a:srgbClr val="333333"/>
                </a:solidFill>
                <a:latin typeface="Arial"/>
                <a:ea typeface="Arial"/>
              </a:rPr>
              <a:t> con el fin de hacer su propósito más claro para los lectores humanos. A la terminal no le importa el nombre de la variable; si escribimos este bucle como:</a:t>
            </a:r>
            <a:endParaRPr/>
          </a:p>
        </p:txBody>
      </p:sp>
      <p:sp>
        <p:nvSpPr>
          <p:cNvPr id="345" name="CustomShape 9"/>
          <p:cNvSpPr/>
          <p:nvPr/>
        </p:nvSpPr>
        <p:spPr>
          <a:xfrm>
            <a:off x="6634800" y="1706400"/>
            <a:ext cx="3404880" cy="1634040"/>
          </a:xfrm>
          <a:prstGeom prst="rect">
            <a:avLst/>
          </a:prstGeom>
          <a:solidFill>
            <a:srgbClr val="000000"/>
          </a:solidFill>
          <a:ln>
            <a:noFill/>
          </a:ln>
        </p:spPr>
        <p:txBody>
          <a:bodyPr tIns="91440" bIns="91440"/>
          <a:p>
            <a:pPr>
              <a:lnSpc>
                <a:spcPct val="142000"/>
              </a:lnSpc>
            </a:pPr>
            <a:r>
              <a:rPr lang="en-US" sz="1200">
                <a:solidFill>
                  <a:srgbClr val="303030"/>
                </a:solidFill>
                <a:latin typeface="Consolas"/>
                <a:ea typeface="Consolas"/>
              </a:rPr>
              <a:t>COMMON NAME: basilisk</a:t>
            </a:r>
            <a:r>
              <a:rPr lang="en-US" sz="1200">
                <a:solidFill>
                  <a:srgbClr val="303030"/>
                </a:solidFill>
                <a:latin typeface="Consolas"/>
                <a:ea typeface="Consolas"/>
              </a:rPr>
              <a:t>
</a:t>
            </a:r>
            <a:r>
              <a:rPr lang="en-US" sz="1200">
                <a:solidFill>
                  <a:srgbClr val="303030"/>
                </a:solidFill>
                <a:latin typeface="Consolas"/>
                <a:ea typeface="Consolas"/>
              </a:rPr>
              <a:t>CLASSIFICATION: basiliscus vulgaris</a:t>
            </a:r>
            <a:r>
              <a:rPr lang="en-US" sz="1200">
                <a:solidFill>
                  <a:srgbClr val="303030"/>
                </a:solidFill>
                <a:latin typeface="Consolas"/>
                <a:ea typeface="Consolas"/>
              </a:rPr>
              <a:t>
</a:t>
            </a:r>
            <a:r>
              <a:rPr lang="en-US" sz="1200">
                <a:solidFill>
                  <a:srgbClr val="303030"/>
                </a:solidFill>
                <a:latin typeface="Consolas"/>
                <a:ea typeface="Consolas"/>
              </a:rPr>
              <a:t>UPDATED: 1745-05-02</a:t>
            </a:r>
            <a:r>
              <a:rPr lang="en-US" sz="1200">
                <a:solidFill>
                  <a:srgbClr val="303030"/>
                </a:solidFill>
                <a:latin typeface="Consolas"/>
                <a:ea typeface="Consolas"/>
              </a:rPr>
              <a:t>
</a:t>
            </a:r>
            <a:r>
              <a:rPr lang="en-US" sz="1200">
                <a:solidFill>
                  <a:srgbClr val="303030"/>
                </a:solidFill>
                <a:latin typeface="Consolas"/>
                <a:ea typeface="Consolas"/>
              </a:rPr>
              <a:t>COMMON NAME: unicorn</a:t>
            </a:r>
            <a:r>
              <a:rPr lang="en-US" sz="1200">
                <a:solidFill>
                  <a:srgbClr val="303030"/>
                </a:solidFill>
                <a:latin typeface="Consolas"/>
                <a:ea typeface="Consolas"/>
              </a:rPr>
              <a:t>
</a:t>
            </a:r>
            <a:r>
              <a:rPr lang="en-US" sz="1200">
                <a:solidFill>
                  <a:srgbClr val="303030"/>
                </a:solidFill>
                <a:latin typeface="Consolas"/>
                <a:ea typeface="Consolas"/>
              </a:rPr>
              <a:t>CLASSIFICATION: equus monoceros</a:t>
            </a:r>
            <a:r>
              <a:rPr lang="en-US" sz="1200">
                <a:solidFill>
                  <a:srgbClr val="303030"/>
                </a:solidFill>
                <a:latin typeface="Consolas"/>
                <a:ea typeface="Consolas"/>
              </a:rPr>
              <a:t>
</a:t>
            </a:r>
            <a:r>
              <a:rPr lang="en-US" sz="1200">
                <a:solidFill>
                  <a:srgbClr val="303030"/>
                </a:solidFill>
                <a:latin typeface="Consolas"/>
                <a:ea typeface="Consolas"/>
              </a:rPr>
              <a:t>UPDATED: 1738-11-24</a:t>
            </a:r>
            <a:endParaRPr/>
          </a:p>
          <a:p>
            <a:pPr>
              <a:lnSpc>
                <a:spcPct val="100000"/>
              </a:lnSpc>
            </a:pPr>
            <a:endParaRPr/>
          </a:p>
        </p:txBody>
      </p:sp>
      <p:sp>
        <p:nvSpPr>
          <p:cNvPr id="346" name="CustomShape 10"/>
          <p:cNvSpPr/>
          <p:nvPr/>
        </p:nvSpPr>
        <p:spPr>
          <a:xfrm>
            <a:off x="1535760" y="1942200"/>
            <a:ext cx="3929400" cy="116244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b="1" lang="en-US" sz="1200">
                <a:solidFill>
                  <a:srgbClr val="008000"/>
                </a:solidFill>
                <a:latin typeface="Consolas"/>
                <a:ea typeface="Consolas"/>
              </a:rPr>
              <a:t>for </a:t>
            </a:r>
            <a:r>
              <a:rPr lang="en-US" sz="1200">
                <a:solidFill>
                  <a:srgbClr val="6e5494"/>
                </a:solidFill>
                <a:latin typeface="Consolas"/>
                <a:ea typeface="Consolas"/>
              </a:rPr>
              <a:t>filename </a:t>
            </a:r>
            <a:r>
              <a:rPr b="1" lang="en-US" sz="1200">
                <a:solidFill>
                  <a:srgbClr val="008000"/>
                </a:solidFill>
                <a:latin typeface="Consolas"/>
                <a:ea typeface="Consolas"/>
              </a:rPr>
              <a:t>in </a:t>
            </a:r>
            <a:r>
              <a:rPr lang="en-US" sz="1200">
                <a:solidFill>
                  <a:srgbClr val="6e5494"/>
                </a:solidFill>
                <a:latin typeface="Consolas"/>
                <a:ea typeface="Consolas"/>
              </a:rPr>
              <a:t>basilisk.dat unicorn.dat</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b="1" lang="en-US" sz="1200">
                <a:solidFill>
                  <a:srgbClr val="008000"/>
                </a:solidFill>
                <a:latin typeface="Consolas"/>
                <a:ea typeface="Consolas"/>
              </a:rPr>
              <a:t>do</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head </a:t>
            </a:r>
            <a:r>
              <a:rPr b="1" lang="en-US" sz="1200">
                <a:solidFill>
                  <a:srgbClr val="008000"/>
                </a:solidFill>
                <a:latin typeface="Consolas"/>
                <a:ea typeface="Consolas"/>
              </a:rPr>
              <a:t>-n</a:t>
            </a:r>
            <a:r>
              <a:rPr lang="en-US" sz="1200">
                <a:solidFill>
                  <a:srgbClr val="6e5494"/>
                </a:solidFill>
                <a:latin typeface="Consolas"/>
                <a:ea typeface="Consolas"/>
              </a:rPr>
              <a:t> 3 </a:t>
            </a:r>
            <a:r>
              <a:rPr lang="en-US" sz="1200">
                <a:solidFill>
                  <a:srgbClr val="19177c"/>
                </a:solidFill>
                <a:latin typeface="Consolas"/>
                <a:ea typeface="Consolas"/>
              </a:rPr>
              <a:t>$filename</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b="1" lang="en-US" sz="1200">
                <a:solidFill>
                  <a:srgbClr val="008000"/>
                </a:solidFill>
                <a:latin typeface="Consolas"/>
                <a:ea typeface="Consolas"/>
              </a:rPr>
              <a:t>done</a:t>
            </a:r>
            <a:endParaRPr/>
          </a:p>
        </p:txBody>
      </p:sp>
      <p:sp>
        <p:nvSpPr>
          <p:cNvPr id="347" name="CustomShape 11"/>
          <p:cNvSpPr/>
          <p:nvPr/>
        </p:nvSpPr>
        <p:spPr>
          <a:xfrm>
            <a:off x="5923440" y="2395080"/>
            <a:ext cx="329400" cy="256320"/>
          </a:xfrm>
          <a:prstGeom prst="rightArrow">
            <a:avLst>
              <a:gd name="adj1" fmla="val 50000"/>
              <a:gd name="adj2" fmla="val 50000"/>
            </a:avLst>
          </a:prstGeom>
          <a:solidFill>
            <a:srgbClr val="e7e6e6"/>
          </a:solidFill>
          <a:ln w="9360">
            <a:solidFill>
              <a:srgbClr val="44546a"/>
            </a:solidFill>
            <a:round/>
          </a:ln>
        </p:spPr>
      </p:sp>
      <p:sp>
        <p:nvSpPr>
          <p:cNvPr id="348" name="CustomShape 12"/>
          <p:cNvSpPr/>
          <p:nvPr/>
        </p:nvSpPr>
        <p:spPr>
          <a:xfrm>
            <a:off x="1263960" y="1291320"/>
            <a:ext cx="8800560" cy="338400"/>
          </a:xfrm>
          <a:prstGeom prst="rect">
            <a:avLst/>
          </a:prstGeom>
          <a:noFill/>
          <a:ln>
            <a:noFill/>
          </a:ln>
        </p:spPr>
        <p:txBody>
          <a:bodyPr tIns="91440" bIns="91440" anchor="ctr"/>
          <a:p>
            <a:pPr>
              <a:lnSpc>
                <a:spcPct val="115000"/>
              </a:lnSpc>
            </a:pPr>
            <a:r>
              <a:rPr lang="en-US" sz="1400">
                <a:solidFill>
                  <a:srgbClr val="333333"/>
                </a:solidFill>
                <a:latin typeface="Arial"/>
                <a:ea typeface="Arial"/>
              </a:rPr>
              <a:t>Aquí un ejemplo sencillo que muestra las tres primeras líneas de cada archivo de una sola vez:</a:t>
            </a:r>
            <a:endParaRPr/>
          </a:p>
        </p:txBody>
      </p:sp>
      <p:sp>
        <p:nvSpPr>
          <p:cNvPr id="349" name="CustomShape 13"/>
          <p:cNvSpPr/>
          <p:nvPr/>
        </p:nvSpPr>
        <p:spPr>
          <a:xfrm>
            <a:off x="1312560" y="750600"/>
            <a:ext cx="5067720" cy="718560"/>
          </a:xfrm>
          <a:prstGeom prst="rect">
            <a:avLst/>
          </a:prstGeom>
          <a:noFill/>
          <a:ln>
            <a:noFill/>
          </a:ln>
        </p:spPr>
        <p:txBody>
          <a:bodyPr tIns="91440" bIns="91440"/>
          <a:p>
            <a:pPr>
              <a:lnSpc>
                <a:spcPct val="100000"/>
              </a:lnSpc>
            </a:pPr>
            <a:r>
              <a:rPr b="1" lang="en-US">
                <a:solidFill>
                  <a:srgbClr val="000000"/>
                </a:solidFill>
                <a:latin typeface="Arial"/>
                <a:ea typeface="Arial"/>
              </a:rPr>
              <a:t>EJEMPLO 2</a:t>
            </a:r>
            <a:endParaRPr/>
          </a:p>
          <a:p>
            <a:pPr>
              <a:lnSpc>
                <a:spcPct val="100000"/>
              </a:lnSpc>
            </a:pPr>
            <a:endParaRPr/>
          </a:p>
          <a:p>
            <a:pPr>
              <a:lnSpc>
                <a:spcPct val="100000"/>
              </a:lnSpc>
            </a:pPr>
            <a:endParaRPr/>
          </a:p>
        </p:txBody>
      </p:sp>
      <p:sp>
        <p:nvSpPr>
          <p:cNvPr id="350" name="CustomShape 14"/>
          <p:cNvSpPr/>
          <p:nvPr/>
        </p:nvSpPr>
        <p:spPr>
          <a:xfrm>
            <a:off x="1554840" y="4246560"/>
            <a:ext cx="3296520" cy="116244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b="1" lang="en-US" sz="1200">
                <a:solidFill>
                  <a:srgbClr val="008000"/>
                </a:solidFill>
                <a:latin typeface="Consolas"/>
                <a:ea typeface="Consolas"/>
              </a:rPr>
              <a:t>for </a:t>
            </a:r>
            <a:r>
              <a:rPr lang="en-US" sz="1200">
                <a:solidFill>
                  <a:srgbClr val="6e5494"/>
                </a:solidFill>
                <a:latin typeface="Consolas"/>
                <a:ea typeface="Consolas"/>
              </a:rPr>
              <a:t>x </a:t>
            </a:r>
            <a:r>
              <a:rPr b="1" lang="en-US" sz="1200">
                <a:solidFill>
                  <a:srgbClr val="008000"/>
                </a:solidFill>
                <a:latin typeface="Consolas"/>
                <a:ea typeface="Consolas"/>
              </a:rPr>
              <a:t>in </a:t>
            </a:r>
            <a:r>
              <a:rPr lang="en-US" sz="1200">
                <a:solidFill>
                  <a:srgbClr val="6e5494"/>
                </a:solidFill>
                <a:latin typeface="Consolas"/>
                <a:ea typeface="Consolas"/>
              </a:rPr>
              <a:t>basilisk.dat unicorn.dat</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b="1" lang="en-US" sz="1200">
                <a:solidFill>
                  <a:srgbClr val="008000"/>
                </a:solidFill>
                <a:latin typeface="Consolas"/>
                <a:ea typeface="Consolas"/>
              </a:rPr>
              <a:t>do</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head </a:t>
            </a:r>
            <a:r>
              <a:rPr b="1" lang="en-US" sz="1200">
                <a:solidFill>
                  <a:srgbClr val="008000"/>
                </a:solidFill>
                <a:latin typeface="Consolas"/>
                <a:ea typeface="Consolas"/>
              </a:rPr>
              <a:t>-n</a:t>
            </a:r>
            <a:r>
              <a:rPr lang="en-US" sz="1200">
                <a:solidFill>
                  <a:srgbClr val="6e5494"/>
                </a:solidFill>
                <a:latin typeface="Consolas"/>
                <a:ea typeface="Consolas"/>
              </a:rPr>
              <a:t> 3 </a:t>
            </a:r>
            <a:r>
              <a:rPr lang="en-US" sz="1200">
                <a:solidFill>
                  <a:srgbClr val="19177c"/>
                </a:solidFill>
                <a:latin typeface="Consolas"/>
                <a:ea typeface="Consolas"/>
              </a:rPr>
              <a:t>$x</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b="1" lang="en-US" sz="1200">
                <a:solidFill>
                  <a:srgbClr val="008000"/>
                </a:solidFill>
                <a:latin typeface="Consolas"/>
                <a:ea typeface="Consolas"/>
              </a:rPr>
              <a:t>done</a:t>
            </a:r>
            <a:endParaRPr/>
          </a:p>
        </p:txBody>
      </p:sp>
      <p:sp>
        <p:nvSpPr>
          <p:cNvPr id="351" name="CustomShape 15"/>
          <p:cNvSpPr/>
          <p:nvPr/>
        </p:nvSpPr>
        <p:spPr>
          <a:xfrm>
            <a:off x="6176880" y="4246560"/>
            <a:ext cx="4153320" cy="116244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b="1" lang="en-US" sz="1200">
                <a:solidFill>
                  <a:srgbClr val="008000"/>
                </a:solidFill>
                <a:latin typeface="Consolas"/>
                <a:ea typeface="Consolas"/>
              </a:rPr>
              <a:t>for </a:t>
            </a:r>
            <a:r>
              <a:rPr lang="en-US" sz="1200">
                <a:solidFill>
                  <a:srgbClr val="6e5494"/>
                </a:solidFill>
                <a:latin typeface="Consolas"/>
                <a:ea typeface="Consolas"/>
              </a:rPr>
              <a:t>temperature </a:t>
            </a:r>
            <a:r>
              <a:rPr b="1" lang="en-US" sz="1200">
                <a:solidFill>
                  <a:srgbClr val="008000"/>
                </a:solidFill>
                <a:latin typeface="Consolas"/>
                <a:ea typeface="Consolas"/>
              </a:rPr>
              <a:t>in </a:t>
            </a:r>
            <a:r>
              <a:rPr lang="en-US" sz="1200">
                <a:solidFill>
                  <a:srgbClr val="6e5494"/>
                </a:solidFill>
                <a:latin typeface="Consolas"/>
                <a:ea typeface="Consolas"/>
              </a:rPr>
              <a:t>basilisk.dat unicorn.dat</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b="1" lang="en-US" sz="1200">
                <a:solidFill>
                  <a:srgbClr val="008000"/>
                </a:solidFill>
                <a:latin typeface="Consolas"/>
                <a:ea typeface="Consolas"/>
              </a:rPr>
              <a:t>do</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head </a:t>
            </a:r>
            <a:r>
              <a:rPr b="1" lang="en-US" sz="1200">
                <a:solidFill>
                  <a:srgbClr val="008000"/>
                </a:solidFill>
                <a:latin typeface="Consolas"/>
                <a:ea typeface="Consolas"/>
              </a:rPr>
              <a:t>-n</a:t>
            </a:r>
            <a:r>
              <a:rPr lang="en-US" sz="1200">
                <a:solidFill>
                  <a:srgbClr val="6e5494"/>
                </a:solidFill>
                <a:latin typeface="Consolas"/>
                <a:ea typeface="Consolas"/>
              </a:rPr>
              <a:t> 3 </a:t>
            </a:r>
            <a:r>
              <a:rPr lang="en-US" sz="1200">
                <a:solidFill>
                  <a:srgbClr val="19177c"/>
                </a:solidFill>
                <a:latin typeface="Consolas"/>
                <a:ea typeface="Consolas"/>
              </a:rPr>
              <a:t>$temperature</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b="1" lang="en-US" sz="1200">
                <a:solidFill>
                  <a:srgbClr val="008000"/>
                </a:solidFill>
                <a:latin typeface="Consolas"/>
                <a:ea typeface="Consolas"/>
              </a:rPr>
              <a:t>done</a:t>
            </a:r>
            <a:endParaRPr/>
          </a:p>
        </p:txBody>
      </p:sp>
      <p:sp>
        <p:nvSpPr>
          <p:cNvPr id="352" name="CustomShape 16"/>
          <p:cNvSpPr/>
          <p:nvPr/>
        </p:nvSpPr>
        <p:spPr>
          <a:xfrm>
            <a:off x="4487040" y="3860280"/>
            <a:ext cx="584280" cy="603000"/>
          </a:xfrm>
          <a:prstGeom prst="mathMultiply">
            <a:avLst>
              <a:gd name="adj1" fmla="val 23520"/>
            </a:avLst>
          </a:prstGeom>
          <a:solidFill>
            <a:srgbClr val="ff0000"/>
          </a:solidFill>
          <a:ln w="9360">
            <a:solidFill>
              <a:srgbClr val="000000"/>
            </a:solidFill>
            <a:round/>
          </a:ln>
        </p:spPr>
      </p:sp>
      <p:sp>
        <p:nvSpPr>
          <p:cNvPr id="353" name="CustomShape 17"/>
          <p:cNvSpPr/>
          <p:nvPr/>
        </p:nvSpPr>
        <p:spPr>
          <a:xfrm>
            <a:off x="10053720" y="3860280"/>
            <a:ext cx="584280" cy="603000"/>
          </a:xfrm>
          <a:prstGeom prst="mathMultiply">
            <a:avLst>
              <a:gd name="adj1" fmla="val 23520"/>
            </a:avLst>
          </a:prstGeom>
          <a:solidFill>
            <a:srgbClr val="ff0000"/>
          </a:solidFill>
          <a:ln w="9360">
            <a:solidFill>
              <a:srgbClr val="000000"/>
            </a:solidFill>
            <a:round/>
          </a:ln>
        </p:spPr>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1" name="CustomShape 1"/>
          <p:cNvSpPr/>
          <p:nvPr/>
        </p:nvSpPr>
        <p:spPr>
          <a:xfrm>
            <a:off x="6480" y="0"/>
            <a:ext cx="12191760" cy="256320"/>
          </a:xfrm>
          <a:prstGeom prst="rect">
            <a:avLst/>
          </a:prstGeom>
          <a:gradFill>
            <a:gsLst>
              <a:gs pos="0">
                <a:srgbClr val="1e4e79"/>
              </a:gs>
              <a:gs pos="100000">
                <a:srgbClr val="1f3864"/>
              </a:gs>
            </a:gsLst>
            <a:lin ang="0"/>
          </a:gradFill>
          <a:ln>
            <a:noFill/>
          </a:ln>
        </p:spPr>
      </p:sp>
      <p:sp>
        <p:nvSpPr>
          <p:cNvPr id="92" name="CustomShape 2"/>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93" name="CustomShape 3"/>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94" name="CustomShape 4"/>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95" name="CustomShape 5"/>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96" name="CustomShape 6"/>
          <p:cNvSpPr/>
          <p:nvPr/>
        </p:nvSpPr>
        <p:spPr>
          <a:xfrm>
            <a:off x="1312560" y="750600"/>
            <a:ext cx="5067720" cy="718560"/>
          </a:xfrm>
          <a:prstGeom prst="rect">
            <a:avLst/>
          </a:prstGeom>
          <a:noFill/>
          <a:ln>
            <a:noFill/>
          </a:ln>
        </p:spPr>
        <p:txBody>
          <a:bodyPr tIns="91440" bIns="91440"/>
          <a:p>
            <a:pPr>
              <a:lnSpc>
                <a:spcPct val="100000"/>
              </a:lnSpc>
            </a:pPr>
            <a:r>
              <a:rPr b="1" lang="en-US" sz="3000">
                <a:solidFill>
                  <a:srgbClr val="000000"/>
                </a:solidFill>
                <a:latin typeface="Arial"/>
                <a:ea typeface="Arial"/>
              </a:rPr>
              <a:t>Estructura del Shell</a:t>
            </a:r>
            <a:endParaRPr/>
          </a:p>
          <a:p>
            <a:pPr>
              <a:lnSpc>
                <a:spcPct val="100000"/>
              </a:lnSpc>
            </a:pPr>
            <a:endParaRPr/>
          </a:p>
          <a:p>
            <a:pPr>
              <a:lnSpc>
                <a:spcPct val="100000"/>
              </a:lnSpc>
            </a:pPr>
            <a:endParaRPr/>
          </a:p>
        </p:txBody>
      </p:sp>
      <p:sp>
        <p:nvSpPr>
          <p:cNvPr id="97" name="CustomShape 7"/>
          <p:cNvSpPr/>
          <p:nvPr/>
        </p:nvSpPr>
        <p:spPr>
          <a:xfrm>
            <a:off x="2366280" y="1748160"/>
            <a:ext cx="1541520" cy="338400"/>
          </a:xfrm>
          <a:prstGeom prst="rect">
            <a:avLst/>
          </a:prstGeom>
          <a:noFill/>
          <a:ln>
            <a:noFill/>
          </a:ln>
        </p:spPr>
        <p:txBody>
          <a:bodyPr tIns="91440" bIns="91440"/>
          <a:p>
            <a:pPr>
              <a:lnSpc>
                <a:spcPct val="100000"/>
              </a:lnSpc>
            </a:pPr>
            <a:r>
              <a:rPr b="1" lang="en-US" sz="1400">
                <a:solidFill>
                  <a:srgbClr val="0b5394"/>
                </a:solidFill>
                <a:latin typeface="Arial"/>
                <a:ea typeface="Arial"/>
              </a:rPr>
              <a:t>Abrir Terminal </a:t>
            </a:r>
            <a:endParaRPr/>
          </a:p>
          <a:p>
            <a:pPr>
              <a:lnSpc>
                <a:spcPct val="100000"/>
              </a:lnSpc>
            </a:pPr>
            <a:endParaRPr/>
          </a:p>
          <a:p>
            <a:pPr>
              <a:lnSpc>
                <a:spcPct val="100000"/>
              </a:lnSpc>
            </a:pPr>
            <a:endParaRPr/>
          </a:p>
        </p:txBody>
      </p:sp>
      <p:pic>
        <p:nvPicPr>
          <p:cNvPr id="98" name="Google Shape;108;p14" descr=""/>
          <p:cNvPicPr/>
          <p:nvPr/>
        </p:nvPicPr>
        <p:blipFill>
          <a:blip r:embed="rId1"/>
          <a:srcRect l="40934" t="325824" r="36950" b="304578"/>
          <a:stretch>
            <a:fillRect/>
          </a:stretch>
        </p:blipFill>
        <p:spPr>
          <a:xfrm>
            <a:off x="1312560" y="2131920"/>
            <a:ext cx="3985920" cy="2708280"/>
          </a:xfrm>
          <a:prstGeom prst="rect">
            <a:avLst/>
          </a:prstGeom>
          <a:ln>
            <a:noFill/>
          </a:ln>
        </p:spPr>
      </p:pic>
      <p:sp>
        <p:nvSpPr>
          <p:cNvPr id="99" name="CustomShape 8"/>
          <p:cNvSpPr/>
          <p:nvPr/>
        </p:nvSpPr>
        <p:spPr>
          <a:xfrm>
            <a:off x="5470920" y="4495320"/>
            <a:ext cx="909360" cy="472680"/>
          </a:xfrm>
          <a:prstGeom prst="rect">
            <a:avLst/>
          </a:prstGeom>
          <a:noFill/>
          <a:ln>
            <a:noFill/>
          </a:ln>
        </p:spPr>
        <p:txBody>
          <a:bodyPr tIns="91440" bIns="91440" anchor="ctr"/>
          <a:p>
            <a:pPr algn="ctr">
              <a:lnSpc>
                <a:spcPct val="100000"/>
              </a:lnSpc>
            </a:pPr>
            <a:r>
              <a:rPr b="1" lang="en-US" sz="1400">
                <a:solidFill>
                  <a:srgbClr val="000000"/>
                </a:solidFill>
                <a:latin typeface="Arial"/>
                <a:ea typeface="Arial"/>
              </a:rPr>
              <a:t>Usuario</a:t>
            </a:r>
            <a:endParaRPr/>
          </a:p>
        </p:txBody>
      </p:sp>
      <p:sp>
        <p:nvSpPr>
          <p:cNvPr id="100" name="CustomShape 9"/>
          <p:cNvSpPr/>
          <p:nvPr/>
        </p:nvSpPr>
        <p:spPr>
          <a:xfrm>
            <a:off x="5636520" y="3372480"/>
            <a:ext cx="425520" cy="472680"/>
          </a:xfrm>
          <a:prstGeom prst="rightArrow">
            <a:avLst>
              <a:gd name="adj1" fmla="val 50000"/>
              <a:gd name="adj2" fmla="val 50000"/>
            </a:avLst>
          </a:prstGeom>
          <a:solidFill>
            <a:srgbClr val="e7e6e6"/>
          </a:solidFill>
          <a:ln w="9360">
            <a:solidFill>
              <a:srgbClr val="44546a"/>
            </a:solidFill>
            <a:round/>
          </a:ln>
        </p:spPr>
      </p:sp>
      <p:pic>
        <p:nvPicPr>
          <p:cNvPr id="101" name="Google Shape;111;p14" descr=""/>
          <p:cNvPicPr/>
          <p:nvPr/>
        </p:nvPicPr>
        <p:blipFill>
          <a:blip r:embed="rId2"/>
          <a:stretch>
            <a:fillRect/>
          </a:stretch>
        </p:blipFill>
        <p:spPr>
          <a:xfrm>
            <a:off x="6380640" y="2126160"/>
            <a:ext cx="4543560" cy="3755880"/>
          </a:xfrm>
          <a:prstGeom prst="rect">
            <a:avLst/>
          </a:prstGeom>
          <a:ln>
            <a:noFill/>
          </a:ln>
        </p:spPr>
      </p:pic>
      <p:sp>
        <p:nvSpPr>
          <p:cNvPr id="102" name="CustomShape 10"/>
          <p:cNvSpPr/>
          <p:nvPr/>
        </p:nvSpPr>
        <p:spPr>
          <a:xfrm>
            <a:off x="7881480" y="1757880"/>
            <a:ext cx="1541520" cy="338400"/>
          </a:xfrm>
          <a:prstGeom prst="rect">
            <a:avLst/>
          </a:prstGeom>
          <a:noFill/>
          <a:ln>
            <a:noFill/>
          </a:ln>
        </p:spPr>
        <p:txBody>
          <a:bodyPr tIns="91440" bIns="91440"/>
          <a:p>
            <a:pPr algn="ctr">
              <a:lnSpc>
                <a:spcPct val="100000"/>
              </a:lnSpc>
            </a:pPr>
            <a:r>
              <a:rPr b="1" lang="en-US" sz="1400">
                <a:solidFill>
                  <a:srgbClr val="0b5394"/>
                </a:solidFill>
                <a:latin typeface="Arial"/>
                <a:ea typeface="Arial"/>
              </a:rPr>
              <a:t>Terminal </a:t>
            </a:r>
            <a:endParaRPr/>
          </a:p>
          <a:p>
            <a:pPr>
              <a:lnSpc>
                <a:spcPct val="100000"/>
              </a:lnSpc>
            </a:pPr>
            <a:endParaRPr/>
          </a:p>
          <a:p>
            <a:pPr>
              <a:lnSpc>
                <a:spcPct val="100000"/>
              </a:lnSpc>
            </a:pPr>
            <a:endParaRPr/>
          </a:p>
        </p:txBody>
      </p:sp>
      <p:sp>
        <p:nvSpPr>
          <p:cNvPr id="103" name="CustomShape 11"/>
          <p:cNvSpPr/>
          <p:nvPr/>
        </p:nvSpPr>
        <p:spPr>
          <a:xfrm>
            <a:off x="9577800" y="2786040"/>
            <a:ext cx="113040" cy="148320"/>
          </a:xfrm>
          <a:prstGeom prst="rect">
            <a:avLst/>
          </a:prstGeom>
          <a:solidFill>
            <a:srgbClr val="e7e6e6"/>
          </a:solidFill>
          <a:ln w="9360">
            <a:solidFill>
              <a:srgbClr val="44546a"/>
            </a:solidFill>
            <a:round/>
          </a:ln>
        </p:spPr>
      </p:sp>
      <p:sp>
        <p:nvSpPr>
          <p:cNvPr id="104" name="CustomShape 12"/>
          <p:cNvSpPr/>
          <p:nvPr/>
        </p:nvSpPr>
        <p:spPr>
          <a:xfrm>
            <a:off x="9704160" y="2860560"/>
            <a:ext cx="1675800" cy="663480"/>
          </a:xfrm>
          <a:prstGeom prst="straightConnector1">
            <a:avLst/>
          </a:prstGeom>
          <a:noFill/>
          <a:ln w="9360">
            <a:solidFill>
              <a:srgbClr val="ff0000"/>
            </a:solidFill>
            <a:round/>
            <a:tailEnd len="med" type="triangle" w="med"/>
          </a:ln>
        </p:spPr>
      </p:sp>
      <p:sp>
        <p:nvSpPr>
          <p:cNvPr id="105" name="CustomShape 13"/>
          <p:cNvSpPr/>
          <p:nvPr/>
        </p:nvSpPr>
        <p:spPr>
          <a:xfrm>
            <a:off x="11139120" y="3372480"/>
            <a:ext cx="841320" cy="571680"/>
          </a:xfrm>
          <a:prstGeom prst="rect">
            <a:avLst/>
          </a:prstGeom>
          <a:noFill/>
          <a:ln>
            <a:noFill/>
          </a:ln>
        </p:spPr>
        <p:txBody>
          <a:bodyPr tIns="91440" bIns="91440" anchor="ctr"/>
          <a:p>
            <a:pPr>
              <a:lnSpc>
                <a:spcPct val="100000"/>
              </a:lnSpc>
            </a:pPr>
            <a:r>
              <a:rPr b="1" lang="en-US" sz="1400">
                <a:solidFill>
                  <a:srgbClr val="000000"/>
                </a:solidFill>
                <a:latin typeface="Arial"/>
                <a:ea typeface="Arial"/>
              </a:rPr>
              <a:t>prompt</a:t>
            </a:r>
            <a:endParaRPr/>
          </a:p>
        </p:txBody>
      </p:sp>
      <p:sp>
        <p:nvSpPr>
          <p:cNvPr id="106" name="CustomShape 14"/>
          <p:cNvSpPr/>
          <p:nvPr/>
        </p:nvSpPr>
        <p:spPr>
          <a:xfrm rot="16200000">
            <a:off x="7797600" y="1612440"/>
            <a:ext cx="198720" cy="2938320"/>
          </a:xfrm>
          <a:prstGeom prst="leftBrace">
            <a:avLst>
              <a:gd name="adj1" fmla="val 8333"/>
              <a:gd name="adj2" fmla="val 50106"/>
            </a:avLst>
          </a:prstGeom>
          <a:noFill/>
          <a:ln w="9360">
            <a:solidFill>
              <a:srgbClr val="ff0000"/>
            </a:solidFill>
            <a:round/>
          </a:ln>
        </p:spPr>
      </p:sp>
      <p:sp>
        <p:nvSpPr>
          <p:cNvPr id="107" name="CustomShape 15"/>
          <p:cNvSpPr/>
          <p:nvPr/>
        </p:nvSpPr>
        <p:spPr>
          <a:xfrm flipH="1">
            <a:off x="6165000" y="3180960"/>
            <a:ext cx="1734120" cy="1449360"/>
          </a:xfrm>
          <a:prstGeom prst="straightConnector1">
            <a:avLst/>
          </a:prstGeom>
          <a:noFill/>
          <a:ln w="9360">
            <a:solidFill>
              <a:srgbClr val="ff0000"/>
            </a:solidFill>
            <a:round/>
            <a:tailEnd len="med" type="triangle" w="med"/>
          </a:ln>
        </p:spPr>
      </p:sp>
      <p:sp>
        <p:nvSpPr>
          <p:cNvPr id="108" name="CustomShape 16"/>
          <p:cNvSpPr/>
          <p:nvPr/>
        </p:nvSpPr>
        <p:spPr>
          <a:xfrm>
            <a:off x="9489600" y="2935080"/>
            <a:ext cx="1820520" cy="1420560"/>
          </a:xfrm>
          <a:prstGeom prst="straightConnector1">
            <a:avLst/>
          </a:prstGeom>
          <a:noFill/>
          <a:ln w="9360">
            <a:solidFill>
              <a:srgbClr val="ff0000"/>
            </a:solidFill>
            <a:round/>
            <a:tailEnd len="med" type="triangle" w="med"/>
          </a:ln>
        </p:spPr>
      </p:sp>
      <p:sp>
        <p:nvSpPr>
          <p:cNvPr id="109" name="CustomShape 17"/>
          <p:cNvSpPr/>
          <p:nvPr/>
        </p:nvSpPr>
        <p:spPr>
          <a:xfrm>
            <a:off x="11132280" y="4258800"/>
            <a:ext cx="1210320" cy="472680"/>
          </a:xfrm>
          <a:prstGeom prst="rect">
            <a:avLst/>
          </a:prstGeom>
          <a:noFill/>
          <a:ln>
            <a:noFill/>
          </a:ln>
        </p:spPr>
        <p:txBody>
          <a:bodyPr tIns="91440" bIns="91440" anchor="ctr"/>
          <a:p>
            <a:pPr>
              <a:lnSpc>
                <a:spcPct val="100000"/>
              </a:lnSpc>
            </a:pPr>
            <a:r>
              <a:rPr b="1" lang="en-US" sz="1400">
                <a:solidFill>
                  <a:srgbClr val="000000"/>
                </a:solidFill>
                <a:latin typeface="Arial"/>
                <a:ea typeface="Arial"/>
              </a:rPr>
              <a:t>Ubicación</a:t>
            </a:r>
            <a:endParaRPr/>
          </a:p>
        </p:txBody>
      </p:sp>
      <p:sp>
        <p:nvSpPr>
          <p:cNvPr id="110" name="CustomShape 18"/>
          <p:cNvSpPr/>
          <p:nvPr/>
        </p:nvSpPr>
        <p:spPr>
          <a:xfrm>
            <a:off x="2432520" y="4968360"/>
            <a:ext cx="1409760" cy="402480"/>
          </a:xfrm>
          <a:prstGeom prst="rect">
            <a:avLst/>
          </a:prstGeom>
          <a:noFill/>
          <a:ln>
            <a:noFill/>
          </a:ln>
        </p:spPr>
        <p:txBody>
          <a:bodyPr tIns="91440" bIns="91440"/>
          <a:p>
            <a:pPr algn="ctr">
              <a:lnSpc>
                <a:spcPct val="100000"/>
              </a:lnSpc>
            </a:pPr>
            <a:r>
              <a:rPr b="1" lang="en-US" sz="1400">
                <a:solidFill>
                  <a:srgbClr val="000000"/>
                </a:solidFill>
                <a:latin typeface="Arial"/>
                <a:ea typeface="Arial"/>
              </a:rPr>
              <a:t>Ctrl + Alt + T</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54" name="CustomShape 1"/>
          <p:cNvSpPr/>
          <p:nvPr/>
        </p:nvSpPr>
        <p:spPr>
          <a:xfrm>
            <a:off x="6480" y="0"/>
            <a:ext cx="12191760" cy="256320"/>
          </a:xfrm>
          <a:prstGeom prst="rect">
            <a:avLst/>
          </a:prstGeom>
          <a:gradFill>
            <a:gsLst>
              <a:gs pos="0">
                <a:srgbClr val="1e4e79"/>
              </a:gs>
              <a:gs pos="100000">
                <a:srgbClr val="1f3864"/>
              </a:gs>
            </a:gsLst>
            <a:lin ang="0"/>
          </a:gradFill>
          <a:ln>
            <a:noFill/>
          </a:ln>
        </p:spPr>
      </p:sp>
      <p:sp>
        <p:nvSpPr>
          <p:cNvPr id="355" name="CustomShape 2"/>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356" name="CustomShape 3"/>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357" name="CustomShape 4"/>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358" name="CustomShape 5"/>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359" name="CustomShape 6"/>
          <p:cNvSpPr/>
          <p:nvPr/>
        </p:nvSpPr>
        <p:spPr>
          <a:xfrm>
            <a:off x="1688040" y="1637280"/>
            <a:ext cx="3842640" cy="140220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b="1" lang="en-US" sz="1200">
                <a:solidFill>
                  <a:srgbClr val="008000"/>
                </a:solidFill>
                <a:latin typeface="Consolas"/>
                <a:ea typeface="Consolas"/>
              </a:rPr>
              <a:t>for </a:t>
            </a:r>
            <a:r>
              <a:rPr lang="en-US" sz="1200">
                <a:solidFill>
                  <a:srgbClr val="6e5494"/>
                </a:solidFill>
                <a:latin typeface="Consolas"/>
                <a:ea typeface="Consolas"/>
              </a:rPr>
              <a:t>filename </a:t>
            </a:r>
            <a:r>
              <a:rPr b="1" lang="en-US" sz="1200">
                <a:solidFill>
                  <a:srgbClr val="008000"/>
                </a:solidFill>
                <a:latin typeface="Consolas"/>
                <a:ea typeface="Consolas"/>
              </a:rPr>
              <a:t>in</a:t>
            </a:r>
            <a:r>
              <a:rPr lang="en-US" sz="1200">
                <a:solidFill>
                  <a:srgbClr val="6e5494"/>
                </a:solidFill>
                <a:latin typeface="Consolas"/>
                <a:ea typeface="Consolas"/>
              </a:rPr>
              <a:t> </a:t>
            </a:r>
            <a:r>
              <a:rPr b="1" lang="en-US" sz="1200">
                <a:solidFill>
                  <a:srgbClr val="008000"/>
                </a:solidFill>
                <a:latin typeface="Consolas"/>
                <a:ea typeface="Consolas"/>
              </a:rPr>
              <a:t>*</a:t>
            </a:r>
            <a:r>
              <a:rPr lang="en-US" sz="1200">
                <a:solidFill>
                  <a:srgbClr val="6e5494"/>
                </a:solidFill>
                <a:latin typeface="Consolas"/>
                <a:ea typeface="Consolas"/>
              </a:rPr>
              <a:t>.dat</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b="1" lang="en-US" sz="1200">
                <a:solidFill>
                  <a:srgbClr val="008000"/>
                </a:solidFill>
                <a:latin typeface="Consolas"/>
                <a:ea typeface="Consolas"/>
              </a:rPr>
              <a:t>do</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lang="en-US" sz="1200">
                <a:solidFill>
                  <a:srgbClr val="008000"/>
                </a:solidFill>
                <a:latin typeface="Consolas"/>
                <a:ea typeface="Consolas"/>
              </a:rPr>
              <a:t>echo</a:t>
            </a:r>
            <a:r>
              <a:rPr lang="en-US" sz="1200">
                <a:solidFill>
                  <a:srgbClr val="6e5494"/>
                </a:solidFill>
                <a:latin typeface="Consolas"/>
                <a:ea typeface="Consolas"/>
              </a:rPr>
              <a:t> </a:t>
            </a:r>
            <a:r>
              <a:rPr lang="en-US" sz="1200">
                <a:solidFill>
                  <a:srgbClr val="19177c"/>
                </a:solidFill>
                <a:latin typeface="Consolas"/>
                <a:ea typeface="Consolas"/>
              </a:rPr>
              <a:t>$filename</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head </a:t>
            </a:r>
            <a:r>
              <a:rPr b="1" lang="en-US" sz="1200">
                <a:solidFill>
                  <a:srgbClr val="008000"/>
                </a:solidFill>
                <a:latin typeface="Consolas"/>
                <a:ea typeface="Consolas"/>
              </a:rPr>
              <a:t>-n</a:t>
            </a:r>
            <a:r>
              <a:rPr lang="en-US" sz="1200">
                <a:solidFill>
                  <a:srgbClr val="6e5494"/>
                </a:solidFill>
                <a:latin typeface="Consolas"/>
                <a:ea typeface="Consolas"/>
              </a:rPr>
              <a:t> 100 </a:t>
            </a:r>
            <a:r>
              <a:rPr lang="en-US" sz="1200">
                <a:solidFill>
                  <a:srgbClr val="19177c"/>
                </a:solidFill>
                <a:latin typeface="Consolas"/>
                <a:ea typeface="Consolas"/>
              </a:rPr>
              <a:t>$filename</a:t>
            </a:r>
            <a:r>
              <a:rPr lang="en-US" sz="1200">
                <a:solidFill>
                  <a:srgbClr val="6e5494"/>
                </a:solidFill>
                <a:latin typeface="Consolas"/>
                <a:ea typeface="Consolas"/>
              </a:rPr>
              <a:t> | tail </a:t>
            </a:r>
            <a:r>
              <a:rPr b="1" lang="en-US" sz="1200">
                <a:solidFill>
                  <a:srgbClr val="008000"/>
                </a:solidFill>
                <a:latin typeface="Consolas"/>
                <a:ea typeface="Consolas"/>
              </a:rPr>
              <a:t>-n</a:t>
            </a:r>
            <a:r>
              <a:rPr lang="en-US" sz="1200">
                <a:solidFill>
                  <a:srgbClr val="6e5494"/>
                </a:solidFill>
                <a:latin typeface="Consolas"/>
                <a:ea typeface="Consolas"/>
              </a:rPr>
              <a:t> 20</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b="1" lang="en-US" sz="1200">
                <a:solidFill>
                  <a:srgbClr val="008000"/>
                </a:solidFill>
                <a:latin typeface="Consolas"/>
                <a:ea typeface="Consolas"/>
              </a:rPr>
              <a:t>done</a:t>
            </a:r>
            <a:endParaRPr/>
          </a:p>
          <a:p>
            <a:pPr>
              <a:lnSpc>
                <a:spcPct val="142000"/>
              </a:lnSpc>
            </a:pPr>
            <a:endParaRPr/>
          </a:p>
        </p:txBody>
      </p:sp>
      <p:sp>
        <p:nvSpPr>
          <p:cNvPr id="360" name="CustomShape 7"/>
          <p:cNvSpPr/>
          <p:nvPr/>
        </p:nvSpPr>
        <p:spPr>
          <a:xfrm>
            <a:off x="1263960" y="1291320"/>
            <a:ext cx="8800560" cy="338400"/>
          </a:xfrm>
          <a:prstGeom prst="rect">
            <a:avLst/>
          </a:prstGeom>
          <a:noFill/>
          <a:ln>
            <a:noFill/>
          </a:ln>
        </p:spPr>
        <p:txBody>
          <a:bodyPr tIns="91440" bIns="91440" anchor="ctr"/>
          <a:p>
            <a:pPr>
              <a:lnSpc>
                <a:spcPct val="115000"/>
              </a:lnSpc>
            </a:pPr>
            <a:r>
              <a:rPr lang="en-US" sz="1400">
                <a:solidFill>
                  <a:srgbClr val="333333"/>
                </a:solidFill>
                <a:latin typeface="Arial"/>
                <a:ea typeface="Arial"/>
              </a:rPr>
              <a:t>He aquí un bucle un poco más complicado:</a:t>
            </a:r>
            <a:endParaRPr/>
          </a:p>
        </p:txBody>
      </p:sp>
      <p:sp>
        <p:nvSpPr>
          <p:cNvPr id="361" name="CustomShape 8"/>
          <p:cNvSpPr/>
          <p:nvPr/>
        </p:nvSpPr>
        <p:spPr>
          <a:xfrm>
            <a:off x="1263960" y="2998440"/>
            <a:ext cx="9558720" cy="869040"/>
          </a:xfrm>
          <a:prstGeom prst="rect">
            <a:avLst/>
          </a:prstGeom>
          <a:noFill/>
          <a:ln>
            <a:noFill/>
          </a:ln>
        </p:spPr>
        <p:txBody>
          <a:bodyPr tIns="91440" bIns="91440" anchor="ctr"/>
          <a:p>
            <a:pPr algn="just">
              <a:lnSpc>
                <a:spcPct val="100000"/>
              </a:lnSpc>
            </a:pPr>
            <a:r>
              <a:rPr lang="en-US" sz="1400">
                <a:solidFill>
                  <a:srgbClr val="333333"/>
                </a:solidFill>
                <a:latin typeface="Arial"/>
                <a:ea typeface="Arial"/>
              </a:rPr>
              <a:t>En este caso, ya que la terminal expande </a:t>
            </a:r>
            <a:r>
              <a:rPr lang="en-US" sz="1400">
                <a:solidFill>
                  <a:srgbClr val="3d90d9"/>
                </a:solidFill>
                <a:latin typeface="Consolas"/>
                <a:ea typeface="Consolas"/>
              </a:rPr>
              <a:t>$filename</a:t>
            </a:r>
            <a:r>
              <a:rPr lang="en-US" sz="1400">
                <a:solidFill>
                  <a:srgbClr val="333333"/>
                </a:solidFill>
                <a:latin typeface="Arial"/>
                <a:ea typeface="Arial"/>
              </a:rPr>
              <a:t> para que sea el nombre de un archivo, </a:t>
            </a:r>
            <a:r>
              <a:rPr lang="en-US" sz="1400">
                <a:solidFill>
                  <a:srgbClr val="3d90d9"/>
                </a:solidFill>
                <a:latin typeface="Consolas"/>
                <a:ea typeface="Consolas"/>
              </a:rPr>
              <a:t>echo $filename</a:t>
            </a:r>
            <a:r>
              <a:rPr lang="en-US" sz="1400">
                <a:solidFill>
                  <a:srgbClr val="333333"/>
                </a:solidFill>
                <a:latin typeface="Arial"/>
                <a:ea typeface="Arial"/>
              </a:rPr>
              <a:t> sólo imprime el nombre del archivo </a:t>
            </a:r>
            <a:r>
              <a:rPr lang="en-US" sz="1400">
                <a:solidFill>
                  <a:srgbClr val="303030"/>
                </a:solidFill>
                <a:latin typeface="Consolas"/>
                <a:ea typeface="Consolas"/>
              </a:rPr>
              <a:t>hello there</a:t>
            </a:r>
            <a:r>
              <a:rPr lang="en-US" sz="1400">
                <a:solidFill>
                  <a:srgbClr val="333333"/>
                </a:solidFill>
                <a:latin typeface="Arial"/>
                <a:ea typeface="Arial"/>
              </a:rPr>
              <a:t>. Ten en cuenta que no podemos escribir esto como:</a:t>
            </a:r>
            <a:endParaRPr/>
          </a:p>
        </p:txBody>
      </p:sp>
      <p:sp>
        <p:nvSpPr>
          <p:cNvPr id="362" name="CustomShape 9"/>
          <p:cNvSpPr/>
          <p:nvPr/>
        </p:nvSpPr>
        <p:spPr>
          <a:xfrm>
            <a:off x="5786280" y="4002120"/>
            <a:ext cx="5067720" cy="1161360"/>
          </a:xfrm>
          <a:prstGeom prst="rect">
            <a:avLst/>
          </a:prstGeom>
          <a:noFill/>
          <a:ln>
            <a:noFill/>
          </a:ln>
        </p:spPr>
        <p:txBody>
          <a:bodyPr tIns="91440" bIns="91440" anchor="ctr"/>
          <a:p>
            <a:pPr algn="just">
              <a:lnSpc>
                <a:spcPct val="100000"/>
              </a:lnSpc>
            </a:pPr>
            <a:r>
              <a:rPr lang="en-US" sz="1400">
                <a:solidFill>
                  <a:srgbClr val="333333"/>
                </a:solidFill>
                <a:latin typeface="Arial"/>
                <a:ea typeface="Arial"/>
              </a:rPr>
              <a:t>La primera vez a través del bucle, cuando </a:t>
            </a:r>
            <a:r>
              <a:rPr lang="en-US" sz="1400">
                <a:solidFill>
                  <a:srgbClr val="3d90d9"/>
                </a:solidFill>
                <a:latin typeface="Consolas"/>
                <a:ea typeface="Consolas"/>
              </a:rPr>
              <a:t>$filename</a:t>
            </a:r>
            <a:r>
              <a:rPr lang="en-US" sz="1400">
                <a:solidFill>
                  <a:srgbClr val="333333"/>
                </a:solidFill>
                <a:latin typeface="Arial"/>
                <a:ea typeface="Arial"/>
              </a:rPr>
              <a:t> se expande a </a:t>
            </a:r>
            <a:r>
              <a:rPr lang="en-US" sz="1400">
                <a:solidFill>
                  <a:srgbClr val="3d90d9"/>
                </a:solidFill>
                <a:latin typeface="Consolas"/>
                <a:ea typeface="Consolas"/>
              </a:rPr>
              <a:t>basilisk.dat</a:t>
            </a:r>
            <a:r>
              <a:rPr lang="en-US" sz="1400">
                <a:solidFill>
                  <a:srgbClr val="333333"/>
                </a:solidFill>
                <a:latin typeface="Arial"/>
                <a:ea typeface="Arial"/>
              </a:rPr>
              <a:t>, la terminal intentará ejecutar </a:t>
            </a:r>
            <a:r>
              <a:rPr lang="en-US" sz="1400">
                <a:solidFill>
                  <a:srgbClr val="3d90d9"/>
                </a:solidFill>
                <a:latin typeface="Consolas"/>
                <a:ea typeface="Consolas"/>
              </a:rPr>
              <a:t>basilisk.dat</a:t>
            </a:r>
            <a:r>
              <a:rPr lang="en-US" sz="1400">
                <a:solidFill>
                  <a:srgbClr val="333333"/>
                </a:solidFill>
                <a:latin typeface="Arial"/>
                <a:ea typeface="Arial"/>
              </a:rPr>
              <a:t> como un programa. </a:t>
            </a:r>
            <a:endParaRPr/>
          </a:p>
        </p:txBody>
      </p:sp>
      <p:sp>
        <p:nvSpPr>
          <p:cNvPr id="363" name="CustomShape 10"/>
          <p:cNvSpPr/>
          <p:nvPr/>
        </p:nvSpPr>
        <p:spPr>
          <a:xfrm>
            <a:off x="1312560" y="750600"/>
            <a:ext cx="5067720" cy="718560"/>
          </a:xfrm>
          <a:prstGeom prst="rect">
            <a:avLst/>
          </a:prstGeom>
          <a:noFill/>
          <a:ln>
            <a:noFill/>
          </a:ln>
        </p:spPr>
        <p:txBody>
          <a:bodyPr tIns="91440" bIns="91440"/>
          <a:p>
            <a:pPr>
              <a:lnSpc>
                <a:spcPct val="100000"/>
              </a:lnSpc>
            </a:pPr>
            <a:r>
              <a:rPr b="1" lang="en-US">
                <a:solidFill>
                  <a:srgbClr val="000000"/>
                </a:solidFill>
                <a:latin typeface="Arial"/>
                <a:ea typeface="Arial"/>
              </a:rPr>
              <a:t>EJEMPLO 3</a:t>
            </a:r>
            <a:endParaRPr/>
          </a:p>
          <a:p>
            <a:pPr>
              <a:lnSpc>
                <a:spcPct val="100000"/>
              </a:lnSpc>
            </a:pPr>
            <a:endParaRPr/>
          </a:p>
          <a:p>
            <a:pPr>
              <a:lnSpc>
                <a:spcPct val="100000"/>
              </a:lnSpc>
            </a:pPr>
            <a:endParaRPr/>
          </a:p>
        </p:txBody>
      </p:sp>
      <p:sp>
        <p:nvSpPr>
          <p:cNvPr id="364" name="CustomShape 11"/>
          <p:cNvSpPr/>
          <p:nvPr/>
        </p:nvSpPr>
        <p:spPr>
          <a:xfrm>
            <a:off x="1688040" y="3913560"/>
            <a:ext cx="3842640" cy="140220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b="1" lang="en-US" sz="1200">
                <a:solidFill>
                  <a:srgbClr val="008000"/>
                </a:solidFill>
                <a:latin typeface="Consolas"/>
                <a:ea typeface="Consolas"/>
              </a:rPr>
              <a:t>for </a:t>
            </a:r>
            <a:r>
              <a:rPr lang="en-US" sz="1200">
                <a:solidFill>
                  <a:srgbClr val="6e5494"/>
                </a:solidFill>
                <a:latin typeface="Consolas"/>
                <a:ea typeface="Consolas"/>
              </a:rPr>
              <a:t>filename </a:t>
            </a:r>
            <a:r>
              <a:rPr b="1" lang="en-US" sz="1200">
                <a:solidFill>
                  <a:srgbClr val="008000"/>
                </a:solidFill>
                <a:latin typeface="Consolas"/>
                <a:ea typeface="Consolas"/>
              </a:rPr>
              <a:t>in</a:t>
            </a:r>
            <a:r>
              <a:rPr lang="en-US" sz="1200">
                <a:solidFill>
                  <a:srgbClr val="6e5494"/>
                </a:solidFill>
                <a:latin typeface="Consolas"/>
                <a:ea typeface="Consolas"/>
              </a:rPr>
              <a:t> </a:t>
            </a:r>
            <a:r>
              <a:rPr b="1" lang="en-US" sz="1200">
                <a:solidFill>
                  <a:srgbClr val="008000"/>
                </a:solidFill>
                <a:latin typeface="Consolas"/>
                <a:ea typeface="Consolas"/>
              </a:rPr>
              <a:t>*</a:t>
            </a:r>
            <a:r>
              <a:rPr lang="en-US" sz="1200">
                <a:solidFill>
                  <a:srgbClr val="6e5494"/>
                </a:solidFill>
                <a:latin typeface="Consolas"/>
                <a:ea typeface="Consolas"/>
              </a:rPr>
              <a:t>.dat</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b="1" lang="en-US" sz="1200">
                <a:solidFill>
                  <a:srgbClr val="008000"/>
                </a:solidFill>
                <a:latin typeface="Consolas"/>
                <a:ea typeface="Consolas"/>
              </a:rPr>
              <a:t>do</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lang="en-US" sz="1200">
                <a:solidFill>
                  <a:srgbClr val="19177c"/>
                </a:solidFill>
                <a:latin typeface="Consolas"/>
                <a:ea typeface="Consolas"/>
              </a:rPr>
              <a:t>$filename</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head </a:t>
            </a:r>
            <a:r>
              <a:rPr b="1" lang="en-US" sz="1200">
                <a:solidFill>
                  <a:srgbClr val="008000"/>
                </a:solidFill>
                <a:latin typeface="Consolas"/>
                <a:ea typeface="Consolas"/>
              </a:rPr>
              <a:t>-n</a:t>
            </a:r>
            <a:r>
              <a:rPr lang="en-US" sz="1200">
                <a:solidFill>
                  <a:srgbClr val="6e5494"/>
                </a:solidFill>
                <a:latin typeface="Consolas"/>
                <a:ea typeface="Consolas"/>
              </a:rPr>
              <a:t> 100 </a:t>
            </a:r>
            <a:r>
              <a:rPr lang="en-US" sz="1200">
                <a:solidFill>
                  <a:srgbClr val="19177c"/>
                </a:solidFill>
                <a:latin typeface="Consolas"/>
                <a:ea typeface="Consolas"/>
              </a:rPr>
              <a:t>$filename</a:t>
            </a:r>
            <a:r>
              <a:rPr lang="en-US" sz="1200">
                <a:solidFill>
                  <a:srgbClr val="6e5494"/>
                </a:solidFill>
                <a:latin typeface="Consolas"/>
                <a:ea typeface="Consolas"/>
              </a:rPr>
              <a:t> | tail </a:t>
            </a:r>
            <a:r>
              <a:rPr b="1" lang="en-US" sz="1200">
                <a:solidFill>
                  <a:srgbClr val="008000"/>
                </a:solidFill>
                <a:latin typeface="Consolas"/>
                <a:ea typeface="Consolas"/>
              </a:rPr>
              <a:t>-n</a:t>
            </a:r>
            <a:r>
              <a:rPr lang="en-US" sz="1200">
                <a:solidFill>
                  <a:srgbClr val="6e5494"/>
                </a:solidFill>
                <a:latin typeface="Consolas"/>
                <a:ea typeface="Consolas"/>
              </a:rPr>
              <a:t> 20</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b="1" lang="en-US" sz="1200">
                <a:solidFill>
                  <a:srgbClr val="008000"/>
                </a:solidFill>
                <a:latin typeface="Consolas"/>
                <a:ea typeface="Consolas"/>
              </a:rPr>
              <a:t>done</a:t>
            </a:r>
            <a:endParaRPr/>
          </a:p>
          <a:p>
            <a:pPr>
              <a:lnSpc>
                <a:spcPct val="142000"/>
              </a:lnSpc>
            </a:pPr>
            <a:endParaRPr/>
          </a:p>
        </p:txBody>
      </p:sp>
      <p:sp>
        <p:nvSpPr>
          <p:cNvPr id="365" name="CustomShape 12"/>
          <p:cNvSpPr/>
          <p:nvPr/>
        </p:nvSpPr>
        <p:spPr>
          <a:xfrm>
            <a:off x="5322240" y="3593880"/>
            <a:ext cx="584280" cy="603000"/>
          </a:xfrm>
          <a:prstGeom prst="mathMultiply">
            <a:avLst>
              <a:gd name="adj1" fmla="val 23520"/>
            </a:avLst>
          </a:prstGeom>
          <a:solidFill>
            <a:srgbClr val="ff0000"/>
          </a:solidFill>
          <a:ln w="9360">
            <a:solidFill>
              <a:srgbClr val="000000"/>
            </a:solidFill>
            <a:round/>
          </a:ln>
        </p:spPr>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6" name="CustomShape 1"/>
          <p:cNvSpPr/>
          <p:nvPr/>
        </p:nvSpPr>
        <p:spPr>
          <a:xfrm>
            <a:off x="1312560" y="750600"/>
            <a:ext cx="8988120" cy="718560"/>
          </a:xfrm>
          <a:prstGeom prst="rect">
            <a:avLst/>
          </a:prstGeom>
          <a:noFill/>
          <a:ln>
            <a:noFill/>
          </a:ln>
        </p:spPr>
        <p:txBody>
          <a:bodyPr tIns="91440" bIns="91440"/>
          <a:p>
            <a:pPr>
              <a:lnSpc>
                <a:spcPct val="100000"/>
              </a:lnSpc>
            </a:pPr>
            <a:r>
              <a:rPr b="1" lang="en-US">
                <a:solidFill>
                  <a:srgbClr val="000000"/>
                </a:solidFill>
                <a:latin typeface="Arial"/>
                <a:ea typeface="Arial"/>
              </a:rPr>
              <a:t>PIPELINE DE NELLE: PROCESANDO ARCHIVOS</a:t>
            </a:r>
            <a:endParaRPr/>
          </a:p>
          <a:p>
            <a:pPr>
              <a:lnSpc>
                <a:spcPct val="100000"/>
              </a:lnSpc>
            </a:pPr>
            <a:endParaRPr/>
          </a:p>
          <a:p>
            <a:pPr>
              <a:lnSpc>
                <a:spcPct val="100000"/>
              </a:lnSpc>
            </a:pPr>
            <a:endParaRPr/>
          </a:p>
        </p:txBody>
      </p:sp>
      <p:sp>
        <p:nvSpPr>
          <p:cNvPr id="367" name="CustomShape 2"/>
          <p:cNvSpPr/>
          <p:nvPr/>
        </p:nvSpPr>
        <p:spPr>
          <a:xfrm>
            <a:off x="6480" y="0"/>
            <a:ext cx="12191760" cy="256320"/>
          </a:xfrm>
          <a:prstGeom prst="rect">
            <a:avLst/>
          </a:prstGeom>
          <a:gradFill>
            <a:gsLst>
              <a:gs pos="0">
                <a:srgbClr val="1e4e79"/>
              </a:gs>
              <a:gs pos="100000">
                <a:srgbClr val="1f3864"/>
              </a:gs>
            </a:gsLst>
            <a:lin ang="0"/>
          </a:gradFill>
          <a:ln>
            <a:noFill/>
          </a:ln>
        </p:spPr>
      </p:sp>
      <p:sp>
        <p:nvSpPr>
          <p:cNvPr id="368" name="CustomShape 3"/>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369" name="CustomShape 4"/>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370" name="CustomShape 5"/>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371" name="CustomShape 6"/>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372" name="CustomShape 7"/>
          <p:cNvSpPr/>
          <p:nvPr/>
        </p:nvSpPr>
        <p:spPr>
          <a:xfrm>
            <a:off x="1236600" y="1234800"/>
            <a:ext cx="9442800" cy="1320120"/>
          </a:xfrm>
          <a:prstGeom prst="rect">
            <a:avLst/>
          </a:prstGeom>
          <a:noFill/>
          <a:ln>
            <a:noFill/>
          </a:ln>
        </p:spPr>
        <p:txBody>
          <a:bodyPr tIns="91440" bIns="91440"/>
          <a:p>
            <a:pPr algn="just">
              <a:lnSpc>
                <a:spcPct val="100000"/>
              </a:lnSpc>
            </a:pPr>
            <a:r>
              <a:rPr lang="en-US" sz="1400">
                <a:solidFill>
                  <a:srgbClr val="333333"/>
                </a:solidFill>
                <a:latin typeface="Arial"/>
                <a:ea typeface="Arial"/>
              </a:rPr>
              <a:t>Nelle ahora está lista para procesar sus archivos de datos. Dado que todavía está aprendiendo cómo utilizar la terminal, decide construir los comandos requeridos en etapas. Su primer paso es asegurarse de que puede seleccionar los archivos correctos (recuerda, aquellos cuyos nombres terminan en ‘A’ o ‘B’, en lugar de ‘Z’). Posicionada en su directorio home, Nelle teclea:</a:t>
            </a:r>
            <a:endParaRPr/>
          </a:p>
        </p:txBody>
      </p:sp>
      <p:sp>
        <p:nvSpPr>
          <p:cNvPr id="373" name="CustomShape 8"/>
          <p:cNvSpPr/>
          <p:nvPr/>
        </p:nvSpPr>
        <p:spPr>
          <a:xfrm>
            <a:off x="5716440" y="2869200"/>
            <a:ext cx="329400" cy="256320"/>
          </a:xfrm>
          <a:prstGeom prst="rightArrow">
            <a:avLst>
              <a:gd name="adj1" fmla="val 50000"/>
              <a:gd name="adj2" fmla="val 50000"/>
            </a:avLst>
          </a:prstGeom>
          <a:solidFill>
            <a:srgbClr val="e7e6e6"/>
          </a:solidFill>
          <a:ln w="9360">
            <a:solidFill>
              <a:srgbClr val="44546a"/>
            </a:solidFill>
            <a:round/>
          </a:ln>
        </p:spPr>
      </p:sp>
      <p:sp>
        <p:nvSpPr>
          <p:cNvPr id="374" name="CustomShape 9"/>
          <p:cNvSpPr/>
          <p:nvPr/>
        </p:nvSpPr>
        <p:spPr>
          <a:xfrm>
            <a:off x="1236600" y="3818160"/>
            <a:ext cx="9366480" cy="862920"/>
          </a:xfrm>
          <a:prstGeom prst="rect">
            <a:avLst/>
          </a:prstGeom>
          <a:noFill/>
          <a:ln>
            <a:noFill/>
          </a:ln>
        </p:spPr>
        <p:txBody>
          <a:bodyPr tIns="91440" bIns="91440" anchor="ctr"/>
          <a:p>
            <a:pPr algn="just">
              <a:lnSpc>
                <a:spcPct val="100000"/>
              </a:lnSpc>
            </a:pPr>
            <a:r>
              <a:rPr lang="en-US" sz="1400">
                <a:solidFill>
                  <a:srgbClr val="333333"/>
                </a:solidFill>
                <a:latin typeface="Arial"/>
                <a:ea typeface="Arial"/>
              </a:rPr>
              <a:t>Su siguiente paso es decidir cómo llamar a los archivos que creará el programa de análisis </a:t>
            </a:r>
            <a:r>
              <a:rPr lang="en-US" sz="1400">
                <a:solidFill>
                  <a:srgbClr val="3d90d9"/>
                </a:solidFill>
                <a:latin typeface="Consolas"/>
                <a:ea typeface="Consolas"/>
              </a:rPr>
              <a:t>goostats</a:t>
            </a:r>
            <a:r>
              <a:rPr lang="en-US" sz="1400">
                <a:solidFill>
                  <a:srgbClr val="333333"/>
                </a:solidFill>
                <a:latin typeface="Arial"/>
                <a:ea typeface="Arial"/>
              </a:rPr>
              <a:t>. Prefijar el nombre de cada archivo de entrada con “stats” parece simple, así que modifica su bucle para hacer eso:</a:t>
            </a:r>
            <a:endParaRPr/>
          </a:p>
        </p:txBody>
      </p:sp>
      <p:sp>
        <p:nvSpPr>
          <p:cNvPr id="375" name="CustomShape 10"/>
          <p:cNvSpPr/>
          <p:nvPr/>
        </p:nvSpPr>
        <p:spPr>
          <a:xfrm>
            <a:off x="5385960" y="5214240"/>
            <a:ext cx="329400" cy="256320"/>
          </a:xfrm>
          <a:prstGeom prst="rightArrow">
            <a:avLst>
              <a:gd name="adj1" fmla="val 50000"/>
              <a:gd name="adj2" fmla="val 50000"/>
            </a:avLst>
          </a:prstGeom>
          <a:solidFill>
            <a:srgbClr val="e7e6e6"/>
          </a:solidFill>
          <a:ln w="9360">
            <a:solidFill>
              <a:srgbClr val="44546a"/>
            </a:solidFill>
            <a:round/>
          </a:ln>
        </p:spPr>
      </p:sp>
      <p:sp>
        <p:nvSpPr>
          <p:cNvPr id="376" name="CustomShape 11"/>
          <p:cNvSpPr/>
          <p:nvPr/>
        </p:nvSpPr>
        <p:spPr>
          <a:xfrm>
            <a:off x="1324800" y="2296080"/>
            <a:ext cx="3842640" cy="140220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008000"/>
                </a:solidFill>
                <a:latin typeface="Consolas"/>
                <a:ea typeface="Consolas"/>
              </a:rPr>
              <a:t>cd </a:t>
            </a:r>
            <a:r>
              <a:rPr lang="en-US" sz="1200">
                <a:solidFill>
                  <a:srgbClr val="6e5494"/>
                </a:solidFill>
                <a:latin typeface="Consolas"/>
                <a:ea typeface="Consolas"/>
              </a:rPr>
              <a:t>north-pacific-gyre/2012-07-03</a:t>
            </a:r>
            <a:r>
              <a:rPr lang="en-US" sz="1200">
                <a:solidFill>
                  <a:srgbClr val="6e5494"/>
                </a:solidFill>
                <a:latin typeface="Consolas"/>
                <a:ea typeface="Consolas"/>
              </a:rPr>
              <a:t>
</a:t>
            </a:r>
            <a:r>
              <a:rPr lang="en-US" sz="1200">
                <a:solidFill>
                  <a:srgbClr val="19177c"/>
                </a:solidFill>
                <a:latin typeface="Consolas"/>
                <a:ea typeface="Consolas"/>
              </a:rPr>
              <a:t>$ </a:t>
            </a:r>
            <a:r>
              <a:rPr b="1" lang="en-US" sz="1200">
                <a:solidFill>
                  <a:srgbClr val="008000"/>
                </a:solidFill>
                <a:latin typeface="Consolas"/>
                <a:ea typeface="Consolas"/>
              </a:rPr>
              <a:t>for </a:t>
            </a:r>
            <a:r>
              <a:rPr lang="en-US" sz="1200">
                <a:solidFill>
                  <a:srgbClr val="6e5494"/>
                </a:solidFill>
                <a:latin typeface="Consolas"/>
                <a:ea typeface="Consolas"/>
              </a:rPr>
              <a:t>datafile </a:t>
            </a:r>
            <a:r>
              <a:rPr b="1" lang="en-US" sz="1200">
                <a:solidFill>
                  <a:srgbClr val="008000"/>
                </a:solidFill>
                <a:latin typeface="Consolas"/>
                <a:ea typeface="Consolas"/>
              </a:rPr>
              <a:t>in </a:t>
            </a:r>
            <a:r>
              <a:rPr lang="en-US" sz="1200">
                <a:solidFill>
                  <a:srgbClr val="6e5494"/>
                </a:solidFill>
                <a:latin typeface="Consolas"/>
                <a:ea typeface="Consolas"/>
              </a:rPr>
              <a:t>NENE</a:t>
            </a:r>
            <a:r>
              <a:rPr b="1" lang="en-US" sz="1200">
                <a:solidFill>
                  <a:srgbClr val="008000"/>
                </a:solidFill>
                <a:latin typeface="Consolas"/>
                <a:ea typeface="Consolas"/>
              </a:rPr>
              <a:t>*</a:t>
            </a:r>
            <a:r>
              <a:rPr lang="en-US" sz="1200">
                <a:solidFill>
                  <a:srgbClr val="666666"/>
                </a:solidFill>
                <a:latin typeface="Consolas"/>
                <a:ea typeface="Consolas"/>
              </a:rPr>
              <a:t>[</a:t>
            </a:r>
            <a:r>
              <a:rPr lang="en-US" sz="1200">
                <a:solidFill>
                  <a:srgbClr val="6e5494"/>
                </a:solidFill>
                <a:latin typeface="Consolas"/>
                <a:ea typeface="Consolas"/>
              </a:rPr>
              <a:t>AB].txt</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b="1" lang="en-US" sz="1200">
                <a:solidFill>
                  <a:srgbClr val="008000"/>
                </a:solidFill>
                <a:latin typeface="Consolas"/>
                <a:ea typeface="Consolas"/>
              </a:rPr>
              <a:t>do</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lang="en-US" sz="1200">
                <a:solidFill>
                  <a:srgbClr val="008000"/>
                </a:solidFill>
                <a:latin typeface="Consolas"/>
                <a:ea typeface="Consolas"/>
              </a:rPr>
              <a:t>echo</a:t>
            </a:r>
            <a:r>
              <a:rPr lang="en-US" sz="1200">
                <a:solidFill>
                  <a:srgbClr val="6e5494"/>
                </a:solidFill>
                <a:latin typeface="Consolas"/>
                <a:ea typeface="Consolas"/>
              </a:rPr>
              <a:t> </a:t>
            </a:r>
            <a:r>
              <a:rPr lang="en-US" sz="1200">
                <a:solidFill>
                  <a:srgbClr val="19177c"/>
                </a:solidFill>
                <a:latin typeface="Consolas"/>
                <a:ea typeface="Consolas"/>
              </a:rPr>
              <a:t>$datafile</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b="1" lang="en-US" sz="1200">
                <a:solidFill>
                  <a:srgbClr val="008000"/>
                </a:solidFill>
                <a:latin typeface="Consolas"/>
                <a:ea typeface="Consolas"/>
              </a:rPr>
              <a:t>done</a:t>
            </a:r>
            <a:endParaRPr/>
          </a:p>
          <a:p>
            <a:pPr>
              <a:lnSpc>
                <a:spcPct val="142000"/>
              </a:lnSpc>
            </a:pPr>
            <a:endParaRPr/>
          </a:p>
        </p:txBody>
      </p:sp>
      <p:sp>
        <p:nvSpPr>
          <p:cNvPr id="377" name="CustomShape 12"/>
          <p:cNvSpPr/>
          <p:nvPr/>
        </p:nvSpPr>
        <p:spPr>
          <a:xfrm>
            <a:off x="6633720" y="2136600"/>
            <a:ext cx="1582920" cy="1694880"/>
          </a:xfrm>
          <a:prstGeom prst="rect">
            <a:avLst/>
          </a:prstGeom>
          <a:solidFill>
            <a:srgbClr val="000000"/>
          </a:solidFill>
          <a:ln>
            <a:noFill/>
          </a:ln>
        </p:spPr>
        <p:txBody>
          <a:bodyPr tIns="91440" bIns="91440"/>
          <a:p>
            <a:pPr>
              <a:lnSpc>
                <a:spcPct val="142000"/>
              </a:lnSpc>
            </a:pPr>
            <a:r>
              <a:rPr lang="en-US" sz="1200">
                <a:solidFill>
                  <a:srgbClr val="303030"/>
                </a:solidFill>
                <a:latin typeface="Consolas"/>
                <a:ea typeface="Consolas"/>
              </a:rPr>
              <a:t>NENE01729A.txt</a:t>
            </a:r>
            <a:r>
              <a:rPr lang="en-US" sz="1200">
                <a:solidFill>
                  <a:srgbClr val="303030"/>
                </a:solidFill>
                <a:latin typeface="Consolas"/>
                <a:ea typeface="Consolas"/>
              </a:rPr>
              <a:t>
</a:t>
            </a:r>
            <a:r>
              <a:rPr lang="en-US" sz="1200">
                <a:solidFill>
                  <a:srgbClr val="303030"/>
                </a:solidFill>
                <a:latin typeface="Consolas"/>
                <a:ea typeface="Consolas"/>
              </a:rPr>
              <a:t>NENE01729B.txt</a:t>
            </a:r>
            <a:r>
              <a:rPr lang="en-US" sz="1200">
                <a:solidFill>
                  <a:srgbClr val="303030"/>
                </a:solidFill>
                <a:latin typeface="Consolas"/>
                <a:ea typeface="Consolas"/>
              </a:rPr>
              <a:t>
</a:t>
            </a:r>
            <a:r>
              <a:rPr lang="en-US" sz="1200">
                <a:solidFill>
                  <a:srgbClr val="303030"/>
                </a:solidFill>
                <a:latin typeface="Consolas"/>
                <a:ea typeface="Consolas"/>
              </a:rPr>
              <a:t>NENE01736A.txt</a:t>
            </a:r>
            <a:r>
              <a:rPr lang="en-US" sz="1200">
                <a:solidFill>
                  <a:srgbClr val="303030"/>
                </a:solidFill>
                <a:latin typeface="Consolas"/>
                <a:ea typeface="Consolas"/>
              </a:rPr>
              <a:t>
</a:t>
            </a:r>
            <a:r>
              <a:rPr lang="en-US" sz="1200">
                <a:solidFill>
                  <a:srgbClr val="303030"/>
                </a:solidFill>
                <a:latin typeface="Consolas"/>
                <a:ea typeface="Consolas"/>
              </a:rPr>
              <a:t>...</a:t>
            </a:r>
            <a:r>
              <a:rPr lang="en-US" sz="1200">
                <a:solidFill>
                  <a:srgbClr val="303030"/>
                </a:solidFill>
                <a:latin typeface="Consolas"/>
                <a:ea typeface="Consolas"/>
              </a:rPr>
              <a:t>
</a:t>
            </a:r>
            <a:r>
              <a:rPr lang="en-US" sz="1200">
                <a:solidFill>
                  <a:srgbClr val="303030"/>
                </a:solidFill>
                <a:latin typeface="Consolas"/>
                <a:ea typeface="Consolas"/>
              </a:rPr>
              <a:t>NENE02043A.txt</a:t>
            </a:r>
            <a:r>
              <a:rPr lang="en-US" sz="1200">
                <a:solidFill>
                  <a:srgbClr val="303030"/>
                </a:solidFill>
                <a:latin typeface="Consolas"/>
                <a:ea typeface="Consolas"/>
              </a:rPr>
              <a:t>
</a:t>
            </a:r>
            <a:r>
              <a:rPr lang="en-US" sz="1200">
                <a:solidFill>
                  <a:srgbClr val="303030"/>
                </a:solidFill>
                <a:latin typeface="Consolas"/>
                <a:ea typeface="Consolas"/>
              </a:rPr>
              <a:t>NENE02043B.txt</a:t>
            </a:r>
            <a:endParaRPr/>
          </a:p>
          <a:p>
            <a:pPr>
              <a:lnSpc>
                <a:spcPct val="142000"/>
              </a:lnSpc>
            </a:pPr>
            <a:endParaRPr/>
          </a:p>
        </p:txBody>
      </p:sp>
      <p:sp>
        <p:nvSpPr>
          <p:cNvPr id="378" name="CustomShape 13"/>
          <p:cNvSpPr/>
          <p:nvPr/>
        </p:nvSpPr>
        <p:spPr>
          <a:xfrm>
            <a:off x="1324800" y="4919760"/>
            <a:ext cx="3440520" cy="115020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b="1" lang="en-US" sz="1200">
                <a:solidFill>
                  <a:srgbClr val="008000"/>
                </a:solidFill>
                <a:latin typeface="Consolas"/>
                <a:ea typeface="Consolas"/>
              </a:rPr>
              <a:t>for </a:t>
            </a:r>
            <a:r>
              <a:rPr lang="en-US" sz="1200">
                <a:solidFill>
                  <a:srgbClr val="6e5494"/>
                </a:solidFill>
                <a:latin typeface="Consolas"/>
                <a:ea typeface="Consolas"/>
              </a:rPr>
              <a:t>datafile </a:t>
            </a:r>
            <a:r>
              <a:rPr b="1" lang="en-US" sz="1200">
                <a:solidFill>
                  <a:srgbClr val="008000"/>
                </a:solidFill>
                <a:latin typeface="Consolas"/>
                <a:ea typeface="Consolas"/>
              </a:rPr>
              <a:t>in </a:t>
            </a:r>
            <a:r>
              <a:rPr lang="en-US" sz="1200">
                <a:solidFill>
                  <a:srgbClr val="6e5494"/>
                </a:solidFill>
                <a:latin typeface="Consolas"/>
                <a:ea typeface="Consolas"/>
              </a:rPr>
              <a:t>NENE</a:t>
            </a:r>
            <a:r>
              <a:rPr b="1" lang="en-US" sz="1200">
                <a:solidFill>
                  <a:srgbClr val="008000"/>
                </a:solidFill>
                <a:latin typeface="Consolas"/>
                <a:ea typeface="Consolas"/>
              </a:rPr>
              <a:t>*</a:t>
            </a:r>
            <a:r>
              <a:rPr lang="en-US" sz="1200">
                <a:solidFill>
                  <a:srgbClr val="666666"/>
                </a:solidFill>
                <a:latin typeface="Consolas"/>
                <a:ea typeface="Consolas"/>
              </a:rPr>
              <a:t>[</a:t>
            </a:r>
            <a:r>
              <a:rPr lang="en-US" sz="1200">
                <a:solidFill>
                  <a:srgbClr val="6e5494"/>
                </a:solidFill>
                <a:latin typeface="Consolas"/>
                <a:ea typeface="Consolas"/>
              </a:rPr>
              <a:t>AB].txt</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b="1" lang="en-US" sz="1200">
                <a:solidFill>
                  <a:srgbClr val="008000"/>
                </a:solidFill>
                <a:latin typeface="Consolas"/>
                <a:ea typeface="Consolas"/>
              </a:rPr>
              <a:t>do</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lang="en-US" sz="1200">
                <a:solidFill>
                  <a:srgbClr val="008000"/>
                </a:solidFill>
                <a:latin typeface="Consolas"/>
                <a:ea typeface="Consolas"/>
              </a:rPr>
              <a:t>echo</a:t>
            </a:r>
            <a:r>
              <a:rPr lang="en-US" sz="1200">
                <a:solidFill>
                  <a:srgbClr val="6e5494"/>
                </a:solidFill>
                <a:latin typeface="Consolas"/>
                <a:ea typeface="Consolas"/>
              </a:rPr>
              <a:t> </a:t>
            </a:r>
            <a:r>
              <a:rPr lang="en-US" sz="1200">
                <a:solidFill>
                  <a:srgbClr val="19177c"/>
                </a:solidFill>
                <a:latin typeface="Consolas"/>
                <a:ea typeface="Consolas"/>
              </a:rPr>
              <a:t>$datafile</a:t>
            </a:r>
            <a:r>
              <a:rPr lang="en-US" sz="1200">
                <a:solidFill>
                  <a:srgbClr val="6e5494"/>
                </a:solidFill>
                <a:latin typeface="Consolas"/>
                <a:ea typeface="Consolas"/>
              </a:rPr>
              <a:t> stats-</a:t>
            </a:r>
            <a:r>
              <a:rPr lang="en-US" sz="1200">
                <a:solidFill>
                  <a:srgbClr val="19177c"/>
                </a:solidFill>
                <a:latin typeface="Consolas"/>
                <a:ea typeface="Consolas"/>
              </a:rPr>
              <a:t>$datafile</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t>
            </a:r>
            <a:r>
              <a:rPr b="1" lang="en-US" sz="1200">
                <a:solidFill>
                  <a:srgbClr val="008000"/>
                </a:solidFill>
                <a:latin typeface="Consolas"/>
                <a:ea typeface="Consolas"/>
              </a:rPr>
              <a:t>done</a:t>
            </a:r>
            <a:endParaRPr/>
          </a:p>
          <a:p>
            <a:pPr>
              <a:lnSpc>
                <a:spcPct val="142000"/>
              </a:lnSpc>
            </a:pPr>
            <a:endParaRPr/>
          </a:p>
        </p:txBody>
      </p:sp>
      <p:sp>
        <p:nvSpPr>
          <p:cNvPr id="379" name="CustomShape 14"/>
          <p:cNvSpPr/>
          <p:nvPr/>
        </p:nvSpPr>
        <p:spPr>
          <a:xfrm>
            <a:off x="6284880" y="4647240"/>
            <a:ext cx="3335760" cy="1694880"/>
          </a:xfrm>
          <a:prstGeom prst="rect">
            <a:avLst/>
          </a:prstGeom>
          <a:solidFill>
            <a:srgbClr val="000000"/>
          </a:solidFill>
          <a:ln>
            <a:noFill/>
          </a:ln>
        </p:spPr>
        <p:txBody>
          <a:bodyPr tIns="91440" bIns="91440"/>
          <a:p>
            <a:pPr>
              <a:lnSpc>
                <a:spcPct val="142000"/>
              </a:lnSpc>
            </a:pPr>
            <a:r>
              <a:rPr lang="en-US" sz="1200">
                <a:solidFill>
                  <a:srgbClr val="303030"/>
                </a:solidFill>
                <a:latin typeface="Consolas"/>
                <a:ea typeface="Consolas"/>
              </a:rPr>
              <a:t>NENE01729A.txt stats-NENE01729A.txt</a:t>
            </a:r>
            <a:r>
              <a:rPr lang="en-US" sz="1200">
                <a:solidFill>
                  <a:srgbClr val="303030"/>
                </a:solidFill>
                <a:latin typeface="Consolas"/>
                <a:ea typeface="Consolas"/>
              </a:rPr>
              <a:t>
</a:t>
            </a:r>
            <a:r>
              <a:rPr lang="en-US" sz="1200">
                <a:solidFill>
                  <a:srgbClr val="303030"/>
                </a:solidFill>
                <a:latin typeface="Consolas"/>
                <a:ea typeface="Consolas"/>
              </a:rPr>
              <a:t>NENE01729B.txt stats-NENE01729B.txt</a:t>
            </a:r>
            <a:r>
              <a:rPr lang="en-US" sz="1200">
                <a:solidFill>
                  <a:srgbClr val="303030"/>
                </a:solidFill>
                <a:latin typeface="Consolas"/>
                <a:ea typeface="Consolas"/>
              </a:rPr>
              <a:t>
</a:t>
            </a:r>
            <a:r>
              <a:rPr lang="en-US" sz="1200">
                <a:solidFill>
                  <a:srgbClr val="303030"/>
                </a:solidFill>
                <a:latin typeface="Consolas"/>
                <a:ea typeface="Consolas"/>
              </a:rPr>
              <a:t>NENE01736A.txt stats-NENE01736A.txt</a:t>
            </a:r>
            <a:r>
              <a:rPr lang="en-US" sz="1200">
                <a:solidFill>
                  <a:srgbClr val="303030"/>
                </a:solidFill>
                <a:latin typeface="Consolas"/>
                <a:ea typeface="Consolas"/>
              </a:rPr>
              <a:t>
</a:t>
            </a:r>
            <a:r>
              <a:rPr lang="en-US" sz="1200">
                <a:solidFill>
                  <a:srgbClr val="303030"/>
                </a:solidFill>
                <a:latin typeface="Consolas"/>
                <a:ea typeface="Consolas"/>
              </a:rPr>
              <a:t>...</a:t>
            </a:r>
            <a:r>
              <a:rPr lang="en-US" sz="1200">
                <a:solidFill>
                  <a:srgbClr val="303030"/>
                </a:solidFill>
                <a:latin typeface="Consolas"/>
                <a:ea typeface="Consolas"/>
              </a:rPr>
              <a:t>
</a:t>
            </a:r>
            <a:r>
              <a:rPr lang="en-US" sz="1200">
                <a:solidFill>
                  <a:srgbClr val="303030"/>
                </a:solidFill>
                <a:latin typeface="Consolas"/>
                <a:ea typeface="Consolas"/>
              </a:rPr>
              <a:t>NENE02043A.txt stats-NENE02043A.txt</a:t>
            </a:r>
            <a:r>
              <a:rPr lang="en-US" sz="1200">
                <a:solidFill>
                  <a:srgbClr val="303030"/>
                </a:solidFill>
                <a:latin typeface="Consolas"/>
                <a:ea typeface="Consolas"/>
              </a:rPr>
              <a:t>
</a:t>
            </a:r>
            <a:r>
              <a:rPr lang="en-US" sz="1200">
                <a:solidFill>
                  <a:srgbClr val="303030"/>
                </a:solidFill>
                <a:latin typeface="Consolas"/>
                <a:ea typeface="Consolas"/>
              </a:rPr>
              <a:t>NENE02043B.txt stats-NENE02043B.txt</a:t>
            </a:r>
            <a:endParaRPr/>
          </a:p>
          <a:p>
            <a:pPr>
              <a:lnSpc>
                <a:spcPct val="142000"/>
              </a:lnSpc>
            </a:pP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80" name="CustomShape 1"/>
          <p:cNvSpPr/>
          <p:nvPr/>
        </p:nvSpPr>
        <p:spPr>
          <a:xfrm>
            <a:off x="1312560" y="750600"/>
            <a:ext cx="8988120" cy="718560"/>
          </a:xfrm>
          <a:prstGeom prst="rect">
            <a:avLst/>
          </a:prstGeom>
          <a:noFill/>
          <a:ln>
            <a:noFill/>
          </a:ln>
        </p:spPr>
        <p:txBody>
          <a:bodyPr tIns="91440" bIns="91440"/>
          <a:p>
            <a:pPr>
              <a:lnSpc>
                <a:spcPct val="100000"/>
              </a:lnSpc>
            </a:pPr>
            <a:r>
              <a:rPr b="1" lang="en-US">
                <a:solidFill>
                  <a:srgbClr val="000000"/>
                </a:solidFill>
                <a:latin typeface="Arial"/>
                <a:ea typeface="Arial"/>
              </a:rPr>
              <a:t>REDIRECCIONAMIENTO DE LA SALIDA</a:t>
            </a:r>
            <a:endParaRPr/>
          </a:p>
          <a:p>
            <a:pPr>
              <a:lnSpc>
                <a:spcPct val="100000"/>
              </a:lnSpc>
            </a:pPr>
            <a:endParaRPr/>
          </a:p>
          <a:p>
            <a:pPr>
              <a:lnSpc>
                <a:spcPct val="100000"/>
              </a:lnSpc>
            </a:pPr>
            <a:endParaRPr/>
          </a:p>
        </p:txBody>
      </p:sp>
      <p:sp>
        <p:nvSpPr>
          <p:cNvPr id="381" name="CustomShape 2"/>
          <p:cNvSpPr/>
          <p:nvPr/>
        </p:nvSpPr>
        <p:spPr>
          <a:xfrm>
            <a:off x="6480" y="0"/>
            <a:ext cx="12191760" cy="256320"/>
          </a:xfrm>
          <a:prstGeom prst="rect">
            <a:avLst/>
          </a:prstGeom>
          <a:gradFill>
            <a:gsLst>
              <a:gs pos="0">
                <a:srgbClr val="1e4e79"/>
              </a:gs>
              <a:gs pos="100000">
                <a:srgbClr val="1f3864"/>
              </a:gs>
            </a:gsLst>
            <a:lin ang="0"/>
          </a:gradFill>
          <a:ln>
            <a:noFill/>
          </a:ln>
        </p:spPr>
      </p:sp>
      <p:sp>
        <p:nvSpPr>
          <p:cNvPr id="382" name="CustomShape 3"/>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383" name="CustomShape 4"/>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384" name="CustomShape 5"/>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385" name="CustomShape 6"/>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386" name="CustomShape 7"/>
          <p:cNvSpPr/>
          <p:nvPr/>
        </p:nvSpPr>
        <p:spPr>
          <a:xfrm>
            <a:off x="1524960" y="1530360"/>
            <a:ext cx="2999520" cy="1530720"/>
          </a:xfrm>
          <a:prstGeom prst="rect">
            <a:avLst/>
          </a:prstGeom>
          <a:solidFill>
            <a:srgbClr val="000000"/>
          </a:solidFill>
          <a:ln>
            <a:noFill/>
          </a:ln>
        </p:spPr>
        <p:txBody>
          <a:bodyPr tIns="91440" bIns="91440" anchor="ctr"/>
          <a:p>
            <a:pPr>
              <a:lnSpc>
                <a:spcPct val="142000"/>
              </a:lnSpc>
            </a:pPr>
            <a:r>
              <a:rPr b="1" lang="en-US" sz="1200">
                <a:solidFill>
                  <a:srgbClr val="008000"/>
                </a:solidFill>
                <a:latin typeface="Consolas"/>
                <a:ea typeface="Consolas"/>
              </a:rPr>
              <a:t>for </a:t>
            </a:r>
            <a:r>
              <a:rPr lang="en-US" sz="1200">
                <a:solidFill>
                  <a:srgbClr val="6e5494"/>
                </a:solidFill>
                <a:latin typeface="Consolas"/>
                <a:ea typeface="Consolas"/>
              </a:rPr>
              <a:t>alkanes </a:t>
            </a:r>
            <a:r>
              <a:rPr b="1" lang="en-US" sz="1200">
                <a:solidFill>
                  <a:srgbClr val="008000"/>
                </a:solidFill>
                <a:latin typeface="Consolas"/>
                <a:ea typeface="Consolas"/>
              </a:rPr>
              <a:t>in</a:t>
            </a:r>
            <a:r>
              <a:rPr lang="en-US" sz="1200">
                <a:solidFill>
                  <a:srgbClr val="6e5494"/>
                </a:solidFill>
                <a:latin typeface="Consolas"/>
                <a:ea typeface="Consolas"/>
              </a:rPr>
              <a:t> </a:t>
            </a:r>
            <a:r>
              <a:rPr b="1" lang="en-US" sz="1200">
                <a:solidFill>
                  <a:srgbClr val="008000"/>
                </a:solidFill>
                <a:latin typeface="Consolas"/>
                <a:ea typeface="Consolas"/>
              </a:rPr>
              <a:t>*</a:t>
            </a:r>
            <a:r>
              <a:rPr lang="en-US" sz="1200">
                <a:solidFill>
                  <a:srgbClr val="6e5494"/>
                </a:solidFill>
                <a:latin typeface="Consolas"/>
                <a:ea typeface="Consolas"/>
              </a:rPr>
              <a:t>.pdb</a:t>
            </a:r>
            <a:r>
              <a:rPr lang="en-US" sz="1200">
                <a:solidFill>
                  <a:srgbClr val="6e5494"/>
                </a:solidFill>
                <a:latin typeface="Consolas"/>
                <a:ea typeface="Consolas"/>
              </a:rPr>
              <a:t>
</a:t>
            </a:r>
            <a:r>
              <a:rPr b="1" lang="en-US" sz="1200">
                <a:solidFill>
                  <a:srgbClr val="008000"/>
                </a:solidFill>
                <a:latin typeface="Consolas"/>
                <a:ea typeface="Consolas"/>
              </a:rPr>
              <a:t>do</a:t>
            </a:r>
            <a:r>
              <a:rPr b="1" lang="en-US" sz="1200">
                <a:solidFill>
                  <a:srgbClr val="008000"/>
                </a:solidFill>
                <a:latin typeface="Consolas"/>
                <a:ea typeface="Consolas"/>
              </a:rPr>
              <a:t>
</a:t>
            </a:r>
            <a:r>
              <a:rPr b="1" lang="en-US" sz="1200">
                <a:solidFill>
                  <a:srgbClr val="008000"/>
                </a:solidFill>
                <a:latin typeface="Consolas"/>
                <a:ea typeface="Consolas"/>
              </a:rPr>
              <a:t>    </a:t>
            </a:r>
            <a:r>
              <a:rPr lang="en-US" sz="1200">
                <a:solidFill>
                  <a:srgbClr val="008000"/>
                </a:solidFill>
                <a:latin typeface="Consolas"/>
                <a:ea typeface="Consolas"/>
              </a:rPr>
              <a:t>echo</a:t>
            </a:r>
            <a:r>
              <a:rPr lang="en-US" sz="1200">
                <a:solidFill>
                  <a:srgbClr val="6e5494"/>
                </a:solidFill>
                <a:latin typeface="Consolas"/>
                <a:ea typeface="Consolas"/>
              </a:rPr>
              <a:t> </a:t>
            </a:r>
            <a:r>
              <a:rPr lang="en-US" sz="1200">
                <a:solidFill>
                  <a:srgbClr val="19177c"/>
                </a:solidFill>
                <a:latin typeface="Consolas"/>
                <a:ea typeface="Consolas"/>
              </a:rPr>
              <a:t>$alkanes</a:t>
            </a:r>
            <a:r>
              <a:rPr lang="en-US" sz="1200">
                <a:solidFill>
                  <a:srgbClr val="6e5494"/>
                </a:solidFill>
                <a:latin typeface="Consolas"/>
                <a:ea typeface="Consolas"/>
              </a:rPr>
              <a:t>
</a:t>
            </a:r>
            <a:r>
              <a:rPr lang="en-US" sz="1200">
                <a:solidFill>
                  <a:srgbClr val="6e5494"/>
                </a:solidFill>
                <a:latin typeface="Consolas"/>
                <a:ea typeface="Consolas"/>
              </a:rPr>
              <a:t>    </a:t>
            </a:r>
            <a:r>
              <a:rPr lang="en-US" sz="1200">
                <a:solidFill>
                  <a:srgbClr val="008000"/>
                </a:solidFill>
                <a:latin typeface="Consolas"/>
                <a:ea typeface="Consolas"/>
              </a:rPr>
              <a:t>cat</a:t>
            </a:r>
            <a:r>
              <a:rPr lang="en-US" sz="1200">
                <a:solidFill>
                  <a:srgbClr val="6e5494"/>
                </a:solidFill>
                <a:latin typeface="Consolas"/>
                <a:ea typeface="Consolas"/>
              </a:rPr>
              <a:t> </a:t>
            </a:r>
            <a:r>
              <a:rPr lang="en-US" sz="1200">
                <a:solidFill>
                  <a:srgbClr val="19177c"/>
                </a:solidFill>
                <a:latin typeface="Consolas"/>
                <a:ea typeface="Consolas"/>
              </a:rPr>
              <a:t>$alkanes</a:t>
            </a:r>
            <a:r>
              <a:rPr lang="en-US" sz="1200">
                <a:solidFill>
                  <a:srgbClr val="6e5494"/>
                </a:solidFill>
                <a:latin typeface="Consolas"/>
                <a:ea typeface="Consolas"/>
              </a:rPr>
              <a:t> </a:t>
            </a:r>
            <a:r>
              <a:rPr lang="en-US" sz="1200">
                <a:solidFill>
                  <a:srgbClr val="666666"/>
                </a:solidFill>
                <a:latin typeface="Consolas"/>
                <a:ea typeface="Consolas"/>
              </a:rPr>
              <a:t>&gt;</a:t>
            </a:r>
            <a:r>
              <a:rPr lang="en-US" sz="1200">
                <a:solidFill>
                  <a:srgbClr val="6e5494"/>
                </a:solidFill>
                <a:latin typeface="Consolas"/>
                <a:ea typeface="Consolas"/>
              </a:rPr>
              <a:t> alkanes.pdb</a:t>
            </a:r>
            <a:r>
              <a:rPr lang="en-US" sz="1200">
                <a:solidFill>
                  <a:srgbClr val="6e5494"/>
                </a:solidFill>
                <a:latin typeface="Consolas"/>
                <a:ea typeface="Consolas"/>
              </a:rPr>
              <a:t>
</a:t>
            </a:r>
            <a:r>
              <a:rPr b="1" lang="en-US" sz="1200">
                <a:solidFill>
                  <a:srgbClr val="008000"/>
                </a:solidFill>
                <a:latin typeface="Consolas"/>
                <a:ea typeface="Consolas"/>
              </a:rPr>
              <a:t>done</a:t>
            </a:r>
            <a:endParaRPr/>
          </a:p>
        </p:txBody>
      </p:sp>
      <p:sp>
        <p:nvSpPr>
          <p:cNvPr id="387" name="CustomShape 8"/>
          <p:cNvSpPr/>
          <p:nvPr/>
        </p:nvSpPr>
        <p:spPr>
          <a:xfrm>
            <a:off x="1524960" y="3527640"/>
            <a:ext cx="2999520" cy="1380600"/>
          </a:xfrm>
          <a:prstGeom prst="rect">
            <a:avLst/>
          </a:prstGeom>
          <a:solidFill>
            <a:srgbClr val="000000"/>
          </a:solidFill>
          <a:ln>
            <a:noFill/>
          </a:ln>
        </p:spPr>
        <p:txBody>
          <a:bodyPr tIns="91440" bIns="91440" anchor="ctr"/>
          <a:p>
            <a:pPr>
              <a:lnSpc>
                <a:spcPct val="142000"/>
              </a:lnSpc>
            </a:pPr>
            <a:r>
              <a:rPr b="1" lang="en-US" sz="1200">
                <a:solidFill>
                  <a:srgbClr val="008000"/>
                </a:solidFill>
                <a:latin typeface="Consolas"/>
                <a:ea typeface="Consolas"/>
              </a:rPr>
              <a:t>for </a:t>
            </a:r>
            <a:r>
              <a:rPr lang="en-US" sz="1200">
                <a:solidFill>
                  <a:srgbClr val="6e5494"/>
                </a:solidFill>
                <a:latin typeface="Consolas"/>
                <a:ea typeface="Consolas"/>
              </a:rPr>
              <a:t>datafile </a:t>
            </a:r>
            <a:r>
              <a:rPr b="1" lang="en-US" sz="1200">
                <a:solidFill>
                  <a:srgbClr val="008000"/>
                </a:solidFill>
                <a:latin typeface="Consolas"/>
                <a:ea typeface="Consolas"/>
              </a:rPr>
              <a:t>in</a:t>
            </a:r>
            <a:r>
              <a:rPr lang="en-US" sz="1200">
                <a:solidFill>
                  <a:srgbClr val="6e5494"/>
                </a:solidFill>
                <a:latin typeface="Consolas"/>
                <a:ea typeface="Consolas"/>
              </a:rPr>
              <a:t> </a:t>
            </a:r>
            <a:r>
              <a:rPr b="1" lang="en-US" sz="1200">
                <a:solidFill>
                  <a:srgbClr val="008000"/>
                </a:solidFill>
                <a:latin typeface="Consolas"/>
                <a:ea typeface="Consolas"/>
              </a:rPr>
              <a:t>*</a:t>
            </a:r>
            <a:r>
              <a:rPr lang="en-US" sz="1200">
                <a:solidFill>
                  <a:srgbClr val="6e5494"/>
                </a:solidFill>
                <a:latin typeface="Consolas"/>
                <a:ea typeface="Consolas"/>
              </a:rPr>
              <a:t>.pdb</a:t>
            </a:r>
            <a:r>
              <a:rPr lang="en-US" sz="1200">
                <a:solidFill>
                  <a:srgbClr val="6e5494"/>
                </a:solidFill>
                <a:latin typeface="Consolas"/>
                <a:ea typeface="Consolas"/>
              </a:rPr>
              <a:t>
</a:t>
            </a:r>
            <a:r>
              <a:rPr b="1" lang="en-US" sz="1200">
                <a:solidFill>
                  <a:srgbClr val="008000"/>
                </a:solidFill>
                <a:latin typeface="Consolas"/>
                <a:ea typeface="Consolas"/>
              </a:rPr>
              <a:t>do</a:t>
            </a:r>
            <a:r>
              <a:rPr b="1" lang="en-US" sz="1200">
                <a:solidFill>
                  <a:srgbClr val="008000"/>
                </a:solidFill>
                <a:latin typeface="Consolas"/>
                <a:ea typeface="Consolas"/>
              </a:rPr>
              <a:t>
</a:t>
            </a:r>
            <a:r>
              <a:rPr b="1" lang="en-US" sz="1200">
                <a:solidFill>
                  <a:srgbClr val="008000"/>
                </a:solidFill>
                <a:latin typeface="Consolas"/>
                <a:ea typeface="Consolas"/>
              </a:rPr>
              <a:t>   </a:t>
            </a:r>
            <a:r>
              <a:rPr lang="en-US" sz="1200">
                <a:solidFill>
                  <a:srgbClr val="008000"/>
                </a:solidFill>
                <a:latin typeface="Consolas"/>
                <a:ea typeface="Consolas"/>
              </a:rPr>
              <a:t>cat</a:t>
            </a:r>
            <a:r>
              <a:rPr lang="en-US" sz="1200">
                <a:solidFill>
                  <a:srgbClr val="6e5494"/>
                </a:solidFill>
                <a:latin typeface="Consolas"/>
                <a:ea typeface="Consolas"/>
              </a:rPr>
              <a:t> </a:t>
            </a:r>
            <a:r>
              <a:rPr lang="en-US" sz="1200">
                <a:solidFill>
                  <a:srgbClr val="19177c"/>
                </a:solidFill>
                <a:latin typeface="Consolas"/>
                <a:ea typeface="Consolas"/>
              </a:rPr>
              <a:t>$datafile</a:t>
            </a:r>
            <a:r>
              <a:rPr lang="en-US" sz="1200">
                <a:solidFill>
                  <a:srgbClr val="6e5494"/>
                </a:solidFill>
                <a:latin typeface="Consolas"/>
                <a:ea typeface="Consolas"/>
              </a:rPr>
              <a:t> </a:t>
            </a:r>
            <a:r>
              <a:rPr lang="en-US" sz="1200">
                <a:solidFill>
                  <a:srgbClr val="666666"/>
                </a:solidFill>
                <a:latin typeface="Consolas"/>
                <a:ea typeface="Consolas"/>
              </a:rPr>
              <a:t>&gt;&gt;</a:t>
            </a:r>
            <a:r>
              <a:rPr lang="en-US" sz="1200">
                <a:solidFill>
                  <a:srgbClr val="6e5494"/>
                </a:solidFill>
                <a:latin typeface="Consolas"/>
                <a:ea typeface="Consolas"/>
              </a:rPr>
              <a:t> all.pdb</a:t>
            </a:r>
            <a:r>
              <a:rPr lang="en-US" sz="1200">
                <a:solidFill>
                  <a:srgbClr val="6e5494"/>
                </a:solidFill>
                <a:latin typeface="Consolas"/>
                <a:ea typeface="Consolas"/>
              </a:rPr>
              <a:t>
</a:t>
            </a:r>
            <a:r>
              <a:rPr b="1" lang="en-US" sz="1200">
                <a:solidFill>
                  <a:srgbClr val="008000"/>
                </a:solidFill>
                <a:latin typeface="Consolas"/>
                <a:ea typeface="Consolas"/>
              </a:rPr>
              <a:t>done</a:t>
            </a:r>
            <a:endParaRPr/>
          </a:p>
        </p:txBody>
      </p:sp>
      <p:sp>
        <p:nvSpPr>
          <p:cNvPr id="388" name="CustomShape 9"/>
          <p:cNvSpPr/>
          <p:nvPr/>
        </p:nvSpPr>
        <p:spPr>
          <a:xfrm>
            <a:off x="5170680" y="1963800"/>
            <a:ext cx="5630400" cy="673920"/>
          </a:xfrm>
          <a:prstGeom prst="rect">
            <a:avLst/>
          </a:prstGeom>
          <a:noFill/>
          <a:ln>
            <a:noFill/>
          </a:ln>
        </p:spPr>
        <p:txBody>
          <a:bodyPr tIns="91440" bIns="91440"/>
          <a:p>
            <a:pPr algn="just">
              <a:lnSpc>
                <a:spcPct val="100000"/>
              </a:lnSpc>
            </a:pPr>
            <a:r>
              <a:rPr lang="en-US" sz="1400">
                <a:solidFill>
                  <a:srgbClr val="333333"/>
                </a:solidFill>
                <a:latin typeface="Arial"/>
                <a:ea typeface="Arial"/>
              </a:rPr>
              <a:t>El texto de cada archivo se escribe (uno a la vez) en </a:t>
            </a:r>
            <a:r>
              <a:rPr lang="en-US" sz="1400">
                <a:solidFill>
                  <a:srgbClr val="3d90d9"/>
                </a:solidFill>
                <a:latin typeface="Consolas"/>
                <a:ea typeface="Consolas"/>
              </a:rPr>
              <a:t>alkanes.pdb</a:t>
            </a:r>
            <a:r>
              <a:rPr lang="en-US" sz="1400">
                <a:solidFill>
                  <a:srgbClr val="333333"/>
                </a:solidFill>
                <a:latin typeface="Arial"/>
                <a:ea typeface="Arial"/>
              </a:rPr>
              <a:t>. Sin embargo, el archivo se sobrescribe en cada iteración del bucle.</a:t>
            </a:r>
            <a:endParaRPr/>
          </a:p>
        </p:txBody>
      </p:sp>
      <p:sp>
        <p:nvSpPr>
          <p:cNvPr id="389" name="CustomShape 10"/>
          <p:cNvSpPr/>
          <p:nvPr/>
        </p:nvSpPr>
        <p:spPr>
          <a:xfrm>
            <a:off x="5170680" y="3707640"/>
            <a:ext cx="5630400" cy="1020600"/>
          </a:xfrm>
          <a:prstGeom prst="rect">
            <a:avLst/>
          </a:prstGeom>
          <a:noFill/>
          <a:ln>
            <a:noFill/>
          </a:ln>
        </p:spPr>
        <p:txBody>
          <a:bodyPr tIns="91440" bIns="91440" anchor="ctr"/>
          <a:p>
            <a:pPr algn="just">
              <a:lnSpc>
                <a:spcPct val="100000"/>
              </a:lnSpc>
            </a:pPr>
            <a:r>
              <a:rPr lang="en-US" sz="1400">
                <a:solidFill>
                  <a:srgbClr val="3d90d9"/>
                </a:solidFill>
                <a:latin typeface="Consolas"/>
                <a:ea typeface="Consolas"/>
              </a:rPr>
              <a:t>&gt;&gt;</a:t>
            </a:r>
            <a:r>
              <a:rPr lang="en-US" sz="1400">
                <a:solidFill>
                  <a:srgbClr val="333333"/>
                </a:solidFill>
                <a:latin typeface="Arial"/>
                <a:ea typeface="Arial"/>
              </a:rPr>
              <a:t> concatena en un archivo, en lugar de sobrescribirlo con la salida del comando. Dado que la salida del comando </a:t>
            </a:r>
            <a:r>
              <a:rPr lang="en-US" sz="1400">
                <a:solidFill>
                  <a:srgbClr val="3d90d9"/>
                </a:solidFill>
                <a:latin typeface="Consolas"/>
                <a:ea typeface="Consolas"/>
              </a:rPr>
              <a:t>cat</a:t>
            </a:r>
            <a:r>
              <a:rPr lang="en-US" sz="1400">
                <a:solidFill>
                  <a:srgbClr val="333333"/>
                </a:solidFill>
                <a:latin typeface="Arial"/>
                <a:ea typeface="Arial"/>
              </a:rPr>
              <a:t> ha sido redirigida, nada se imprime en pantalla.</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390" name="Google Shape;488;p35" descr=""/>
          <p:cNvPicPr/>
          <p:nvPr/>
        </p:nvPicPr>
        <p:blipFill>
          <a:blip r:embed="rId1"/>
          <a:stretch>
            <a:fillRect/>
          </a:stretch>
        </p:blipFill>
        <p:spPr>
          <a:xfrm>
            <a:off x="3874320" y="2320200"/>
            <a:ext cx="8241120" cy="4304160"/>
          </a:xfrm>
          <a:prstGeom prst="rect">
            <a:avLst/>
          </a:prstGeom>
          <a:ln>
            <a:noFill/>
          </a:ln>
        </p:spPr>
      </p:pic>
      <p:sp>
        <p:nvSpPr>
          <p:cNvPr id="391" name="CustomShape 1"/>
          <p:cNvSpPr/>
          <p:nvPr/>
        </p:nvSpPr>
        <p:spPr>
          <a:xfrm>
            <a:off x="1366920" y="1528200"/>
            <a:ext cx="9723600" cy="3343320"/>
          </a:xfrm>
          <a:prstGeom prst="rect">
            <a:avLst/>
          </a:prstGeom>
          <a:noFill/>
          <a:ln>
            <a:noFill/>
          </a:ln>
        </p:spPr>
        <p:txBody>
          <a:bodyPr tIns="91440" bIns="91440"/>
          <a:p>
            <a:pPr algn="just">
              <a:lnSpc>
                <a:spcPct val="150000"/>
              </a:lnSpc>
              <a:buFont typeface="Arial"/>
              <a:buChar char="❖"/>
            </a:pPr>
            <a:r>
              <a:rPr lang="en-US" sz="1400">
                <a:solidFill>
                  <a:srgbClr val="333333"/>
                </a:solidFill>
                <a:latin typeface="Arial"/>
                <a:ea typeface="Arial"/>
              </a:rPr>
              <a:t>Un bucle </a:t>
            </a:r>
            <a:r>
              <a:rPr lang="en-US" sz="1400">
                <a:solidFill>
                  <a:srgbClr val="3d90d9"/>
                </a:solidFill>
                <a:latin typeface="Consolas"/>
                <a:ea typeface="Consolas"/>
              </a:rPr>
              <a:t>for</a:t>
            </a:r>
            <a:r>
              <a:rPr lang="en-US" sz="1400">
                <a:solidFill>
                  <a:srgbClr val="333333"/>
                </a:solidFill>
                <a:latin typeface="Arial"/>
                <a:ea typeface="Arial"/>
              </a:rPr>
              <a:t> repite comandos una vez para cada elemento de una lista.</a:t>
            </a:r>
            <a:endParaRPr/>
          </a:p>
          <a:p>
            <a:pPr algn="just">
              <a:lnSpc>
                <a:spcPct val="150000"/>
              </a:lnSpc>
              <a:buFont typeface="Arial"/>
              <a:buChar char="❖"/>
            </a:pPr>
            <a:r>
              <a:rPr lang="en-US" sz="1400">
                <a:solidFill>
                  <a:srgbClr val="333333"/>
                </a:solidFill>
                <a:latin typeface="Arial"/>
                <a:ea typeface="Arial"/>
              </a:rPr>
              <a:t>Cada bucle </a:t>
            </a:r>
            <a:r>
              <a:rPr lang="en-US" sz="1400">
                <a:solidFill>
                  <a:srgbClr val="3d90d9"/>
                </a:solidFill>
                <a:latin typeface="Consolas"/>
                <a:ea typeface="Consolas"/>
              </a:rPr>
              <a:t>for</a:t>
            </a:r>
            <a:r>
              <a:rPr lang="en-US" sz="1400">
                <a:solidFill>
                  <a:srgbClr val="333333"/>
                </a:solidFill>
                <a:latin typeface="Arial"/>
                <a:ea typeface="Arial"/>
              </a:rPr>
              <a:t> necesita una variable para referirse al elemento en el que está trabajando actualmente.</a:t>
            </a:r>
            <a:endParaRPr/>
          </a:p>
          <a:p>
            <a:pPr algn="just">
              <a:lnSpc>
                <a:spcPct val="150000"/>
              </a:lnSpc>
              <a:buFont typeface="Arial"/>
              <a:buChar char="❖"/>
            </a:pPr>
            <a:r>
              <a:rPr lang="en-US" sz="1400">
                <a:solidFill>
                  <a:srgbClr val="333333"/>
                </a:solidFill>
                <a:latin typeface="Arial"/>
                <a:ea typeface="Arial"/>
              </a:rPr>
              <a:t>Uso de </a:t>
            </a:r>
            <a:r>
              <a:rPr lang="en-US" sz="1400">
                <a:solidFill>
                  <a:srgbClr val="3d90d9"/>
                </a:solidFill>
                <a:latin typeface="Consolas"/>
                <a:ea typeface="Consolas"/>
              </a:rPr>
              <a:t>$name</a:t>
            </a:r>
            <a:r>
              <a:rPr lang="en-US" sz="1400">
                <a:solidFill>
                  <a:srgbClr val="333333"/>
                </a:solidFill>
                <a:latin typeface="Arial"/>
                <a:ea typeface="Arial"/>
              </a:rPr>
              <a:t> para expandir una variable (es decir, obtener su valor). También se puede usar </a:t>
            </a:r>
            <a:r>
              <a:rPr lang="en-US" sz="1400">
                <a:solidFill>
                  <a:srgbClr val="3d90d9"/>
                </a:solidFill>
                <a:latin typeface="Consolas"/>
                <a:ea typeface="Consolas"/>
              </a:rPr>
              <a:t>${name}</a:t>
            </a:r>
            <a:r>
              <a:rPr lang="en-US" sz="1400">
                <a:solidFill>
                  <a:srgbClr val="333333"/>
                </a:solidFill>
                <a:latin typeface="Arial"/>
                <a:ea typeface="Arial"/>
              </a:rPr>
              <a:t>.</a:t>
            </a:r>
            <a:endParaRPr/>
          </a:p>
          <a:p>
            <a:pPr algn="just">
              <a:lnSpc>
                <a:spcPct val="150000"/>
              </a:lnSpc>
              <a:buFont typeface="Arial"/>
              <a:buChar char="❖"/>
            </a:pPr>
            <a:r>
              <a:rPr lang="en-US" sz="1400">
                <a:solidFill>
                  <a:srgbClr val="333333"/>
                </a:solidFill>
                <a:latin typeface="Arial"/>
                <a:ea typeface="Arial"/>
              </a:rPr>
              <a:t>No utilizar espacios, comillas o caracteres especiales como ‘*’ o ‘?’ en nombres de directorios, ya que complica la expansión de variables.</a:t>
            </a:r>
            <a:endParaRPr/>
          </a:p>
          <a:p>
            <a:pPr algn="just">
              <a:lnSpc>
                <a:spcPct val="150000"/>
              </a:lnSpc>
              <a:buFont typeface="Arial"/>
              <a:buChar char="❖"/>
            </a:pPr>
            <a:r>
              <a:rPr lang="en-US" sz="1400">
                <a:solidFill>
                  <a:srgbClr val="333333"/>
                </a:solidFill>
                <a:latin typeface="Arial"/>
                <a:ea typeface="Arial"/>
              </a:rPr>
              <a:t>Proporcionar a los archivos nombres coherentes que sean fáciles de combinar con los caracteres especiales para facilitar la selección de los bucles.</a:t>
            </a:r>
            <a:endParaRPr/>
          </a:p>
          <a:p>
            <a:pPr algn="just">
              <a:lnSpc>
                <a:spcPct val="150000"/>
              </a:lnSpc>
              <a:buFont typeface="Arial"/>
              <a:buChar char="❖"/>
            </a:pPr>
            <a:r>
              <a:rPr lang="en-US" sz="1400">
                <a:solidFill>
                  <a:srgbClr val="333333"/>
                </a:solidFill>
                <a:latin typeface="Arial"/>
                <a:ea typeface="Arial"/>
              </a:rPr>
              <a:t>Utilizar la tecla de flecha hacia arriba para desplazarse por los comandos anteriores para editarlos y repetirlos.</a:t>
            </a:r>
            <a:endParaRPr/>
          </a:p>
          <a:p>
            <a:pPr algn="just">
              <a:lnSpc>
                <a:spcPct val="150000"/>
              </a:lnSpc>
              <a:buFont typeface="Arial"/>
              <a:buChar char="❖"/>
            </a:pPr>
            <a:r>
              <a:rPr lang="en-US" sz="1400">
                <a:solidFill>
                  <a:srgbClr val="333333"/>
                </a:solidFill>
                <a:latin typeface="Arial"/>
                <a:ea typeface="Arial"/>
              </a:rPr>
              <a:t>Usar</a:t>
            </a:r>
            <a:r>
              <a:rPr lang="en-US" sz="1400">
                <a:solidFill>
                  <a:srgbClr val="3d90d9"/>
                </a:solidFill>
                <a:latin typeface="Consolas"/>
                <a:ea typeface="Consolas"/>
              </a:rPr>
              <a:t> Ctrl-R</a:t>
            </a:r>
            <a:r>
              <a:rPr lang="en-US" sz="1400">
                <a:solidFill>
                  <a:srgbClr val="333333"/>
                </a:solidFill>
                <a:latin typeface="Arial"/>
                <a:ea typeface="Arial"/>
              </a:rPr>
              <a:t> para buscar a través de los comandos previamente introducidos.</a:t>
            </a:r>
            <a:endParaRPr/>
          </a:p>
          <a:p>
            <a:pPr algn="just">
              <a:lnSpc>
                <a:spcPct val="150000"/>
              </a:lnSpc>
              <a:buFont typeface="Arial"/>
              <a:buChar char="❖"/>
            </a:pPr>
            <a:r>
              <a:rPr lang="en-US" sz="1400">
                <a:solidFill>
                  <a:srgbClr val="333333"/>
                </a:solidFill>
                <a:latin typeface="Arial"/>
                <a:ea typeface="Arial"/>
              </a:rPr>
              <a:t>Usar </a:t>
            </a:r>
            <a:r>
              <a:rPr lang="en-US" sz="1400">
                <a:solidFill>
                  <a:srgbClr val="3d90d9"/>
                </a:solidFill>
                <a:latin typeface="Consolas"/>
                <a:ea typeface="Consolas"/>
              </a:rPr>
              <a:t>history</a:t>
            </a:r>
            <a:r>
              <a:rPr lang="en-US" sz="1400">
                <a:solidFill>
                  <a:srgbClr val="333333"/>
                </a:solidFill>
                <a:latin typeface="Arial"/>
                <a:ea typeface="Arial"/>
              </a:rPr>
              <a:t> para mostrar comandos recientes, y </a:t>
            </a:r>
            <a:r>
              <a:rPr lang="en-US" sz="1400">
                <a:solidFill>
                  <a:srgbClr val="3d90d9"/>
                </a:solidFill>
                <a:latin typeface="Consolas"/>
                <a:ea typeface="Consolas"/>
              </a:rPr>
              <a:t>!number</a:t>
            </a:r>
            <a:r>
              <a:rPr lang="en-US" sz="1400">
                <a:solidFill>
                  <a:srgbClr val="333333"/>
                </a:solidFill>
                <a:latin typeface="Arial"/>
                <a:ea typeface="Arial"/>
              </a:rPr>
              <a:t> para repetir un comando por número.</a:t>
            </a:r>
            <a:endParaRPr/>
          </a:p>
          <a:p>
            <a:pPr algn="just">
              <a:lnSpc>
                <a:spcPct val="150000"/>
              </a:lnSpc>
            </a:pPr>
            <a:endParaRPr/>
          </a:p>
          <a:p>
            <a:pPr algn="just">
              <a:lnSpc>
                <a:spcPct val="150000"/>
              </a:lnSpc>
            </a:pPr>
            <a:endParaRPr/>
          </a:p>
        </p:txBody>
      </p:sp>
      <p:sp>
        <p:nvSpPr>
          <p:cNvPr id="392" name="CustomShape 2"/>
          <p:cNvSpPr/>
          <p:nvPr/>
        </p:nvSpPr>
        <p:spPr>
          <a:xfrm>
            <a:off x="-360" y="0"/>
            <a:ext cx="12198600" cy="256320"/>
          </a:xfrm>
          <a:prstGeom prst="rect">
            <a:avLst/>
          </a:prstGeom>
          <a:gradFill>
            <a:gsLst>
              <a:gs pos="0">
                <a:srgbClr val="1e4e79"/>
              </a:gs>
              <a:gs pos="100000">
                <a:srgbClr val="1f3864"/>
              </a:gs>
            </a:gsLst>
            <a:lin ang="0"/>
          </a:gradFill>
          <a:ln>
            <a:noFill/>
          </a:ln>
        </p:spPr>
      </p:sp>
      <p:sp>
        <p:nvSpPr>
          <p:cNvPr id="393" name="CustomShape 3"/>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394" name="CustomShape 4"/>
          <p:cNvSpPr/>
          <p:nvPr/>
        </p:nvSpPr>
        <p:spPr>
          <a:xfrm>
            <a:off x="1312560" y="750600"/>
            <a:ext cx="7280280" cy="718560"/>
          </a:xfrm>
          <a:prstGeom prst="rect">
            <a:avLst/>
          </a:prstGeom>
          <a:noFill/>
          <a:ln>
            <a:noFill/>
          </a:ln>
        </p:spPr>
        <p:txBody>
          <a:bodyPr tIns="91440" bIns="91440"/>
          <a:p>
            <a:pPr>
              <a:lnSpc>
                <a:spcPct val="100000"/>
              </a:lnSpc>
            </a:pPr>
            <a:r>
              <a:rPr b="1" lang="en-US">
                <a:solidFill>
                  <a:srgbClr val="000000"/>
                </a:solidFill>
                <a:latin typeface="Arial"/>
                <a:ea typeface="Arial"/>
              </a:rPr>
              <a:t>RESUMEN: BUCLES</a:t>
            </a:r>
            <a:endParaRPr/>
          </a:p>
          <a:p>
            <a:pPr>
              <a:lnSpc>
                <a:spcPct val="100000"/>
              </a:lnSpc>
            </a:pPr>
            <a:endParaRPr/>
          </a:p>
          <a:p>
            <a:pPr>
              <a:lnSpc>
                <a:spcPct val="100000"/>
              </a:lnSpc>
            </a:pPr>
            <a:endParaRPr/>
          </a:p>
        </p:txBody>
      </p:sp>
      <p:sp>
        <p:nvSpPr>
          <p:cNvPr id="395" name="CustomShape 5"/>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396" name="CustomShape 6"/>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397" name="CustomShape 7"/>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8" name="CustomShape 1"/>
          <p:cNvSpPr/>
          <p:nvPr/>
        </p:nvSpPr>
        <p:spPr>
          <a:xfrm>
            <a:off x="6480" y="0"/>
            <a:ext cx="12191760" cy="256320"/>
          </a:xfrm>
          <a:prstGeom prst="rect">
            <a:avLst/>
          </a:prstGeom>
          <a:gradFill>
            <a:gsLst>
              <a:gs pos="0">
                <a:srgbClr val="1e4e79"/>
              </a:gs>
              <a:gs pos="100000">
                <a:srgbClr val="1f3864"/>
              </a:gs>
            </a:gsLst>
            <a:lin ang="0"/>
          </a:gradFill>
          <a:ln>
            <a:noFill/>
          </a:ln>
        </p:spPr>
      </p:sp>
      <p:sp>
        <p:nvSpPr>
          <p:cNvPr id="399" name="CustomShape 2"/>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400" name="CustomShape 3"/>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401" name="CustomShape 4"/>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402" name="CustomShape 5"/>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403" name="CustomShape 6"/>
          <p:cNvSpPr/>
          <p:nvPr/>
        </p:nvSpPr>
        <p:spPr>
          <a:xfrm>
            <a:off x="1312560" y="750600"/>
            <a:ext cx="5067720" cy="718560"/>
          </a:xfrm>
          <a:prstGeom prst="rect">
            <a:avLst/>
          </a:prstGeom>
          <a:noFill/>
          <a:ln>
            <a:noFill/>
          </a:ln>
        </p:spPr>
        <p:txBody>
          <a:bodyPr tIns="91440" bIns="91440"/>
          <a:p>
            <a:pPr>
              <a:lnSpc>
                <a:spcPct val="100000"/>
              </a:lnSpc>
            </a:pPr>
            <a:r>
              <a:rPr b="1" lang="en-US" sz="3000">
                <a:solidFill>
                  <a:srgbClr val="000000"/>
                </a:solidFill>
                <a:latin typeface="Arial"/>
                <a:ea typeface="Arial"/>
              </a:rPr>
              <a:t>Scripts de Shell</a:t>
            </a:r>
            <a:endParaRPr/>
          </a:p>
          <a:p>
            <a:pPr>
              <a:lnSpc>
                <a:spcPct val="100000"/>
              </a:lnSpc>
            </a:pPr>
            <a:endParaRPr/>
          </a:p>
          <a:p>
            <a:pPr>
              <a:lnSpc>
                <a:spcPct val="100000"/>
              </a:lnSpc>
            </a:pPr>
            <a:endParaRPr/>
          </a:p>
        </p:txBody>
      </p:sp>
      <p:sp>
        <p:nvSpPr>
          <p:cNvPr id="404" name="CustomShape 7"/>
          <p:cNvSpPr/>
          <p:nvPr/>
        </p:nvSpPr>
        <p:spPr>
          <a:xfrm>
            <a:off x="1312560" y="1463400"/>
            <a:ext cx="9225720" cy="718560"/>
          </a:xfrm>
          <a:prstGeom prst="rect">
            <a:avLst/>
          </a:prstGeom>
          <a:noFill/>
          <a:ln>
            <a:noFill/>
          </a:ln>
        </p:spPr>
      </p:sp>
      <p:sp>
        <p:nvSpPr>
          <p:cNvPr id="405" name="CustomShape 8"/>
          <p:cNvSpPr/>
          <p:nvPr/>
        </p:nvSpPr>
        <p:spPr>
          <a:xfrm>
            <a:off x="1312560" y="1463400"/>
            <a:ext cx="9442800" cy="3473280"/>
          </a:xfrm>
          <a:prstGeom prst="rect">
            <a:avLst/>
          </a:prstGeom>
          <a:noFill/>
          <a:ln>
            <a:noFill/>
          </a:ln>
        </p:spPr>
        <p:txBody>
          <a:bodyPr tIns="91440" bIns="91440"/>
          <a:p>
            <a:pPr algn="just">
              <a:lnSpc>
                <a:spcPct val="100000"/>
              </a:lnSpc>
            </a:pPr>
            <a:r>
              <a:rPr lang="en-US" sz="1400">
                <a:solidFill>
                  <a:srgbClr val="000000"/>
                </a:solidFill>
                <a:latin typeface="Arial"/>
                <a:ea typeface="Arial"/>
              </a:rPr>
              <a:t>Vamos a tomar los comandos que repetimos con frecuencia y los vamos a guardar en archivos, de modo que, podemos volver a ejecutar todas esas operaciones escribiendo un sólo comando. Por razones históricas, a un conjunto de comandos guardados en un archivo se le llama un </a:t>
            </a:r>
            <a:r>
              <a:rPr b="1" lang="en-US" sz="1400">
                <a:solidFill>
                  <a:srgbClr val="000000"/>
                </a:solidFill>
                <a:latin typeface="Arial"/>
                <a:ea typeface="Arial"/>
              </a:rPr>
              <a:t>script </a:t>
            </a:r>
            <a:r>
              <a:rPr lang="en-US" sz="1400">
                <a:solidFill>
                  <a:srgbClr val="000000"/>
                </a:solidFill>
                <a:latin typeface="Arial"/>
                <a:ea typeface="Arial"/>
              </a:rPr>
              <a:t>de la terminal.</a:t>
            </a:r>
            <a:endParaRPr/>
          </a:p>
          <a:p>
            <a:pPr algn="just">
              <a:lnSpc>
                <a:spcPct val="100000"/>
              </a:lnSpc>
            </a:pPr>
            <a:endParaRPr/>
          </a:p>
          <a:p>
            <a:pPr algn="just">
              <a:lnSpc>
                <a:spcPct val="115000"/>
              </a:lnSpc>
            </a:pPr>
            <a:r>
              <a:rPr lang="en-US" sz="1400">
                <a:solidFill>
                  <a:srgbClr val="333333"/>
                </a:solidFill>
                <a:latin typeface="Arial"/>
                <a:ea typeface="Arial"/>
              </a:rPr>
              <a:t>Comencemos por volver a </a:t>
            </a:r>
            <a:r>
              <a:rPr lang="en-US" sz="1400">
                <a:solidFill>
                  <a:srgbClr val="3d90d9"/>
                </a:solidFill>
                <a:latin typeface="Consolas"/>
                <a:ea typeface="Consolas"/>
              </a:rPr>
              <a:t>molecules/</a:t>
            </a:r>
            <a:r>
              <a:rPr lang="en-US" sz="1400">
                <a:solidFill>
                  <a:srgbClr val="333333"/>
                </a:solidFill>
                <a:latin typeface="Arial"/>
                <a:ea typeface="Arial"/>
              </a:rPr>
              <a:t> creando un nuevo archivo, </a:t>
            </a:r>
            <a:r>
              <a:rPr lang="en-US" sz="1400">
                <a:solidFill>
                  <a:srgbClr val="3d90d9"/>
                </a:solidFill>
                <a:latin typeface="Consolas"/>
                <a:ea typeface="Consolas"/>
              </a:rPr>
              <a:t>middle.sh</a:t>
            </a:r>
            <a:r>
              <a:rPr lang="en-US" sz="1400">
                <a:solidFill>
                  <a:srgbClr val="333333"/>
                </a:solidFill>
                <a:latin typeface="Arial"/>
                <a:ea typeface="Arial"/>
              </a:rPr>
              <a:t>, que se convertirá en nuestro </a:t>
            </a:r>
            <a:r>
              <a:rPr b="1" lang="en-US" sz="1400">
                <a:solidFill>
                  <a:srgbClr val="333333"/>
                </a:solidFill>
                <a:latin typeface="Arial"/>
                <a:ea typeface="Arial"/>
              </a:rPr>
              <a:t>script</a:t>
            </a:r>
            <a:r>
              <a:rPr lang="en-US" sz="1400">
                <a:solidFill>
                  <a:srgbClr val="333333"/>
                </a:solidFill>
                <a:latin typeface="Arial"/>
                <a:ea typeface="Arial"/>
              </a:rPr>
              <a:t> de la terminal:</a:t>
            </a:r>
            <a:endParaRPr/>
          </a:p>
          <a:p>
            <a:pPr>
              <a:lnSpc>
                <a:spcPct val="142000"/>
              </a:lnSpc>
            </a:pPr>
            <a:endParaRPr/>
          </a:p>
          <a:p>
            <a:pPr>
              <a:lnSpc>
                <a:spcPct val="142000"/>
              </a:lnSpc>
            </a:pPr>
            <a:endParaRPr/>
          </a:p>
          <a:p>
            <a:pPr algn="just">
              <a:lnSpc>
                <a:spcPct val="100000"/>
              </a:lnSpc>
            </a:pPr>
            <a:r>
              <a:rPr lang="en-US" sz="1400">
                <a:solidFill>
                  <a:srgbClr val="333333"/>
                </a:solidFill>
                <a:latin typeface="Arial"/>
                <a:ea typeface="Arial"/>
              </a:rPr>
              <a:t> </a:t>
            </a:r>
            <a:r>
              <a:rPr lang="en-US" sz="1400">
                <a:solidFill>
                  <a:srgbClr val="333333"/>
                </a:solidFill>
                <a:latin typeface="Arial"/>
                <a:ea typeface="Arial"/>
              </a:rPr>
              <a:t>Podemos usar el editor de texto para editar directamente el archivo - simplemente insertaremos la siguiente línea:</a:t>
            </a:r>
            <a:endParaRPr/>
          </a:p>
          <a:p>
            <a:pPr algn="just">
              <a:lnSpc>
                <a:spcPct val="100000"/>
              </a:lnSpc>
            </a:pPr>
            <a:endParaRPr/>
          </a:p>
          <a:p>
            <a:pPr>
              <a:lnSpc>
                <a:spcPct val="142000"/>
              </a:lnSpc>
            </a:pPr>
            <a:endParaRPr/>
          </a:p>
          <a:p>
            <a:pPr algn="just">
              <a:lnSpc>
                <a:spcPct val="100000"/>
              </a:lnSpc>
            </a:pPr>
            <a:r>
              <a:rPr lang="en-US" sz="1400">
                <a:solidFill>
                  <a:srgbClr val="333333"/>
                </a:solidFill>
                <a:latin typeface="Arial"/>
                <a:ea typeface="Arial"/>
              </a:rPr>
              <a:t>Una vez que hayamos guardado el archivo, podemos pedirle a la terminal que ejecute los comandos que contiene. Nuestra terminal se llama </a:t>
            </a:r>
            <a:r>
              <a:rPr lang="en-US" sz="1400">
                <a:solidFill>
                  <a:srgbClr val="3d90d9"/>
                </a:solidFill>
                <a:latin typeface="Consolas"/>
                <a:ea typeface="Consolas"/>
              </a:rPr>
              <a:t>bash</a:t>
            </a:r>
            <a:r>
              <a:rPr lang="en-US" sz="1400">
                <a:solidFill>
                  <a:srgbClr val="333333"/>
                </a:solidFill>
                <a:latin typeface="Arial"/>
                <a:ea typeface="Arial"/>
              </a:rPr>
              <a:t>, por lo que ejecutamos el siguiente comando:</a:t>
            </a:r>
            <a:endParaRPr/>
          </a:p>
          <a:p>
            <a:pPr algn="just">
              <a:lnSpc>
                <a:spcPct val="100000"/>
              </a:lnSpc>
            </a:pPr>
            <a:endParaRPr/>
          </a:p>
          <a:p>
            <a:pPr>
              <a:lnSpc>
                <a:spcPct val="142000"/>
              </a:lnSpc>
            </a:pPr>
            <a:endParaRPr/>
          </a:p>
          <a:p>
            <a:pPr algn="just">
              <a:lnSpc>
                <a:spcPct val="115000"/>
              </a:lnSpc>
            </a:pPr>
            <a:endParaRPr/>
          </a:p>
          <a:p>
            <a:pPr algn="just">
              <a:lnSpc>
                <a:spcPct val="115000"/>
              </a:lnSpc>
            </a:pPr>
            <a:endParaRPr/>
          </a:p>
        </p:txBody>
      </p:sp>
      <p:sp>
        <p:nvSpPr>
          <p:cNvPr id="406" name="CustomShape 9"/>
          <p:cNvSpPr/>
          <p:nvPr/>
        </p:nvSpPr>
        <p:spPr>
          <a:xfrm>
            <a:off x="4176720" y="5517360"/>
            <a:ext cx="329400" cy="256320"/>
          </a:xfrm>
          <a:prstGeom prst="rightArrow">
            <a:avLst>
              <a:gd name="adj1" fmla="val 50000"/>
              <a:gd name="adj2" fmla="val 50000"/>
            </a:avLst>
          </a:prstGeom>
          <a:solidFill>
            <a:srgbClr val="e7e6e6"/>
          </a:solidFill>
          <a:ln w="9360">
            <a:solidFill>
              <a:srgbClr val="44546a"/>
            </a:solidFill>
            <a:round/>
          </a:ln>
        </p:spPr>
      </p:sp>
      <p:sp>
        <p:nvSpPr>
          <p:cNvPr id="407" name="CustomShape 10"/>
          <p:cNvSpPr/>
          <p:nvPr/>
        </p:nvSpPr>
        <p:spPr>
          <a:xfrm>
            <a:off x="1485000" y="2939400"/>
            <a:ext cx="1906920" cy="65052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008000"/>
                </a:solidFill>
                <a:latin typeface="Consolas"/>
                <a:ea typeface="Consolas"/>
              </a:rPr>
              <a:t>cd </a:t>
            </a:r>
            <a:r>
              <a:rPr lang="en-US" sz="1200">
                <a:solidFill>
                  <a:srgbClr val="6e5494"/>
                </a:solidFill>
                <a:latin typeface="Consolas"/>
                <a:ea typeface="Consolas"/>
              </a:rPr>
              <a:t>molecules</a:t>
            </a:r>
            <a:r>
              <a:rPr lang="en-US" sz="1200">
                <a:solidFill>
                  <a:srgbClr val="6e5494"/>
                </a:solidFill>
                <a:latin typeface="Consolas"/>
                <a:ea typeface="Consolas"/>
              </a:rPr>
              <a:t>
</a:t>
            </a:r>
            <a:r>
              <a:rPr lang="en-US" sz="1200">
                <a:solidFill>
                  <a:srgbClr val="19177c"/>
                </a:solidFill>
                <a:latin typeface="Consolas"/>
                <a:ea typeface="Consolas"/>
              </a:rPr>
              <a:t>$ </a:t>
            </a:r>
            <a:r>
              <a:rPr lang="en-US" sz="1200">
                <a:solidFill>
                  <a:srgbClr val="6e5494"/>
                </a:solidFill>
                <a:latin typeface="Consolas"/>
                <a:ea typeface="Consolas"/>
              </a:rPr>
              <a:t>gedit middle.sh</a:t>
            </a:r>
            <a:endParaRPr/>
          </a:p>
        </p:txBody>
      </p:sp>
      <p:sp>
        <p:nvSpPr>
          <p:cNvPr id="408" name="CustomShape 11"/>
          <p:cNvSpPr/>
          <p:nvPr/>
        </p:nvSpPr>
        <p:spPr>
          <a:xfrm>
            <a:off x="1485000" y="4027680"/>
            <a:ext cx="3213720" cy="426600"/>
          </a:xfrm>
          <a:prstGeom prst="rect">
            <a:avLst/>
          </a:prstGeom>
          <a:solidFill>
            <a:srgbClr val="000000"/>
          </a:solidFill>
          <a:ln>
            <a:noFill/>
          </a:ln>
        </p:spPr>
        <p:txBody>
          <a:bodyPr tIns="91440" bIns="91440"/>
          <a:p>
            <a:pPr>
              <a:lnSpc>
                <a:spcPct val="142000"/>
              </a:lnSpc>
            </a:pPr>
            <a:r>
              <a:rPr lang="en-US" sz="1200">
                <a:solidFill>
                  <a:srgbClr val="6e5494"/>
                </a:solidFill>
                <a:latin typeface="Consolas"/>
                <a:ea typeface="Consolas"/>
              </a:rPr>
              <a:t>head </a:t>
            </a:r>
            <a:r>
              <a:rPr b="1" lang="en-US" sz="1200">
                <a:solidFill>
                  <a:srgbClr val="008000"/>
                </a:solidFill>
                <a:latin typeface="Consolas"/>
                <a:ea typeface="Consolas"/>
              </a:rPr>
              <a:t>-n</a:t>
            </a:r>
            <a:r>
              <a:rPr lang="en-US" sz="1200">
                <a:solidFill>
                  <a:srgbClr val="6e5494"/>
                </a:solidFill>
                <a:latin typeface="Consolas"/>
                <a:ea typeface="Consolas"/>
              </a:rPr>
              <a:t> 15 octane.pdb | tail </a:t>
            </a:r>
            <a:r>
              <a:rPr b="1" lang="en-US" sz="1200">
                <a:solidFill>
                  <a:srgbClr val="008000"/>
                </a:solidFill>
                <a:latin typeface="Consolas"/>
                <a:ea typeface="Consolas"/>
              </a:rPr>
              <a:t>-n</a:t>
            </a:r>
            <a:r>
              <a:rPr lang="en-US" sz="1200">
                <a:solidFill>
                  <a:srgbClr val="6e5494"/>
                </a:solidFill>
                <a:latin typeface="Consolas"/>
                <a:ea typeface="Consolas"/>
              </a:rPr>
              <a:t> 5</a:t>
            </a:r>
            <a:endParaRPr/>
          </a:p>
        </p:txBody>
      </p:sp>
      <p:sp>
        <p:nvSpPr>
          <p:cNvPr id="409" name="CustomShape 12"/>
          <p:cNvSpPr/>
          <p:nvPr/>
        </p:nvSpPr>
        <p:spPr>
          <a:xfrm>
            <a:off x="1500120" y="5432400"/>
            <a:ext cx="1906920" cy="42660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6e5494"/>
                </a:solidFill>
                <a:latin typeface="Consolas"/>
                <a:ea typeface="Consolas"/>
              </a:rPr>
              <a:t>bash middle.sh</a:t>
            </a:r>
            <a:endParaRPr/>
          </a:p>
        </p:txBody>
      </p:sp>
      <p:sp>
        <p:nvSpPr>
          <p:cNvPr id="410" name="CustomShape 13"/>
          <p:cNvSpPr/>
          <p:nvPr/>
        </p:nvSpPr>
        <p:spPr>
          <a:xfrm>
            <a:off x="5247000" y="5098680"/>
            <a:ext cx="5953320" cy="1222920"/>
          </a:xfrm>
          <a:prstGeom prst="rect">
            <a:avLst/>
          </a:prstGeom>
          <a:solidFill>
            <a:srgbClr val="000000"/>
          </a:solidFill>
          <a:ln>
            <a:noFill/>
          </a:ln>
        </p:spPr>
        <p:txBody>
          <a:bodyPr tIns="91440" bIns="91440"/>
          <a:p>
            <a:pPr>
              <a:lnSpc>
                <a:spcPct val="115000"/>
              </a:lnSpc>
            </a:pPr>
            <a:r>
              <a:rPr lang="en-US" sz="1200">
                <a:solidFill>
                  <a:srgbClr val="303030"/>
                </a:solidFill>
                <a:latin typeface="Consolas"/>
                <a:ea typeface="Consolas"/>
              </a:rPr>
              <a:t>ATOM      9  H           1      -4.502   0.681   0.785  1.00  0.00</a:t>
            </a:r>
            <a:r>
              <a:rPr lang="en-US" sz="1200">
                <a:solidFill>
                  <a:srgbClr val="303030"/>
                </a:solidFill>
                <a:latin typeface="Consolas"/>
                <a:ea typeface="Consolas"/>
              </a:rPr>
              <a:t>
</a:t>
            </a:r>
            <a:r>
              <a:rPr lang="en-US" sz="1200">
                <a:solidFill>
                  <a:srgbClr val="303030"/>
                </a:solidFill>
                <a:latin typeface="Consolas"/>
                <a:ea typeface="Consolas"/>
              </a:rPr>
              <a:t>ATOM     10  H           1      -5.254  -0.243  -0.537  1.00  0.00</a:t>
            </a:r>
            <a:r>
              <a:rPr lang="en-US" sz="1200">
                <a:solidFill>
                  <a:srgbClr val="303030"/>
                </a:solidFill>
                <a:latin typeface="Consolas"/>
                <a:ea typeface="Consolas"/>
              </a:rPr>
              <a:t>
</a:t>
            </a:r>
            <a:r>
              <a:rPr lang="en-US" sz="1200">
                <a:solidFill>
                  <a:srgbClr val="303030"/>
                </a:solidFill>
                <a:latin typeface="Consolas"/>
                <a:ea typeface="Consolas"/>
              </a:rPr>
              <a:t>ATOM     11  H           1      -4.357   1.252  -0.895  1.00  0.00</a:t>
            </a:r>
            <a:r>
              <a:rPr lang="en-US" sz="1200">
                <a:solidFill>
                  <a:srgbClr val="303030"/>
                </a:solidFill>
                <a:latin typeface="Consolas"/>
                <a:ea typeface="Consolas"/>
              </a:rPr>
              <a:t>
</a:t>
            </a:r>
            <a:r>
              <a:rPr lang="en-US" sz="1200">
                <a:solidFill>
                  <a:srgbClr val="303030"/>
                </a:solidFill>
                <a:latin typeface="Consolas"/>
                <a:ea typeface="Consolas"/>
              </a:rPr>
              <a:t>ATOM     12  H           1      -3.009  -0.741  -1.467  1.00  0.00</a:t>
            </a:r>
            <a:r>
              <a:rPr lang="en-US" sz="1200">
                <a:solidFill>
                  <a:srgbClr val="303030"/>
                </a:solidFill>
                <a:latin typeface="Consolas"/>
                <a:ea typeface="Consolas"/>
              </a:rPr>
              <a:t>
</a:t>
            </a:r>
            <a:r>
              <a:rPr lang="en-US" sz="1200">
                <a:solidFill>
                  <a:srgbClr val="303030"/>
                </a:solidFill>
                <a:latin typeface="Consolas"/>
                <a:ea typeface="Consolas"/>
              </a:rPr>
              <a:t>ATOM     13  H           1      -3.172  -1.337   0.206  1.00  0.00</a:t>
            </a: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11" name="CustomShape 1"/>
          <p:cNvSpPr/>
          <p:nvPr/>
        </p:nvSpPr>
        <p:spPr>
          <a:xfrm>
            <a:off x="1312560" y="750600"/>
            <a:ext cx="8988120" cy="718560"/>
          </a:xfrm>
          <a:prstGeom prst="rect">
            <a:avLst/>
          </a:prstGeom>
          <a:noFill/>
          <a:ln>
            <a:noFill/>
          </a:ln>
        </p:spPr>
        <p:txBody>
          <a:bodyPr tIns="91440" bIns="91440"/>
          <a:p>
            <a:pPr>
              <a:lnSpc>
                <a:spcPct val="100000"/>
              </a:lnSpc>
            </a:pPr>
            <a:r>
              <a:rPr b="1" lang="en-US">
                <a:solidFill>
                  <a:srgbClr val="000000"/>
                </a:solidFill>
                <a:latin typeface="Arial"/>
                <a:ea typeface="Arial"/>
              </a:rPr>
              <a:t>GENERALIZACIÓN DE SCRIPTS</a:t>
            </a:r>
            <a:endParaRPr/>
          </a:p>
          <a:p>
            <a:pPr>
              <a:lnSpc>
                <a:spcPct val="100000"/>
              </a:lnSpc>
            </a:pPr>
            <a:endParaRPr/>
          </a:p>
          <a:p>
            <a:pPr>
              <a:lnSpc>
                <a:spcPct val="100000"/>
              </a:lnSpc>
            </a:pPr>
            <a:endParaRPr/>
          </a:p>
        </p:txBody>
      </p:sp>
      <p:sp>
        <p:nvSpPr>
          <p:cNvPr id="412" name="CustomShape 2"/>
          <p:cNvSpPr/>
          <p:nvPr/>
        </p:nvSpPr>
        <p:spPr>
          <a:xfrm>
            <a:off x="6480" y="0"/>
            <a:ext cx="12191760" cy="256320"/>
          </a:xfrm>
          <a:prstGeom prst="rect">
            <a:avLst/>
          </a:prstGeom>
          <a:gradFill>
            <a:gsLst>
              <a:gs pos="0">
                <a:srgbClr val="1e4e79"/>
              </a:gs>
              <a:gs pos="100000">
                <a:srgbClr val="1f3864"/>
              </a:gs>
            </a:gsLst>
            <a:lin ang="0"/>
          </a:gradFill>
          <a:ln>
            <a:noFill/>
          </a:ln>
        </p:spPr>
      </p:sp>
      <p:sp>
        <p:nvSpPr>
          <p:cNvPr id="413" name="CustomShape 3"/>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414" name="CustomShape 4"/>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415" name="CustomShape 5"/>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416" name="CustomShape 6"/>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417" name="CustomShape 7"/>
          <p:cNvSpPr/>
          <p:nvPr/>
        </p:nvSpPr>
        <p:spPr>
          <a:xfrm>
            <a:off x="1236600" y="1234800"/>
            <a:ext cx="9442800" cy="2913120"/>
          </a:xfrm>
          <a:prstGeom prst="rect">
            <a:avLst/>
          </a:prstGeom>
          <a:noFill/>
          <a:ln>
            <a:noFill/>
          </a:ln>
        </p:spPr>
        <p:txBody>
          <a:bodyPr tIns="91440" bIns="91440"/>
          <a:p>
            <a:pPr algn="just">
              <a:lnSpc>
                <a:spcPct val="100000"/>
              </a:lnSpc>
            </a:pPr>
            <a:r>
              <a:rPr lang="en-US" sz="1400">
                <a:solidFill>
                  <a:srgbClr val="1155cc"/>
                </a:solidFill>
                <a:latin typeface="Arial"/>
                <a:ea typeface="Arial"/>
              </a:rPr>
              <a:t>¿Qué pasa si queremos seleccionar líneas de un archivo arbitrario?</a:t>
            </a:r>
            <a:r>
              <a:rPr lang="en-US" sz="1400">
                <a:solidFill>
                  <a:srgbClr val="333333"/>
                </a:solidFill>
                <a:latin typeface="Arial"/>
                <a:ea typeface="Arial"/>
              </a:rPr>
              <a:t> Podríamos editar middle.sh cada vez para cambiar el nombre de archivo, pero eso probablemente llevaría más tiempo que simplemente volver a escribir el comando. En cambio, editemos middle.sh y hagamos que sea más versátil:</a:t>
            </a:r>
            <a:endParaRPr/>
          </a:p>
          <a:p>
            <a:pPr algn="just">
              <a:lnSpc>
                <a:spcPct val="100000"/>
              </a:lnSpc>
            </a:pPr>
            <a:endParaRPr/>
          </a:p>
          <a:p>
            <a:pPr>
              <a:lnSpc>
                <a:spcPct val="142000"/>
              </a:lnSpc>
            </a:pPr>
            <a:endParaRPr/>
          </a:p>
          <a:p>
            <a:pPr>
              <a:lnSpc>
                <a:spcPct val="142000"/>
              </a:lnSpc>
            </a:pPr>
            <a:r>
              <a:rPr lang="en-US" sz="1400">
                <a:solidFill>
                  <a:srgbClr val="333333"/>
                </a:solidFill>
                <a:latin typeface="Arial"/>
                <a:ea typeface="Arial"/>
              </a:rPr>
              <a:t>Ahora, dentro de “gedit”, reemplaza el texto </a:t>
            </a:r>
            <a:r>
              <a:rPr lang="en-US" sz="1400">
                <a:solidFill>
                  <a:srgbClr val="3d90d9"/>
                </a:solidFill>
                <a:latin typeface="Consolas"/>
                <a:ea typeface="Consolas"/>
              </a:rPr>
              <a:t>octane.pdb</a:t>
            </a:r>
            <a:r>
              <a:rPr lang="en-US" sz="1400">
                <a:solidFill>
                  <a:srgbClr val="333333"/>
                </a:solidFill>
                <a:latin typeface="Arial"/>
                <a:ea typeface="Arial"/>
              </a:rPr>
              <a:t> con la variable especial denominada </a:t>
            </a:r>
            <a:r>
              <a:rPr lang="en-US" sz="1400">
                <a:solidFill>
                  <a:srgbClr val="3d90d9"/>
                </a:solidFill>
                <a:latin typeface="Consolas"/>
                <a:ea typeface="Consolas"/>
              </a:rPr>
              <a:t>$1</a:t>
            </a:r>
            <a:r>
              <a:rPr lang="en-US" sz="1400">
                <a:solidFill>
                  <a:srgbClr val="333333"/>
                </a:solidFill>
                <a:latin typeface="Arial"/>
                <a:ea typeface="Arial"/>
              </a:rPr>
              <a:t>:</a:t>
            </a:r>
            <a:endParaRPr/>
          </a:p>
          <a:p>
            <a:pPr>
              <a:lnSpc>
                <a:spcPct val="142000"/>
              </a:lnSpc>
            </a:pPr>
            <a:endParaRPr/>
          </a:p>
          <a:p>
            <a:pPr>
              <a:lnSpc>
                <a:spcPct val="100000"/>
              </a:lnSpc>
            </a:pPr>
            <a:r>
              <a:rPr lang="en-US" sz="1400">
                <a:solidFill>
                  <a:srgbClr val="333333"/>
                </a:solidFill>
                <a:latin typeface="Arial"/>
                <a:ea typeface="Arial"/>
              </a:rPr>
              <a:t>Dentro de un </a:t>
            </a:r>
            <a:r>
              <a:rPr b="1" lang="en-US" sz="1400">
                <a:solidFill>
                  <a:srgbClr val="333333"/>
                </a:solidFill>
                <a:latin typeface="Arial"/>
                <a:ea typeface="Arial"/>
              </a:rPr>
              <a:t>script</a:t>
            </a:r>
            <a:r>
              <a:rPr lang="en-US" sz="1400">
                <a:solidFill>
                  <a:srgbClr val="333333"/>
                </a:solidFill>
                <a:latin typeface="Arial"/>
                <a:ea typeface="Arial"/>
              </a:rPr>
              <a:t> de la terminal,</a:t>
            </a:r>
            <a:r>
              <a:rPr lang="en-US" sz="1400">
                <a:solidFill>
                  <a:srgbClr val="3d90d9"/>
                </a:solidFill>
                <a:latin typeface="Consolas"/>
                <a:ea typeface="Consolas"/>
              </a:rPr>
              <a:t>$1</a:t>
            </a:r>
            <a:r>
              <a:rPr lang="en-US" sz="1400">
                <a:solidFill>
                  <a:srgbClr val="333333"/>
                </a:solidFill>
                <a:latin typeface="Arial"/>
                <a:ea typeface="Arial"/>
              </a:rPr>
              <a:t> significa “el primer nombre de archivo (u otro parámetro) en la línea de comandos”. Ahora podemos ejecutar nuestro </a:t>
            </a:r>
            <a:r>
              <a:rPr b="1" lang="en-US" sz="1400">
                <a:solidFill>
                  <a:srgbClr val="333333"/>
                </a:solidFill>
                <a:latin typeface="Arial"/>
                <a:ea typeface="Arial"/>
              </a:rPr>
              <a:t>script</a:t>
            </a:r>
            <a:r>
              <a:rPr lang="en-US" sz="1400">
                <a:solidFill>
                  <a:srgbClr val="333333"/>
                </a:solidFill>
                <a:latin typeface="Arial"/>
                <a:ea typeface="Arial"/>
              </a:rPr>
              <a:t> de esta manera:</a:t>
            </a:r>
            <a:endParaRPr/>
          </a:p>
          <a:p>
            <a:pPr>
              <a:lnSpc>
                <a:spcPct val="142000"/>
              </a:lnSpc>
            </a:pPr>
            <a:endParaRPr/>
          </a:p>
        </p:txBody>
      </p:sp>
      <p:sp>
        <p:nvSpPr>
          <p:cNvPr id="418" name="CustomShape 8"/>
          <p:cNvSpPr/>
          <p:nvPr/>
        </p:nvSpPr>
        <p:spPr>
          <a:xfrm>
            <a:off x="4584600" y="5573880"/>
            <a:ext cx="329400" cy="256320"/>
          </a:xfrm>
          <a:prstGeom prst="rightArrow">
            <a:avLst>
              <a:gd name="adj1" fmla="val 50000"/>
              <a:gd name="adj2" fmla="val 50000"/>
            </a:avLst>
          </a:prstGeom>
          <a:solidFill>
            <a:srgbClr val="e7e6e6"/>
          </a:solidFill>
          <a:ln w="9360">
            <a:solidFill>
              <a:srgbClr val="44546a"/>
            </a:solidFill>
            <a:round/>
          </a:ln>
        </p:spPr>
      </p:sp>
      <p:sp>
        <p:nvSpPr>
          <p:cNvPr id="419" name="CustomShape 9"/>
          <p:cNvSpPr/>
          <p:nvPr/>
        </p:nvSpPr>
        <p:spPr>
          <a:xfrm>
            <a:off x="4584600" y="4195800"/>
            <a:ext cx="329400" cy="256320"/>
          </a:xfrm>
          <a:prstGeom prst="rightArrow">
            <a:avLst>
              <a:gd name="adj1" fmla="val 50000"/>
              <a:gd name="adj2" fmla="val 50000"/>
            </a:avLst>
          </a:prstGeom>
          <a:solidFill>
            <a:srgbClr val="e7e6e6"/>
          </a:solidFill>
          <a:ln w="9360">
            <a:solidFill>
              <a:srgbClr val="44546a"/>
            </a:solidFill>
            <a:round/>
          </a:ln>
        </p:spPr>
      </p:sp>
      <p:sp>
        <p:nvSpPr>
          <p:cNvPr id="420" name="CustomShape 10"/>
          <p:cNvSpPr/>
          <p:nvPr/>
        </p:nvSpPr>
        <p:spPr>
          <a:xfrm>
            <a:off x="1388520" y="2068920"/>
            <a:ext cx="1906920" cy="42660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6e5494"/>
                </a:solidFill>
                <a:latin typeface="Consolas"/>
                <a:ea typeface="Consolas"/>
              </a:rPr>
              <a:t>gedit middle.sh</a:t>
            </a:r>
            <a:endParaRPr/>
          </a:p>
        </p:txBody>
      </p:sp>
      <p:sp>
        <p:nvSpPr>
          <p:cNvPr id="421" name="CustomShape 11"/>
          <p:cNvSpPr/>
          <p:nvPr/>
        </p:nvSpPr>
        <p:spPr>
          <a:xfrm>
            <a:off x="1390680" y="2828520"/>
            <a:ext cx="2864160" cy="426600"/>
          </a:xfrm>
          <a:prstGeom prst="rect">
            <a:avLst/>
          </a:prstGeom>
          <a:solidFill>
            <a:srgbClr val="000000"/>
          </a:solidFill>
          <a:ln>
            <a:noFill/>
          </a:ln>
        </p:spPr>
        <p:txBody>
          <a:bodyPr tIns="91440" bIns="91440"/>
          <a:p>
            <a:pPr>
              <a:lnSpc>
                <a:spcPct val="142000"/>
              </a:lnSpc>
            </a:pPr>
            <a:r>
              <a:rPr lang="en-US" sz="1200">
                <a:solidFill>
                  <a:srgbClr val="6e5494"/>
                </a:solidFill>
                <a:latin typeface="Consolas"/>
                <a:ea typeface="Consolas"/>
              </a:rPr>
              <a:t>head </a:t>
            </a:r>
            <a:r>
              <a:rPr b="1" lang="en-US" sz="1200">
                <a:solidFill>
                  <a:srgbClr val="008000"/>
                </a:solidFill>
                <a:latin typeface="Consolas"/>
                <a:ea typeface="Consolas"/>
              </a:rPr>
              <a:t>-n</a:t>
            </a:r>
            <a:r>
              <a:rPr lang="en-US" sz="1200">
                <a:solidFill>
                  <a:srgbClr val="6e5494"/>
                </a:solidFill>
                <a:latin typeface="Consolas"/>
                <a:ea typeface="Consolas"/>
              </a:rPr>
              <a:t> 15 </a:t>
            </a:r>
            <a:r>
              <a:rPr lang="en-US" sz="1200">
                <a:solidFill>
                  <a:srgbClr val="ba2121"/>
                </a:solidFill>
                <a:latin typeface="Consolas"/>
                <a:ea typeface="Consolas"/>
              </a:rPr>
              <a:t>"</a:t>
            </a:r>
            <a:r>
              <a:rPr lang="en-US" sz="1200">
                <a:solidFill>
                  <a:srgbClr val="19177c"/>
                </a:solidFill>
                <a:latin typeface="Consolas"/>
                <a:ea typeface="Consolas"/>
              </a:rPr>
              <a:t>$1</a:t>
            </a:r>
            <a:r>
              <a:rPr lang="en-US" sz="1200">
                <a:solidFill>
                  <a:srgbClr val="ba2121"/>
                </a:solidFill>
                <a:latin typeface="Consolas"/>
                <a:ea typeface="Consolas"/>
              </a:rPr>
              <a:t>"</a:t>
            </a:r>
            <a:r>
              <a:rPr lang="en-US" sz="1200">
                <a:solidFill>
                  <a:srgbClr val="6e5494"/>
                </a:solidFill>
                <a:latin typeface="Consolas"/>
                <a:ea typeface="Consolas"/>
              </a:rPr>
              <a:t> | tail </a:t>
            </a:r>
            <a:r>
              <a:rPr b="1" lang="en-US" sz="1200">
                <a:solidFill>
                  <a:srgbClr val="008000"/>
                </a:solidFill>
                <a:latin typeface="Consolas"/>
                <a:ea typeface="Consolas"/>
              </a:rPr>
              <a:t>-n</a:t>
            </a:r>
            <a:r>
              <a:rPr lang="en-US" sz="1200">
                <a:solidFill>
                  <a:srgbClr val="6e5494"/>
                </a:solidFill>
                <a:latin typeface="Consolas"/>
                <a:ea typeface="Consolas"/>
              </a:rPr>
              <a:t> 5</a:t>
            </a:r>
            <a:endParaRPr/>
          </a:p>
        </p:txBody>
      </p:sp>
      <p:sp>
        <p:nvSpPr>
          <p:cNvPr id="422" name="CustomShape 12"/>
          <p:cNvSpPr/>
          <p:nvPr/>
        </p:nvSpPr>
        <p:spPr>
          <a:xfrm>
            <a:off x="5218920" y="3795480"/>
            <a:ext cx="5920560" cy="1254600"/>
          </a:xfrm>
          <a:prstGeom prst="rect">
            <a:avLst/>
          </a:prstGeom>
          <a:solidFill>
            <a:srgbClr val="000000"/>
          </a:solidFill>
          <a:ln>
            <a:noFill/>
          </a:ln>
        </p:spPr>
        <p:txBody>
          <a:bodyPr tIns="91440" bIns="91440"/>
          <a:p>
            <a:pPr>
              <a:lnSpc>
                <a:spcPct val="115000"/>
              </a:lnSpc>
            </a:pPr>
            <a:r>
              <a:rPr lang="en-US" sz="1200">
                <a:solidFill>
                  <a:srgbClr val="303030"/>
                </a:solidFill>
                <a:latin typeface="Consolas"/>
                <a:ea typeface="Consolas"/>
              </a:rPr>
              <a:t>ATOM      9  H           1      -4.502   0.681   0.785  1.00  0.00</a:t>
            </a:r>
            <a:r>
              <a:rPr lang="en-US" sz="1200">
                <a:solidFill>
                  <a:srgbClr val="303030"/>
                </a:solidFill>
                <a:latin typeface="Consolas"/>
                <a:ea typeface="Consolas"/>
              </a:rPr>
              <a:t>
</a:t>
            </a:r>
            <a:r>
              <a:rPr lang="en-US" sz="1200">
                <a:solidFill>
                  <a:srgbClr val="303030"/>
                </a:solidFill>
                <a:latin typeface="Consolas"/>
                <a:ea typeface="Consolas"/>
              </a:rPr>
              <a:t>ATOM     10  H           1      -5.254  -0.243  -0.537  1.00  0.00</a:t>
            </a:r>
            <a:r>
              <a:rPr lang="en-US" sz="1200">
                <a:solidFill>
                  <a:srgbClr val="303030"/>
                </a:solidFill>
                <a:latin typeface="Consolas"/>
                <a:ea typeface="Consolas"/>
              </a:rPr>
              <a:t>
</a:t>
            </a:r>
            <a:r>
              <a:rPr lang="en-US" sz="1200">
                <a:solidFill>
                  <a:srgbClr val="303030"/>
                </a:solidFill>
                <a:latin typeface="Consolas"/>
                <a:ea typeface="Consolas"/>
              </a:rPr>
              <a:t>ATOM     11  H           1      -4.357   1.252  -0.895  1.00  0.00</a:t>
            </a:r>
            <a:r>
              <a:rPr lang="en-US" sz="1200">
                <a:solidFill>
                  <a:srgbClr val="303030"/>
                </a:solidFill>
                <a:latin typeface="Consolas"/>
                <a:ea typeface="Consolas"/>
              </a:rPr>
              <a:t>
</a:t>
            </a:r>
            <a:r>
              <a:rPr lang="en-US" sz="1200">
                <a:solidFill>
                  <a:srgbClr val="303030"/>
                </a:solidFill>
                <a:latin typeface="Consolas"/>
                <a:ea typeface="Consolas"/>
              </a:rPr>
              <a:t>ATOM     12  H           1      -3.009  -0.741  -1.467  1.00  0.00</a:t>
            </a:r>
            <a:r>
              <a:rPr lang="en-US" sz="1200">
                <a:solidFill>
                  <a:srgbClr val="303030"/>
                </a:solidFill>
                <a:latin typeface="Consolas"/>
                <a:ea typeface="Consolas"/>
              </a:rPr>
              <a:t>
</a:t>
            </a:r>
            <a:r>
              <a:rPr lang="en-US" sz="1200">
                <a:solidFill>
                  <a:srgbClr val="303030"/>
                </a:solidFill>
                <a:latin typeface="Consolas"/>
                <a:ea typeface="Consolas"/>
              </a:rPr>
              <a:t>ATOM     13  H           1      -3.172  -1.337   0.206  1.00  0.00</a:t>
            </a:r>
            <a:endParaRPr/>
          </a:p>
        </p:txBody>
      </p:sp>
      <p:sp>
        <p:nvSpPr>
          <p:cNvPr id="423" name="CustomShape 13"/>
          <p:cNvSpPr/>
          <p:nvPr/>
        </p:nvSpPr>
        <p:spPr>
          <a:xfrm>
            <a:off x="1388520" y="5488560"/>
            <a:ext cx="2761920" cy="42660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6e5494"/>
                </a:solidFill>
                <a:latin typeface="Consolas"/>
                <a:ea typeface="Consolas"/>
              </a:rPr>
              <a:t>bash middle.sh pentane.pdb</a:t>
            </a:r>
            <a:endParaRPr/>
          </a:p>
        </p:txBody>
      </p:sp>
      <p:sp>
        <p:nvSpPr>
          <p:cNvPr id="424" name="CustomShape 14"/>
          <p:cNvSpPr/>
          <p:nvPr/>
        </p:nvSpPr>
        <p:spPr>
          <a:xfrm>
            <a:off x="1388520" y="4109760"/>
            <a:ext cx="2761920" cy="42660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6e5494"/>
                </a:solidFill>
                <a:latin typeface="Consolas"/>
                <a:ea typeface="Consolas"/>
              </a:rPr>
              <a:t>bash middle.sh octane.pdb</a:t>
            </a:r>
            <a:endParaRPr/>
          </a:p>
        </p:txBody>
      </p:sp>
      <p:sp>
        <p:nvSpPr>
          <p:cNvPr id="425" name="CustomShape 15"/>
          <p:cNvSpPr/>
          <p:nvPr/>
        </p:nvSpPr>
        <p:spPr>
          <a:xfrm>
            <a:off x="5218920" y="5248080"/>
            <a:ext cx="5920560" cy="1254600"/>
          </a:xfrm>
          <a:prstGeom prst="rect">
            <a:avLst/>
          </a:prstGeom>
          <a:solidFill>
            <a:srgbClr val="000000"/>
          </a:solidFill>
          <a:ln>
            <a:noFill/>
          </a:ln>
        </p:spPr>
        <p:txBody>
          <a:bodyPr tIns="91440" bIns="91440"/>
          <a:p>
            <a:pPr>
              <a:lnSpc>
                <a:spcPct val="115000"/>
              </a:lnSpc>
            </a:pPr>
            <a:r>
              <a:rPr lang="en-US" sz="1200">
                <a:solidFill>
                  <a:srgbClr val="303030"/>
                </a:solidFill>
                <a:latin typeface="Consolas"/>
                <a:ea typeface="Consolas"/>
              </a:rPr>
              <a:t>ATOM      9  H           1       1.324   0.350  -1.332  1.00  0.00</a:t>
            </a:r>
            <a:r>
              <a:rPr lang="en-US" sz="1200">
                <a:solidFill>
                  <a:srgbClr val="303030"/>
                </a:solidFill>
                <a:latin typeface="Consolas"/>
                <a:ea typeface="Consolas"/>
              </a:rPr>
              <a:t>
</a:t>
            </a:r>
            <a:r>
              <a:rPr lang="en-US" sz="1200">
                <a:solidFill>
                  <a:srgbClr val="303030"/>
                </a:solidFill>
                <a:latin typeface="Consolas"/>
                <a:ea typeface="Consolas"/>
              </a:rPr>
              <a:t>ATOM     10  H           1       1.271   1.378   0.122  1.00  0.00</a:t>
            </a:r>
            <a:r>
              <a:rPr lang="en-US" sz="1200">
                <a:solidFill>
                  <a:srgbClr val="303030"/>
                </a:solidFill>
                <a:latin typeface="Consolas"/>
                <a:ea typeface="Consolas"/>
              </a:rPr>
              <a:t>
</a:t>
            </a:r>
            <a:r>
              <a:rPr lang="en-US" sz="1200">
                <a:solidFill>
                  <a:srgbClr val="303030"/>
                </a:solidFill>
                <a:latin typeface="Consolas"/>
                <a:ea typeface="Consolas"/>
              </a:rPr>
              <a:t>ATOM     11  H           1      -0.074  -0.384   1.288  1.00  0.00</a:t>
            </a:r>
            <a:r>
              <a:rPr lang="en-US" sz="1200">
                <a:solidFill>
                  <a:srgbClr val="303030"/>
                </a:solidFill>
                <a:latin typeface="Consolas"/>
                <a:ea typeface="Consolas"/>
              </a:rPr>
              <a:t>
</a:t>
            </a:r>
            <a:r>
              <a:rPr lang="en-US" sz="1200">
                <a:solidFill>
                  <a:srgbClr val="303030"/>
                </a:solidFill>
                <a:latin typeface="Consolas"/>
                <a:ea typeface="Consolas"/>
              </a:rPr>
              <a:t>ATOM     12  H           1      -0.048  -1.362  -0.205  1.00  0.00</a:t>
            </a:r>
            <a:r>
              <a:rPr lang="en-US" sz="1200">
                <a:solidFill>
                  <a:srgbClr val="303030"/>
                </a:solidFill>
                <a:latin typeface="Consolas"/>
                <a:ea typeface="Consolas"/>
              </a:rPr>
              <a:t>
</a:t>
            </a:r>
            <a:r>
              <a:rPr lang="en-US" sz="1200">
                <a:solidFill>
                  <a:srgbClr val="303030"/>
                </a:solidFill>
                <a:latin typeface="Consolas"/>
                <a:ea typeface="Consolas"/>
              </a:rPr>
              <a:t>ATOM     13  H           1      -1.183   0.500  -1.412  1.00  0.00</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26" name="CustomShape 1"/>
          <p:cNvSpPr/>
          <p:nvPr/>
        </p:nvSpPr>
        <p:spPr>
          <a:xfrm>
            <a:off x="1312560" y="750600"/>
            <a:ext cx="8988120" cy="718560"/>
          </a:xfrm>
          <a:prstGeom prst="rect">
            <a:avLst/>
          </a:prstGeom>
          <a:noFill/>
          <a:ln>
            <a:noFill/>
          </a:ln>
        </p:spPr>
        <p:txBody>
          <a:bodyPr tIns="91440" bIns="91440"/>
          <a:p>
            <a:pPr>
              <a:lnSpc>
                <a:spcPct val="100000"/>
              </a:lnSpc>
            </a:pPr>
            <a:r>
              <a:rPr b="1" lang="en-US">
                <a:solidFill>
                  <a:srgbClr val="000000"/>
                </a:solidFill>
                <a:latin typeface="Arial"/>
                <a:ea typeface="Arial"/>
              </a:rPr>
              <a:t>GENERALIZACIÓN DE SCRIPTS</a:t>
            </a:r>
            <a:endParaRPr/>
          </a:p>
          <a:p>
            <a:pPr>
              <a:lnSpc>
                <a:spcPct val="100000"/>
              </a:lnSpc>
            </a:pPr>
            <a:endParaRPr/>
          </a:p>
          <a:p>
            <a:pPr>
              <a:lnSpc>
                <a:spcPct val="100000"/>
              </a:lnSpc>
            </a:pPr>
            <a:endParaRPr/>
          </a:p>
        </p:txBody>
      </p:sp>
      <p:sp>
        <p:nvSpPr>
          <p:cNvPr id="427" name="CustomShape 2"/>
          <p:cNvSpPr/>
          <p:nvPr/>
        </p:nvSpPr>
        <p:spPr>
          <a:xfrm>
            <a:off x="6480" y="0"/>
            <a:ext cx="12191760" cy="256320"/>
          </a:xfrm>
          <a:prstGeom prst="rect">
            <a:avLst/>
          </a:prstGeom>
          <a:gradFill>
            <a:gsLst>
              <a:gs pos="0">
                <a:srgbClr val="1e4e79"/>
              </a:gs>
              <a:gs pos="100000">
                <a:srgbClr val="1f3864"/>
              </a:gs>
            </a:gsLst>
            <a:lin ang="0"/>
          </a:gradFill>
          <a:ln>
            <a:noFill/>
          </a:ln>
        </p:spPr>
      </p:sp>
      <p:sp>
        <p:nvSpPr>
          <p:cNvPr id="428" name="CustomShape 3"/>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429" name="CustomShape 4"/>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430" name="CustomShape 5"/>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431" name="CustomShape 6"/>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432" name="CustomShape 7"/>
          <p:cNvSpPr/>
          <p:nvPr/>
        </p:nvSpPr>
        <p:spPr>
          <a:xfrm>
            <a:off x="1236600" y="1234800"/>
            <a:ext cx="9442800" cy="2216880"/>
          </a:xfrm>
          <a:prstGeom prst="rect">
            <a:avLst/>
          </a:prstGeom>
          <a:noFill/>
          <a:ln>
            <a:noFill/>
          </a:ln>
        </p:spPr>
        <p:txBody>
          <a:bodyPr tIns="91440" bIns="91440"/>
          <a:p>
            <a:pPr algn="just">
              <a:lnSpc>
                <a:spcPct val="100000"/>
              </a:lnSpc>
            </a:pPr>
            <a:r>
              <a:rPr lang="en-US" sz="1400">
                <a:solidFill>
                  <a:srgbClr val="333333"/>
                </a:solidFill>
                <a:latin typeface="Arial"/>
                <a:ea typeface="Arial"/>
              </a:rPr>
              <a:t>Aún así necesitamos editar </a:t>
            </a:r>
            <a:r>
              <a:rPr lang="en-US" sz="1400">
                <a:solidFill>
                  <a:srgbClr val="3d90d9"/>
                </a:solidFill>
                <a:latin typeface="Consolas"/>
                <a:ea typeface="Consolas"/>
              </a:rPr>
              <a:t>middle.sh</a:t>
            </a:r>
            <a:r>
              <a:rPr lang="en-US" sz="1400">
                <a:solidFill>
                  <a:srgbClr val="333333"/>
                </a:solidFill>
                <a:latin typeface="Arial"/>
                <a:ea typeface="Arial"/>
              </a:rPr>
              <a:t> cada vez que queramos ajustar el rango de líneas. Vamos a arreglar esto usando las variables especiales </a:t>
            </a:r>
            <a:r>
              <a:rPr lang="en-US" sz="1400">
                <a:solidFill>
                  <a:srgbClr val="3d90d9"/>
                </a:solidFill>
                <a:latin typeface="Consolas"/>
                <a:ea typeface="Consolas"/>
              </a:rPr>
              <a:t>$2</a:t>
            </a:r>
            <a:r>
              <a:rPr lang="en-US" sz="1400">
                <a:solidFill>
                  <a:srgbClr val="333333"/>
                </a:solidFill>
                <a:latin typeface="Arial"/>
                <a:ea typeface="Arial"/>
              </a:rPr>
              <a:t> y</a:t>
            </a:r>
            <a:r>
              <a:rPr lang="en-US" sz="1400">
                <a:solidFill>
                  <a:srgbClr val="3d90d9"/>
                </a:solidFill>
                <a:latin typeface="Consolas"/>
                <a:ea typeface="Consolas"/>
              </a:rPr>
              <a:t> $3</a:t>
            </a:r>
            <a:r>
              <a:rPr lang="en-US" sz="1400">
                <a:solidFill>
                  <a:srgbClr val="333333"/>
                </a:solidFill>
                <a:latin typeface="Arial"/>
                <a:ea typeface="Arial"/>
              </a:rPr>
              <a:t> para el número de líneas que se pasarán respectivamente a </a:t>
            </a:r>
            <a:r>
              <a:rPr lang="en-US" sz="1400">
                <a:solidFill>
                  <a:srgbClr val="3d90d9"/>
                </a:solidFill>
                <a:latin typeface="Consolas"/>
                <a:ea typeface="Consolas"/>
              </a:rPr>
              <a:t>head</a:t>
            </a:r>
            <a:r>
              <a:rPr lang="en-US" sz="1400">
                <a:solidFill>
                  <a:srgbClr val="333333"/>
                </a:solidFill>
                <a:latin typeface="Arial"/>
                <a:ea typeface="Arial"/>
              </a:rPr>
              <a:t> y </a:t>
            </a:r>
            <a:r>
              <a:rPr lang="en-US" sz="1400">
                <a:solidFill>
                  <a:srgbClr val="3d90d9"/>
                </a:solidFill>
                <a:latin typeface="Consolas"/>
                <a:ea typeface="Consolas"/>
              </a:rPr>
              <a:t>tail</a:t>
            </a:r>
            <a:r>
              <a:rPr lang="en-US" sz="1400">
                <a:solidFill>
                  <a:srgbClr val="333333"/>
                </a:solidFill>
                <a:latin typeface="Arial"/>
                <a:ea typeface="Arial"/>
              </a:rPr>
              <a:t>:</a:t>
            </a:r>
            <a:endParaRPr/>
          </a:p>
          <a:p>
            <a:pPr algn="just">
              <a:lnSpc>
                <a:spcPct val="142000"/>
              </a:lnSpc>
            </a:pPr>
            <a:endParaRPr/>
          </a:p>
          <a:p>
            <a:pPr algn="just">
              <a:lnSpc>
                <a:spcPct val="142000"/>
              </a:lnSpc>
            </a:pPr>
            <a:endParaRPr/>
          </a:p>
          <a:p>
            <a:pPr algn="just">
              <a:lnSpc>
                <a:spcPct val="100000"/>
              </a:lnSpc>
            </a:pPr>
            <a:r>
              <a:rPr lang="en-US" sz="1400">
                <a:solidFill>
                  <a:srgbClr val="333333"/>
                </a:solidFill>
                <a:latin typeface="Arial"/>
                <a:ea typeface="Arial"/>
              </a:rPr>
              <a:t>Ahora podemos ejecutar:</a:t>
            </a:r>
            <a:endParaRPr/>
          </a:p>
          <a:p>
            <a:pPr algn="just">
              <a:lnSpc>
                <a:spcPct val="142000"/>
              </a:lnSpc>
            </a:pPr>
            <a:endParaRPr/>
          </a:p>
          <a:p>
            <a:pPr algn="just">
              <a:lnSpc>
                <a:spcPct val="100000"/>
              </a:lnSpc>
            </a:pPr>
            <a:endParaRPr/>
          </a:p>
        </p:txBody>
      </p:sp>
      <p:sp>
        <p:nvSpPr>
          <p:cNvPr id="433" name="CustomShape 8"/>
          <p:cNvSpPr/>
          <p:nvPr/>
        </p:nvSpPr>
        <p:spPr>
          <a:xfrm>
            <a:off x="1438920" y="1917720"/>
            <a:ext cx="1906920" cy="42660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6e5494"/>
                </a:solidFill>
                <a:latin typeface="Consolas"/>
                <a:ea typeface="Consolas"/>
              </a:rPr>
              <a:t>gedit middle.sh</a:t>
            </a:r>
            <a:endParaRPr/>
          </a:p>
        </p:txBody>
      </p:sp>
      <p:sp>
        <p:nvSpPr>
          <p:cNvPr id="434" name="CustomShape 9"/>
          <p:cNvSpPr/>
          <p:nvPr/>
        </p:nvSpPr>
        <p:spPr>
          <a:xfrm>
            <a:off x="4160520" y="2002680"/>
            <a:ext cx="329400" cy="256320"/>
          </a:xfrm>
          <a:prstGeom prst="rightArrow">
            <a:avLst>
              <a:gd name="adj1" fmla="val 50000"/>
              <a:gd name="adj2" fmla="val 50000"/>
            </a:avLst>
          </a:prstGeom>
          <a:solidFill>
            <a:srgbClr val="e7e6e6"/>
          </a:solidFill>
          <a:ln w="9360">
            <a:solidFill>
              <a:srgbClr val="44546a"/>
            </a:solidFill>
            <a:round/>
          </a:ln>
        </p:spPr>
      </p:sp>
      <p:sp>
        <p:nvSpPr>
          <p:cNvPr id="435" name="CustomShape 10"/>
          <p:cNvSpPr/>
          <p:nvPr/>
        </p:nvSpPr>
        <p:spPr>
          <a:xfrm>
            <a:off x="5258880" y="1917720"/>
            <a:ext cx="3110760" cy="426600"/>
          </a:xfrm>
          <a:prstGeom prst="rect">
            <a:avLst/>
          </a:prstGeom>
          <a:solidFill>
            <a:srgbClr val="000000"/>
          </a:solidFill>
          <a:ln>
            <a:noFill/>
          </a:ln>
        </p:spPr>
        <p:txBody>
          <a:bodyPr tIns="91440" bIns="91440"/>
          <a:p>
            <a:pPr>
              <a:lnSpc>
                <a:spcPct val="142000"/>
              </a:lnSpc>
            </a:pPr>
            <a:r>
              <a:rPr lang="en-US" sz="1200">
                <a:solidFill>
                  <a:srgbClr val="303030"/>
                </a:solidFill>
                <a:latin typeface="Consolas"/>
                <a:ea typeface="Consolas"/>
              </a:rPr>
              <a:t>head -n "$2" "$1" | tail -n "$3"</a:t>
            </a:r>
            <a:endParaRPr/>
          </a:p>
        </p:txBody>
      </p:sp>
      <p:sp>
        <p:nvSpPr>
          <p:cNvPr id="436" name="CustomShape 11"/>
          <p:cNvSpPr/>
          <p:nvPr/>
        </p:nvSpPr>
        <p:spPr>
          <a:xfrm>
            <a:off x="5139720" y="4703040"/>
            <a:ext cx="329400" cy="256320"/>
          </a:xfrm>
          <a:prstGeom prst="rightArrow">
            <a:avLst>
              <a:gd name="adj1" fmla="val 50000"/>
              <a:gd name="adj2" fmla="val 50000"/>
            </a:avLst>
          </a:prstGeom>
          <a:solidFill>
            <a:srgbClr val="e7e6e6"/>
          </a:solidFill>
          <a:ln w="9360">
            <a:solidFill>
              <a:srgbClr val="44546a"/>
            </a:solidFill>
            <a:round/>
          </a:ln>
        </p:spPr>
      </p:sp>
      <p:sp>
        <p:nvSpPr>
          <p:cNvPr id="437" name="CustomShape 12"/>
          <p:cNvSpPr/>
          <p:nvPr/>
        </p:nvSpPr>
        <p:spPr>
          <a:xfrm>
            <a:off x="5063760" y="3400920"/>
            <a:ext cx="329400" cy="256320"/>
          </a:xfrm>
          <a:prstGeom prst="rightArrow">
            <a:avLst>
              <a:gd name="adj1" fmla="val 50000"/>
              <a:gd name="adj2" fmla="val 50000"/>
            </a:avLst>
          </a:prstGeom>
          <a:solidFill>
            <a:srgbClr val="e7e6e6"/>
          </a:solidFill>
          <a:ln w="9360">
            <a:solidFill>
              <a:srgbClr val="44546a"/>
            </a:solidFill>
            <a:round/>
          </a:ln>
        </p:spPr>
      </p:sp>
      <p:sp>
        <p:nvSpPr>
          <p:cNvPr id="438" name="CustomShape 13"/>
          <p:cNvSpPr/>
          <p:nvPr/>
        </p:nvSpPr>
        <p:spPr>
          <a:xfrm>
            <a:off x="6014520" y="2924640"/>
            <a:ext cx="4997160" cy="1208880"/>
          </a:xfrm>
          <a:prstGeom prst="rect">
            <a:avLst/>
          </a:prstGeom>
          <a:solidFill>
            <a:srgbClr val="000000"/>
          </a:solidFill>
          <a:ln>
            <a:noFill/>
          </a:ln>
        </p:spPr>
        <p:txBody>
          <a:bodyPr tIns="91440" bIns="91440"/>
          <a:p>
            <a:pPr>
              <a:lnSpc>
                <a:spcPct val="142000"/>
              </a:lnSpc>
            </a:pPr>
            <a:r>
              <a:rPr lang="en-US" sz="1000">
                <a:solidFill>
                  <a:srgbClr val="303030"/>
                </a:solidFill>
                <a:latin typeface="Consolas"/>
                <a:ea typeface="Consolas"/>
              </a:rPr>
              <a:t>ATOM      9  H           1       1.324   0.350  -1.332  1.00  0.00</a:t>
            </a:r>
            <a:r>
              <a:rPr lang="en-US" sz="1000">
                <a:solidFill>
                  <a:srgbClr val="303030"/>
                </a:solidFill>
                <a:latin typeface="Consolas"/>
                <a:ea typeface="Consolas"/>
              </a:rPr>
              <a:t>
</a:t>
            </a:r>
            <a:r>
              <a:rPr lang="en-US" sz="1000">
                <a:solidFill>
                  <a:srgbClr val="303030"/>
                </a:solidFill>
                <a:latin typeface="Consolas"/>
                <a:ea typeface="Consolas"/>
              </a:rPr>
              <a:t>ATOM     10  H           1       1.271   1.378   0.122  1.00  0.00</a:t>
            </a:r>
            <a:r>
              <a:rPr lang="en-US" sz="1000">
                <a:solidFill>
                  <a:srgbClr val="303030"/>
                </a:solidFill>
                <a:latin typeface="Consolas"/>
                <a:ea typeface="Consolas"/>
              </a:rPr>
              <a:t>
</a:t>
            </a:r>
            <a:r>
              <a:rPr lang="en-US" sz="1000">
                <a:solidFill>
                  <a:srgbClr val="303030"/>
                </a:solidFill>
                <a:latin typeface="Consolas"/>
                <a:ea typeface="Consolas"/>
              </a:rPr>
              <a:t>ATOM     11  H           1      -0.074  -0.384   1.288  1.00  0.00</a:t>
            </a:r>
            <a:r>
              <a:rPr lang="en-US" sz="1000">
                <a:solidFill>
                  <a:srgbClr val="303030"/>
                </a:solidFill>
                <a:latin typeface="Consolas"/>
                <a:ea typeface="Consolas"/>
              </a:rPr>
              <a:t>
</a:t>
            </a:r>
            <a:r>
              <a:rPr lang="en-US" sz="1000">
                <a:solidFill>
                  <a:srgbClr val="303030"/>
                </a:solidFill>
                <a:latin typeface="Consolas"/>
                <a:ea typeface="Consolas"/>
              </a:rPr>
              <a:t>ATOM     12  H           1      -0.048  -1.362  -0.205  1.00  0.00</a:t>
            </a:r>
            <a:r>
              <a:rPr lang="en-US" sz="1000">
                <a:solidFill>
                  <a:srgbClr val="303030"/>
                </a:solidFill>
                <a:latin typeface="Consolas"/>
                <a:ea typeface="Consolas"/>
              </a:rPr>
              <a:t>
</a:t>
            </a:r>
            <a:r>
              <a:rPr lang="en-US" sz="1000">
                <a:solidFill>
                  <a:srgbClr val="303030"/>
                </a:solidFill>
                <a:latin typeface="Consolas"/>
                <a:ea typeface="Consolas"/>
              </a:rPr>
              <a:t>ATOM     13  H           1      -1.183   0.500  -1.412  1.00  0.00</a:t>
            </a:r>
            <a:endParaRPr/>
          </a:p>
        </p:txBody>
      </p:sp>
      <p:sp>
        <p:nvSpPr>
          <p:cNvPr id="439" name="CustomShape 14"/>
          <p:cNvSpPr/>
          <p:nvPr/>
        </p:nvSpPr>
        <p:spPr>
          <a:xfrm>
            <a:off x="1374120" y="4617720"/>
            <a:ext cx="3179520" cy="42660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6e5494"/>
                </a:solidFill>
                <a:latin typeface="Consolas"/>
                <a:ea typeface="Consolas"/>
              </a:rPr>
              <a:t>bash middle.sh pentane.pdb 20 5</a:t>
            </a:r>
            <a:endParaRPr/>
          </a:p>
        </p:txBody>
      </p:sp>
      <p:sp>
        <p:nvSpPr>
          <p:cNvPr id="440" name="CustomShape 15"/>
          <p:cNvSpPr/>
          <p:nvPr/>
        </p:nvSpPr>
        <p:spPr>
          <a:xfrm>
            <a:off x="1374120" y="3315240"/>
            <a:ext cx="3179520" cy="42660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6e5494"/>
                </a:solidFill>
                <a:latin typeface="Consolas"/>
                <a:ea typeface="Consolas"/>
              </a:rPr>
              <a:t>bash middle.sh pentane.pdb 15 5</a:t>
            </a:r>
            <a:endParaRPr/>
          </a:p>
        </p:txBody>
      </p:sp>
      <p:sp>
        <p:nvSpPr>
          <p:cNvPr id="441" name="CustomShape 16"/>
          <p:cNvSpPr/>
          <p:nvPr/>
        </p:nvSpPr>
        <p:spPr>
          <a:xfrm>
            <a:off x="6014520" y="4301280"/>
            <a:ext cx="4997160" cy="1208880"/>
          </a:xfrm>
          <a:prstGeom prst="rect">
            <a:avLst/>
          </a:prstGeom>
          <a:solidFill>
            <a:srgbClr val="000000"/>
          </a:solidFill>
          <a:ln>
            <a:noFill/>
          </a:ln>
        </p:spPr>
        <p:txBody>
          <a:bodyPr tIns="91440" bIns="91440"/>
          <a:p>
            <a:pPr>
              <a:lnSpc>
                <a:spcPct val="142000"/>
              </a:lnSpc>
            </a:pPr>
            <a:r>
              <a:rPr lang="en-US" sz="1000">
                <a:solidFill>
                  <a:srgbClr val="303030"/>
                </a:solidFill>
                <a:latin typeface="Consolas"/>
                <a:ea typeface="Consolas"/>
              </a:rPr>
              <a:t>ATOM     14  H           1      -1.259   1.420   0.112  1.00  0.00</a:t>
            </a:r>
            <a:r>
              <a:rPr lang="en-US" sz="1000">
                <a:solidFill>
                  <a:srgbClr val="303030"/>
                </a:solidFill>
                <a:latin typeface="Consolas"/>
                <a:ea typeface="Consolas"/>
              </a:rPr>
              <a:t>
</a:t>
            </a:r>
            <a:r>
              <a:rPr lang="en-US" sz="1000">
                <a:solidFill>
                  <a:srgbClr val="303030"/>
                </a:solidFill>
                <a:latin typeface="Consolas"/>
                <a:ea typeface="Consolas"/>
              </a:rPr>
              <a:t>ATOM     15  H           1      -2.608  -0.407   1.130  1.00  0.00</a:t>
            </a:r>
            <a:r>
              <a:rPr lang="en-US" sz="1000">
                <a:solidFill>
                  <a:srgbClr val="303030"/>
                </a:solidFill>
                <a:latin typeface="Consolas"/>
                <a:ea typeface="Consolas"/>
              </a:rPr>
              <a:t>
</a:t>
            </a:r>
            <a:r>
              <a:rPr lang="en-US" sz="1000">
                <a:solidFill>
                  <a:srgbClr val="303030"/>
                </a:solidFill>
                <a:latin typeface="Consolas"/>
                <a:ea typeface="Consolas"/>
              </a:rPr>
              <a:t>ATOM     16  H           1      -2.540  -1.303  -0.404  1.00  0.00</a:t>
            </a:r>
            <a:r>
              <a:rPr lang="en-US" sz="1000">
                <a:solidFill>
                  <a:srgbClr val="303030"/>
                </a:solidFill>
                <a:latin typeface="Consolas"/>
                <a:ea typeface="Consolas"/>
              </a:rPr>
              <a:t>
</a:t>
            </a:r>
            <a:r>
              <a:rPr lang="en-US" sz="1000">
                <a:solidFill>
                  <a:srgbClr val="303030"/>
                </a:solidFill>
                <a:latin typeface="Consolas"/>
                <a:ea typeface="Consolas"/>
              </a:rPr>
              <a:t>ATOM     17  H           1      -3.393   0.254  -0.321  1.00  0.00</a:t>
            </a:r>
            <a:r>
              <a:rPr lang="en-US" sz="1000">
                <a:solidFill>
                  <a:srgbClr val="303030"/>
                </a:solidFill>
                <a:latin typeface="Consolas"/>
                <a:ea typeface="Consolas"/>
              </a:rPr>
              <a:t>
</a:t>
            </a:r>
            <a:r>
              <a:rPr lang="en-US" sz="1000">
                <a:solidFill>
                  <a:srgbClr val="303030"/>
                </a:solidFill>
                <a:latin typeface="Consolas"/>
                <a:ea typeface="Consolas"/>
              </a:rPr>
              <a:t>TER      18              1</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42" name="CustomShape 1"/>
          <p:cNvSpPr/>
          <p:nvPr/>
        </p:nvSpPr>
        <p:spPr>
          <a:xfrm>
            <a:off x="1312560" y="750600"/>
            <a:ext cx="8988120" cy="718560"/>
          </a:xfrm>
          <a:prstGeom prst="rect">
            <a:avLst/>
          </a:prstGeom>
          <a:noFill/>
          <a:ln>
            <a:noFill/>
          </a:ln>
        </p:spPr>
        <p:txBody>
          <a:bodyPr tIns="91440" bIns="91440"/>
          <a:p>
            <a:pPr>
              <a:lnSpc>
                <a:spcPct val="100000"/>
              </a:lnSpc>
            </a:pPr>
            <a:r>
              <a:rPr b="1" lang="en-US">
                <a:solidFill>
                  <a:srgbClr val="000000"/>
                </a:solidFill>
                <a:latin typeface="Arial"/>
                <a:ea typeface="Arial"/>
              </a:rPr>
              <a:t>PIPELINE DE NELLE: CREANDO UN SCRIPT</a:t>
            </a:r>
            <a:endParaRPr/>
          </a:p>
          <a:p>
            <a:pPr>
              <a:lnSpc>
                <a:spcPct val="100000"/>
              </a:lnSpc>
            </a:pPr>
            <a:endParaRPr/>
          </a:p>
          <a:p>
            <a:pPr>
              <a:lnSpc>
                <a:spcPct val="100000"/>
              </a:lnSpc>
            </a:pPr>
            <a:endParaRPr/>
          </a:p>
        </p:txBody>
      </p:sp>
      <p:sp>
        <p:nvSpPr>
          <p:cNvPr id="443" name="CustomShape 2"/>
          <p:cNvSpPr/>
          <p:nvPr/>
        </p:nvSpPr>
        <p:spPr>
          <a:xfrm>
            <a:off x="6480" y="0"/>
            <a:ext cx="12191760" cy="256320"/>
          </a:xfrm>
          <a:prstGeom prst="rect">
            <a:avLst/>
          </a:prstGeom>
          <a:gradFill>
            <a:gsLst>
              <a:gs pos="0">
                <a:srgbClr val="1e4e79"/>
              </a:gs>
              <a:gs pos="100000">
                <a:srgbClr val="1f3864"/>
              </a:gs>
            </a:gsLst>
            <a:lin ang="0"/>
          </a:gradFill>
          <a:ln>
            <a:noFill/>
          </a:ln>
        </p:spPr>
      </p:sp>
      <p:sp>
        <p:nvSpPr>
          <p:cNvPr id="444" name="CustomShape 3"/>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445" name="CustomShape 4"/>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446" name="CustomShape 5"/>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447" name="CustomShape 6"/>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448" name="CustomShape 7"/>
          <p:cNvSpPr/>
          <p:nvPr/>
        </p:nvSpPr>
        <p:spPr>
          <a:xfrm>
            <a:off x="1236600" y="1234800"/>
            <a:ext cx="9442800" cy="3692520"/>
          </a:xfrm>
          <a:prstGeom prst="rect">
            <a:avLst/>
          </a:prstGeom>
          <a:noFill/>
          <a:ln>
            <a:noFill/>
          </a:ln>
        </p:spPr>
        <p:txBody>
          <a:bodyPr tIns="91440" bIns="91440"/>
          <a:p>
            <a:pPr algn="just">
              <a:lnSpc>
                <a:spcPct val="100000"/>
              </a:lnSpc>
            </a:pPr>
            <a:r>
              <a:rPr lang="en-US" sz="1400">
                <a:solidFill>
                  <a:srgbClr val="333333"/>
                </a:solidFill>
                <a:latin typeface="Arial"/>
                <a:ea typeface="Arial"/>
              </a:rPr>
              <a:t>El supervisor de Nelle insistió en que todos sus análisis deben ser reproducibles. Nelle se da cuenta que debería haber proporcionado un par de parámetros adicionales a </a:t>
            </a:r>
            <a:r>
              <a:rPr lang="en-US" sz="1400">
                <a:solidFill>
                  <a:srgbClr val="3d90d9"/>
                </a:solidFill>
                <a:latin typeface="Consolas"/>
                <a:ea typeface="Consolas"/>
              </a:rPr>
              <a:t>goostats</a:t>
            </a:r>
            <a:r>
              <a:rPr lang="en-US" sz="1400">
                <a:solidFill>
                  <a:srgbClr val="333333"/>
                </a:solidFill>
                <a:latin typeface="Arial"/>
                <a:ea typeface="Arial"/>
              </a:rPr>
              <a:t> cuando procesó sus archivos. La forma más fácil de capturar todos los pasos es en un </a:t>
            </a:r>
            <a:r>
              <a:rPr b="1" lang="en-US" sz="1400">
                <a:solidFill>
                  <a:srgbClr val="333333"/>
                </a:solidFill>
                <a:latin typeface="Arial"/>
                <a:ea typeface="Arial"/>
              </a:rPr>
              <a:t>script</a:t>
            </a:r>
            <a:r>
              <a:rPr lang="en-US" sz="1400">
                <a:solidFill>
                  <a:srgbClr val="333333"/>
                </a:solidFill>
                <a:latin typeface="Arial"/>
                <a:ea typeface="Arial"/>
              </a:rPr>
              <a:t>. Ella ejecuta el editor y escribe lo siguiente:</a:t>
            </a:r>
            <a:endParaRPr/>
          </a:p>
          <a:p>
            <a:pPr>
              <a:lnSpc>
                <a:spcPct val="142000"/>
              </a:lnSpc>
            </a:pPr>
            <a:endParaRPr/>
          </a:p>
          <a:p>
            <a:pPr>
              <a:lnSpc>
                <a:spcPct val="142000"/>
              </a:lnSpc>
            </a:pPr>
            <a:endParaRPr/>
          </a:p>
          <a:p>
            <a:pPr>
              <a:lnSpc>
                <a:spcPct val="142000"/>
              </a:lnSpc>
            </a:pPr>
            <a:endParaRPr/>
          </a:p>
          <a:p>
            <a:pPr>
              <a:lnSpc>
                <a:spcPct val="142000"/>
              </a:lnSpc>
            </a:pPr>
            <a:endParaRPr/>
          </a:p>
          <a:p>
            <a:pPr>
              <a:lnSpc>
                <a:spcPct val="142000"/>
              </a:lnSpc>
            </a:pPr>
            <a:endParaRPr/>
          </a:p>
          <a:p>
            <a:pPr>
              <a:lnSpc>
                <a:spcPct val="100000"/>
              </a:lnSpc>
            </a:pPr>
            <a:r>
              <a:rPr lang="en-US" sz="1400">
                <a:solidFill>
                  <a:srgbClr val="333333"/>
                </a:solidFill>
                <a:latin typeface="Arial"/>
                <a:ea typeface="Arial"/>
              </a:rPr>
              <a:t>Guarda esto en un archivo llamado </a:t>
            </a:r>
            <a:r>
              <a:rPr lang="en-US" sz="1400">
                <a:solidFill>
                  <a:srgbClr val="3d90d9"/>
                </a:solidFill>
                <a:latin typeface="Consolas"/>
                <a:ea typeface="Consolas"/>
              </a:rPr>
              <a:t>do-stats.sh</a:t>
            </a:r>
            <a:r>
              <a:rPr lang="en-US" sz="1400">
                <a:solidFill>
                  <a:srgbClr val="333333"/>
                </a:solidFill>
                <a:latin typeface="Arial"/>
                <a:ea typeface="Arial"/>
              </a:rPr>
              <a:t> para que ahora pueda volver a hacer la primera etapa de su análisis escribiendo:</a:t>
            </a:r>
            <a:endParaRPr/>
          </a:p>
          <a:p>
            <a:pPr>
              <a:lnSpc>
                <a:spcPct val="100000"/>
              </a:lnSpc>
            </a:pPr>
            <a:endParaRPr/>
          </a:p>
          <a:p>
            <a:pPr>
              <a:lnSpc>
                <a:spcPct val="100000"/>
              </a:lnSpc>
            </a:pPr>
            <a:endParaRPr/>
          </a:p>
        </p:txBody>
      </p:sp>
      <p:sp>
        <p:nvSpPr>
          <p:cNvPr id="449" name="CustomShape 8"/>
          <p:cNvSpPr/>
          <p:nvPr/>
        </p:nvSpPr>
        <p:spPr>
          <a:xfrm>
            <a:off x="1400400" y="2034000"/>
            <a:ext cx="4185720" cy="1733760"/>
          </a:xfrm>
          <a:prstGeom prst="rect">
            <a:avLst/>
          </a:prstGeom>
          <a:solidFill>
            <a:srgbClr val="000000"/>
          </a:solidFill>
          <a:ln>
            <a:noFill/>
          </a:ln>
        </p:spPr>
        <p:txBody>
          <a:bodyPr tIns="91440" bIns="91440"/>
          <a:p>
            <a:pPr>
              <a:lnSpc>
                <a:spcPct val="150000"/>
              </a:lnSpc>
            </a:pPr>
            <a:r>
              <a:rPr i="1" lang="en-US" sz="1200">
                <a:solidFill>
                  <a:srgbClr val="408080"/>
                </a:solidFill>
                <a:latin typeface="Consolas"/>
                <a:ea typeface="Consolas"/>
              </a:rPr>
              <a:t># Calculate reduced stats for data files.</a:t>
            </a:r>
            <a:r>
              <a:rPr lang="en-US" sz="1200">
                <a:solidFill>
                  <a:srgbClr val="6e5494"/>
                </a:solidFill>
                <a:latin typeface="Consolas"/>
                <a:ea typeface="Consolas"/>
              </a:rPr>
              <a:t>
</a:t>
            </a:r>
            <a:r>
              <a:rPr b="1" lang="en-US" sz="1200">
                <a:solidFill>
                  <a:srgbClr val="008000"/>
                </a:solidFill>
                <a:latin typeface="Consolas"/>
                <a:ea typeface="Consolas"/>
              </a:rPr>
              <a:t>for </a:t>
            </a:r>
            <a:r>
              <a:rPr lang="en-US" sz="1200">
                <a:solidFill>
                  <a:srgbClr val="6e5494"/>
                </a:solidFill>
                <a:latin typeface="Consolas"/>
                <a:ea typeface="Consolas"/>
              </a:rPr>
              <a:t>datafile </a:t>
            </a:r>
            <a:r>
              <a:rPr b="1" lang="en-US" sz="1200">
                <a:solidFill>
                  <a:srgbClr val="008000"/>
                </a:solidFill>
                <a:latin typeface="Consolas"/>
                <a:ea typeface="Consolas"/>
              </a:rPr>
              <a:t>in</a:t>
            </a:r>
            <a:r>
              <a:rPr lang="en-US" sz="1200">
                <a:solidFill>
                  <a:srgbClr val="6e5494"/>
                </a:solidFill>
                <a:latin typeface="Consolas"/>
                <a:ea typeface="Consolas"/>
              </a:rPr>
              <a:t> </a:t>
            </a:r>
            <a:r>
              <a:rPr lang="en-US" sz="1200">
                <a:solidFill>
                  <a:srgbClr val="ba2121"/>
                </a:solidFill>
                <a:latin typeface="Consolas"/>
                <a:ea typeface="Consolas"/>
              </a:rPr>
              <a:t>"</a:t>
            </a:r>
            <a:r>
              <a:rPr lang="en-US" sz="1200">
                <a:solidFill>
                  <a:srgbClr val="19177c"/>
                </a:solidFill>
                <a:latin typeface="Consolas"/>
                <a:ea typeface="Consolas"/>
              </a:rPr>
              <a:t>$@</a:t>
            </a:r>
            <a:r>
              <a:rPr lang="en-US" sz="1200">
                <a:solidFill>
                  <a:srgbClr val="ba2121"/>
                </a:solidFill>
                <a:latin typeface="Consolas"/>
                <a:ea typeface="Consolas"/>
              </a:rPr>
              <a:t>"</a:t>
            </a:r>
            <a:r>
              <a:rPr lang="en-US" sz="1200">
                <a:solidFill>
                  <a:srgbClr val="6e5494"/>
                </a:solidFill>
                <a:latin typeface="Consolas"/>
                <a:ea typeface="Consolas"/>
              </a:rPr>
              <a:t>
</a:t>
            </a:r>
            <a:r>
              <a:rPr b="1" lang="en-US" sz="1200">
                <a:solidFill>
                  <a:srgbClr val="008000"/>
                </a:solidFill>
                <a:latin typeface="Consolas"/>
                <a:ea typeface="Consolas"/>
              </a:rPr>
              <a:t>do</a:t>
            </a:r>
            <a:r>
              <a:rPr b="1" lang="en-US" sz="1200">
                <a:solidFill>
                  <a:srgbClr val="008000"/>
                </a:solidFill>
                <a:latin typeface="Consolas"/>
                <a:ea typeface="Consolas"/>
              </a:rPr>
              <a:t>
</a:t>
            </a:r>
            <a:r>
              <a:rPr b="1" lang="en-US" sz="1200">
                <a:solidFill>
                  <a:srgbClr val="008000"/>
                </a:solidFill>
                <a:latin typeface="Consolas"/>
                <a:ea typeface="Consolas"/>
              </a:rPr>
              <a:t>    </a:t>
            </a:r>
            <a:r>
              <a:rPr lang="en-US" sz="1200">
                <a:solidFill>
                  <a:srgbClr val="008000"/>
                </a:solidFill>
                <a:latin typeface="Consolas"/>
                <a:ea typeface="Consolas"/>
              </a:rPr>
              <a:t>echo</a:t>
            </a:r>
            <a:r>
              <a:rPr lang="en-US" sz="1200">
                <a:solidFill>
                  <a:srgbClr val="6e5494"/>
                </a:solidFill>
                <a:latin typeface="Consolas"/>
                <a:ea typeface="Consolas"/>
              </a:rPr>
              <a:t> </a:t>
            </a:r>
            <a:r>
              <a:rPr lang="en-US" sz="1200">
                <a:solidFill>
                  <a:srgbClr val="19177c"/>
                </a:solidFill>
                <a:latin typeface="Consolas"/>
                <a:ea typeface="Consolas"/>
              </a:rPr>
              <a:t>$datafile</a:t>
            </a:r>
            <a:r>
              <a:rPr lang="en-US" sz="1200">
                <a:solidFill>
                  <a:srgbClr val="6e5494"/>
                </a:solidFill>
                <a:latin typeface="Consolas"/>
                <a:ea typeface="Consolas"/>
              </a:rPr>
              <a:t>
</a:t>
            </a:r>
            <a:r>
              <a:rPr lang="en-US" sz="1200">
                <a:solidFill>
                  <a:srgbClr val="6e5494"/>
                </a:solidFill>
                <a:latin typeface="Consolas"/>
                <a:ea typeface="Consolas"/>
              </a:rPr>
              <a:t>    bash goostats </a:t>
            </a:r>
            <a:r>
              <a:rPr lang="en-US" sz="1200">
                <a:solidFill>
                  <a:srgbClr val="19177c"/>
                </a:solidFill>
                <a:latin typeface="Consolas"/>
                <a:ea typeface="Consolas"/>
              </a:rPr>
              <a:t>$datafile</a:t>
            </a:r>
            <a:r>
              <a:rPr lang="en-US" sz="1200">
                <a:solidFill>
                  <a:srgbClr val="6e5494"/>
                </a:solidFill>
                <a:latin typeface="Consolas"/>
                <a:ea typeface="Consolas"/>
              </a:rPr>
              <a:t> stats-</a:t>
            </a:r>
            <a:r>
              <a:rPr lang="en-US" sz="1200">
                <a:solidFill>
                  <a:srgbClr val="19177c"/>
                </a:solidFill>
                <a:latin typeface="Consolas"/>
                <a:ea typeface="Consolas"/>
              </a:rPr>
              <a:t>$datafile</a:t>
            </a:r>
            <a:r>
              <a:rPr lang="en-US" sz="1200">
                <a:solidFill>
                  <a:srgbClr val="6e5494"/>
                </a:solidFill>
                <a:latin typeface="Consolas"/>
                <a:ea typeface="Consolas"/>
              </a:rPr>
              <a:t>
</a:t>
            </a:r>
            <a:r>
              <a:rPr b="1" lang="en-US" sz="1200">
                <a:solidFill>
                  <a:srgbClr val="008000"/>
                </a:solidFill>
                <a:latin typeface="Consolas"/>
                <a:ea typeface="Consolas"/>
              </a:rPr>
              <a:t>done</a:t>
            </a:r>
            <a:endParaRPr/>
          </a:p>
          <a:p>
            <a:pPr>
              <a:lnSpc>
                <a:spcPct val="150000"/>
              </a:lnSpc>
            </a:pPr>
            <a:endParaRPr/>
          </a:p>
        </p:txBody>
      </p:sp>
      <p:sp>
        <p:nvSpPr>
          <p:cNvPr id="450" name="CustomShape 9"/>
          <p:cNvSpPr/>
          <p:nvPr/>
        </p:nvSpPr>
        <p:spPr>
          <a:xfrm>
            <a:off x="6532200" y="4505400"/>
            <a:ext cx="4185720" cy="2018520"/>
          </a:xfrm>
          <a:prstGeom prst="rect">
            <a:avLst/>
          </a:prstGeom>
          <a:solidFill>
            <a:srgbClr val="000000"/>
          </a:solidFill>
          <a:ln>
            <a:noFill/>
          </a:ln>
        </p:spPr>
        <p:txBody>
          <a:bodyPr tIns="91440" bIns="91440"/>
          <a:p>
            <a:pPr>
              <a:lnSpc>
                <a:spcPct val="150000"/>
              </a:lnSpc>
            </a:pPr>
            <a:r>
              <a:rPr i="1" lang="en-US" sz="1200">
                <a:solidFill>
                  <a:srgbClr val="408080"/>
                </a:solidFill>
                <a:latin typeface="Consolas"/>
                <a:ea typeface="Consolas"/>
              </a:rPr>
              <a:t># Calculate stats for Site A and Site B data files.</a:t>
            </a:r>
            <a:r>
              <a:rPr lang="en-US" sz="1200">
                <a:solidFill>
                  <a:srgbClr val="6e5494"/>
                </a:solidFill>
                <a:latin typeface="Consolas"/>
                <a:ea typeface="Consolas"/>
              </a:rPr>
              <a:t>
</a:t>
            </a:r>
            <a:r>
              <a:rPr b="1" lang="en-US" sz="1200">
                <a:solidFill>
                  <a:srgbClr val="008000"/>
                </a:solidFill>
                <a:latin typeface="Consolas"/>
                <a:ea typeface="Consolas"/>
              </a:rPr>
              <a:t>for </a:t>
            </a:r>
            <a:r>
              <a:rPr lang="en-US" sz="1200">
                <a:solidFill>
                  <a:srgbClr val="6e5494"/>
                </a:solidFill>
                <a:latin typeface="Consolas"/>
                <a:ea typeface="Consolas"/>
              </a:rPr>
              <a:t>datafile </a:t>
            </a:r>
            <a:r>
              <a:rPr b="1" lang="en-US" sz="1200">
                <a:solidFill>
                  <a:srgbClr val="008000"/>
                </a:solidFill>
                <a:latin typeface="Consolas"/>
                <a:ea typeface="Consolas"/>
              </a:rPr>
              <a:t>in </a:t>
            </a:r>
            <a:r>
              <a:rPr lang="en-US" sz="1200">
                <a:solidFill>
                  <a:srgbClr val="6e5494"/>
                </a:solidFill>
                <a:latin typeface="Consolas"/>
                <a:ea typeface="Consolas"/>
              </a:rPr>
              <a:t>NENE</a:t>
            </a:r>
            <a:r>
              <a:rPr b="1" lang="en-US" sz="1200">
                <a:solidFill>
                  <a:srgbClr val="008000"/>
                </a:solidFill>
                <a:latin typeface="Consolas"/>
                <a:ea typeface="Consolas"/>
              </a:rPr>
              <a:t>*</a:t>
            </a:r>
            <a:r>
              <a:rPr lang="en-US" sz="1200">
                <a:solidFill>
                  <a:srgbClr val="666666"/>
                </a:solidFill>
                <a:latin typeface="Consolas"/>
                <a:ea typeface="Consolas"/>
              </a:rPr>
              <a:t>[</a:t>
            </a:r>
            <a:r>
              <a:rPr lang="en-US" sz="1200">
                <a:solidFill>
                  <a:srgbClr val="6e5494"/>
                </a:solidFill>
                <a:latin typeface="Consolas"/>
                <a:ea typeface="Consolas"/>
              </a:rPr>
              <a:t>AB].txt</a:t>
            </a:r>
            <a:r>
              <a:rPr lang="en-US" sz="1200">
                <a:solidFill>
                  <a:srgbClr val="6e5494"/>
                </a:solidFill>
                <a:latin typeface="Consolas"/>
                <a:ea typeface="Consolas"/>
              </a:rPr>
              <a:t>
</a:t>
            </a:r>
            <a:r>
              <a:rPr b="1" lang="en-US" sz="1200">
                <a:solidFill>
                  <a:srgbClr val="008000"/>
                </a:solidFill>
                <a:latin typeface="Consolas"/>
                <a:ea typeface="Consolas"/>
              </a:rPr>
              <a:t>do</a:t>
            </a:r>
            <a:r>
              <a:rPr b="1" lang="en-US" sz="1200">
                <a:solidFill>
                  <a:srgbClr val="008000"/>
                </a:solidFill>
                <a:latin typeface="Consolas"/>
                <a:ea typeface="Consolas"/>
              </a:rPr>
              <a:t>
</a:t>
            </a:r>
            <a:r>
              <a:rPr b="1" lang="en-US" sz="1200">
                <a:solidFill>
                  <a:srgbClr val="008000"/>
                </a:solidFill>
                <a:latin typeface="Consolas"/>
                <a:ea typeface="Consolas"/>
              </a:rPr>
              <a:t>    </a:t>
            </a:r>
            <a:r>
              <a:rPr lang="en-US" sz="1200">
                <a:solidFill>
                  <a:srgbClr val="008000"/>
                </a:solidFill>
                <a:latin typeface="Consolas"/>
                <a:ea typeface="Consolas"/>
              </a:rPr>
              <a:t>echo</a:t>
            </a:r>
            <a:r>
              <a:rPr lang="en-US" sz="1200">
                <a:solidFill>
                  <a:srgbClr val="6e5494"/>
                </a:solidFill>
                <a:latin typeface="Consolas"/>
                <a:ea typeface="Consolas"/>
              </a:rPr>
              <a:t> </a:t>
            </a:r>
            <a:r>
              <a:rPr lang="en-US" sz="1200">
                <a:solidFill>
                  <a:srgbClr val="19177c"/>
                </a:solidFill>
                <a:latin typeface="Consolas"/>
                <a:ea typeface="Consolas"/>
              </a:rPr>
              <a:t>$datafile</a:t>
            </a:r>
            <a:r>
              <a:rPr lang="en-US" sz="1200">
                <a:solidFill>
                  <a:srgbClr val="6e5494"/>
                </a:solidFill>
                <a:latin typeface="Consolas"/>
                <a:ea typeface="Consolas"/>
              </a:rPr>
              <a:t>
</a:t>
            </a:r>
            <a:r>
              <a:rPr lang="en-US" sz="1200">
                <a:solidFill>
                  <a:srgbClr val="6e5494"/>
                </a:solidFill>
                <a:latin typeface="Consolas"/>
                <a:ea typeface="Consolas"/>
              </a:rPr>
              <a:t>    bash goostats </a:t>
            </a:r>
            <a:r>
              <a:rPr lang="en-US" sz="1200">
                <a:solidFill>
                  <a:srgbClr val="19177c"/>
                </a:solidFill>
                <a:latin typeface="Consolas"/>
                <a:ea typeface="Consolas"/>
              </a:rPr>
              <a:t>$datafile</a:t>
            </a:r>
            <a:r>
              <a:rPr lang="en-US" sz="1200">
                <a:solidFill>
                  <a:srgbClr val="6e5494"/>
                </a:solidFill>
                <a:latin typeface="Consolas"/>
                <a:ea typeface="Consolas"/>
              </a:rPr>
              <a:t> stats-</a:t>
            </a:r>
            <a:r>
              <a:rPr lang="en-US" sz="1200">
                <a:solidFill>
                  <a:srgbClr val="19177c"/>
                </a:solidFill>
                <a:latin typeface="Consolas"/>
                <a:ea typeface="Consolas"/>
              </a:rPr>
              <a:t>$datafile</a:t>
            </a:r>
            <a:r>
              <a:rPr lang="en-US" sz="1200">
                <a:solidFill>
                  <a:srgbClr val="6e5494"/>
                </a:solidFill>
                <a:latin typeface="Consolas"/>
                <a:ea typeface="Consolas"/>
              </a:rPr>
              <a:t>
</a:t>
            </a:r>
            <a:r>
              <a:rPr b="1" lang="en-US" sz="1200">
                <a:solidFill>
                  <a:srgbClr val="008000"/>
                </a:solidFill>
                <a:latin typeface="Consolas"/>
                <a:ea typeface="Consolas"/>
              </a:rPr>
              <a:t>done</a:t>
            </a:r>
            <a:endParaRPr/>
          </a:p>
        </p:txBody>
      </p:sp>
      <p:sp>
        <p:nvSpPr>
          <p:cNvPr id="451" name="CustomShape 10"/>
          <p:cNvSpPr/>
          <p:nvPr/>
        </p:nvSpPr>
        <p:spPr>
          <a:xfrm>
            <a:off x="6463080" y="4096800"/>
            <a:ext cx="4185720" cy="446400"/>
          </a:xfrm>
          <a:prstGeom prst="rect">
            <a:avLst/>
          </a:prstGeom>
          <a:noFill/>
          <a:ln>
            <a:noFill/>
          </a:ln>
        </p:spPr>
        <p:txBody>
          <a:bodyPr tIns="91440" bIns="91440"/>
          <a:p>
            <a:pPr>
              <a:lnSpc>
                <a:spcPct val="100000"/>
              </a:lnSpc>
            </a:pPr>
            <a:r>
              <a:rPr lang="en-US" sz="1400">
                <a:solidFill>
                  <a:srgbClr val="333333"/>
                </a:solidFill>
                <a:latin typeface="Arial"/>
                <a:ea typeface="Arial"/>
              </a:rPr>
              <a:t>Por otra parte, el script podría haberlo escrito así:</a:t>
            </a:r>
            <a:endParaRPr/>
          </a:p>
          <a:p>
            <a:pPr>
              <a:lnSpc>
                <a:spcPct val="115000"/>
              </a:lnSpc>
            </a:pPr>
            <a:endParaRPr/>
          </a:p>
          <a:p>
            <a:pPr>
              <a:lnSpc>
                <a:spcPct val="115000"/>
              </a:lnSpc>
            </a:pPr>
            <a:endParaRPr/>
          </a:p>
          <a:p>
            <a:pPr algn="just">
              <a:lnSpc>
                <a:spcPct val="100000"/>
              </a:lnSpc>
            </a:pPr>
            <a:endParaRPr/>
          </a:p>
          <a:p>
            <a:pPr>
              <a:lnSpc>
                <a:spcPct val="100000"/>
              </a:lnSpc>
            </a:pPr>
            <a:endParaRPr/>
          </a:p>
          <a:p>
            <a:pPr>
              <a:lnSpc>
                <a:spcPct val="142000"/>
              </a:lnSpc>
            </a:pPr>
            <a:endParaRPr/>
          </a:p>
          <a:p>
            <a:pPr>
              <a:lnSpc>
                <a:spcPct val="100000"/>
              </a:lnSpc>
            </a:pPr>
            <a:endParaRPr/>
          </a:p>
        </p:txBody>
      </p:sp>
      <p:sp>
        <p:nvSpPr>
          <p:cNvPr id="452" name="CustomShape 11"/>
          <p:cNvSpPr/>
          <p:nvPr/>
        </p:nvSpPr>
        <p:spPr>
          <a:xfrm>
            <a:off x="1400400" y="5093280"/>
            <a:ext cx="3202200" cy="44640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6e5494"/>
                </a:solidFill>
                <a:latin typeface="Consolas"/>
                <a:ea typeface="Consolas"/>
              </a:rPr>
              <a:t>bash </a:t>
            </a:r>
            <a:r>
              <a:rPr b="1" lang="en-US" sz="1200">
                <a:solidFill>
                  <a:srgbClr val="008000"/>
                </a:solidFill>
                <a:latin typeface="Consolas"/>
                <a:ea typeface="Consolas"/>
              </a:rPr>
              <a:t>do-stats</a:t>
            </a:r>
            <a:r>
              <a:rPr lang="en-US" sz="1200">
                <a:solidFill>
                  <a:srgbClr val="6e5494"/>
                </a:solidFill>
                <a:latin typeface="Consolas"/>
                <a:ea typeface="Consolas"/>
              </a:rPr>
              <a:t>.sh NENE</a:t>
            </a:r>
            <a:r>
              <a:rPr b="1" lang="en-US" sz="1200">
                <a:solidFill>
                  <a:srgbClr val="008000"/>
                </a:solidFill>
                <a:latin typeface="Consolas"/>
                <a:ea typeface="Consolas"/>
              </a:rPr>
              <a:t>*</a:t>
            </a:r>
            <a:r>
              <a:rPr lang="en-US" sz="1200">
                <a:solidFill>
                  <a:srgbClr val="666666"/>
                </a:solidFill>
                <a:latin typeface="Consolas"/>
                <a:ea typeface="Consolas"/>
              </a:rPr>
              <a:t>[</a:t>
            </a:r>
            <a:r>
              <a:rPr lang="en-US" sz="1200">
                <a:solidFill>
                  <a:srgbClr val="6e5494"/>
                </a:solidFill>
                <a:latin typeface="Consolas"/>
                <a:ea typeface="Consolas"/>
              </a:rPr>
              <a:t>AB].txt</a:t>
            </a:r>
            <a:endParaRPr/>
          </a:p>
          <a:p>
            <a:pPr>
              <a:lnSpc>
                <a:spcPct val="142000"/>
              </a:lnSpc>
            </a:pPr>
            <a:endParaRPr/>
          </a:p>
        </p:txBody>
      </p:sp>
      <p:sp>
        <p:nvSpPr>
          <p:cNvPr id="453" name="CustomShape 12"/>
          <p:cNvSpPr/>
          <p:nvPr/>
        </p:nvSpPr>
        <p:spPr>
          <a:xfrm>
            <a:off x="5481360" y="5188320"/>
            <a:ext cx="329400" cy="256320"/>
          </a:xfrm>
          <a:prstGeom prst="rightArrow">
            <a:avLst>
              <a:gd name="adj1" fmla="val 50000"/>
              <a:gd name="adj2" fmla="val 50000"/>
            </a:avLst>
          </a:prstGeom>
          <a:solidFill>
            <a:srgbClr val="e7e6e6"/>
          </a:solidFill>
          <a:ln w="9360">
            <a:solidFill>
              <a:srgbClr val="44546a"/>
            </a:solidFill>
            <a:round/>
          </a:ln>
        </p:spPr>
      </p:sp>
    </p:spTree>
  </p:cSld>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54" name="CustomShape 1"/>
          <p:cNvSpPr/>
          <p:nvPr/>
        </p:nvSpPr>
        <p:spPr>
          <a:xfrm>
            <a:off x="1312560" y="750600"/>
            <a:ext cx="8988120" cy="718560"/>
          </a:xfrm>
          <a:prstGeom prst="rect">
            <a:avLst/>
          </a:prstGeom>
          <a:noFill/>
          <a:ln>
            <a:noFill/>
          </a:ln>
        </p:spPr>
        <p:txBody>
          <a:bodyPr tIns="91440" bIns="91440"/>
          <a:p>
            <a:pPr>
              <a:lnSpc>
                <a:spcPct val="100000"/>
              </a:lnSpc>
            </a:pPr>
            <a:r>
              <a:rPr b="1" lang="en-US">
                <a:solidFill>
                  <a:srgbClr val="000000"/>
                </a:solidFill>
                <a:latin typeface="Arial"/>
                <a:ea typeface="Arial"/>
              </a:rPr>
              <a:t>DEPURACIÓN (DEBUGGING) DE SCRIPTS</a:t>
            </a:r>
            <a:endParaRPr/>
          </a:p>
          <a:p>
            <a:pPr>
              <a:lnSpc>
                <a:spcPct val="100000"/>
              </a:lnSpc>
            </a:pPr>
            <a:endParaRPr/>
          </a:p>
          <a:p>
            <a:pPr>
              <a:lnSpc>
                <a:spcPct val="100000"/>
              </a:lnSpc>
            </a:pPr>
            <a:endParaRPr/>
          </a:p>
        </p:txBody>
      </p:sp>
      <p:sp>
        <p:nvSpPr>
          <p:cNvPr id="455" name="CustomShape 2"/>
          <p:cNvSpPr/>
          <p:nvPr/>
        </p:nvSpPr>
        <p:spPr>
          <a:xfrm>
            <a:off x="6480" y="0"/>
            <a:ext cx="12191760" cy="256320"/>
          </a:xfrm>
          <a:prstGeom prst="rect">
            <a:avLst/>
          </a:prstGeom>
          <a:gradFill>
            <a:gsLst>
              <a:gs pos="0">
                <a:srgbClr val="1e4e79"/>
              </a:gs>
              <a:gs pos="100000">
                <a:srgbClr val="1f3864"/>
              </a:gs>
            </a:gsLst>
            <a:lin ang="0"/>
          </a:gradFill>
          <a:ln>
            <a:noFill/>
          </a:ln>
        </p:spPr>
      </p:sp>
      <p:sp>
        <p:nvSpPr>
          <p:cNvPr id="456" name="CustomShape 3"/>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457" name="CustomShape 4"/>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458" name="CustomShape 5"/>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459" name="CustomShape 6"/>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460" name="CustomShape 7"/>
          <p:cNvSpPr/>
          <p:nvPr/>
        </p:nvSpPr>
        <p:spPr>
          <a:xfrm>
            <a:off x="1236600" y="1234800"/>
            <a:ext cx="9442800" cy="645120"/>
          </a:xfrm>
          <a:prstGeom prst="rect">
            <a:avLst/>
          </a:prstGeom>
          <a:noFill/>
          <a:ln>
            <a:noFill/>
          </a:ln>
        </p:spPr>
        <p:txBody>
          <a:bodyPr tIns="91440" bIns="91440"/>
          <a:p>
            <a:pPr algn="just">
              <a:lnSpc>
                <a:spcPct val="100000"/>
              </a:lnSpc>
            </a:pPr>
            <a:r>
              <a:rPr lang="en-US" sz="1400">
                <a:solidFill>
                  <a:srgbClr val="333333"/>
                </a:solidFill>
                <a:latin typeface="Arial"/>
                <a:ea typeface="Arial"/>
              </a:rPr>
              <a:t>Supongamos que se ha guardado el siguiente </a:t>
            </a:r>
            <a:r>
              <a:rPr b="1" lang="en-US" sz="1400">
                <a:solidFill>
                  <a:srgbClr val="333333"/>
                </a:solidFill>
                <a:latin typeface="Arial"/>
                <a:ea typeface="Arial"/>
              </a:rPr>
              <a:t>script</a:t>
            </a:r>
            <a:r>
              <a:rPr lang="en-US" sz="1400">
                <a:solidFill>
                  <a:srgbClr val="333333"/>
                </a:solidFill>
                <a:latin typeface="Arial"/>
                <a:ea typeface="Arial"/>
              </a:rPr>
              <a:t> en un archivo denominado </a:t>
            </a:r>
            <a:r>
              <a:rPr lang="en-US" sz="1400">
                <a:solidFill>
                  <a:srgbClr val="3d90d9"/>
                </a:solidFill>
                <a:latin typeface="Consolas"/>
                <a:ea typeface="Consolas"/>
              </a:rPr>
              <a:t>do-errors.sh</a:t>
            </a:r>
            <a:r>
              <a:rPr lang="en-US" sz="1400">
                <a:solidFill>
                  <a:srgbClr val="333333"/>
                </a:solidFill>
                <a:latin typeface="Arial"/>
                <a:ea typeface="Arial"/>
              </a:rPr>
              <a:t> en el directorio </a:t>
            </a:r>
            <a:r>
              <a:rPr lang="en-US" sz="1400">
                <a:solidFill>
                  <a:srgbClr val="3d90d9"/>
                </a:solidFill>
                <a:latin typeface="Consolas"/>
                <a:ea typeface="Consolas"/>
              </a:rPr>
              <a:t>north-pacific-gyre/2012-07-03</a:t>
            </a:r>
            <a:r>
              <a:rPr lang="en-US" sz="1400">
                <a:solidFill>
                  <a:srgbClr val="333333"/>
                </a:solidFill>
                <a:latin typeface="Arial"/>
                <a:ea typeface="Arial"/>
              </a:rPr>
              <a:t> de Nelle:</a:t>
            </a:r>
            <a:endParaRPr/>
          </a:p>
          <a:p>
            <a:pPr>
              <a:lnSpc>
                <a:spcPct val="115000"/>
              </a:lnSpc>
            </a:pPr>
            <a:endParaRPr/>
          </a:p>
          <a:p>
            <a:pPr>
              <a:lnSpc>
                <a:spcPct val="115000"/>
              </a:lnSpc>
            </a:pPr>
            <a:endParaRPr/>
          </a:p>
          <a:p>
            <a:pPr algn="just">
              <a:lnSpc>
                <a:spcPct val="100000"/>
              </a:lnSpc>
            </a:pPr>
            <a:endParaRPr/>
          </a:p>
          <a:p>
            <a:pPr>
              <a:lnSpc>
                <a:spcPct val="100000"/>
              </a:lnSpc>
            </a:pPr>
            <a:endParaRPr/>
          </a:p>
          <a:p>
            <a:pPr>
              <a:lnSpc>
                <a:spcPct val="142000"/>
              </a:lnSpc>
            </a:pPr>
            <a:endParaRPr/>
          </a:p>
          <a:p>
            <a:pPr>
              <a:lnSpc>
                <a:spcPct val="100000"/>
              </a:lnSpc>
            </a:pPr>
            <a:endParaRPr/>
          </a:p>
        </p:txBody>
      </p:sp>
      <p:sp>
        <p:nvSpPr>
          <p:cNvPr id="461" name="CustomShape 8"/>
          <p:cNvSpPr/>
          <p:nvPr/>
        </p:nvSpPr>
        <p:spPr>
          <a:xfrm>
            <a:off x="1463400" y="1993680"/>
            <a:ext cx="5617080" cy="1523160"/>
          </a:xfrm>
          <a:prstGeom prst="rect">
            <a:avLst/>
          </a:prstGeom>
          <a:solidFill>
            <a:srgbClr val="000000"/>
          </a:solidFill>
          <a:ln>
            <a:noFill/>
          </a:ln>
        </p:spPr>
        <p:txBody>
          <a:bodyPr tIns="91440" bIns="91440"/>
          <a:p>
            <a:pPr>
              <a:lnSpc>
                <a:spcPct val="150000"/>
              </a:lnSpc>
            </a:pPr>
            <a:r>
              <a:rPr i="1" lang="en-US" sz="1200">
                <a:solidFill>
                  <a:srgbClr val="408080"/>
                </a:solidFill>
                <a:latin typeface="Consolas"/>
                <a:ea typeface="Consolas"/>
              </a:rPr>
              <a:t># Calcular las estadísticas de los archivos de datos.</a:t>
            </a:r>
            <a:r>
              <a:rPr lang="en-US" sz="1200">
                <a:solidFill>
                  <a:srgbClr val="6e5494"/>
                </a:solidFill>
                <a:latin typeface="Consolas"/>
                <a:ea typeface="Consolas"/>
              </a:rPr>
              <a:t>
</a:t>
            </a:r>
            <a:r>
              <a:rPr b="1" lang="en-US" sz="1200">
                <a:solidFill>
                  <a:srgbClr val="008000"/>
                </a:solidFill>
                <a:latin typeface="Consolas"/>
                <a:ea typeface="Consolas"/>
              </a:rPr>
              <a:t>for </a:t>
            </a:r>
            <a:r>
              <a:rPr lang="en-US" sz="1200">
                <a:solidFill>
                  <a:srgbClr val="6e5494"/>
                </a:solidFill>
                <a:latin typeface="Consolas"/>
                <a:ea typeface="Consolas"/>
              </a:rPr>
              <a:t>datafile </a:t>
            </a:r>
            <a:r>
              <a:rPr b="1" lang="en-US" sz="1200">
                <a:solidFill>
                  <a:srgbClr val="008000"/>
                </a:solidFill>
                <a:latin typeface="Consolas"/>
                <a:ea typeface="Consolas"/>
              </a:rPr>
              <a:t>in</a:t>
            </a:r>
            <a:r>
              <a:rPr lang="en-US" sz="1200">
                <a:solidFill>
                  <a:srgbClr val="6e5494"/>
                </a:solidFill>
                <a:latin typeface="Consolas"/>
                <a:ea typeface="Consolas"/>
              </a:rPr>
              <a:t> </a:t>
            </a:r>
            <a:r>
              <a:rPr lang="en-US" sz="1200">
                <a:solidFill>
                  <a:srgbClr val="ba2121"/>
                </a:solidFill>
                <a:latin typeface="Consolas"/>
                <a:ea typeface="Consolas"/>
              </a:rPr>
              <a:t>"</a:t>
            </a:r>
            <a:r>
              <a:rPr lang="en-US" sz="1200">
                <a:solidFill>
                  <a:srgbClr val="19177c"/>
                </a:solidFill>
                <a:latin typeface="Consolas"/>
                <a:ea typeface="Consolas"/>
              </a:rPr>
              <a:t>$@</a:t>
            </a:r>
            <a:r>
              <a:rPr lang="en-US" sz="1200">
                <a:solidFill>
                  <a:srgbClr val="ba2121"/>
                </a:solidFill>
                <a:latin typeface="Consolas"/>
                <a:ea typeface="Consolas"/>
              </a:rPr>
              <a:t>"</a:t>
            </a:r>
            <a:r>
              <a:rPr lang="en-US" sz="1200">
                <a:solidFill>
                  <a:srgbClr val="6e5494"/>
                </a:solidFill>
                <a:latin typeface="Consolas"/>
                <a:ea typeface="Consolas"/>
              </a:rPr>
              <a:t>
</a:t>
            </a:r>
            <a:r>
              <a:rPr b="1" lang="en-US" sz="1200">
                <a:solidFill>
                  <a:srgbClr val="008000"/>
                </a:solidFill>
                <a:latin typeface="Consolas"/>
                <a:ea typeface="Consolas"/>
              </a:rPr>
              <a:t>do</a:t>
            </a:r>
            <a:r>
              <a:rPr b="1" lang="en-US" sz="1200">
                <a:solidFill>
                  <a:srgbClr val="008000"/>
                </a:solidFill>
                <a:latin typeface="Consolas"/>
                <a:ea typeface="Consolas"/>
              </a:rPr>
              <a:t>
</a:t>
            </a:r>
            <a:r>
              <a:rPr b="1" lang="en-US" sz="1200">
                <a:solidFill>
                  <a:srgbClr val="008000"/>
                </a:solidFill>
                <a:latin typeface="Consolas"/>
                <a:ea typeface="Consolas"/>
              </a:rPr>
              <a:t>    </a:t>
            </a:r>
            <a:r>
              <a:rPr lang="en-US" sz="1200">
                <a:solidFill>
                  <a:srgbClr val="008000"/>
                </a:solidFill>
                <a:latin typeface="Consolas"/>
                <a:ea typeface="Consolas"/>
              </a:rPr>
              <a:t>echo</a:t>
            </a:r>
            <a:r>
              <a:rPr lang="en-US" sz="1200">
                <a:solidFill>
                  <a:srgbClr val="6e5494"/>
                </a:solidFill>
                <a:latin typeface="Consolas"/>
                <a:ea typeface="Consolas"/>
              </a:rPr>
              <a:t> </a:t>
            </a:r>
            <a:r>
              <a:rPr lang="en-US" sz="1200">
                <a:solidFill>
                  <a:srgbClr val="19177c"/>
                </a:solidFill>
                <a:latin typeface="Consolas"/>
                <a:ea typeface="Consolas"/>
              </a:rPr>
              <a:t>$datafile;</a:t>
            </a:r>
            <a:r>
              <a:rPr lang="en-US" sz="1200">
                <a:solidFill>
                  <a:srgbClr val="6e5494"/>
                </a:solidFill>
                <a:latin typeface="Consolas"/>
                <a:ea typeface="Consolas"/>
              </a:rPr>
              <a:t> bash goostats </a:t>
            </a:r>
            <a:r>
              <a:rPr lang="en-US" sz="1200">
                <a:solidFill>
                  <a:srgbClr val="19177c"/>
                </a:solidFill>
                <a:latin typeface="Consolas"/>
                <a:ea typeface="Consolas"/>
              </a:rPr>
              <a:t>$datafile</a:t>
            </a:r>
            <a:r>
              <a:rPr lang="en-US" sz="1200">
                <a:solidFill>
                  <a:srgbClr val="6e5494"/>
                </a:solidFill>
                <a:latin typeface="Consolas"/>
                <a:ea typeface="Consolas"/>
              </a:rPr>
              <a:t> stats-</a:t>
            </a:r>
            <a:r>
              <a:rPr lang="en-US" sz="1200">
                <a:solidFill>
                  <a:srgbClr val="19177c"/>
                </a:solidFill>
                <a:latin typeface="Consolas"/>
                <a:ea typeface="Consolas"/>
              </a:rPr>
              <a:t>$datafile</a:t>
            </a:r>
            <a:r>
              <a:rPr lang="en-US" sz="1200">
                <a:solidFill>
                  <a:srgbClr val="6e5494"/>
                </a:solidFill>
                <a:latin typeface="Consolas"/>
                <a:ea typeface="Consolas"/>
              </a:rPr>
              <a:t>
</a:t>
            </a:r>
            <a:r>
              <a:rPr b="1" lang="en-US" sz="1200">
                <a:solidFill>
                  <a:srgbClr val="008000"/>
                </a:solidFill>
                <a:latin typeface="Consolas"/>
                <a:ea typeface="Consolas"/>
              </a:rPr>
              <a:t>done</a:t>
            </a:r>
            <a:endParaRPr/>
          </a:p>
        </p:txBody>
      </p:sp>
      <p:sp>
        <p:nvSpPr>
          <p:cNvPr id="462" name="CustomShape 9"/>
          <p:cNvSpPr/>
          <p:nvPr/>
        </p:nvSpPr>
        <p:spPr>
          <a:xfrm>
            <a:off x="1463400" y="4273200"/>
            <a:ext cx="4000320" cy="446400"/>
          </a:xfrm>
          <a:prstGeom prst="rect">
            <a:avLst/>
          </a:prstGeom>
          <a:solidFill>
            <a:srgbClr val="000000"/>
          </a:solidFill>
          <a:ln>
            <a:noFill/>
          </a:ln>
        </p:spPr>
        <p:txBody>
          <a:bodyPr tIns="91440" bIns="91440"/>
          <a:p>
            <a:pPr>
              <a:lnSpc>
                <a:spcPct val="142000"/>
              </a:lnSpc>
            </a:pPr>
            <a:r>
              <a:rPr lang="en-US" sz="1200">
                <a:solidFill>
                  <a:srgbClr val="6e5494"/>
                </a:solidFill>
                <a:latin typeface="Consolas"/>
                <a:ea typeface="Consolas"/>
              </a:rPr>
              <a:t>$ bash </a:t>
            </a:r>
            <a:r>
              <a:rPr b="1" lang="en-US" sz="1200">
                <a:solidFill>
                  <a:srgbClr val="008000"/>
                </a:solidFill>
                <a:latin typeface="Consolas"/>
                <a:ea typeface="Consolas"/>
              </a:rPr>
              <a:t>-x</a:t>
            </a:r>
            <a:r>
              <a:rPr lang="en-US" sz="1200">
                <a:solidFill>
                  <a:srgbClr val="6e5494"/>
                </a:solidFill>
                <a:latin typeface="Consolas"/>
                <a:ea typeface="Consolas"/>
              </a:rPr>
              <a:t> </a:t>
            </a:r>
            <a:r>
              <a:rPr b="1" lang="en-US" sz="1200">
                <a:solidFill>
                  <a:srgbClr val="008000"/>
                </a:solidFill>
                <a:latin typeface="Consolas"/>
                <a:ea typeface="Consolas"/>
              </a:rPr>
              <a:t>do-errors</a:t>
            </a:r>
            <a:r>
              <a:rPr lang="en-US" sz="1200">
                <a:solidFill>
                  <a:srgbClr val="6e5494"/>
                </a:solidFill>
                <a:latin typeface="Consolas"/>
                <a:ea typeface="Consolas"/>
              </a:rPr>
              <a:t>.sh NENE</a:t>
            </a:r>
            <a:r>
              <a:rPr b="1" lang="en-US" sz="1200">
                <a:solidFill>
                  <a:srgbClr val="008000"/>
                </a:solidFill>
                <a:latin typeface="Consolas"/>
                <a:ea typeface="Consolas"/>
              </a:rPr>
              <a:t>*</a:t>
            </a:r>
            <a:r>
              <a:rPr lang="en-US" sz="1200">
                <a:solidFill>
                  <a:srgbClr val="666666"/>
                </a:solidFill>
                <a:latin typeface="Consolas"/>
                <a:ea typeface="Consolas"/>
              </a:rPr>
              <a:t>[</a:t>
            </a:r>
            <a:r>
              <a:rPr lang="en-US" sz="1200">
                <a:solidFill>
                  <a:srgbClr val="6e5494"/>
                </a:solidFill>
                <a:latin typeface="Consolas"/>
                <a:ea typeface="Consolas"/>
              </a:rPr>
              <a:t>AB].txt</a:t>
            </a:r>
            <a:r>
              <a:rPr b="1" lang="en-US" sz="1200">
                <a:solidFill>
                  <a:srgbClr val="008000"/>
                </a:solidFill>
                <a:latin typeface="Consolas"/>
                <a:ea typeface="Consolas"/>
              </a:rPr>
              <a:t>
</a:t>
            </a:r>
            <a:endParaRPr/>
          </a:p>
          <a:p>
            <a:pPr>
              <a:lnSpc>
                <a:spcPct val="142000"/>
              </a:lnSpc>
            </a:pPr>
            <a:endParaRPr/>
          </a:p>
        </p:txBody>
      </p:sp>
      <p:sp>
        <p:nvSpPr>
          <p:cNvPr id="463" name="CustomShape 10"/>
          <p:cNvSpPr/>
          <p:nvPr/>
        </p:nvSpPr>
        <p:spPr>
          <a:xfrm>
            <a:off x="1407600" y="5029920"/>
            <a:ext cx="5881320" cy="766440"/>
          </a:xfrm>
          <a:prstGeom prst="rect">
            <a:avLst/>
          </a:prstGeom>
          <a:noFill/>
          <a:ln>
            <a:noFill/>
          </a:ln>
        </p:spPr>
        <p:txBody>
          <a:bodyPr tIns="91440" bIns="91440" anchor="ctr"/>
          <a:p>
            <a:pPr>
              <a:lnSpc>
                <a:spcPct val="100000"/>
              </a:lnSpc>
            </a:pPr>
            <a:r>
              <a:rPr b="1" i="1" lang="en-US" sz="1400">
                <a:solidFill>
                  <a:srgbClr val="000000"/>
                </a:solidFill>
                <a:latin typeface="Arial"/>
                <a:ea typeface="Arial"/>
              </a:rPr>
              <a:t>Nota:</a:t>
            </a:r>
            <a:endParaRPr/>
          </a:p>
          <a:p>
            <a:pPr>
              <a:lnSpc>
                <a:spcPct val="100000"/>
              </a:lnSpc>
            </a:pPr>
            <a:r>
              <a:rPr lang="en-US" sz="1400">
                <a:solidFill>
                  <a:srgbClr val="333333"/>
                </a:solidFill>
                <a:latin typeface="Arial"/>
                <a:ea typeface="Arial"/>
              </a:rPr>
              <a:t>El indicador </a:t>
            </a:r>
            <a:r>
              <a:rPr lang="en-US" sz="1400">
                <a:solidFill>
                  <a:srgbClr val="3d90d9"/>
                </a:solidFill>
                <a:latin typeface="Consolas"/>
                <a:ea typeface="Consolas"/>
              </a:rPr>
              <a:t>-x</a:t>
            </a:r>
            <a:r>
              <a:rPr lang="en-US" sz="1400">
                <a:solidFill>
                  <a:srgbClr val="333333"/>
                </a:solidFill>
                <a:latin typeface="Arial"/>
                <a:ea typeface="Arial"/>
              </a:rPr>
              <a:t> hace que </a:t>
            </a:r>
            <a:r>
              <a:rPr lang="en-US" sz="1400">
                <a:solidFill>
                  <a:srgbClr val="3d90d9"/>
                </a:solidFill>
                <a:latin typeface="Consolas"/>
                <a:ea typeface="Consolas"/>
              </a:rPr>
              <a:t>bash</a:t>
            </a:r>
            <a:r>
              <a:rPr lang="en-US" sz="1400">
                <a:solidFill>
                  <a:srgbClr val="333333"/>
                </a:solidFill>
                <a:latin typeface="Arial"/>
                <a:ea typeface="Arial"/>
              </a:rPr>
              <a:t> se ejecute en modo de depuración.</a:t>
            </a:r>
            <a:endParaRPr/>
          </a:p>
        </p:txBody>
      </p:sp>
      <p:sp>
        <p:nvSpPr>
          <p:cNvPr id="464" name="CustomShape 11"/>
          <p:cNvSpPr/>
          <p:nvPr/>
        </p:nvSpPr>
        <p:spPr>
          <a:xfrm>
            <a:off x="1312560" y="3757680"/>
            <a:ext cx="4621320" cy="561960"/>
          </a:xfrm>
          <a:prstGeom prst="rect">
            <a:avLst/>
          </a:prstGeom>
          <a:noFill/>
          <a:ln>
            <a:noFill/>
          </a:ln>
        </p:spPr>
        <p:txBody>
          <a:bodyPr tIns="91440" bIns="91440" anchor="ctr"/>
          <a:p>
            <a:pPr>
              <a:lnSpc>
                <a:spcPct val="100000"/>
              </a:lnSpc>
            </a:pPr>
            <a:r>
              <a:rPr lang="en-US" sz="1400">
                <a:solidFill>
                  <a:srgbClr val="333333"/>
                </a:solidFill>
                <a:latin typeface="Arial"/>
                <a:ea typeface="Arial"/>
              </a:rPr>
              <a:t> </a:t>
            </a:r>
            <a:r>
              <a:rPr lang="en-US" sz="1400">
                <a:solidFill>
                  <a:srgbClr val="333333"/>
                </a:solidFill>
                <a:latin typeface="Arial"/>
                <a:ea typeface="Arial"/>
              </a:rPr>
              <a:t>Ahora, ejecuta el </a:t>
            </a:r>
            <a:r>
              <a:rPr b="1" lang="en-US" sz="1400">
                <a:solidFill>
                  <a:srgbClr val="333333"/>
                </a:solidFill>
                <a:latin typeface="Arial"/>
                <a:ea typeface="Arial"/>
              </a:rPr>
              <a:t>script</a:t>
            </a:r>
            <a:r>
              <a:rPr lang="en-US" sz="1400">
                <a:solidFill>
                  <a:srgbClr val="333333"/>
                </a:solidFill>
                <a:latin typeface="Arial"/>
                <a:ea typeface="Arial"/>
              </a:rPr>
              <a:t> utilizando la opción </a:t>
            </a:r>
            <a:r>
              <a:rPr lang="en-US" sz="1400">
                <a:solidFill>
                  <a:srgbClr val="3d90d9"/>
                </a:solidFill>
                <a:latin typeface="Consolas"/>
                <a:ea typeface="Consolas"/>
              </a:rPr>
              <a:t>-x</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465" name="Google Shape;587;p41" descr=""/>
          <p:cNvPicPr/>
          <p:nvPr/>
        </p:nvPicPr>
        <p:blipFill>
          <a:blip r:embed="rId1"/>
          <a:stretch>
            <a:fillRect/>
          </a:stretch>
        </p:blipFill>
        <p:spPr>
          <a:xfrm>
            <a:off x="3874320" y="2320200"/>
            <a:ext cx="8241120" cy="4304160"/>
          </a:xfrm>
          <a:prstGeom prst="rect">
            <a:avLst/>
          </a:prstGeom>
          <a:ln>
            <a:noFill/>
          </a:ln>
        </p:spPr>
      </p:pic>
      <p:sp>
        <p:nvSpPr>
          <p:cNvPr id="466" name="CustomShape 1"/>
          <p:cNvSpPr/>
          <p:nvPr/>
        </p:nvSpPr>
        <p:spPr>
          <a:xfrm>
            <a:off x="-360" y="0"/>
            <a:ext cx="12198600" cy="256320"/>
          </a:xfrm>
          <a:prstGeom prst="rect">
            <a:avLst/>
          </a:prstGeom>
          <a:gradFill>
            <a:gsLst>
              <a:gs pos="0">
                <a:srgbClr val="1e4e79"/>
              </a:gs>
              <a:gs pos="100000">
                <a:srgbClr val="1f3864"/>
              </a:gs>
            </a:gsLst>
            <a:lin ang="0"/>
          </a:gradFill>
          <a:ln>
            <a:noFill/>
          </a:ln>
        </p:spPr>
      </p:sp>
      <p:sp>
        <p:nvSpPr>
          <p:cNvPr id="467" name="CustomShape 2"/>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468" name="CustomShape 3"/>
          <p:cNvSpPr/>
          <p:nvPr/>
        </p:nvSpPr>
        <p:spPr>
          <a:xfrm>
            <a:off x="1312560" y="750600"/>
            <a:ext cx="7280280" cy="718560"/>
          </a:xfrm>
          <a:prstGeom prst="rect">
            <a:avLst/>
          </a:prstGeom>
          <a:noFill/>
          <a:ln>
            <a:noFill/>
          </a:ln>
        </p:spPr>
        <p:txBody>
          <a:bodyPr tIns="91440" bIns="91440"/>
          <a:p>
            <a:pPr>
              <a:lnSpc>
                <a:spcPct val="100000"/>
              </a:lnSpc>
            </a:pPr>
            <a:r>
              <a:rPr b="1" lang="en-US">
                <a:solidFill>
                  <a:srgbClr val="000000"/>
                </a:solidFill>
                <a:latin typeface="Arial"/>
                <a:ea typeface="Arial"/>
              </a:rPr>
              <a:t>RESUMEN: SCRIPTS</a:t>
            </a:r>
            <a:endParaRPr/>
          </a:p>
          <a:p>
            <a:pPr>
              <a:lnSpc>
                <a:spcPct val="100000"/>
              </a:lnSpc>
            </a:pPr>
            <a:endParaRPr/>
          </a:p>
          <a:p>
            <a:pPr>
              <a:lnSpc>
                <a:spcPct val="100000"/>
              </a:lnSpc>
            </a:pPr>
            <a:endParaRPr/>
          </a:p>
        </p:txBody>
      </p:sp>
      <p:sp>
        <p:nvSpPr>
          <p:cNvPr id="469" name="CustomShape 4"/>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470" name="CustomShape 5"/>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471" name="CustomShape 6"/>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472" name="CustomShape 7"/>
          <p:cNvSpPr/>
          <p:nvPr/>
        </p:nvSpPr>
        <p:spPr>
          <a:xfrm>
            <a:off x="1366920" y="1528200"/>
            <a:ext cx="9723600" cy="3343320"/>
          </a:xfrm>
          <a:prstGeom prst="rect">
            <a:avLst/>
          </a:prstGeom>
          <a:noFill/>
          <a:ln>
            <a:noFill/>
          </a:ln>
        </p:spPr>
        <p:txBody>
          <a:bodyPr tIns="91440" bIns="91440"/>
          <a:p>
            <a:pPr algn="just">
              <a:lnSpc>
                <a:spcPct val="150000"/>
              </a:lnSpc>
              <a:buFont typeface="Arial"/>
              <a:buChar char="❖"/>
            </a:pPr>
            <a:r>
              <a:rPr lang="en-US" sz="1400">
                <a:solidFill>
                  <a:srgbClr val="333333"/>
                </a:solidFill>
                <a:latin typeface="Arial"/>
                <a:ea typeface="Arial"/>
              </a:rPr>
              <a:t>Guardar comandos en archivos (normalmente llamados </a:t>
            </a:r>
            <a:r>
              <a:rPr b="1" lang="en-US" sz="1400">
                <a:solidFill>
                  <a:srgbClr val="333333"/>
                </a:solidFill>
                <a:latin typeface="Arial"/>
                <a:ea typeface="Arial"/>
              </a:rPr>
              <a:t>scripts</a:t>
            </a:r>
            <a:r>
              <a:rPr lang="en-US" sz="1400">
                <a:solidFill>
                  <a:srgbClr val="333333"/>
                </a:solidFill>
                <a:latin typeface="Arial"/>
                <a:ea typeface="Arial"/>
              </a:rPr>
              <a:t> de la terminal) para su reutilización.</a:t>
            </a:r>
            <a:endParaRPr/>
          </a:p>
          <a:p>
            <a:pPr algn="just">
              <a:lnSpc>
                <a:spcPct val="150000"/>
              </a:lnSpc>
              <a:buFont typeface="Arial"/>
              <a:buChar char="❖"/>
            </a:pPr>
            <a:r>
              <a:rPr lang="en-US" sz="1400">
                <a:solidFill>
                  <a:srgbClr val="3d90d9"/>
                </a:solidFill>
                <a:latin typeface="Consolas"/>
                <a:ea typeface="Consolas"/>
              </a:rPr>
              <a:t>bash filename</a:t>
            </a:r>
            <a:r>
              <a:rPr lang="en-US" sz="1400">
                <a:solidFill>
                  <a:srgbClr val="333333"/>
                </a:solidFill>
                <a:latin typeface="Arial"/>
                <a:ea typeface="Arial"/>
              </a:rPr>
              <a:t> ejecuta los comandos guardados en un archivo.</a:t>
            </a:r>
            <a:endParaRPr/>
          </a:p>
          <a:p>
            <a:pPr algn="just">
              <a:lnSpc>
                <a:spcPct val="150000"/>
              </a:lnSpc>
              <a:buFont typeface="Arial"/>
              <a:buChar char="❖"/>
            </a:pPr>
            <a:r>
              <a:rPr lang="en-US" sz="1400">
                <a:solidFill>
                  <a:srgbClr val="3d90d9"/>
                </a:solidFill>
                <a:latin typeface="Consolas"/>
                <a:ea typeface="Consolas"/>
              </a:rPr>
              <a:t>$@</a:t>
            </a:r>
            <a:r>
              <a:rPr lang="en-US" sz="1400">
                <a:solidFill>
                  <a:srgbClr val="333333"/>
                </a:solidFill>
                <a:latin typeface="Arial"/>
                <a:ea typeface="Arial"/>
              </a:rPr>
              <a:t>se refiere a todos los parámetros de la línea de comandos de un </a:t>
            </a:r>
            <a:r>
              <a:rPr b="1" lang="en-US" sz="1400">
                <a:solidFill>
                  <a:srgbClr val="333333"/>
                </a:solidFill>
                <a:latin typeface="Arial"/>
                <a:ea typeface="Arial"/>
              </a:rPr>
              <a:t>script</a:t>
            </a:r>
            <a:r>
              <a:rPr lang="en-US" sz="1400">
                <a:solidFill>
                  <a:srgbClr val="333333"/>
                </a:solidFill>
                <a:latin typeface="Arial"/>
                <a:ea typeface="Arial"/>
              </a:rPr>
              <a:t> de la terminal.</a:t>
            </a:r>
            <a:endParaRPr/>
          </a:p>
          <a:p>
            <a:pPr algn="just">
              <a:lnSpc>
                <a:spcPct val="150000"/>
              </a:lnSpc>
              <a:buFont typeface="Arial"/>
              <a:buChar char="❖"/>
            </a:pPr>
            <a:r>
              <a:rPr lang="en-US" sz="1400">
                <a:solidFill>
                  <a:srgbClr val="3d90d9"/>
                </a:solidFill>
                <a:latin typeface="Consolas"/>
                <a:ea typeface="Consolas"/>
              </a:rPr>
              <a:t>$1</a:t>
            </a:r>
            <a:r>
              <a:rPr lang="en-US" sz="1400">
                <a:solidFill>
                  <a:srgbClr val="333333"/>
                </a:solidFill>
                <a:latin typeface="Arial"/>
                <a:ea typeface="Arial"/>
              </a:rPr>
              <a:t>, </a:t>
            </a:r>
            <a:r>
              <a:rPr lang="en-US" sz="1400">
                <a:solidFill>
                  <a:srgbClr val="3d90d9"/>
                </a:solidFill>
                <a:latin typeface="Consolas"/>
                <a:ea typeface="Consolas"/>
              </a:rPr>
              <a:t>$2</a:t>
            </a:r>
            <a:r>
              <a:rPr lang="en-US" sz="1400">
                <a:solidFill>
                  <a:srgbClr val="333333"/>
                </a:solidFill>
                <a:latin typeface="Arial"/>
                <a:ea typeface="Arial"/>
              </a:rPr>
              <a:t>, etc., se refieren al primer parámetro de la línea de comandos, al segundo parámetro de la línea de comandos, etc.</a:t>
            </a:r>
            <a:endParaRPr/>
          </a:p>
          <a:p>
            <a:pPr algn="just">
              <a:lnSpc>
                <a:spcPct val="150000"/>
              </a:lnSpc>
              <a:buFont typeface="Arial"/>
              <a:buChar char="❖"/>
            </a:pPr>
            <a:r>
              <a:rPr lang="en-US" sz="1400">
                <a:solidFill>
                  <a:srgbClr val="333333"/>
                </a:solidFill>
                <a:latin typeface="Arial"/>
                <a:ea typeface="Arial"/>
              </a:rPr>
              <a:t>Coloque las variables entre comillas si los valores tienen espacios en ellas.</a:t>
            </a:r>
            <a:endParaRPr/>
          </a:p>
          <a:p>
            <a:pPr algn="just">
              <a:lnSpc>
                <a:spcPct val="150000"/>
              </a:lnSpc>
              <a:buFont typeface="Arial"/>
              <a:buChar char="❖"/>
            </a:pPr>
            <a:r>
              <a:rPr lang="en-US" sz="1400">
                <a:solidFill>
                  <a:srgbClr val="333333"/>
                </a:solidFill>
                <a:latin typeface="Arial"/>
                <a:ea typeface="Arial"/>
              </a:rPr>
              <a:t>Dejar que los usuarios decidan qué archivos procesar es más flexible y más consistente con los comandos de Unix.</a:t>
            </a:r>
            <a:endParaRPr/>
          </a:p>
          <a:p>
            <a:pPr algn="just">
              <a:lnSpc>
                <a:spcPct val="150000"/>
              </a:lnSpc>
            </a:pPr>
            <a:endParaRPr/>
          </a:p>
          <a:p>
            <a:pPr algn="just">
              <a:lnSpc>
                <a:spcPct val="150000"/>
              </a:lnSpc>
            </a:pP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1" name="CustomShape 1"/>
          <p:cNvSpPr/>
          <p:nvPr/>
        </p:nvSpPr>
        <p:spPr>
          <a:xfrm>
            <a:off x="6840" y="0"/>
            <a:ext cx="12191760" cy="255960"/>
          </a:xfrm>
          <a:prstGeom prst="rect">
            <a:avLst/>
          </a:prstGeom>
          <a:gradFill>
            <a:gsLst>
              <a:gs pos="0">
                <a:srgbClr val="1e4e79"/>
              </a:gs>
              <a:gs pos="100000">
                <a:srgbClr val="1f3864"/>
              </a:gs>
            </a:gsLst>
            <a:lin ang="0"/>
          </a:gradFill>
          <a:ln>
            <a:noFill/>
          </a:ln>
        </p:spPr>
      </p:sp>
      <p:sp>
        <p:nvSpPr>
          <p:cNvPr id="112" name="CustomShape 2"/>
          <p:cNvSpPr/>
          <p:nvPr/>
        </p:nvSpPr>
        <p:spPr>
          <a:xfrm>
            <a:off x="0" y="6624720"/>
            <a:ext cx="44409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113" name="CustomShape 3"/>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114" name="CustomShape 4"/>
          <p:cNvSpPr/>
          <p:nvPr/>
        </p:nvSpPr>
        <p:spPr>
          <a:xfrm>
            <a:off x="7777440" y="6624720"/>
            <a:ext cx="442080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115" name="CustomShape 5"/>
          <p:cNvSpPr/>
          <p:nvPr/>
        </p:nvSpPr>
        <p:spPr>
          <a:xfrm>
            <a:off x="1681560" y="-36000"/>
            <a:ext cx="7624800" cy="33804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116" name="CustomShape 6"/>
          <p:cNvSpPr/>
          <p:nvPr/>
        </p:nvSpPr>
        <p:spPr>
          <a:xfrm>
            <a:off x="1312560" y="750600"/>
            <a:ext cx="5067720" cy="718560"/>
          </a:xfrm>
          <a:prstGeom prst="rect">
            <a:avLst/>
          </a:prstGeom>
          <a:noFill/>
          <a:ln>
            <a:noFill/>
          </a:ln>
        </p:spPr>
        <p:txBody>
          <a:bodyPr tIns="91440" bIns="91440"/>
          <a:p>
            <a:pPr>
              <a:lnSpc>
                <a:spcPct val="100000"/>
              </a:lnSpc>
            </a:pPr>
            <a:r>
              <a:rPr b="1" lang="en-US" sz="3000">
                <a:solidFill>
                  <a:srgbClr val="000000"/>
                </a:solidFill>
                <a:latin typeface="Arial"/>
                <a:ea typeface="Arial"/>
              </a:rPr>
              <a:t>Presentando el Shell</a:t>
            </a:r>
            <a:endParaRPr/>
          </a:p>
          <a:p>
            <a:pPr>
              <a:lnSpc>
                <a:spcPct val="100000"/>
              </a:lnSpc>
            </a:pPr>
            <a:endParaRPr/>
          </a:p>
          <a:p>
            <a:pPr>
              <a:lnSpc>
                <a:spcPct val="100000"/>
              </a:lnSpc>
            </a:pPr>
            <a:endParaRPr/>
          </a:p>
        </p:txBody>
      </p:sp>
      <p:sp>
        <p:nvSpPr>
          <p:cNvPr id="117" name="CustomShape 7"/>
          <p:cNvSpPr/>
          <p:nvPr/>
        </p:nvSpPr>
        <p:spPr>
          <a:xfrm>
            <a:off x="795600" y="3040200"/>
            <a:ext cx="2905920" cy="1681560"/>
          </a:xfrm>
          <a:prstGeom prst="rect">
            <a:avLst/>
          </a:prstGeom>
          <a:noFill/>
          <a:ln>
            <a:noFill/>
          </a:ln>
        </p:spPr>
        <p:txBody>
          <a:bodyPr tIns="91440" bIns="91440" anchor="ctr"/>
          <a:p>
            <a:pPr algn="ctr">
              <a:lnSpc>
                <a:spcPct val="100000"/>
              </a:lnSpc>
            </a:pPr>
            <a:r>
              <a:rPr lang="en-US" sz="2400">
                <a:solidFill>
                  <a:srgbClr val="cc4125"/>
                </a:solidFill>
                <a:latin typeface="Arial"/>
                <a:ea typeface="Arial"/>
              </a:rPr>
              <a:t>“</a:t>
            </a:r>
            <a:r>
              <a:rPr lang="en-US" sz="2400">
                <a:solidFill>
                  <a:srgbClr val="cc4125"/>
                </a:solidFill>
                <a:latin typeface="Arial"/>
                <a:ea typeface="Arial"/>
              </a:rPr>
              <a:t>Un vocabulario de comandos y una gramática simple para usarlos”</a:t>
            </a:r>
            <a:endParaRPr/>
          </a:p>
        </p:txBody>
      </p:sp>
      <p:sp>
        <p:nvSpPr>
          <p:cNvPr id="118" name="CustomShape 8"/>
          <p:cNvSpPr/>
          <p:nvPr/>
        </p:nvSpPr>
        <p:spPr>
          <a:xfrm>
            <a:off x="4458960" y="2157480"/>
            <a:ext cx="3386520" cy="3386520"/>
          </a:xfrm>
          <a:prstGeom prst="donut">
            <a:avLst>
              <a:gd name="adj" fmla="val 16067"/>
            </a:avLst>
          </a:prstGeom>
          <a:solidFill>
            <a:srgbClr val="000000"/>
          </a:solidFill>
          <a:ln>
            <a:noFill/>
          </a:ln>
        </p:spPr>
      </p:sp>
      <p:sp>
        <p:nvSpPr>
          <p:cNvPr id="119" name="CustomShape 9"/>
          <p:cNvSpPr/>
          <p:nvPr/>
        </p:nvSpPr>
        <p:spPr>
          <a:xfrm>
            <a:off x="4646880" y="2348640"/>
            <a:ext cx="458280" cy="458280"/>
          </a:xfrm>
          <a:prstGeom prst="straightConnector1">
            <a:avLst/>
          </a:prstGeom>
          <a:noFill/>
          <a:ln w="19080">
            <a:solidFill>
              <a:srgbClr val="0e9453"/>
            </a:solidFill>
            <a:round/>
            <a:headEnd len="med" type="oval" w="med"/>
          </a:ln>
        </p:spPr>
      </p:sp>
      <p:sp>
        <p:nvSpPr>
          <p:cNvPr id="120" name="CustomShape 10"/>
          <p:cNvSpPr/>
          <p:nvPr/>
        </p:nvSpPr>
        <p:spPr>
          <a:xfrm>
            <a:off x="2595600" y="1931040"/>
            <a:ext cx="1993320" cy="892440"/>
          </a:xfrm>
          <a:prstGeom prst="rect">
            <a:avLst/>
          </a:prstGeom>
          <a:noFill/>
          <a:ln>
            <a:noFill/>
          </a:ln>
        </p:spPr>
        <p:txBody>
          <a:bodyPr lIns="122040" rIns="122040" tIns="122040" bIns="122040"/>
          <a:p>
            <a:pPr algn="r">
              <a:lnSpc>
                <a:spcPct val="115000"/>
              </a:lnSpc>
            </a:pPr>
            <a:r>
              <a:rPr lang="en-US" sz="1100">
                <a:solidFill>
                  <a:srgbClr val="000000"/>
                </a:solidFill>
                <a:latin typeface="Roboto"/>
                <a:ea typeface="Roboto"/>
              </a:rPr>
              <a:t>Escribir el comando</a:t>
            </a:r>
            <a:endParaRPr/>
          </a:p>
          <a:p>
            <a:pPr algn="r">
              <a:lnSpc>
                <a:spcPct val="115000"/>
              </a:lnSpc>
            </a:pPr>
            <a:endParaRPr/>
          </a:p>
          <a:p>
            <a:pPr algn="r">
              <a:lnSpc>
                <a:spcPct val="115000"/>
              </a:lnSpc>
            </a:pPr>
            <a:r>
              <a:rPr b="1" lang="en-US" sz="1100">
                <a:solidFill>
                  <a:srgbClr val="000000"/>
                </a:solidFill>
                <a:latin typeface="Roboto"/>
                <a:ea typeface="Roboto"/>
              </a:rPr>
              <a:t>promt Espera</a:t>
            </a:r>
            <a:endParaRPr/>
          </a:p>
        </p:txBody>
      </p:sp>
      <p:sp>
        <p:nvSpPr>
          <p:cNvPr id="121" name="CustomShape 11"/>
          <p:cNvSpPr/>
          <p:nvPr/>
        </p:nvSpPr>
        <p:spPr>
          <a:xfrm flipH="1" rot="10800000">
            <a:off x="4644000" y="4889520"/>
            <a:ext cx="460080" cy="456840"/>
          </a:xfrm>
          <a:prstGeom prst="straightConnector1">
            <a:avLst/>
          </a:prstGeom>
          <a:noFill/>
          <a:ln w="19080">
            <a:solidFill>
              <a:srgbClr val="085631"/>
            </a:solidFill>
            <a:round/>
            <a:headEnd len="med" type="oval" w="med"/>
          </a:ln>
        </p:spPr>
      </p:sp>
      <p:sp>
        <p:nvSpPr>
          <p:cNvPr id="122" name="CustomShape 12"/>
          <p:cNvSpPr/>
          <p:nvPr/>
        </p:nvSpPr>
        <p:spPr>
          <a:xfrm>
            <a:off x="2595600" y="4806000"/>
            <a:ext cx="1993320" cy="892440"/>
          </a:xfrm>
          <a:prstGeom prst="rect">
            <a:avLst/>
          </a:prstGeom>
          <a:noFill/>
          <a:ln>
            <a:noFill/>
          </a:ln>
        </p:spPr>
        <p:txBody>
          <a:bodyPr lIns="122040" rIns="122040" tIns="122040" bIns="122040"/>
          <a:p>
            <a:pPr algn="r">
              <a:lnSpc>
                <a:spcPct val="115000"/>
              </a:lnSpc>
            </a:pPr>
            <a:r>
              <a:rPr lang="en-US" sz="1100">
                <a:solidFill>
                  <a:srgbClr val="000000"/>
                </a:solidFill>
                <a:latin typeface="Roboto"/>
                <a:ea typeface="Roboto"/>
              </a:rPr>
              <a:t>Imprime la salida del comando</a:t>
            </a:r>
            <a:endParaRPr/>
          </a:p>
          <a:p>
            <a:pPr algn="r">
              <a:lnSpc>
                <a:spcPct val="115000"/>
              </a:lnSpc>
            </a:pPr>
            <a:endParaRPr/>
          </a:p>
          <a:p>
            <a:pPr algn="r">
              <a:lnSpc>
                <a:spcPct val="115000"/>
              </a:lnSpc>
            </a:pPr>
            <a:r>
              <a:rPr b="1" lang="en-US" sz="1100">
                <a:solidFill>
                  <a:srgbClr val="000000"/>
                </a:solidFill>
                <a:latin typeface="Roboto"/>
                <a:ea typeface="Roboto"/>
              </a:rPr>
              <a:t>Imprimir</a:t>
            </a:r>
            <a:endParaRPr/>
          </a:p>
        </p:txBody>
      </p:sp>
      <p:sp>
        <p:nvSpPr>
          <p:cNvPr id="123" name="CustomShape 13"/>
          <p:cNvSpPr/>
          <p:nvPr/>
        </p:nvSpPr>
        <p:spPr>
          <a:xfrm flipH="1" rot="1800000">
            <a:off x="4357800" y="2051640"/>
            <a:ext cx="3587400" cy="3587040"/>
          </a:xfrm>
          <a:prstGeom prst="blockArc">
            <a:avLst>
              <a:gd name="adj1" fmla="val 14348563"/>
              <a:gd name="adj2" fmla="val 19872341"/>
              <a:gd name="adj3" fmla="val 9100"/>
            </a:avLst>
          </a:prstGeom>
          <a:solidFill>
            <a:srgbClr val="0e9453"/>
          </a:solidFill>
          <a:ln>
            <a:noFill/>
          </a:ln>
        </p:spPr>
      </p:sp>
      <p:sp>
        <p:nvSpPr>
          <p:cNvPr id="124" name="CustomShape 14"/>
          <p:cNvSpPr/>
          <p:nvPr/>
        </p:nvSpPr>
        <p:spPr>
          <a:xfrm rot="10800000">
            <a:off x="7187040" y="4889520"/>
            <a:ext cx="472680" cy="466560"/>
          </a:xfrm>
          <a:prstGeom prst="straightConnector1">
            <a:avLst/>
          </a:prstGeom>
          <a:noFill/>
          <a:ln w="19080">
            <a:solidFill>
              <a:srgbClr val="0e9453"/>
            </a:solidFill>
            <a:round/>
            <a:headEnd len="med" type="oval" w="med"/>
          </a:ln>
        </p:spPr>
      </p:sp>
      <p:sp>
        <p:nvSpPr>
          <p:cNvPr id="125" name="CustomShape 15"/>
          <p:cNvSpPr/>
          <p:nvPr/>
        </p:nvSpPr>
        <p:spPr>
          <a:xfrm>
            <a:off x="7686720" y="4806000"/>
            <a:ext cx="1993320" cy="892440"/>
          </a:xfrm>
          <a:prstGeom prst="rect">
            <a:avLst/>
          </a:prstGeom>
          <a:noFill/>
          <a:ln>
            <a:noFill/>
          </a:ln>
        </p:spPr>
        <p:txBody>
          <a:bodyPr lIns="122040" rIns="122040" tIns="122040" bIns="122040"/>
          <a:p>
            <a:pPr>
              <a:lnSpc>
                <a:spcPct val="115000"/>
              </a:lnSpc>
            </a:pPr>
            <a:r>
              <a:rPr lang="en-US" sz="1100">
                <a:solidFill>
                  <a:srgbClr val="000000"/>
                </a:solidFill>
                <a:latin typeface="Roboto"/>
                <a:ea typeface="Roboto"/>
              </a:rPr>
              <a:t>Ejecuta el comando</a:t>
            </a:r>
            <a:endParaRPr/>
          </a:p>
          <a:p>
            <a:pPr>
              <a:lnSpc>
                <a:spcPct val="115000"/>
              </a:lnSpc>
            </a:pPr>
            <a:endParaRPr/>
          </a:p>
          <a:p>
            <a:pPr>
              <a:lnSpc>
                <a:spcPct val="115000"/>
              </a:lnSpc>
            </a:pPr>
            <a:r>
              <a:rPr b="1" lang="en-US" sz="1100">
                <a:solidFill>
                  <a:srgbClr val="000000"/>
                </a:solidFill>
                <a:latin typeface="Roboto"/>
                <a:ea typeface="Roboto"/>
              </a:rPr>
              <a:t>Evaluar</a:t>
            </a:r>
            <a:endParaRPr/>
          </a:p>
        </p:txBody>
      </p:sp>
      <p:sp>
        <p:nvSpPr>
          <p:cNvPr id="126" name="CustomShape 16"/>
          <p:cNvSpPr/>
          <p:nvPr/>
        </p:nvSpPr>
        <p:spPr>
          <a:xfrm flipH="1">
            <a:off x="7187760" y="2355480"/>
            <a:ext cx="448920" cy="451800"/>
          </a:xfrm>
          <a:prstGeom prst="straightConnector1">
            <a:avLst/>
          </a:prstGeom>
          <a:noFill/>
          <a:ln w="19080">
            <a:solidFill>
              <a:srgbClr val="085631"/>
            </a:solidFill>
            <a:round/>
            <a:headEnd len="med" type="oval" w="med"/>
          </a:ln>
        </p:spPr>
      </p:sp>
      <p:sp>
        <p:nvSpPr>
          <p:cNvPr id="127" name="CustomShape 17"/>
          <p:cNvSpPr/>
          <p:nvPr/>
        </p:nvSpPr>
        <p:spPr>
          <a:xfrm>
            <a:off x="7686720" y="1931040"/>
            <a:ext cx="1993320" cy="892440"/>
          </a:xfrm>
          <a:prstGeom prst="rect">
            <a:avLst/>
          </a:prstGeom>
          <a:noFill/>
          <a:ln>
            <a:noFill/>
          </a:ln>
        </p:spPr>
        <p:txBody>
          <a:bodyPr lIns="122040" rIns="122040" tIns="122040" bIns="122040"/>
          <a:p>
            <a:pPr>
              <a:lnSpc>
                <a:spcPct val="115000"/>
              </a:lnSpc>
            </a:pPr>
            <a:r>
              <a:rPr lang="en-US" sz="1100">
                <a:solidFill>
                  <a:srgbClr val="000000"/>
                </a:solidFill>
                <a:latin typeface="Roboto"/>
                <a:ea typeface="Roboto"/>
              </a:rPr>
              <a:t>El intérprete lee el comando</a:t>
            </a:r>
            <a:endParaRPr/>
          </a:p>
          <a:p>
            <a:pPr>
              <a:lnSpc>
                <a:spcPct val="115000"/>
              </a:lnSpc>
            </a:pPr>
            <a:endParaRPr/>
          </a:p>
          <a:p>
            <a:pPr>
              <a:lnSpc>
                <a:spcPct val="115000"/>
              </a:lnSpc>
            </a:pPr>
            <a:r>
              <a:rPr b="1" lang="en-US" sz="1100">
                <a:solidFill>
                  <a:srgbClr val="000000"/>
                </a:solidFill>
                <a:latin typeface="Roboto"/>
                <a:ea typeface="Roboto"/>
              </a:rPr>
              <a:t>Leer </a:t>
            </a:r>
            <a:endParaRPr/>
          </a:p>
        </p:txBody>
      </p:sp>
      <p:sp>
        <p:nvSpPr>
          <p:cNvPr id="128" name="CustomShape 18"/>
          <p:cNvSpPr/>
          <p:nvPr/>
        </p:nvSpPr>
        <p:spPr>
          <a:xfrm>
            <a:off x="5027760" y="3345120"/>
            <a:ext cx="2261520" cy="1072080"/>
          </a:xfrm>
          <a:prstGeom prst="rect">
            <a:avLst/>
          </a:prstGeom>
          <a:noFill/>
          <a:ln>
            <a:noFill/>
          </a:ln>
        </p:spPr>
        <p:txBody>
          <a:bodyPr lIns="122040" rIns="122040" tIns="122040" bIns="122040" anchor="ctr"/>
          <a:p>
            <a:pPr algn="ctr">
              <a:lnSpc>
                <a:spcPct val="115000"/>
              </a:lnSpc>
            </a:pPr>
            <a:r>
              <a:rPr b="1" lang="en-US" sz="1600">
                <a:solidFill>
                  <a:srgbClr val="000000"/>
                </a:solidFill>
                <a:latin typeface="Roboto"/>
                <a:ea typeface="Roboto"/>
              </a:rPr>
              <a:t>Interfaz de línea de Comandos</a:t>
            </a:r>
            <a:endParaRPr/>
          </a:p>
          <a:p>
            <a:pPr algn="ctr">
              <a:lnSpc>
                <a:spcPct val="115000"/>
              </a:lnSpc>
            </a:pPr>
            <a:r>
              <a:rPr b="1" lang="en-US" sz="1600">
                <a:solidFill>
                  <a:srgbClr val="000000"/>
                </a:solidFill>
                <a:latin typeface="Roboto"/>
                <a:ea typeface="Roboto"/>
              </a:rPr>
              <a:t>Read-Evaluate-Print</a:t>
            </a:r>
            <a:endParaRPr/>
          </a:p>
        </p:txBody>
      </p:sp>
      <p:sp>
        <p:nvSpPr>
          <p:cNvPr id="129" name="CustomShape 19"/>
          <p:cNvSpPr/>
          <p:nvPr/>
        </p:nvSpPr>
        <p:spPr>
          <a:xfrm rot="1800000">
            <a:off x="4355280" y="2051280"/>
            <a:ext cx="3587400" cy="3587400"/>
          </a:xfrm>
          <a:prstGeom prst="blockArc">
            <a:avLst>
              <a:gd name="adj1" fmla="val 14545937"/>
              <a:gd name="adj2" fmla="val 19902139"/>
              <a:gd name="adj3" fmla="val 9115"/>
            </a:avLst>
          </a:prstGeom>
          <a:solidFill>
            <a:srgbClr val="085631"/>
          </a:solidFill>
          <a:ln>
            <a:noFill/>
          </a:ln>
        </p:spPr>
      </p:sp>
      <p:sp>
        <p:nvSpPr>
          <p:cNvPr id="130" name="CustomShape 20"/>
          <p:cNvSpPr/>
          <p:nvPr/>
        </p:nvSpPr>
        <p:spPr>
          <a:xfrm rot="9000600">
            <a:off x="4347360" y="2050920"/>
            <a:ext cx="3586680" cy="3586680"/>
          </a:xfrm>
          <a:prstGeom prst="blockArc">
            <a:avLst>
              <a:gd name="adj1" fmla="val 18041678"/>
              <a:gd name="adj2" fmla="val 1798478"/>
              <a:gd name="adj3" fmla="val 9595"/>
            </a:avLst>
          </a:prstGeom>
          <a:solidFill>
            <a:srgbClr val="085631"/>
          </a:solidFill>
          <a:ln>
            <a:noFill/>
          </a:ln>
        </p:spPr>
      </p:sp>
      <p:sp>
        <p:nvSpPr>
          <p:cNvPr id="131" name="CustomShape 21"/>
          <p:cNvSpPr/>
          <p:nvPr/>
        </p:nvSpPr>
        <p:spPr>
          <a:xfrm flipH="1" rot="9000600">
            <a:off x="4357080" y="2052000"/>
            <a:ext cx="3586680" cy="3586680"/>
          </a:xfrm>
          <a:prstGeom prst="blockArc">
            <a:avLst>
              <a:gd name="adj1" fmla="val 17967225"/>
              <a:gd name="adj2" fmla="val 1529547"/>
              <a:gd name="adj3" fmla="val 9279"/>
            </a:avLst>
          </a:prstGeom>
          <a:solidFill>
            <a:srgbClr val="0e9453"/>
          </a:solidFill>
          <a:ln>
            <a:noFill/>
          </a:ln>
        </p:spPr>
      </p:sp>
      <p:sp>
        <p:nvSpPr>
          <p:cNvPr id="132" name="CustomShape 22"/>
          <p:cNvSpPr/>
          <p:nvPr/>
        </p:nvSpPr>
        <p:spPr>
          <a:xfrm rot="8100000">
            <a:off x="4266000" y="3639240"/>
            <a:ext cx="483840" cy="483840"/>
          </a:xfrm>
          <a:prstGeom prst="rtTriangle">
            <a:avLst/>
          </a:prstGeom>
          <a:solidFill>
            <a:srgbClr val="085631"/>
          </a:solidFill>
          <a:ln>
            <a:noFill/>
          </a:ln>
        </p:spPr>
      </p:sp>
      <p:sp>
        <p:nvSpPr>
          <p:cNvPr id="133" name="CustomShape 23"/>
          <p:cNvSpPr/>
          <p:nvPr/>
        </p:nvSpPr>
        <p:spPr>
          <a:xfrm rot="18900000">
            <a:off x="7567560" y="3639240"/>
            <a:ext cx="483840" cy="483840"/>
          </a:xfrm>
          <a:prstGeom prst="rtTriangle">
            <a:avLst/>
          </a:prstGeom>
          <a:solidFill>
            <a:srgbClr val="085631"/>
          </a:solidFill>
          <a:ln>
            <a:noFill/>
          </a:ln>
        </p:spPr>
      </p:sp>
      <p:sp>
        <p:nvSpPr>
          <p:cNvPr id="134" name="CustomShape 24"/>
          <p:cNvSpPr/>
          <p:nvPr/>
        </p:nvSpPr>
        <p:spPr>
          <a:xfrm rot="2700000">
            <a:off x="5916960" y="5214240"/>
            <a:ext cx="483840" cy="483840"/>
          </a:xfrm>
          <a:prstGeom prst="rtTriangle">
            <a:avLst/>
          </a:prstGeom>
          <a:solidFill>
            <a:srgbClr val="0e9453"/>
          </a:solidFill>
          <a:ln>
            <a:noFill/>
          </a:ln>
        </p:spPr>
      </p:sp>
      <p:sp>
        <p:nvSpPr>
          <p:cNvPr id="135" name="CustomShape 25"/>
          <p:cNvSpPr/>
          <p:nvPr/>
        </p:nvSpPr>
        <p:spPr>
          <a:xfrm rot="13500000">
            <a:off x="5916960" y="1938960"/>
            <a:ext cx="483840" cy="483840"/>
          </a:xfrm>
          <a:prstGeom prst="rtTriangle">
            <a:avLst/>
          </a:prstGeom>
          <a:solidFill>
            <a:srgbClr val="0e9453"/>
          </a:solidFill>
          <a:ln>
            <a:noFill/>
          </a:ln>
        </p:spPr>
      </p:sp>
      <p:sp>
        <p:nvSpPr>
          <p:cNvPr id="136" name="CustomShape 26"/>
          <p:cNvSpPr/>
          <p:nvPr/>
        </p:nvSpPr>
        <p:spPr>
          <a:xfrm>
            <a:off x="8820360" y="3146400"/>
            <a:ext cx="2999520" cy="1469520"/>
          </a:xfrm>
          <a:prstGeom prst="rect">
            <a:avLst/>
          </a:prstGeom>
          <a:noFill/>
          <a:ln>
            <a:noFill/>
          </a:ln>
        </p:spPr>
        <p:txBody>
          <a:bodyPr tIns="91440" bIns="91440" anchor="ctr"/>
          <a:p>
            <a:pPr algn="ctr">
              <a:lnSpc>
                <a:spcPct val="100000"/>
              </a:lnSpc>
            </a:pPr>
            <a:r>
              <a:rPr lang="en-US" sz="2400">
                <a:solidFill>
                  <a:srgbClr val="cc4125"/>
                </a:solidFill>
                <a:latin typeface="Arial"/>
                <a:ea typeface="Arial"/>
              </a:rPr>
              <a:t>¿Por qué usarlo?</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73" name="CustomShape 1"/>
          <p:cNvSpPr/>
          <p:nvPr/>
        </p:nvSpPr>
        <p:spPr>
          <a:xfrm>
            <a:off x="6480" y="0"/>
            <a:ext cx="12191760" cy="256320"/>
          </a:xfrm>
          <a:prstGeom prst="rect">
            <a:avLst/>
          </a:prstGeom>
          <a:gradFill>
            <a:gsLst>
              <a:gs pos="0">
                <a:srgbClr val="1e4e79"/>
              </a:gs>
              <a:gs pos="100000">
                <a:srgbClr val="1f3864"/>
              </a:gs>
            </a:gsLst>
            <a:lin ang="0"/>
          </a:gradFill>
          <a:ln>
            <a:noFill/>
          </a:ln>
        </p:spPr>
      </p:sp>
      <p:sp>
        <p:nvSpPr>
          <p:cNvPr id="474" name="CustomShape 2"/>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475" name="CustomShape 3"/>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476" name="CustomShape 4"/>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477" name="CustomShape 5"/>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478" name="CustomShape 6"/>
          <p:cNvSpPr/>
          <p:nvPr/>
        </p:nvSpPr>
        <p:spPr>
          <a:xfrm>
            <a:off x="1312560" y="750600"/>
            <a:ext cx="5773320" cy="718560"/>
          </a:xfrm>
          <a:prstGeom prst="rect">
            <a:avLst/>
          </a:prstGeom>
          <a:noFill/>
          <a:ln>
            <a:noFill/>
          </a:ln>
        </p:spPr>
        <p:txBody>
          <a:bodyPr tIns="91440" bIns="91440"/>
          <a:p>
            <a:pPr>
              <a:lnSpc>
                <a:spcPct val="100000"/>
              </a:lnSpc>
            </a:pPr>
            <a:r>
              <a:rPr b="1" lang="en-US" sz="3000">
                <a:solidFill>
                  <a:srgbClr val="000000"/>
                </a:solidFill>
                <a:latin typeface="Arial"/>
                <a:ea typeface="Arial"/>
              </a:rPr>
              <a:t>Encontrando archivos: grep</a:t>
            </a:r>
            <a:endParaRPr/>
          </a:p>
          <a:p>
            <a:pPr>
              <a:lnSpc>
                <a:spcPct val="100000"/>
              </a:lnSpc>
            </a:pPr>
            <a:endParaRPr/>
          </a:p>
        </p:txBody>
      </p:sp>
      <p:sp>
        <p:nvSpPr>
          <p:cNvPr id="479" name="CustomShape 7"/>
          <p:cNvSpPr/>
          <p:nvPr/>
        </p:nvSpPr>
        <p:spPr>
          <a:xfrm>
            <a:off x="1312560" y="1463400"/>
            <a:ext cx="9442800" cy="1083600"/>
          </a:xfrm>
          <a:prstGeom prst="rect">
            <a:avLst/>
          </a:prstGeom>
          <a:noFill/>
          <a:ln>
            <a:noFill/>
          </a:ln>
        </p:spPr>
        <p:txBody>
          <a:bodyPr tIns="91440" bIns="91440"/>
          <a:p>
            <a:pPr>
              <a:lnSpc>
                <a:spcPct val="115000"/>
              </a:lnSpc>
            </a:pPr>
            <a:r>
              <a:rPr lang="en-US" sz="1400">
                <a:solidFill>
                  <a:srgbClr val="333333"/>
                </a:solidFill>
                <a:latin typeface="Arial"/>
                <a:ea typeface="Arial"/>
              </a:rPr>
              <a:t>El comando </a:t>
            </a:r>
            <a:r>
              <a:rPr lang="en-US" sz="1400">
                <a:solidFill>
                  <a:srgbClr val="3d90d9"/>
                </a:solidFill>
                <a:latin typeface="Consolas"/>
                <a:ea typeface="Consolas"/>
              </a:rPr>
              <a:t>grep</a:t>
            </a:r>
            <a:r>
              <a:rPr lang="en-US" sz="1400">
                <a:solidFill>
                  <a:srgbClr val="333333"/>
                </a:solidFill>
                <a:latin typeface="Arial"/>
                <a:ea typeface="Arial"/>
              </a:rPr>
              <a:t> encuentra e imprime líneas en archivos que coinciden con un patrón. Para nuestros ejemplos, usaremos un archivo que contenga tres haikus publicados en 1998 en la revista </a:t>
            </a:r>
            <a:r>
              <a:rPr i="1" lang="en-US" sz="1400">
                <a:solidFill>
                  <a:srgbClr val="333333"/>
                </a:solidFill>
                <a:latin typeface="Arial"/>
                <a:ea typeface="Arial"/>
              </a:rPr>
              <a:t>Salon</a:t>
            </a:r>
            <a:r>
              <a:rPr lang="en-US" sz="1400">
                <a:solidFill>
                  <a:srgbClr val="333333"/>
                </a:solidFill>
                <a:latin typeface="Arial"/>
                <a:ea typeface="Arial"/>
              </a:rPr>
              <a:t>. Para este conjunto de ejemplos, Vamos a estar trabajando en el subdirectorio “writing”:</a:t>
            </a:r>
            <a:endParaRPr/>
          </a:p>
          <a:p>
            <a:pPr>
              <a:lnSpc>
                <a:spcPct val="115000"/>
              </a:lnSpc>
            </a:pPr>
            <a:endParaRPr/>
          </a:p>
          <a:p>
            <a:pPr algn="just">
              <a:lnSpc>
                <a:spcPct val="100000"/>
              </a:lnSpc>
            </a:pPr>
            <a:endParaRPr/>
          </a:p>
          <a:p>
            <a:pPr algn="just">
              <a:lnSpc>
                <a:spcPct val="100000"/>
              </a:lnSpc>
            </a:pPr>
            <a:endParaRPr/>
          </a:p>
          <a:p>
            <a:pPr>
              <a:lnSpc>
                <a:spcPct val="142000"/>
              </a:lnSpc>
            </a:pPr>
            <a:endParaRPr/>
          </a:p>
          <a:p>
            <a:pPr algn="just">
              <a:lnSpc>
                <a:spcPct val="115000"/>
              </a:lnSpc>
            </a:pPr>
            <a:endParaRPr/>
          </a:p>
          <a:p>
            <a:pPr algn="just">
              <a:lnSpc>
                <a:spcPct val="115000"/>
              </a:lnSpc>
            </a:pPr>
            <a:endParaRPr/>
          </a:p>
        </p:txBody>
      </p:sp>
      <p:sp>
        <p:nvSpPr>
          <p:cNvPr id="480" name="CustomShape 8"/>
          <p:cNvSpPr/>
          <p:nvPr/>
        </p:nvSpPr>
        <p:spPr>
          <a:xfrm>
            <a:off x="4848120" y="3918960"/>
            <a:ext cx="329400" cy="256320"/>
          </a:xfrm>
          <a:prstGeom prst="rightArrow">
            <a:avLst>
              <a:gd name="adj1" fmla="val 50000"/>
              <a:gd name="adj2" fmla="val 50000"/>
            </a:avLst>
          </a:prstGeom>
          <a:solidFill>
            <a:srgbClr val="e7e6e6"/>
          </a:solidFill>
          <a:ln w="9360">
            <a:solidFill>
              <a:srgbClr val="44546a"/>
            </a:solidFill>
            <a:round/>
          </a:ln>
        </p:spPr>
      </p:sp>
      <p:sp>
        <p:nvSpPr>
          <p:cNvPr id="481" name="CustomShape 9"/>
          <p:cNvSpPr/>
          <p:nvPr/>
        </p:nvSpPr>
        <p:spPr>
          <a:xfrm>
            <a:off x="2224440" y="3586680"/>
            <a:ext cx="1756440" cy="92088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008000"/>
                </a:solidFill>
                <a:latin typeface="Consolas"/>
                <a:ea typeface="Consolas"/>
              </a:rPr>
              <a:t>cd</a:t>
            </a:r>
            <a:r>
              <a:rPr lang="en-US" sz="1200">
                <a:solidFill>
                  <a:srgbClr val="6e5494"/>
                </a:solidFill>
                <a:latin typeface="Consolas"/>
                <a:ea typeface="Consolas"/>
              </a:rPr>
              <a:t>
</a:t>
            </a:r>
            <a:r>
              <a:rPr lang="en-US" sz="1200">
                <a:solidFill>
                  <a:srgbClr val="19177c"/>
                </a:solidFill>
                <a:latin typeface="Consolas"/>
                <a:ea typeface="Consolas"/>
              </a:rPr>
              <a:t>$ </a:t>
            </a:r>
            <a:r>
              <a:rPr lang="en-US" sz="1200">
                <a:solidFill>
                  <a:srgbClr val="008000"/>
                </a:solidFill>
                <a:latin typeface="Consolas"/>
                <a:ea typeface="Consolas"/>
              </a:rPr>
              <a:t>cd </a:t>
            </a:r>
            <a:r>
              <a:rPr lang="en-US" sz="1200">
                <a:solidFill>
                  <a:srgbClr val="6e5494"/>
                </a:solidFill>
                <a:latin typeface="Consolas"/>
                <a:ea typeface="Consolas"/>
              </a:rPr>
              <a:t>writing</a:t>
            </a:r>
            <a:r>
              <a:rPr lang="en-US" sz="1200">
                <a:solidFill>
                  <a:srgbClr val="6e5494"/>
                </a:solidFill>
                <a:latin typeface="Consolas"/>
                <a:ea typeface="Consolas"/>
              </a:rPr>
              <a:t>
</a:t>
            </a:r>
            <a:r>
              <a:rPr lang="en-US" sz="1200">
                <a:solidFill>
                  <a:srgbClr val="19177c"/>
                </a:solidFill>
                <a:latin typeface="Consolas"/>
                <a:ea typeface="Consolas"/>
              </a:rPr>
              <a:t>$ </a:t>
            </a:r>
            <a:r>
              <a:rPr lang="en-US" sz="1200">
                <a:solidFill>
                  <a:srgbClr val="008000"/>
                </a:solidFill>
                <a:latin typeface="Consolas"/>
                <a:ea typeface="Consolas"/>
              </a:rPr>
              <a:t>cat </a:t>
            </a:r>
            <a:r>
              <a:rPr lang="en-US" sz="1200">
                <a:solidFill>
                  <a:srgbClr val="6e5494"/>
                </a:solidFill>
                <a:latin typeface="Consolas"/>
                <a:ea typeface="Consolas"/>
              </a:rPr>
              <a:t>haiku.txt</a:t>
            </a:r>
            <a:endParaRPr/>
          </a:p>
        </p:txBody>
      </p:sp>
      <p:sp>
        <p:nvSpPr>
          <p:cNvPr id="482" name="CustomShape 10"/>
          <p:cNvSpPr/>
          <p:nvPr/>
        </p:nvSpPr>
        <p:spPr>
          <a:xfrm>
            <a:off x="5947200" y="2495520"/>
            <a:ext cx="2751480" cy="2979720"/>
          </a:xfrm>
          <a:prstGeom prst="rect">
            <a:avLst/>
          </a:prstGeom>
          <a:solidFill>
            <a:srgbClr val="000000"/>
          </a:solidFill>
          <a:ln>
            <a:noFill/>
          </a:ln>
        </p:spPr>
        <p:txBody>
          <a:bodyPr tIns="91440" bIns="91440"/>
          <a:p>
            <a:pPr>
              <a:lnSpc>
                <a:spcPct val="142000"/>
              </a:lnSpc>
            </a:pPr>
            <a:r>
              <a:rPr lang="en-US" sz="1200">
                <a:solidFill>
                  <a:srgbClr val="303030"/>
                </a:solidFill>
                <a:latin typeface="Consolas"/>
                <a:ea typeface="Consolas"/>
              </a:rPr>
              <a:t>The Tao that is seen</a:t>
            </a:r>
            <a:r>
              <a:rPr lang="en-US" sz="1200">
                <a:solidFill>
                  <a:srgbClr val="303030"/>
                </a:solidFill>
                <a:latin typeface="Consolas"/>
                <a:ea typeface="Consolas"/>
              </a:rPr>
              <a:t>
</a:t>
            </a:r>
            <a:r>
              <a:rPr lang="en-US" sz="1200">
                <a:solidFill>
                  <a:srgbClr val="303030"/>
                </a:solidFill>
                <a:latin typeface="Consolas"/>
                <a:ea typeface="Consolas"/>
              </a:rPr>
              <a:t>Is not the true Tao, until</a:t>
            </a:r>
            <a:r>
              <a:rPr lang="en-US" sz="1200">
                <a:solidFill>
                  <a:srgbClr val="303030"/>
                </a:solidFill>
                <a:latin typeface="Consolas"/>
                <a:ea typeface="Consolas"/>
              </a:rPr>
              <a:t>
</a:t>
            </a:r>
            <a:r>
              <a:rPr lang="en-US" sz="1200">
                <a:solidFill>
                  <a:srgbClr val="303030"/>
                </a:solidFill>
                <a:latin typeface="Consolas"/>
                <a:ea typeface="Consolas"/>
              </a:rPr>
              <a:t>You bring fresh toner.</a:t>
            </a:r>
            <a:r>
              <a:rPr lang="en-US" sz="1200">
                <a:solidFill>
                  <a:srgbClr val="303030"/>
                </a:solidFill>
                <a:latin typeface="Consolas"/>
                <a:ea typeface="Consolas"/>
              </a:rPr>
              <a:t>
</a:t>
            </a:r>
            <a:r>
              <a:rPr lang="en-US" sz="1200">
                <a:solidFill>
                  <a:srgbClr val="303030"/>
                </a:solidFill>
                <a:latin typeface="Consolas"/>
                <a:ea typeface="Consolas"/>
              </a:rPr>
              <a:t>
</a:t>
            </a:r>
            <a:r>
              <a:rPr lang="en-US" sz="1200">
                <a:solidFill>
                  <a:srgbClr val="303030"/>
                </a:solidFill>
                <a:latin typeface="Consolas"/>
                <a:ea typeface="Consolas"/>
              </a:rPr>
              <a:t>With searching comes loss</a:t>
            </a:r>
            <a:r>
              <a:rPr lang="en-US" sz="1200">
                <a:solidFill>
                  <a:srgbClr val="303030"/>
                </a:solidFill>
                <a:latin typeface="Consolas"/>
                <a:ea typeface="Consolas"/>
              </a:rPr>
              <a:t>
</a:t>
            </a:r>
            <a:r>
              <a:rPr lang="en-US" sz="1200">
                <a:solidFill>
                  <a:srgbClr val="303030"/>
                </a:solidFill>
                <a:latin typeface="Consolas"/>
                <a:ea typeface="Consolas"/>
              </a:rPr>
              <a:t>and the presence of absence:</a:t>
            </a:r>
            <a:r>
              <a:rPr lang="en-US" sz="1200">
                <a:solidFill>
                  <a:srgbClr val="303030"/>
                </a:solidFill>
                <a:latin typeface="Consolas"/>
                <a:ea typeface="Consolas"/>
              </a:rPr>
              <a:t>
</a:t>
            </a:r>
            <a:r>
              <a:rPr lang="en-US" sz="1200">
                <a:solidFill>
                  <a:srgbClr val="303030"/>
                </a:solidFill>
                <a:latin typeface="Consolas"/>
                <a:ea typeface="Consolas"/>
              </a:rPr>
              <a:t>"My Thesis" not found.</a:t>
            </a:r>
            <a:r>
              <a:rPr lang="en-US" sz="1200">
                <a:solidFill>
                  <a:srgbClr val="303030"/>
                </a:solidFill>
                <a:latin typeface="Consolas"/>
                <a:ea typeface="Consolas"/>
              </a:rPr>
              <a:t>
</a:t>
            </a:r>
            <a:r>
              <a:rPr lang="en-US" sz="1200">
                <a:solidFill>
                  <a:srgbClr val="303030"/>
                </a:solidFill>
                <a:latin typeface="Consolas"/>
                <a:ea typeface="Consolas"/>
              </a:rPr>
              <a:t>
</a:t>
            </a:r>
            <a:r>
              <a:rPr lang="en-US" sz="1200">
                <a:solidFill>
                  <a:srgbClr val="303030"/>
                </a:solidFill>
                <a:latin typeface="Consolas"/>
                <a:ea typeface="Consolas"/>
              </a:rPr>
              <a:t>Yesterday it worked</a:t>
            </a:r>
            <a:r>
              <a:rPr lang="en-US" sz="1200">
                <a:solidFill>
                  <a:srgbClr val="303030"/>
                </a:solidFill>
                <a:latin typeface="Consolas"/>
                <a:ea typeface="Consolas"/>
              </a:rPr>
              <a:t>
</a:t>
            </a:r>
            <a:r>
              <a:rPr lang="en-US" sz="1200">
                <a:solidFill>
                  <a:srgbClr val="303030"/>
                </a:solidFill>
                <a:latin typeface="Consolas"/>
                <a:ea typeface="Consolas"/>
              </a:rPr>
              <a:t>Today it is not working</a:t>
            </a:r>
            <a:r>
              <a:rPr lang="en-US" sz="1200">
                <a:solidFill>
                  <a:srgbClr val="303030"/>
                </a:solidFill>
                <a:latin typeface="Consolas"/>
                <a:ea typeface="Consolas"/>
              </a:rPr>
              <a:t>
</a:t>
            </a:r>
            <a:r>
              <a:rPr lang="en-US" sz="1200">
                <a:solidFill>
                  <a:srgbClr val="303030"/>
                </a:solidFill>
                <a:latin typeface="Consolas"/>
                <a:ea typeface="Consolas"/>
              </a:rPr>
              <a:t>Software is like that.</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83" name="CustomShape 1"/>
          <p:cNvSpPr/>
          <p:nvPr/>
        </p:nvSpPr>
        <p:spPr>
          <a:xfrm>
            <a:off x="1312560" y="750600"/>
            <a:ext cx="8988120" cy="718560"/>
          </a:xfrm>
          <a:prstGeom prst="rect">
            <a:avLst/>
          </a:prstGeom>
          <a:noFill/>
          <a:ln>
            <a:noFill/>
          </a:ln>
        </p:spPr>
        <p:txBody>
          <a:bodyPr tIns="91440" bIns="91440"/>
          <a:p>
            <a:pPr>
              <a:lnSpc>
                <a:spcPct val="100000"/>
              </a:lnSpc>
            </a:pPr>
            <a:r>
              <a:rPr b="1" lang="en-US">
                <a:solidFill>
                  <a:srgbClr val="000000"/>
                </a:solidFill>
                <a:latin typeface="Arial"/>
                <a:ea typeface="Arial"/>
              </a:rPr>
              <a:t>EJEMPLOS</a:t>
            </a:r>
            <a:endParaRPr/>
          </a:p>
          <a:p>
            <a:pPr>
              <a:lnSpc>
                <a:spcPct val="100000"/>
              </a:lnSpc>
            </a:pPr>
            <a:endParaRPr/>
          </a:p>
          <a:p>
            <a:pPr>
              <a:lnSpc>
                <a:spcPct val="100000"/>
              </a:lnSpc>
            </a:pPr>
            <a:endParaRPr/>
          </a:p>
        </p:txBody>
      </p:sp>
      <p:sp>
        <p:nvSpPr>
          <p:cNvPr id="484" name="CustomShape 2"/>
          <p:cNvSpPr/>
          <p:nvPr/>
        </p:nvSpPr>
        <p:spPr>
          <a:xfrm>
            <a:off x="6480" y="0"/>
            <a:ext cx="12191760" cy="256320"/>
          </a:xfrm>
          <a:prstGeom prst="rect">
            <a:avLst/>
          </a:prstGeom>
          <a:gradFill>
            <a:gsLst>
              <a:gs pos="0">
                <a:srgbClr val="1e4e79"/>
              </a:gs>
              <a:gs pos="100000">
                <a:srgbClr val="1f3864"/>
              </a:gs>
            </a:gsLst>
            <a:lin ang="0"/>
          </a:gradFill>
          <a:ln>
            <a:noFill/>
          </a:ln>
        </p:spPr>
      </p:sp>
      <p:sp>
        <p:nvSpPr>
          <p:cNvPr id="485" name="CustomShape 3"/>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486" name="CustomShape 4"/>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487" name="CustomShape 5"/>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488" name="CustomShape 6"/>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489" name="CustomShape 7"/>
          <p:cNvSpPr/>
          <p:nvPr/>
        </p:nvSpPr>
        <p:spPr>
          <a:xfrm>
            <a:off x="4709160" y="1993680"/>
            <a:ext cx="329400" cy="256320"/>
          </a:xfrm>
          <a:prstGeom prst="rightArrow">
            <a:avLst>
              <a:gd name="adj1" fmla="val 50000"/>
              <a:gd name="adj2" fmla="val 50000"/>
            </a:avLst>
          </a:prstGeom>
          <a:solidFill>
            <a:srgbClr val="e7e6e6"/>
          </a:solidFill>
          <a:ln w="9360">
            <a:solidFill>
              <a:srgbClr val="44546a"/>
            </a:solidFill>
            <a:round/>
          </a:ln>
        </p:spPr>
      </p:sp>
      <p:sp>
        <p:nvSpPr>
          <p:cNvPr id="490" name="CustomShape 8"/>
          <p:cNvSpPr/>
          <p:nvPr/>
        </p:nvSpPr>
        <p:spPr>
          <a:xfrm>
            <a:off x="1388880" y="1387080"/>
            <a:ext cx="9442800" cy="500400"/>
          </a:xfrm>
          <a:prstGeom prst="rect">
            <a:avLst/>
          </a:prstGeom>
          <a:noFill/>
          <a:ln>
            <a:noFill/>
          </a:ln>
        </p:spPr>
        <p:txBody>
          <a:bodyPr tIns="91440" bIns="91440"/>
          <a:p>
            <a:pPr>
              <a:lnSpc>
                <a:spcPct val="115000"/>
              </a:lnSpc>
            </a:pPr>
            <a:r>
              <a:rPr lang="en-US" sz="1400">
                <a:solidFill>
                  <a:srgbClr val="333333"/>
                </a:solidFill>
                <a:latin typeface="Arial"/>
                <a:ea typeface="Arial"/>
              </a:rPr>
              <a:t>Busquemos líneas que contengan la palabra “not”:</a:t>
            </a:r>
            <a:endParaRPr/>
          </a:p>
          <a:p>
            <a:pPr>
              <a:lnSpc>
                <a:spcPct val="142000"/>
              </a:lnSpc>
            </a:pPr>
            <a:endParaRPr/>
          </a:p>
          <a:p>
            <a:pPr>
              <a:lnSpc>
                <a:spcPct val="115000"/>
              </a:lnSpc>
            </a:pPr>
            <a:endParaRPr/>
          </a:p>
          <a:p>
            <a:pPr>
              <a:lnSpc>
                <a:spcPct val="142000"/>
              </a:lnSpc>
            </a:pPr>
            <a:endParaRPr/>
          </a:p>
          <a:p>
            <a:pPr>
              <a:lnSpc>
                <a:spcPct val="100000"/>
              </a:lnSpc>
            </a:pPr>
            <a:endParaRPr/>
          </a:p>
        </p:txBody>
      </p:sp>
      <p:sp>
        <p:nvSpPr>
          <p:cNvPr id="491" name="CustomShape 9"/>
          <p:cNvSpPr/>
          <p:nvPr/>
        </p:nvSpPr>
        <p:spPr>
          <a:xfrm>
            <a:off x="1372680" y="2394720"/>
            <a:ext cx="8775720" cy="663480"/>
          </a:xfrm>
          <a:prstGeom prst="rect">
            <a:avLst/>
          </a:prstGeom>
          <a:noFill/>
          <a:ln>
            <a:noFill/>
          </a:ln>
        </p:spPr>
        <p:txBody>
          <a:bodyPr tIns="91440" bIns="91440" anchor="ctr"/>
          <a:p>
            <a:pPr>
              <a:lnSpc>
                <a:spcPct val="100000"/>
              </a:lnSpc>
            </a:pPr>
            <a:r>
              <a:rPr lang="en-US" sz="1400">
                <a:solidFill>
                  <a:srgbClr val="333333"/>
                </a:solidFill>
                <a:latin typeface="Arial"/>
                <a:ea typeface="Arial"/>
              </a:rPr>
              <a:t>Vamos a probar un patrón distinto: “The”.</a:t>
            </a:r>
            <a:endParaRPr/>
          </a:p>
        </p:txBody>
      </p:sp>
      <p:sp>
        <p:nvSpPr>
          <p:cNvPr id="492" name="CustomShape 10"/>
          <p:cNvSpPr/>
          <p:nvPr/>
        </p:nvSpPr>
        <p:spPr>
          <a:xfrm>
            <a:off x="4709160" y="3076200"/>
            <a:ext cx="329400" cy="256320"/>
          </a:xfrm>
          <a:prstGeom prst="rightArrow">
            <a:avLst>
              <a:gd name="adj1" fmla="val 50000"/>
              <a:gd name="adj2" fmla="val 50000"/>
            </a:avLst>
          </a:prstGeom>
          <a:solidFill>
            <a:srgbClr val="e7e6e6"/>
          </a:solidFill>
          <a:ln w="9360">
            <a:solidFill>
              <a:srgbClr val="44546a"/>
            </a:solidFill>
            <a:round/>
          </a:ln>
        </p:spPr>
      </p:sp>
      <p:sp>
        <p:nvSpPr>
          <p:cNvPr id="493" name="CustomShape 11"/>
          <p:cNvSpPr/>
          <p:nvPr/>
        </p:nvSpPr>
        <p:spPr>
          <a:xfrm>
            <a:off x="1358280" y="3711240"/>
            <a:ext cx="9619920" cy="718560"/>
          </a:xfrm>
          <a:prstGeom prst="rect">
            <a:avLst/>
          </a:prstGeom>
          <a:noFill/>
          <a:ln>
            <a:noFill/>
          </a:ln>
        </p:spPr>
        <p:txBody>
          <a:bodyPr tIns="91440" bIns="91440" anchor="ctr"/>
          <a:p>
            <a:pPr algn="just">
              <a:lnSpc>
                <a:spcPct val="100000"/>
              </a:lnSpc>
            </a:pPr>
            <a:r>
              <a:rPr lang="en-US" sz="1400">
                <a:solidFill>
                  <a:srgbClr val="333333"/>
                </a:solidFill>
                <a:latin typeface="Arial"/>
                <a:ea typeface="Arial"/>
              </a:rPr>
              <a:t>Para restringir los aciertos a las líneas que contienen la palabra “The” por sí sola, podemos usar </a:t>
            </a:r>
            <a:r>
              <a:rPr lang="en-US" sz="1400">
                <a:solidFill>
                  <a:srgbClr val="3d90d9"/>
                </a:solidFill>
                <a:latin typeface="Consolas"/>
                <a:ea typeface="Consolas"/>
              </a:rPr>
              <a:t>grep</a:t>
            </a:r>
            <a:r>
              <a:rPr lang="en-US" sz="1400">
                <a:solidFill>
                  <a:srgbClr val="333333"/>
                </a:solidFill>
                <a:latin typeface="Arial"/>
                <a:ea typeface="Arial"/>
              </a:rPr>
              <a:t> con el indicador</a:t>
            </a:r>
            <a:r>
              <a:rPr lang="en-US" sz="1400">
                <a:solidFill>
                  <a:srgbClr val="3d90d9"/>
                </a:solidFill>
                <a:latin typeface="Consolas"/>
                <a:ea typeface="Consolas"/>
              </a:rPr>
              <a:t> -w</a:t>
            </a:r>
            <a:r>
              <a:rPr lang="en-US" sz="1400">
                <a:solidFill>
                  <a:srgbClr val="333333"/>
                </a:solidFill>
                <a:latin typeface="Arial"/>
                <a:ea typeface="Arial"/>
              </a:rPr>
              <a:t>. Esto limitará los coincidencias a palabras.</a:t>
            </a:r>
            <a:endParaRPr/>
          </a:p>
        </p:txBody>
      </p:sp>
      <p:sp>
        <p:nvSpPr>
          <p:cNvPr id="494" name="CustomShape 12"/>
          <p:cNvSpPr/>
          <p:nvPr/>
        </p:nvSpPr>
        <p:spPr>
          <a:xfrm>
            <a:off x="4671720" y="4679280"/>
            <a:ext cx="329400" cy="256320"/>
          </a:xfrm>
          <a:prstGeom prst="rightArrow">
            <a:avLst>
              <a:gd name="adj1" fmla="val 50000"/>
              <a:gd name="adj2" fmla="val 50000"/>
            </a:avLst>
          </a:prstGeom>
          <a:solidFill>
            <a:srgbClr val="e7e6e6"/>
          </a:solidFill>
          <a:ln w="9360">
            <a:solidFill>
              <a:srgbClr val="44546a"/>
            </a:solidFill>
            <a:round/>
          </a:ln>
        </p:spPr>
      </p:sp>
      <p:sp>
        <p:nvSpPr>
          <p:cNvPr id="495" name="CustomShape 13"/>
          <p:cNvSpPr/>
          <p:nvPr/>
        </p:nvSpPr>
        <p:spPr>
          <a:xfrm>
            <a:off x="1404360" y="4786920"/>
            <a:ext cx="9573480" cy="847440"/>
          </a:xfrm>
          <a:prstGeom prst="rect">
            <a:avLst/>
          </a:prstGeom>
          <a:noFill/>
          <a:ln>
            <a:noFill/>
          </a:ln>
        </p:spPr>
        <p:txBody>
          <a:bodyPr tIns="91440" bIns="91440" anchor="ctr"/>
          <a:p>
            <a:pPr algn="just">
              <a:lnSpc>
                <a:spcPct val="100000"/>
              </a:lnSpc>
            </a:pPr>
            <a:r>
              <a:rPr lang="en-US" sz="1400">
                <a:solidFill>
                  <a:srgbClr val="333333"/>
                </a:solidFill>
                <a:latin typeface="Arial"/>
                <a:ea typeface="Arial"/>
              </a:rPr>
              <a:t>A veces, queremos buscar una frase, en vez de una sola palabra. Esto puede hacerse fácilmente con </a:t>
            </a:r>
            <a:r>
              <a:rPr lang="en-US" sz="1400">
                <a:solidFill>
                  <a:srgbClr val="3d90d9"/>
                </a:solidFill>
                <a:latin typeface="Consolas"/>
                <a:ea typeface="Consolas"/>
              </a:rPr>
              <a:t>grep</a:t>
            </a:r>
            <a:r>
              <a:rPr lang="en-US" sz="1400">
                <a:solidFill>
                  <a:srgbClr val="333333"/>
                </a:solidFill>
                <a:latin typeface="Arial"/>
                <a:ea typeface="Arial"/>
              </a:rPr>
              <a:t> usando la frase entre comillas.</a:t>
            </a:r>
            <a:endParaRPr/>
          </a:p>
        </p:txBody>
      </p:sp>
      <p:sp>
        <p:nvSpPr>
          <p:cNvPr id="496" name="CustomShape 14"/>
          <p:cNvSpPr/>
          <p:nvPr/>
        </p:nvSpPr>
        <p:spPr>
          <a:xfrm>
            <a:off x="4671720" y="5609880"/>
            <a:ext cx="329400" cy="256320"/>
          </a:xfrm>
          <a:prstGeom prst="rightArrow">
            <a:avLst>
              <a:gd name="adj1" fmla="val 50000"/>
              <a:gd name="adj2" fmla="val 50000"/>
            </a:avLst>
          </a:prstGeom>
          <a:solidFill>
            <a:srgbClr val="e7e6e6"/>
          </a:solidFill>
          <a:ln w="9360">
            <a:solidFill>
              <a:srgbClr val="44546a"/>
            </a:solidFill>
            <a:round/>
          </a:ln>
        </p:spPr>
      </p:sp>
      <p:sp>
        <p:nvSpPr>
          <p:cNvPr id="497" name="CustomShape 15"/>
          <p:cNvSpPr/>
          <p:nvPr/>
        </p:nvSpPr>
        <p:spPr>
          <a:xfrm>
            <a:off x="5620680" y="1731240"/>
            <a:ext cx="2619720" cy="920880"/>
          </a:xfrm>
          <a:prstGeom prst="rect">
            <a:avLst/>
          </a:prstGeom>
          <a:solidFill>
            <a:srgbClr val="000000"/>
          </a:solidFill>
          <a:ln>
            <a:noFill/>
          </a:ln>
        </p:spPr>
        <p:txBody>
          <a:bodyPr tIns="91440" bIns="91440"/>
          <a:p>
            <a:pPr>
              <a:lnSpc>
                <a:spcPct val="142000"/>
              </a:lnSpc>
            </a:pPr>
            <a:r>
              <a:rPr lang="en-US" sz="1200">
                <a:solidFill>
                  <a:srgbClr val="303030"/>
                </a:solidFill>
                <a:latin typeface="Consolas"/>
                <a:ea typeface="Consolas"/>
              </a:rPr>
              <a:t>Is not the true Tao, until</a:t>
            </a:r>
            <a:r>
              <a:rPr lang="en-US" sz="1200">
                <a:solidFill>
                  <a:srgbClr val="303030"/>
                </a:solidFill>
                <a:latin typeface="Consolas"/>
                <a:ea typeface="Consolas"/>
              </a:rPr>
              <a:t>
</a:t>
            </a:r>
            <a:r>
              <a:rPr lang="en-US" sz="1200">
                <a:solidFill>
                  <a:srgbClr val="303030"/>
                </a:solidFill>
                <a:latin typeface="Consolas"/>
                <a:ea typeface="Consolas"/>
              </a:rPr>
              <a:t>"My Thesis" not found</a:t>
            </a:r>
            <a:r>
              <a:rPr lang="en-US" sz="1200">
                <a:solidFill>
                  <a:srgbClr val="303030"/>
                </a:solidFill>
                <a:latin typeface="Consolas"/>
                <a:ea typeface="Consolas"/>
              </a:rPr>
              <a:t>
</a:t>
            </a:r>
            <a:r>
              <a:rPr lang="en-US" sz="1200">
                <a:solidFill>
                  <a:srgbClr val="303030"/>
                </a:solidFill>
                <a:latin typeface="Consolas"/>
                <a:ea typeface="Consolas"/>
              </a:rPr>
              <a:t>Today it is not working</a:t>
            </a:r>
            <a:endParaRPr/>
          </a:p>
        </p:txBody>
      </p:sp>
      <p:sp>
        <p:nvSpPr>
          <p:cNvPr id="498" name="CustomShape 16"/>
          <p:cNvSpPr/>
          <p:nvPr/>
        </p:nvSpPr>
        <p:spPr>
          <a:xfrm>
            <a:off x="1441080" y="1978920"/>
            <a:ext cx="2159280" cy="40068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008000"/>
                </a:solidFill>
                <a:latin typeface="Consolas"/>
                <a:ea typeface="Consolas"/>
              </a:rPr>
              <a:t>grep </a:t>
            </a:r>
            <a:r>
              <a:rPr lang="en-US" sz="1200">
                <a:solidFill>
                  <a:srgbClr val="6e5494"/>
                </a:solidFill>
                <a:latin typeface="Consolas"/>
                <a:ea typeface="Consolas"/>
              </a:rPr>
              <a:t>not haiku.txt</a:t>
            </a:r>
            <a:endParaRPr/>
          </a:p>
        </p:txBody>
      </p:sp>
      <p:sp>
        <p:nvSpPr>
          <p:cNvPr id="499" name="CustomShape 17"/>
          <p:cNvSpPr/>
          <p:nvPr/>
        </p:nvSpPr>
        <p:spPr>
          <a:xfrm>
            <a:off x="1441080" y="2980080"/>
            <a:ext cx="2159280" cy="40068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008000"/>
                </a:solidFill>
                <a:latin typeface="Consolas"/>
                <a:ea typeface="Consolas"/>
              </a:rPr>
              <a:t>grep </a:t>
            </a:r>
            <a:r>
              <a:rPr lang="en-US" sz="1200">
                <a:solidFill>
                  <a:srgbClr val="6e5494"/>
                </a:solidFill>
                <a:latin typeface="Consolas"/>
                <a:ea typeface="Consolas"/>
              </a:rPr>
              <a:t>The haiku.txt</a:t>
            </a:r>
            <a:endParaRPr/>
          </a:p>
        </p:txBody>
      </p:sp>
      <p:sp>
        <p:nvSpPr>
          <p:cNvPr id="500" name="CustomShape 18"/>
          <p:cNvSpPr/>
          <p:nvPr/>
        </p:nvSpPr>
        <p:spPr>
          <a:xfrm>
            <a:off x="5620680" y="2872440"/>
            <a:ext cx="2619720" cy="663480"/>
          </a:xfrm>
          <a:prstGeom prst="rect">
            <a:avLst/>
          </a:prstGeom>
          <a:solidFill>
            <a:srgbClr val="000000"/>
          </a:solidFill>
          <a:ln>
            <a:noFill/>
          </a:ln>
        </p:spPr>
        <p:txBody>
          <a:bodyPr tIns="91440" bIns="91440"/>
          <a:p>
            <a:pPr>
              <a:lnSpc>
                <a:spcPct val="142000"/>
              </a:lnSpc>
            </a:pPr>
            <a:r>
              <a:rPr lang="en-US" sz="1200">
                <a:solidFill>
                  <a:srgbClr val="303030"/>
                </a:solidFill>
                <a:latin typeface="Consolas"/>
                <a:ea typeface="Consolas"/>
              </a:rPr>
              <a:t>The Tao that is seen</a:t>
            </a:r>
            <a:r>
              <a:rPr lang="en-US" sz="1200">
                <a:solidFill>
                  <a:srgbClr val="303030"/>
                </a:solidFill>
                <a:latin typeface="Consolas"/>
                <a:ea typeface="Consolas"/>
              </a:rPr>
              <a:t>
</a:t>
            </a:r>
            <a:r>
              <a:rPr lang="en-US" sz="1200">
                <a:solidFill>
                  <a:srgbClr val="303030"/>
                </a:solidFill>
                <a:latin typeface="Consolas"/>
                <a:ea typeface="Consolas"/>
              </a:rPr>
              <a:t>"My Thesis" not found.</a:t>
            </a:r>
            <a:endParaRPr/>
          </a:p>
        </p:txBody>
      </p:sp>
      <p:sp>
        <p:nvSpPr>
          <p:cNvPr id="501" name="CustomShape 19"/>
          <p:cNvSpPr/>
          <p:nvPr/>
        </p:nvSpPr>
        <p:spPr>
          <a:xfrm>
            <a:off x="1441080" y="4527000"/>
            <a:ext cx="2371320" cy="40068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008000"/>
                </a:solidFill>
                <a:latin typeface="Consolas"/>
                <a:ea typeface="Consolas"/>
              </a:rPr>
              <a:t>grep</a:t>
            </a:r>
            <a:r>
              <a:rPr lang="en-US" sz="1200">
                <a:solidFill>
                  <a:srgbClr val="6e5494"/>
                </a:solidFill>
                <a:latin typeface="Consolas"/>
                <a:ea typeface="Consolas"/>
              </a:rPr>
              <a:t> </a:t>
            </a:r>
            <a:r>
              <a:rPr b="1" lang="en-US" sz="1200">
                <a:solidFill>
                  <a:srgbClr val="008000"/>
                </a:solidFill>
                <a:latin typeface="Consolas"/>
                <a:ea typeface="Consolas"/>
              </a:rPr>
              <a:t>-w</a:t>
            </a:r>
            <a:r>
              <a:rPr lang="en-US" sz="1200">
                <a:solidFill>
                  <a:srgbClr val="6e5494"/>
                </a:solidFill>
                <a:latin typeface="Consolas"/>
                <a:ea typeface="Consolas"/>
              </a:rPr>
              <a:t> The haiku.txt</a:t>
            </a:r>
            <a:endParaRPr/>
          </a:p>
        </p:txBody>
      </p:sp>
      <p:sp>
        <p:nvSpPr>
          <p:cNvPr id="502" name="CustomShape 20"/>
          <p:cNvSpPr/>
          <p:nvPr/>
        </p:nvSpPr>
        <p:spPr>
          <a:xfrm>
            <a:off x="1441080" y="5537520"/>
            <a:ext cx="2777400" cy="40068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008000"/>
                </a:solidFill>
                <a:latin typeface="Consolas"/>
                <a:ea typeface="Consolas"/>
              </a:rPr>
              <a:t>grep</a:t>
            </a:r>
            <a:r>
              <a:rPr lang="en-US" sz="1200">
                <a:solidFill>
                  <a:srgbClr val="6e5494"/>
                </a:solidFill>
                <a:latin typeface="Consolas"/>
                <a:ea typeface="Consolas"/>
              </a:rPr>
              <a:t> </a:t>
            </a:r>
            <a:r>
              <a:rPr b="1" lang="en-US" sz="1200">
                <a:solidFill>
                  <a:srgbClr val="008000"/>
                </a:solidFill>
                <a:latin typeface="Consolas"/>
                <a:ea typeface="Consolas"/>
              </a:rPr>
              <a:t>-w</a:t>
            </a:r>
            <a:r>
              <a:rPr lang="en-US" sz="1200">
                <a:solidFill>
                  <a:srgbClr val="6e5494"/>
                </a:solidFill>
                <a:latin typeface="Consolas"/>
                <a:ea typeface="Consolas"/>
              </a:rPr>
              <a:t> </a:t>
            </a:r>
            <a:r>
              <a:rPr lang="en-US" sz="1200">
                <a:solidFill>
                  <a:srgbClr val="ba2121"/>
                </a:solidFill>
                <a:latin typeface="Consolas"/>
                <a:ea typeface="Consolas"/>
              </a:rPr>
              <a:t>"is not"</a:t>
            </a:r>
            <a:r>
              <a:rPr lang="en-US" sz="1200">
                <a:solidFill>
                  <a:srgbClr val="6e5494"/>
                </a:solidFill>
                <a:latin typeface="Consolas"/>
                <a:ea typeface="Consolas"/>
              </a:rPr>
              <a:t> haiku.txt</a:t>
            </a:r>
            <a:endParaRPr/>
          </a:p>
        </p:txBody>
      </p:sp>
      <p:sp>
        <p:nvSpPr>
          <p:cNvPr id="503" name="CustomShape 21"/>
          <p:cNvSpPr/>
          <p:nvPr/>
        </p:nvSpPr>
        <p:spPr>
          <a:xfrm>
            <a:off x="5620680" y="4527000"/>
            <a:ext cx="2619720" cy="400680"/>
          </a:xfrm>
          <a:prstGeom prst="rect">
            <a:avLst/>
          </a:prstGeom>
          <a:solidFill>
            <a:srgbClr val="000000"/>
          </a:solidFill>
          <a:ln>
            <a:noFill/>
          </a:ln>
        </p:spPr>
        <p:txBody>
          <a:bodyPr tIns="91440" bIns="91440"/>
          <a:p>
            <a:pPr>
              <a:lnSpc>
                <a:spcPct val="142000"/>
              </a:lnSpc>
            </a:pPr>
            <a:r>
              <a:rPr lang="en-US" sz="1200">
                <a:solidFill>
                  <a:srgbClr val="303030"/>
                </a:solidFill>
                <a:latin typeface="Consolas"/>
                <a:ea typeface="Consolas"/>
              </a:rPr>
              <a:t>The Tao that is seen</a:t>
            </a:r>
            <a:endParaRPr/>
          </a:p>
        </p:txBody>
      </p:sp>
      <p:sp>
        <p:nvSpPr>
          <p:cNvPr id="504" name="CustomShape 22"/>
          <p:cNvSpPr/>
          <p:nvPr/>
        </p:nvSpPr>
        <p:spPr>
          <a:xfrm>
            <a:off x="5620680" y="5537520"/>
            <a:ext cx="2619720" cy="400680"/>
          </a:xfrm>
          <a:prstGeom prst="rect">
            <a:avLst/>
          </a:prstGeom>
          <a:solidFill>
            <a:srgbClr val="000000"/>
          </a:solidFill>
          <a:ln>
            <a:noFill/>
          </a:ln>
        </p:spPr>
        <p:txBody>
          <a:bodyPr tIns="91440" bIns="91440"/>
          <a:p>
            <a:pPr>
              <a:lnSpc>
                <a:spcPct val="142000"/>
              </a:lnSpc>
            </a:pPr>
            <a:r>
              <a:rPr lang="en-US" sz="1200">
                <a:solidFill>
                  <a:srgbClr val="303030"/>
                </a:solidFill>
                <a:latin typeface="Consolas"/>
                <a:ea typeface="Consolas"/>
              </a:rPr>
              <a:t>Today it is not working</a:t>
            </a: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05" name="CustomShape 1"/>
          <p:cNvSpPr/>
          <p:nvPr/>
        </p:nvSpPr>
        <p:spPr>
          <a:xfrm>
            <a:off x="1388880" y="1387080"/>
            <a:ext cx="9442800" cy="400680"/>
          </a:xfrm>
          <a:prstGeom prst="rect">
            <a:avLst/>
          </a:prstGeom>
          <a:noFill/>
          <a:ln>
            <a:noFill/>
          </a:ln>
        </p:spPr>
        <p:txBody>
          <a:bodyPr tIns="91440" bIns="91440"/>
          <a:p>
            <a:pPr algn="just">
              <a:lnSpc>
                <a:spcPct val="115000"/>
              </a:lnSpc>
            </a:pPr>
            <a:r>
              <a:rPr lang="en-US" sz="1400">
                <a:solidFill>
                  <a:srgbClr val="333333"/>
                </a:solidFill>
                <a:latin typeface="Arial"/>
                <a:ea typeface="Arial"/>
              </a:rPr>
              <a:t>Otra opción útil es </a:t>
            </a:r>
            <a:r>
              <a:rPr lang="en-US" sz="1400">
                <a:solidFill>
                  <a:srgbClr val="3d90d9"/>
                </a:solidFill>
                <a:latin typeface="Consolas"/>
                <a:ea typeface="Consolas"/>
              </a:rPr>
              <a:t>-n</a:t>
            </a:r>
            <a:r>
              <a:rPr lang="en-US" sz="1400">
                <a:solidFill>
                  <a:srgbClr val="333333"/>
                </a:solidFill>
                <a:latin typeface="Arial"/>
                <a:ea typeface="Arial"/>
              </a:rPr>
              <a:t>, que numera las líneas que coinciden:</a:t>
            </a:r>
            <a:endParaRPr/>
          </a:p>
          <a:p>
            <a:pPr algn="just">
              <a:lnSpc>
                <a:spcPct val="115000"/>
              </a:lnSpc>
            </a:pPr>
            <a:endParaRPr/>
          </a:p>
          <a:p>
            <a:pPr algn="just">
              <a:lnSpc>
                <a:spcPct val="115000"/>
              </a:lnSpc>
            </a:pPr>
            <a:endParaRPr/>
          </a:p>
          <a:p>
            <a:pPr algn="just">
              <a:lnSpc>
                <a:spcPct val="115000"/>
              </a:lnSpc>
            </a:pPr>
            <a:endParaRPr/>
          </a:p>
          <a:p>
            <a:pPr algn="just">
              <a:lnSpc>
                <a:spcPct val="115000"/>
              </a:lnSpc>
            </a:pPr>
            <a:endParaRPr/>
          </a:p>
          <a:p>
            <a:pPr algn="just">
              <a:lnSpc>
                <a:spcPct val="100000"/>
              </a:lnSpc>
            </a:pPr>
            <a:endParaRPr/>
          </a:p>
        </p:txBody>
      </p:sp>
      <p:sp>
        <p:nvSpPr>
          <p:cNvPr id="506" name="CustomShape 2"/>
          <p:cNvSpPr/>
          <p:nvPr/>
        </p:nvSpPr>
        <p:spPr>
          <a:xfrm>
            <a:off x="1312560" y="750600"/>
            <a:ext cx="8988120" cy="718560"/>
          </a:xfrm>
          <a:prstGeom prst="rect">
            <a:avLst/>
          </a:prstGeom>
          <a:noFill/>
          <a:ln>
            <a:noFill/>
          </a:ln>
        </p:spPr>
        <p:txBody>
          <a:bodyPr tIns="91440" bIns="91440"/>
          <a:p>
            <a:pPr>
              <a:lnSpc>
                <a:spcPct val="100000"/>
              </a:lnSpc>
            </a:pPr>
            <a:r>
              <a:rPr b="1" lang="en-US">
                <a:solidFill>
                  <a:srgbClr val="000000"/>
                </a:solidFill>
                <a:latin typeface="Arial"/>
                <a:ea typeface="Arial"/>
              </a:rPr>
              <a:t>EJEMPLOS </a:t>
            </a:r>
            <a:endParaRPr/>
          </a:p>
          <a:p>
            <a:pPr>
              <a:lnSpc>
                <a:spcPct val="100000"/>
              </a:lnSpc>
            </a:pPr>
            <a:endParaRPr/>
          </a:p>
          <a:p>
            <a:pPr>
              <a:lnSpc>
                <a:spcPct val="100000"/>
              </a:lnSpc>
            </a:pPr>
            <a:endParaRPr/>
          </a:p>
        </p:txBody>
      </p:sp>
      <p:sp>
        <p:nvSpPr>
          <p:cNvPr id="507" name="CustomShape 3"/>
          <p:cNvSpPr/>
          <p:nvPr/>
        </p:nvSpPr>
        <p:spPr>
          <a:xfrm>
            <a:off x="6480" y="0"/>
            <a:ext cx="12191760" cy="256320"/>
          </a:xfrm>
          <a:prstGeom prst="rect">
            <a:avLst/>
          </a:prstGeom>
          <a:gradFill>
            <a:gsLst>
              <a:gs pos="0">
                <a:srgbClr val="1e4e79"/>
              </a:gs>
              <a:gs pos="100000">
                <a:srgbClr val="1f3864"/>
              </a:gs>
            </a:gsLst>
            <a:lin ang="0"/>
          </a:gradFill>
          <a:ln>
            <a:noFill/>
          </a:ln>
        </p:spPr>
      </p:sp>
      <p:sp>
        <p:nvSpPr>
          <p:cNvPr id="508" name="CustomShape 4"/>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509" name="CustomShape 5"/>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510" name="CustomShape 6"/>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511" name="CustomShape 7"/>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512" name="CustomShape 8"/>
          <p:cNvSpPr/>
          <p:nvPr/>
        </p:nvSpPr>
        <p:spPr>
          <a:xfrm>
            <a:off x="1479600" y="2040120"/>
            <a:ext cx="2777400" cy="40068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008000"/>
                </a:solidFill>
                <a:latin typeface="Consolas"/>
                <a:ea typeface="Consolas"/>
              </a:rPr>
              <a:t>grep</a:t>
            </a:r>
            <a:r>
              <a:rPr lang="en-US" sz="1200">
                <a:solidFill>
                  <a:srgbClr val="6e5494"/>
                </a:solidFill>
                <a:latin typeface="Consolas"/>
                <a:ea typeface="Consolas"/>
              </a:rPr>
              <a:t> </a:t>
            </a:r>
            <a:r>
              <a:rPr b="1" lang="en-US" sz="1200">
                <a:solidFill>
                  <a:srgbClr val="008000"/>
                </a:solidFill>
                <a:latin typeface="Consolas"/>
                <a:ea typeface="Consolas"/>
              </a:rPr>
              <a:t>-n</a:t>
            </a:r>
            <a:r>
              <a:rPr lang="en-US" sz="1200">
                <a:solidFill>
                  <a:srgbClr val="6e5494"/>
                </a:solidFill>
                <a:latin typeface="Consolas"/>
                <a:ea typeface="Consolas"/>
              </a:rPr>
              <a:t> </a:t>
            </a:r>
            <a:r>
              <a:rPr lang="en-US" sz="1200">
                <a:solidFill>
                  <a:srgbClr val="ba2121"/>
                </a:solidFill>
                <a:latin typeface="Consolas"/>
                <a:ea typeface="Consolas"/>
              </a:rPr>
              <a:t>"it"</a:t>
            </a:r>
            <a:r>
              <a:rPr lang="en-US" sz="1200">
                <a:solidFill>
                  <a:srgbClr val="6e5494"/>
                </a:solidFill>
                <a:latin typeface="Consolas"/>
                <a:ea typeface="Consolas"/>
              </a:rPr>
              <a:t> haiku.txt</a:t>
            </a:r>
            <a:endParaRPr/>
          </a:p>
          <a:p>
            <a:pPr>
              <a:lnSpc>
                <a:spcPct val="142000"/>
              </a:lnSpc>
            </a:pPr>
            <a:endParaRPr/>
          </a:p>
        </p:txBody>
      </p:sp>
      <p:sp>
        <p:nvSpPr>
          <p:cNvPr id="513" name="CustomShape 9"/>
          <p:cNvSpPr/>
          <p:nvPr/>
        </p:nvSpPr>
        <p:spPr>
          <a:xfrm>
            <a:off x="5767920" y="1781280"/>
            <a:ext cx="2869920" cy="918720"/>
          </a:xfrm>
          <a:prstGeom prst="rect">
            <a:avLst/>
          </a:prstGeom>
          <a:solidFill>
            <a:srgbClr val="000000"/>
          </a:solidFill>
          <a:ln>
            <a:noFill/>
          </a:ln>
        </p:spPr>
        <p:txBody>
          <a:bodyPr tIns="91440" bIns="91440"/>
          <a:p>
            <a:pPr>
              <a:lnSpc>
                <a:spcPct val="142000"/>
              </a:lnSpc>
            </a:pPr>
            <a:r>
              <a:rPr lang="en-US" sz="1200">
                <a:solidFill>
                  <a:srgbClr val="303030"/>
                </a:solidFill>
                <a:latin typeface="Consolas"/>
                <a:ea typeface="Consolas"/>
              </a:rPr>
              <a:t>5:With searching comes loss</a:t>
            </a:r>
            <a:r>
              <a:rPr lang="en-US" sz="1200">
                <a:solidFill>
                  <a:srgbClr val="303030"/>
                </a:solidFill>
                <a:latin typeface="Consolas"/>
                <a:ea typeface="Consolas"/>
              </a:rPr>
              <a:t>
</a:t>
            </a:r>
            <a:r>
              <a:rPr lang="en-US" sz="1200">
                <a:solidFill>
                  <a:srgbClr val="303030"/>
                </a:solidFill>
                <a:latin typeface="Consolas"/>
                <a:ea typeface="Consolas"/>
              </a:rPr>
              <a:t>9:Yesterday it worked</a:t>
            </a:r>
            <a:r>
              <a:rPr lang="en-US" sz="1200">
                <a:solidFill>
                  <a:srgbClr val="303030"/>
                </a:solidFill>
                <a:latin typeface="Consolas"/>
                <a:ea typeface="Consolas"/>
              </a:rPr>
              <a:t>
</a:t>
            </a:r>
            <a:r>
              <a:rPr lang="en-US" sz="1200">
                <a:solidFill>
                  <a:srgbClr val="303030"/>
                </a:solidFill>
                <a:latin typeface="Consolas"/>
                <a:ea typeface="Consolas"/>
              </a:rPr>
              <a:t>10:Today it is not working</a:t>
            </a:r>
            <a:endParaRPr/>
          </a:p>
          <a:p>
            <a:pPr>
              <a:lnSpc>
                <a:spcPct val="142000"/>
              </a:lnSpc>
            </a:pPr>
            <a:endParaRPr/>
          </a:p>
          <a:p>
            <a:pPr>
              <a:lnSpc>
                <a:spcPct val="142000"/>
              </a:lnSpc>
            </a:pPr>
            <a:endParaRPr/>
          </a:p>
        </p:txBody>
      </p:sp>
      <p:sp>
        <p:nvSpPr>
          <p:cNvPr id="514" name="CustomShape 10"/>
          <p:cNvSpPr/>
          <p:nvPr/>
        </p:nvSpPr>
        <p:spPr>
          <a:xfrm>
            <a:off x="1479600" y="3446280"/>
            <a:ext cx="2777400" cy="40068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008000"/>
                </a:solidFill>
                <a:latin typeface="Consolas"/>
                <a:ea typeface="Consolas"/>
              </a:rPr>
              <a:t>grep</a:t>
            </a:r>
            <a:r>
              <a:rPr lang="en-US" sz="1200">
                <a:solidFill>
                  <a:srgbClr val="6e5494"/>
                </a:solidFill>
                <a:latin typeface="Consolas"/>
                <a:ea typeface="Consolas"/>
              </a:rPr>
              <a:t> </a:t>
            </a:r>
            <a:r>
              <a:rPr b="1" lang="en-US" sz="1200">
                <a:solidFill>
                  <a:srgbClr val="008000"/>
                </a:solidFill>
                <a:latin typeface="Consolas"/>
                <a:ea typeface="Consolas"/>
              </a:rPr>
              <a:t>-n</a:t>
            </a:r>
            <a:r>
              <a:rPr lang="en-US" sz="1200">
                <a:solidFill>
                  <a:srgbClr val="6e5494"/>
                </a:solidFill>
                <a:latin typeface="Consolas"/>
                <a:ea typeface="Consolas"/>
              </a:rPr>
              <a:t> </a:t>
            </a:r>
            <a:r>
              <a:rPr b="1" lang="en-US" sz="1200">
                <a:solidFill>
                  <a:srgbClr val="008000"/>
                </a:solidFill>
                <a:latin typeface="Consolas"/>
                <a:ea typeface="Consolas"/>
              </a:rPr>
              <a:t>-w</a:t>
            </a:r>
            <a:r>
              <a:rPr lang="en-US" sz="1200">
                <a:solidFill>
                  <a:srgbClr val="6e5494"/>
                </a:solidFill>
                <a:latin typeface="Consolas"/>
                <a:ea typeface="Consolas"/>
              </a:rPr>
              <a:t> </a:t>
            </a:r>
            <a:r>
              <a:rPr lang="en-US" sz="1200">
                <a:solidFill>
                  <a:srgbClr val="ba2121"/>
                </a:solidFill>
                <a:latin typeface="Consolas"/>
                <a:ea typeface="Consolas"/>
              </a:rPr>
              <a:t>"the"</a:t>
            </a:r>
            <a:r>
              <a:rPr lang="en-US" sz="1200">
                <a:solidFill>
                  <a:srgbClr val="6e5494"/>
                </a:solidFill>
                <a:latin typeface="Consolas"/>
                <a:ea typeface="Consolas"/>
              </a:rPr>
              <a:t> haiku.txt</a:t>
            </a:r>
            <a:r>
              <a:rPr lang="en-US" sz="1200">
                <a:solidFill>
                  <a:srgbClr val="6e5494"/>
                </a:solidFill>
                <a:latin typeface="Consolas"/>
                <a:ea typeface="Consolas"/>
              </a:rPr>
              <a:t>
</a:t>
            </a:r>
            <a:endParaRPr/>
          </a:p>
          <a:p>
            <a:pPr>
              <a:lnSpc>
                <a:spcPct val="115000"/>
              </a:lnSpc>
            </a:pPr>
            <a:endParaRPr/>
          </a:p>
          <a:p>
            <a:pPr>
              <a:lnSpc>
                <a:spcPct val="142000"/>
              </a:lnSpc>
            </a:pPr>
            <a:endParaRPr/>
          </a:p>
          <a:p>
            <a:pPr>
              <a:lnSpc>
                <a:spcPct val="142000"/>
              </a:lnSpc>
            </a:pPr>
            <a:endParaRPr/>
          </a:p>
        </p:txBody>
      </p:sp>
      <p:sp>
        <p:nvSpPr>
          <p:cNvPr id="515" name="CustomShape 11"/>
          <p:cNvSpPr/>
          <p:nvPr/>
        </p:nvSpPr>
        <p:spPr>
          <a:xfrm>
            <a:off x="5767920" y="3287520"/>
            <a:ext cx="2869920" cy="718560"/>
          </a:xfrm>
          <a:prstGeom prst="rect">
            <a:avLst/>
          </a:prstGeom>
          <a:solidFill>
            <a:srgbClr val="000000"/>
          </a:solidFill>
          <a:ln>
            <a:noFill/>
          </a:ln>
        </p:spPr>
        <p:txBody>
          <a:bodyPr tIns="91440" bIns="91440"/>
          <a:p>
            <a:pPr>
              <a:lnSpc>
                <a:spcPct val="142000"/>
              </a:lnSpc>
            </a:pPr>
            <a:r>
              <a:rPr lang="en-US" sz="1200">
                <a:solidFill>
                  <a:srgbClr val="303030"/>
                </a:solidFill>
                <a:latin typeface="Consolas"/>
                <a:ea typeface="Consolas"/>
              </a:rPr>
              <a:t>2:Is not the true Tao, until</a:t>
            </a:r>
            <a:r>
              <a:rPr lang="en-US" sz="1200">
                <a:solidFill>
                  <a:srgbClr val="303030"/>
                </a:solidFill>
                <a:latin typeface="Consolas"/>
                <a:ea typeface="Consolas"/>
              </a:rPr>
              <a:t>
</a:t>
            </a:r>
            <a:r>
              <a:rPr lang="en-US" sz="1200">
                <a:solidFill>
                  <a:srgbClr val="303030"/>
                </a:solidFill>
                <a:latin typeface="Consolas"/>
                <a:ea typeface="Consolas"/>
              </a:rPr>
              <a:t>6:and the presence of absence:</a:t>
            </a:r>
            <a:endParaRPr/>
          </a:p>
          <a:p>
            <a:pPr>
              <a:lnSpc>
                <a:spcPct val="142000"/>
              </a:lnSpc>
            </a:pPr>
            <a:endParaRPr/>
          </a:p>
          <a:p>
            <a:pPr>
              <a:lnSpc>
                <a:spcPct val="142000"/>
              </a:lnSpc>
            </a:pPr>
            <a:endParaRPr/>
          </a:p>
          <a:p>
            <a:pPr>
              <a:lnSpc>
                <a:spcPct val="142000"/>
              </a:lnSpc>
            </a:pPr>
            <a:endParaRPr/>
          </a:p>
        </p:txBody>
      </p:sp>
      <p:sp>
        <p:nvSpPr>
          <p:cNvPr id="516" name="CustomShape 12"/>
          <p:cNvSpPr/>
          <p:nvPr/>
        </p:nvSpPr>
        <p:spPr>
          <a:xfrm>
            <a:off x="1312560" y="2732760"/>
            <a:ext cx="9563400" cy="718560"/>
          </a:xfrm>
          <a:prstGeom prst="rect">
            <a:avLst/>
          </a:prstGeom>
          <a:noFill/>
          <a:ln>
            <a:noFill/>
          </a:ln>
        </p:spPr>
        <p:txBody>
          <a:bodyPr tIns="91440" bIns="91440" anchor="ctr"/>
          <a:p>
            <a:pPr algn="just">
              <a:lnSpc>
                <a:spcPct val="100000"/>
              </a:lnSpc>
            </a:pPr>
            <a:r>
              <a:rPr lang="en-US" sz="1400">
                <a:solidFill>
                  <a:srgbClr val="333333"/>
                </a:solidFill>
                <a:latin typeface="Arial"/>
                <a:ea typeface="Arial"/>
              </a:rPr>
              <a:t>Podemos combinar la opción </a:t>
            </a:r>
            <a:r>
              <a:rPr lang="en-US" sz="1400">
                <a:solidFill>
                  <a:srgbClr val="3d90d9"/>
                </a:solidFill>
                <a:latin typeface="Consolas"/>
                <a:ea typeface="Consolas"/>
              </a:rPr>
              <a:t>-w</a:t>
            </a:r>
            <a:r>
              <a:rPr lang="en-US" sz="1400">
                <a:solidFill>
                  <a:srgbClr val="333333"/>
                </a:solidFill>
                <a:latin typeface="Arial"/>
                <a:ea typeface="Arial"/>
              </a:rPr>
              <a:t> para encontrar las líneas que contienen la palabra “the” con </a:t>
            </a:r>
            <a:r>
              <a:rPr lang="en-US" sz="1400">
                <a:solidFill>
                  <a:srgbClr val="3d90d9"/>
                </a:solidFill>
                <a:latin typeface="Consolas"/>
                <a:ea typeface="Consolas"/>
              </a:rPr>
              <a:t>-n</a:t>
            </a:r>
            <a:r>
              <a:rPr lang="en-US" sz="1400">
                <a:solidFill>
                  <a:srgbClr val="333333"/>
                </a:solidFill>
                <a:latin typeface="Arial"/>
                <a:ea typeface="Arial"/>
              </a:rPr>
              <a:t> para numerar las líneas que coinciden:</a:t>
            </a:r>
            <a:endParaRPr/>
          </a:p>
        </p:txBody>
      </p:sp>
      <p:sp>
        <p:nvSpPr>
          <p:cNvPr id="517" name="CustomShape 13"/>
          <p:cNvSpPr/>
          <p:nvPr/>
        </p:nvSpPr>
        <p:spPr>
          <a:xfrm>
            <a:off x="1366560" y="4159080"/>
            <a:ext cx="9487080" cy="338400"/>
          </a:xfrm>
          <a:prstGeom prst="rect">
            <a:avLst/>
          </a:prstGeom>
          <a:noFill/>
          <a:ln>
            <a:noFill/>
          </a:ln>
        </p:spPr>
        <p:txBody>
          <a:bodyPr tIns="91440" bIns="91440" anchor="ctr"/>
          <a:p>
            <a:pPr>
              <a:lnSpc>
                <a:spcPct val="115000"/>
              </a:lnSpc>
            </a:pPr>
            <a:r>
              <a:rPr lang="en-US" sz="1400">
                <a:solidFill>
                  <a:srgbClr val="333333"/>
                </a:solidFill>
                <a:latin typeface="Arial"/>
                <a:ea typeface="Arial"/>
              </a:rPr>
              <a:t>Ahora queremos usar la opción </a:t>
            </a:r>
            <a:r>
              <a:rPr lang="en-US" sz="1400">
                <a:solidFill>
                  <a:srgbClr val="3d90d9"/>
                </a:solidFill>
                <a:latin typeface="Consolas"/>
                <a:ea typeface="Consolas"/>
              </a:rPr>
              <a:t>-i</a:t>
            </a:r>
            <a:r>
              <a:rPr lang="en-US" sz="1400">
                <a:solidFill>
                  <a:srgbClr val="333333"/>
                </a:solidFill>
                <a:latin typeface="Arial"/>
                <a:ea typeface="Arial"/>
              </a:rPr>
              <a:t> para hacer que nuestra búsqueda sea insensible a mayúsculas y minúsculas:</a:t>
            </a:r>
            <a:endParaRPr/>
          </a:p>
        </p:txBody>
      </p:sp>
      <p:sp>
        <p:nvSpPr>
          <p:cNvPr id="518" name="CustomShape 14"/>
          <p:cNvSpPr/>
          <p:nvPr/>
        </p:nvSpPr>
        <p:spPr>
          <a:xfrm>
            <a:off x="1479600" y="4685400"/>
            <a:ext cx="3096720" cy="40068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008000"/>
                </a:solidFill>
                <a:latin typeface="Consolas"/>
                <a:ea typeface="Consolas"/>
              </a:rPr>
              <a:t>grep</a:t>
            </a:r>
            <a:r>
              <a:rPr lang="en-US" sz="1200">
                <a:solidFill>
                  <a:srgbClr val="6e5494"/>
                </a:solidFill>
                <a:latin typeface="Consolas"/>
                <a:ea typeface="Consolas"/>
              </a:rPr>
              <a:t> </a:t>
            </a:r>
            <a:r>
              <a:rPr b="1" lang="en-US" sz="1200">
                <a:solidFill>
                  <a:srgbClr val="008000"/>
                </a:solidFill>
                <a:latin typeface="Consolas"/>
                <a:ea typeface="Consolas"/>
              </a:rPr>
              <a:t>-n</a:t>
            </a:r>
            <a:r>
              <a:rPr lang="en-US" sz="1200">
                <a:solidFill>
                  <a:srgbClr val="6e5494"/>
                </a:solidFill>
                <a:latin typeface="Consolas"/>
                <a:ea typeface="Consolas"/>
              </a:rPr>
              <a:t> </a:t>
            </a:r>
            <a:r>
              <a:rPr b="1" lang="en-US" sz="1200">
                <a:solidFill>
                  <a:srgbClr val="008000"/>
                </a:solidFill>
                <a:latin typeface="Consolas"/>
                <a:ea typeface="Consolas"/>
              </a:rPr>
              <a:t>-w</a:t>
            </a:r>
            <a:r>
              <a:rPr lang="en-US" sz="1200">
                <a:solidFill>
                  <a:srgbClr val="6e5494"/>
                </a:solidFill>
                <a:latin typeface="Consolas"/>
                <a:ea typeface="Consolas"/>
              </a:rPr>
              <a:t> </a:t>
            </a:r>
            <a:r>
              <a:rPr b="1" lang="en-US" sz="1200">
                <a:solidFill>
                  <a:srgbClr val="008000"/>
                </a:solidFill>
                <a:latin typeface="Consolas"/>
                <a:ea typeface="Consolas"/>
              </a:rPr>
              <a:t>-i</a:t>
            </a:r>
            <a:r>
              <a:rPr lang="en-US" sz="1200">
                <a:solidFill>
                  <a:srgbClr val="6e5494"/>
                </a:solidFill>
                <a:latin typeface="Consolas"/>
                <a:ea typeface="Consolas"/>
              </a:rPr>
              <a:t> </a:t>
            </a:r>
            <a:r>
              <a:rPr lang="en-US" sz="1200">
                <a:solidFill>
                  <a:srgbClr val="ba2121"/>
                </a:solidFill>
                <a:latin typeface="Consolas"/>
                <a:ea typeface="Consolas"/>
              </a:rPr>
              <a:t>"the"</a:t>
            </a:r>
            <a:r>
              <a:rPr lang="en-US" sz="1200">
                <a:solidFill>
                  <a:srgbClr val="6e5494"/>
                </a:solidFill>
                <a:latin typeface="Consolas"/>
                <a:ea typeface="Consolas"/>
              </a:rPr>
              <a:t> haiku.txt</a:t>
            </a:r>
            <a:endParaRPr/>
          </a:p>
          <a:p>
            <a:pPr>
              <a:lnSpc>
                <a:spcPct val="115000"/>
              </a:lnSpc>
            </a:pPr>
            <a:endParaRPr/>
          </a:p>
          <a:p>
            <a:pPr>
              <a:lnSpc>
                <a:spcPct val="142000"/>
              </a:lnSpc>
            </a:pPr>
            <a:endParaRPr/>
          </a:p>
          <a:p>
            <a:pPr>
              <a:lnSpc>
                <a:spcPct val="142000"/>
              </a:lnSpc>
            </a:pPr>
            <a:endParaRPr/>
          </a:p>
        </p:txBody>
      </p:sp>
      <p:sp>
        <p:nvSpPr>
          <p:cNvPr id="519" name="CustomShape 15"/>
          <p:cNvSpPr/>
          <p:nvPr/>
        </p:nvSpPr>
        <p:spPr>
          <a:xfrm>
            <a:off x="6225120" y="4497840"/>
            <a:ext cx="2869920" cy="942120"/>
          </a:xfrm>
          <a:prstGeom prst="rect">
            <a:avLst/>
          </a:prstGeom>
          <a:solidFill>
            <a:srgbClr val="000000"/>
          </a:solidFill>
          <a:ln>
            <a:noFill/>
          </a:ln>
        </p:spPr>
        <p:txBody>
          <a:bodyPr tIns="91440" bIns="91440"/>
          <a:p>
            <a:pPr>
              <a:lnSpc>
                <a:spcPct val="142000"/>
              </a:lnSpc>
            </a:pPr>
            <a:r>
              <a:rPr lang="en-US" sz="1200">
                <a:solidFill>
                  <a:srgbClr val="303030"/>
                </a:solidFill>
                <a:latin typeface="Consolas"/>
                <a:ea typeface="Consolas"/>
              </a:rPr>
              <a:t>1:The Tao that is seen</a:t>
            </a:r>
            <a:r>
              <a:rPr lang="en-US" sz="1200">
                <a:solidFill>
                  <a:srgbClr val="303030"/>
                </a:solidFill>
                <a:latin typeface="Consolas"/>
                <a:ea typeface="Consolas"/>
              </a:rPr>
              <a:t>
</a:t>
            </a:r>
            <a:r>
              <a:rPr lang="en-US" sz="1200">
                <a:solidFill>
                  <a:srgbClr val="303030"/>
                </a:solidFill>
                <a:latin typeface="Consolas"/>
                <a:ea typeface="Consolas"/>
              </a:rPr>
              <a:t>2:Is not the true Tao, until</a:t>
            </a:r>
            <a:r>
              <a:rPr lang="en-US" sz="1200">
                <a:solidFill>
                  <a:srgbClr val="303030"/>
                </a:solidFill>
                <a:latin typeface="Consolas"/>
                <a:ea typeface="Consolas"/>
              </a:rPr>
              <a:t>
</a:t>
            </a:r>
            <a:r>
              <a:rPr lang="en-US" sz="1200">
                <a:solidFill>
                  <a:srgbClr val="303030"/>
                </a:solidFill>
                <a:latin typeface="Consolas"/>
                <a:ea typeface="Consolas"/>
              </a:rPr>
              <a:t>6:and the presence of absence:</a:t>
            </a:r>
            <a:endParaRPr/>
          </a:p>
          <a:p>
            <a:pPr>
              <a:lnSpc>
                <a:spcPct val="142000"/>
              </a:lnSpc>
            </a:pPr>
            <a:endParaRPr/>
          </a:p>
          <a:p>
            <a:pPr>
              <a:lnSpc>
                <a:spcPct val="142000"/>
              </a:lnSpc>
            </a:pPr>
            <a:endParaRPr/>
          </a:p>
          <a:p>
            <a:pPr>
              <a:lnSpc>
                <a:spcPct val="142000"/>
              </a:lnSpc>
            </a:pPr>
            <a:endParaRPr/>
          </a:p>
          <a:p>
            <a:pPr>
              <a:lnSpc>
                <a:spcPct val="142000"/>
              </a:lnSpc>
            </a:pPr>
            <a:endParaRPr/>
          </a:p>
        </p:txBody>
      </p:sp>
      <p:sp>
        <p:nvSpPr>
          <p:cNvPr id="520" name="CustomShape 16"/>
          <p:cNvSpPr/>
          <p:nvPr/>
        </p:nvSpPr>
        <p:spPr>
          <a:xfrm>
            <a:off x="4923720" y="2132280"/>
            <a:ext cx="329400" cy="256320"/>
          </a:xfrm>
          <a:prstGeom prst="rightArrow">
            <a:avLst>
              <a:gd name="adj1" fmla="val 50000"/>
              <a:gd name="adj2" fmla="val 50000"/>
            </a:avLst>
          </a:prstGeom>
          <a:solidFill>
            <a:srgbClr val="e7e6e6"/>
          </a:solidFill>
          <a:ln w="9360">
            <a:solidFill>
              <a:srgbClr val="44546a"/>
            </a:solidFill>
            <a:round/>
          </a:ln>
        </p:spPr>
      </p:sp>
      <p:sp>
        <p:nvSpPr>
          <p:cNvPr id="521" name="CustomShape 17"/>
          <p:cNvSpPr/>
          <p:nvPr/>
        </p:nvSpPr>
        <p:spPr>
          <a:xfrm>
            <a:off x="4923720" y="3518640"/>
            <a:ext cx="329400" cy="256320"/>
          </a:xfrm>
          <a:prstGeom prst="rightArrow">
            <a:avLst>
              <a:gd name="adj1" fmla="val 50000"/>
              <a:gd name="adj2" fmla="val 50000"/>
            </a:avLst>
          </a:prstGeom>
          <a:solidFill>
            <a:srgbClr val="e7e6e6"/>
          </a:solidFill>
          <a:ln w="9360">
            <a:solidFill>
              <a:srgbClr val="44546a"/>
            </a:solidFill>
            <a:round/>
          </a:ln>
        </p:spPr>
      </p:sp>
      <p:sp>
        <p:nvSpPr>
          <p:cNvPr id="522" name="CustomShape 18"/>
          <p:cNvSpPr/>
          <p:nvPr/>
        </p:nvSpPr>
        <p:spPr>
          <a:xfrm>
            <a:off x="5312160" y="4757400"/>
            <a:ext cx="329400" cy="256320"/>
          </a:xfrm>
          <a:prstGeom prst="rightArrow">
            <a:avLst>
              <a:gd name="adj1" fmla="val 50000"/>
              <a:gd name="adj2" fmla="val 50000"/>
            </a:avLst>
          </a:prstGeom>
          <a:solidFill>
            <a:srgbClr val="e7e6e6"/>
          </a:solidFill>
          <a:ln w="9360">
            <a:solidFill>
              <a:srgbClr val="44546a"/>
            </a:solidFill>
            <a:round/>
          </a:ln>
        </p:spPr>
      </p:sp>
    </p:spTree>
  </p:cSld>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23" name="CustomShape 1"/>
          <p:cNvSpPr/>
          <p:nvPr/>
        </p:nvSpPr>
        <p:spPr>
          <a:xfrm>
            <a:off x="1388880" y="1387080"/>
            <a:ext cx="9442800" cy="551880"/>
          </a:xfrm>
          <a:prstGeom prst="rect">
            <a:avLst/>
          </a:prstGeom>
          <a:noFill/>
          <a:ln>
            <a:noFill/>
          </a:ln>
        </p:spPr>
        <p:txBody>
          <a:bodyPr tIns="91440" bIns="91440"/>
          <a:p>
            <a:pPr algn="just">
              <a:lnSpc>
                <a:spcPct val="100000"/>
              </a:lnSpc>
            </a:pPr>
            <a:r>
              <a:rPr lang="en-US" sz="1400">
                <a:solidFill>
                  <a:srgbClr val="333333"/>
                </a:solidFill>
                <a:latin typeface="Arial"/>
                <a:ea typeface="Arial"/>
              </a:rPr>
              <a:t>Ahora, queremos usar la opción </a:t>
            </a:r>
            <a:r>
              <a:rPr lang="en-US" sz="1400">
                <a:solidFill>
                  <a:srgbClr val="3d90d9"/>
                </a:solidFill>
                <a:latin typeface="Consolas"/>
                <a:ea typeface="Consolas"/>
              </a:rPr>
              <a:t>-v</a:t>
            </a:r>
            <a:r>
              <a:rPr lang="en-US" sz="1400">
                <a:solidFill>
                  <a:srgbClr val="333333"/>
                </a:solidFill>
                <a:latin typeface="Arial"/>
                <a:ea typeface="Arial"/>
              </a:rPr>
              <a:t> para invertir nuestra búsqueda, es decir, queremos que obtener las líneas que </a:t>
            </a:r>
            <a:r>
              <a:rPr lang="en-US" sz="1400">
                <a:solidFill>
                  <a:srgbClr val="ff0000"/>
                </a:solidFill>
                <a:latin typeface="Arial"/>
                <a:ea typeface="Arial"/>
              </a:rPr>
              <a:t>NO</a:t>
            </a:r>
            <a:r>
              <a:rPr lang="en-US" sz="1400">
                <a:solidFill>
                  <a:srgbClr val="333333"/>
                </a:solidFill>
                <a:latin typeface="Arial"/>
                <a:ea typeface="Arial"/>
              </a:rPr>
              <a:t> contienen la palabra “the”.</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sp>
        <p:nvSpPr>
          <p:cNvPr id="524" name="CustomShape 2"/>
          <p:cNvSpPr/>
          <p:nvPr/>
        </p:nvSpPr>
        <p:spPr>
          <a:xfrm>
            <a:off x="1312560" y="750600"/>
            <a:ext cx="8988120" cy="718560"/>
          </a:xfrm>
          <a:prstGeom prst="rect">
            <a:avLst/>
          </a:prstGeom>
          <a:noFill/>
          <a:ln>
            <a:noFill/>
          </a:ln>
        </p:spPr>
        <p:txBody>
          <a:bodyPr tIns="91440" bIns="91440"/>
          <a:p>
            <a:pPr>
              <a:lnSpc>
                <a:spcPct val="100000"/>
              </a:lnSpc>
            </a:pPr>
            <a:r>
              <a:rPr b="1" lang="en-US">
                <a:solidFill>
                  <a:srgbClr val="000000"/>
                </a:solidFill>
                <a:latin typeface="Arial"/>
                <a:ea typeface="Arial"/>
              </a:rPr>
              <a:t>EJEMPLOS </a:t>
            </a:r>
            <a:endParaRPr/>
          </a:p>
          <a:p>
            <a:pPr>
              <a:lnSpc>
                <a:spcPct val="100000"/>
              </a:lnSpc>
            </a:pPr>
            <a:endParaRPr/>
          </a:p>
          <a:p>
            <a:pPr>
              <a:lnSpc>
                <a:spcPct val="100000"/>
              </a:lnSpc>
            </a:pPr>
            <a:endParaRPr/>
          </a:p>
        </p:txBody>
      </p:sp>
      <p:sp>
        <p:nvSpPr>
          <p:cNvPr id="525" name="CustomShape 3"/>
          <p:cNvSpPr/>
          <p:nvPr/>
        </p:nvSpPr>
        <p:spPr>
          <a:xfrm>
            <a:off x="6480" y="0"/>
            <a:ext cx="12191760" cy="256320"/>
          </a:xfrm>
          <a:prstGeom prst="rect">
            <a:avLst/>
          </a:prstGeom>
          <a:gradFill>
            <a:gsLst>
              <a:gs pos="0">
                <a:srgbClr val="1e4e79"/>
              </a:gs>
              <a:gs pos="100000">
                <a:srgbClr val="1f3864"/>
              </a:gs>
            </a:gsLst>
            <a:lin ang="0"/>
          </a:gradFill>
          <a:ln>
            <a:noFill/>
          </a:ln>
        </p:spPr>
      </p:sp>
      <p:sp>
        <p:nvSpPr>
          <p:cNvPr id="526" name="CustomShape 4"/>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527" name="CustomShape 5"/>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528" name="CustomShape 6"/>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529" name="CustomShape 7"/>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530" name="CustomShape 8"/>
          <p:cNvSpPr/>
          <p:nvPr/>
        </p:nvSpPr>
        <p:spPr>
          <a:xfrm>
            <a:off x="1499400" y="2926440"/>
            <a:ext cx="3002760" cy="40068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008000"/>
                </a:solidFill>
                <a:latin typeface="Consolas"/>
                <a:ea typeface="Consolas"/>
              </a:rPr>
              <a:t>grep</a:t>
            </a:r>
            <a:r>
              <a:rPr lang="en-US" sz="1200">
                <a:solidFill>
                  <a:srgbClr val="6e5494"/>
                </a:solidFill>
                <a:latin typeface="Consolas"/>
                <a:ea typeface="Consolas"/>
              </a:rPr>
              <a:t> </a:t>
            </a:r>
            <a:r>
              <a:rPr b="1" lang="en-US" sz="1200">
                <a:solidFill>
                  <a:srgbClr val="008000"/>
                </a:solidFill>
                <a:latin typeface="Consolas"/>
                <a:ea typeface="Consolas"/>
              </a:rPr>
              <a:t>-n</a:t>
            </a:r>
            <a:r>
              <a:rPr lang="en-US" sz="1200">
                <a:solidFill>
                  <a:srgbClr val="6e5494"/>
                </a:solidFill>
                <a:latin typeface="Consolas"/>
                <a:ea typeface="Consolas"/>
              </a:rPr>
              <a:t> </a:t>
            </a:r>
            <a:r>
              <a:rPr b="1" lang="en-US" sz="1200">
                <a:solidFill>
                  <a:srgbClr val="008000"/>
                </a:solidFill>
                <a:latin typeface="Consolas"/>
                <a:ea typeface="Consolas"/>
              </a:rPr>
              <a:t>-w</a:t>
            </a:r>
            <a:r>
              <a:rPr lang="en-US" sz="1200">
                <a:solidFill>
                  <a:srgbClr val="6e5494"/>
                </a:solidFill>
                <a:latin typeface="Consolas"/>
                <a:ea typeface="Consolas"/>
              </a:rPr>
              <a:t> </a:t>
            </a:r>
            <a:r>
              <a:rPr b="1" lang="en-US" sz="1200">
                <a:solidFill>
                  <a:srgbClr val="008000"/>
                </a:solidFill>
                <a:latin typeface="Consolas"/>
                <a:ea typeface="Consolas"/>
              </a:rPr>
              <a:t>-v</a:t>
            </a:r>
            <a:r>
              <a:rPr lang="en-US" sz="1200">
                <a:solidFill>
                  <a:srgbClr val="6e5494"/>
                </a:solidFill>
                <a:latin typeface="Consolas"/>
                <a:ea typeface="Consolas"/>
              </a:rPr>
              <a:t> </a:t>
            </a:r>
            <a:r>
              <a:rPr lang="en-US" sz="1200">
                <a:solidFill>
                  <a:srgbClr val="ba2121"/>
                </a:solidFill>
                <a:latin typeface="Consolas"/>
                <a:ea typeface="Consolas"/>
              </a:rPr>
              <a:t>"the"</a:t>
            </a:r>
            <a:r>
              <a:rPr lang="en-US" sz="1200">
                <a:solidFill>
                  <a:srgbClr val="6e5494"/>
                </a:solidFill>
                <a:latin typeface="Consolas"/>
                <a:ea typeface="Consolas"/>
              </a:rPr>
              <a:t> haiku.txt</a:t>
            </a:r>
            <a:endParaRPr/>
          </a:p>
          <a:p>
            <a:pPr>
              <a:lnSpc>
                <a:spcPct val="142000"/>
              </a:lnSpc>
            </a:pPr>
            <a:endParaRPr/>
          </a:p>
        </p:txBody>
      </p:sp>
      <p:sp>
        <p:nvSpPr>
          <p:cNvPr id="531" name="CustomShape 9"/>
          <p:cNvSpPr/>
          <p:nvPr/>
        </p:nvSpPr>
        <p:spPr>
          <a:xfrm>
            <a:off x="6093360" y="2070000"/>
            <a:ext cx="3632760" cy="2113560"/>
          </a:xfrm>
          <a:prstGeom prst="rect">
            <a:avLst/>
          </a:prstGeom>
          <a:solidFill>
            <a:srgbClr val="000000"/>
          </a:solidFill>
          <a:ln>
            <a:noFill/>
          </a:ln>
        </p:spPr>
        <p:txBody>
          <a:bodyPr tIns="91440" bIns="91440"/>
          <a:p>
            <a:pPr>
              <a:lnSpc>
                <a:spcPct val="142000"/>
              </a:lnSpc>
            </a:pPr>
            <a:r>
              <a:rPr lang="en-US" sz="1000">
                <a:solidFill>
                  <a:srgbClr val="303030"/>
                </a:solidFill>
                <a:latin typeface="Consolas"/>
                <a:ea typeface="Consolas"/>
              </a:rPr>
              <a:t>1:The Tao that is seen</a:t>
            </a:r>
            <a:r>
              <a:rPr lang="en-US" sz="1000">
                <a:solidFill>
                  <a:srgbClr val="303030"/>
                </a:solidFill>
                <a:latin typeface="Consolas"/>
                <a:ea typeface="Consolas"/>
              </a:rPr>
              <a:t>
</a:t>
            </a:r>
            <a:r>
              <a:rPr lang="en-US" sz="1000">
                <a:solidFill>
                  <a:srgbClr val="303030"/>
                </a:solidFill>
                <a:latin typeface="Consolas"/>
                <a:ea typeface="Consolas"/>
              </a:rPr>
              <a:t>3:You bring fresh toner.</a:t>
            </a:r>
            <a:r>
              <a:rPr lang="en-US" sz="1000">
                <a:solidFill>
                  <a:srgbClr val="303030"/>
                </a:solidFill>
                <a:latin typeface="Consolas"/>
                <a:ea typeface="Consolas"/>
              </a:rPr>
              <a:t>
</a:t>
            </a:r>
            <a:r>
              <a:rPr lang="en-US" sz="1000">
                <a:solidFill>
                  <a:srgbClr val="303030"/>
                </a:solidFill>
                <a:latin typeface="Consolas"/>
                <a:ea typeface="Consolas"/>
              </a:rPr>
              <a:t>4:</a:t>
            </a:r>
            <a:r>
              <a:rPr lang="en-US" sz="1000">
                <a:solidFill>
                  <a:srgbClr val="303030"/>
                </a:solidFill>
                <a:latin typeface="Consolas"/>
                <a:ea typeface="Consolas"/>
              </a:rPr>
              <a:t>
</a:t>
            </a:r>
            <a:r>
              <a:rPr lang="en-US" sz="1000">
                <a:solidFill>
                  <a:srgbClr val="303030"/>
                </a:solidFill>
                <a:latin typeface="Consolas"/>
                <a:ea typeface="Consolas"/>
              </a:rPr>
              <a:t>5:With searching comes loss</a:t>
            </a:r>
            <a:r>
              <a:rPr lang="en-US" sz="1000">
                <a:solidFill>
                  <a:srgbClr val="303030"/>
                </a:solidFill>
                <a:latin typeface="Consolas"/>
                <a:ea typeface="Consolas"/>
              </a:rPr>
              <a:t>
</a:t>
            </a:r>
            <a:r>
              <a:rPr lang="en-US" sz="1000">
                <a:solidFill>
                  <a:srgbClr val="303030"/>
                </a:solidFill>
                <a:latin typeface="Consolas"/>
                <a:ea typeface="Consolas"/>
              </a:rPr>
              <a:t>7:"My Thesis" not found.</a:t>
            </a:r>
            <a:r>
              <a:rPr lang="en-US" sz="1000">
                <a:solidFill>
                  <a:srgbClr val="303030"/>
                </a:solidFill>
                <a:latin typeface="Consolas"/>
                <a:ea typeface="Consolas"/>
              </a:rPr>
              <a:t>
</a:t>
            </a:r>
            <a:r>
              <a:rPr lang="en-US" sz="1000">
                <a:solidFill>
                  <a:srgbClr val="303030"/>
                </a:solidFill>
                <a:latin typeface="Consolas"/>
                <a:ea typeface="Consolas"/>
              </a:rPr>
              <a:t>8:</a:t>
            </a:r>
            <a:r>
              <a:rPr lang="en-US" sz="1000">
                <a:solidFill>
                  <a:srgbClr val="303030"/>
                </a:solidFill>
                <a:latin typeface="Consolas"/>
                <a:ea typeface="Consolas"/>
              </a:rPr>
              <a:t>
</a:t>
            </a:r>
            <a:r>
              <a:rPr lang="en-US" sz="1000">
                <a:solidFill>
                  <a:srgbClr val="303030"/>
                </a:solidFill>
                <a:latin typeface="Consolas"/>
                <a:ea typeface="Consolas"/>
              </a:rPr>
              <a:t>9:Yesterday it worked</a:t>
            </a:r>
            <a:r>
              <a:rPr lang="en-US" sz="1000">
                <a:solidFill>
                  <a:srgbClr val="303030"/>
                </a:solidFill>
                <a:latin typeface="Consolas"/>
                <a:ea typeface="Consolas"/>
              </a:rPr>
              <a:t>
</a:t>
            </a:r>
            <a:r>
              <a:rPr lang="en-US" sz="1000">
                <a:solidFill>
                  <a:srgbClr val="303030"/>
                </a:solidFill>
                <a:latin typeface="Consolas"/>
                <a:ea typeface="Consolas"/>
              </a:rPr>
              <a:t>10:Today it is not working</a:t>
            </a:r>
            <a:r>
              <a:rPr lang="en-US" sz="1000">
                <a:solidFill>
                  <a:srgbClr val="303030"/>
                </a:solidFill>
                <a:latin typeface="Consolas"/>
                <a:ea typeface="Consolas"/>
              </a:rPr>
              <a:t>
</a:t>
            </a:r>
            <a:r>
              <a:rPr lang="en-US" sz="1000">
                <a:solidFill>
                  <a:srgbClr val="303030"/>
                </a:solidFill>
                <a:latin typeface="Consolas"/>
                <a:ea typeface="Consolas"/>
              </a:rPr>
              <a:t>11:Software is like that.</a:t>
            </a:r>
            <a:endParaRPr/>
          </a:p>
          <a:p>
            <a:pPr>
              <a:lnSpc>
                <a:spcPct val="142000"/>
              </a:lnSpc>
            </a:pPr>
            <a:endParaRPr/>
          </a:p>
          <a:p>
            <a:pPr>
              <a:lnSpc>
                <a:spcPct val="142000"/>
              </a:lnSpc>
            </a:pPr>
            <a:endParaRPr/>
          </a:p>
          <a:p>
            <a:pPr>
              <a:lnSpc>
                <a:spcPct val="142000"/>
              </a:lnSpc>
            </a:pPr>
            <a:endParaRPr/>
          </a:p>
        </p:txBody>
      </p:sp>
      <p:sp>
        <p:nvSpPr>
          <p:cNvPr id="532" name="CustomShape 10"/>
          <p:cNvSpPr/>
          <p:nvPr/>
        </p:nvSpPr>
        <p:spPr>
          <a:xfrm>
            <a:off x="5171040" y="2998440"/>
            <a:ext cx="329400" cy="256320"/>
          </a:xfrm>
          <a:prstGeom prst="rightArrow">
            <a:avLst>
              <a:gd name="adj1" fmla="val 50000"/>
              <a:gd name="adj2" fmla="val 50000"/>
            </a:avLst>
          </a:prstGeom>
          <a:solidFill>
            <a:srgbClr val="e7e6e6"/>
          </a:solidFill>
          <a:ln w="9360">
            <a:solidFill>
              <a:srgbClr val="44546a"/>
            </a:solidFill>
            <a:round/>
          </a:ln>
        </p:spPr>
      </p:sp>
      <p:sp>
        <p:nvSpPr>
          <p:cNvPr id="533" name="CustomShape 11"/>
          <p:cNvSpPr/>
          <p:nvPr/>
        </p:nvSpPr>
        <p:spPr>
          <a:xfrm>
            <a:off x="1499400" y="4779000"/>
            <a:ext cx="1822320" cy="40068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008000"/>
                </a:solidFill>
                <a:latin typeface="Consolas"/>
                <a:ea typeface="Consolas"/>
              </a:rPr>
              <a:t>grep</a:t>
            </a:r>
            <a:r>
              <a:rPr lang="en-US" sz="1200">
                <a:solidFill>
                  <a:srgbClr val="6e5494"/>
                </a:solidFill>
                <a:latin typeface="Consolas"/>
                <a:ea typeface="Consolas"/>
              </a:rPr>
              <a:t> </a:t>
            </a:r>
            <a:r>
              <a:rPr b="1" lang="en-US" sz="1200">
                <a:solidFill>
                  <a:srgbClr val="008000"/>
                </a:solidFill>
                <a:latin typeface="Consolas"/>
                <a:ea typeface="Consolas"/>
              </a:rPr>
              <a:t>--help</a:t>
            </a:r>
            <a:endParaRPr/>
          </a:p>
          <a:p>
            <a:pPr>
              <a:lnSpc>
                <a:spcPct val="142000"/>
              </a:lnSpc>
            </a:pPr>
            <a:endParaRPr/>
          </a:p>
        </p:txBody>
      </p:sp>
      <p:sp>
        <p:nvSpPr>
          <p:cNvPr id="534" name="CustomShape 12"/>
          <p:cNvSpPr/>
          <p:nvPr/>
        </p:nvSpPr>
        <p:spPr>
          <a:xfrm>
            <a:off x="1423080" y="4318200"/>
            <a:ext cx="9442800" cy="445680"/>
          </a:xfrm>
          <a:prstGeom prst="rect">
            <a:avLst/>
          </a:prstGeom>
          <a:noFill/>
          <a:ln>
            <a:noFill/>
          </a:ln>
        </p:spPr>
        <p:txBody>
          <a:bodyPr tIns="91440" bIns="91440"/>
          <a:p>
            <a:pPr>
              <a:lnSpc>
                <a:spcPct val="115000"/>
              </a:lnSpc>
            </a:pPr>
            <a:r>
              <a:rPr lang="en-US" sz="1400">
                <a:solidFill>
                  <a:srgbClr val="3d90d9"/>
                </a:solidFill>
                <a:latin typeface="Consolas"/>
                <a:ea typeface="Consolas"/>
              </a:rPr>
              <a:t>grep</a:t>
            </a:r>
            <a:r>
              <a:rPr lang="en-US" sz="1400">
                <a:solidFill>
                  <a:srgbClr val="333333"/>
                </a:solidFill>
                <a:latin typeface="Arial"/>
                <a:ea typeface="Arial"/>
              </a:rPr>
              <a:t> tiene muchas otras opciones. Para averiguar cuáles son, podemos escribir:</a:t>
            </a:r>
            <a:endParaRPr/>
          </a:p>
          <a:p>
            <a:pPr algn="just">
              <a:lnSpc>
                <a:spcPct val="100000"/>
              </a:lnSpc>
            </a:pPr>
            <a:endParaRPr/>
          </a:p>
          <a:p>
            <a:pPr algn="just">
              <a:lnSpc>
                <a:spcPct val="115000"/>
              </a:lnSpc>
            </a:pPr>
            <a:endParaRPr/>
          </a:p>
          <a:p>
            <a:pPr algn="just">
              <a:lnSpc>
                <a:spcPct val="115000"/>
              </a:lnSpc>
            </a:pPr>
            <a:endParaRPr/>
          </a:p>
          <a:p>
            <a:pPr algn="just">
              <a:lnSpc>
                <a:spcPct val="115000"/>
              </a:lnSpc>
            </a:pPr>
            <a:endParaRPr/>
          </a:p>
          <a:p>
            <a:pPr algn="just">
              <a:lnSpc>
                <a:spcPct val="115000"/>
              </a:lnSpc>
            </a:pPr>
            <a:endParaRPr/>
          </a:p>
          <a:p>
            <a:pPr algn="just">
              <a:lnSpc>
                <a:spcPct val="100000"/>
              </a:lnSpc>
            </a:pPr>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35" name="CustomShape 1"/>
          <p:cNvSpPr/>
          <p:nvPr/>
        </p:nvSpPr>
        <p:spPr>
          <a:xfrm>
            <a:off x="6480" y="0"/>
            <a:ext cx="12191760" cy="256320"/>
          </a:xfrm>
          <a:prstGeom prst="rect">
            <a:avLst/>
          </a:prstGeom>
          <a:gradFill>
            <a:gsLst>
              <a:gs pos="0">
                <a:srgbClr val="1e4e79"/>
              </a:gs>
              <a:gs pos="100000">
                <a:srgbClr val="1f3864"/>
              </a:gs>
            </a:gsLst>
            <a:lin ang="0"/>
          </a:gradFill>
          <a:ln>
            <a:noFill/>
          </a:ln>
        </p:spPr>
      </p:sp>
      <p:sp>
        <p:nvSpPr>
          <p:cNvPr id="536" name="CustomShape 2"/>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537" name="CustomShape 3"/>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538" name="CustomShape 4"/>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539" name="CustomShape 5"/>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540" name="CustomShape 6"/>
          <p:cNvSpPr/>
          <p:nvPr/>
        </p:nvSpPr>
        <p:spPr>
          <a:xfrm>
            <a:off x="1312560" y="750600"/>
            <a:ext cx="5773320" cy="718560"/>
          </a:xfrm>
          <a:prstGeom prst="rect">
            <a:avLst/>
          </a:prstGeom>
          <a:noFill/>
          <a:ln>
            <a:noFill/>
          </a:ln>
        </p:spPr>
        <p:txBody>
          <a:bodyPr tIns="91440" bIns="91440"/>
          <a:p>
            <a:pPr>
              <a:lnSpc>
                <a:spcPct val="100000"/>
              </a:lnSpc>
            </a:pPr>
            <a:r>
              <a:rPr b="1" lang="en-US" sz="3000">
                <a:solidFill>
                  <a:srgbClr val="000000"/>
                </a:solidFill>
                <a:latin typeface="Arial"/>
                <a:ea typeface="Arial"/>
              </a:rPr>
              <a:t>Encontrando archivos: find</a:t>
            </a:r>
            <a:endParaRPr/>
          </a:p>
          <a:p>
            <a:pPr>
              <a:lnSpc>
                <a:spcPct val="100000"/>
              </a:lnSpc>
            </a:pPr>
            <a:endParaRPr/>
          </a:p>
        </p:txBody>
      </p:sp>
      <p:sp>
        <p:nvSpPr>
          <p:cNvPr id="541" name="CustomShape 7"/>
          <p:cNvSpPr/>
          <p:nvPr/>
        </p:nvSpPr>
        <p:spPr>
          <a:xfrm>
            <a:off x="1312560" y="1463400"/>
            <a:ext cx="9442800" cy="1083600"/>
          </a:xfrm>
          <a:prstGeom prst="rect">
            <a:avLst/>
          </a:prstGeom>
          <a:noFill/>
          <a:ln>
            <a:noFill/>
          </a:ln>
        </p:spPr>
        <p:txBody>
          <a:bodyPr tIns="91440" bIns="91440"/>
          <a:p>
            <a:pPr>
              <a:lnSpc>
                <a:spcPct val="100000"/>
              </a:lnSpc>
            </a:pPr>
            <a:r>
              <a:rPr lang="en-US" sz="1400">
                <a:solidFill>
                  <a:srgbClr val="333333"/>
                </a:solidFill>
                <a:latin typeface="Arial"/>
                <a:ea typeface="Arial"/>
              </a:rPr>
              <a:t>Mientras </a:t>
            </a:r>
            <a:r>
              <a:rPr lang="en-US" sz="1400">
                <a:solidFill>
                  <a:srgbClr val="3d90d9"/>
                </a:solidFill>
                <a:latin typeface="Consolas"/>
                <a:ea typeface="Consolas"/>
              </a:rPr>
              <a:t>grep</a:t>
            </a:r>
            <a:r>
              <a:rPr lang="en-US" sz="1400">
                <a:solidFill>
                  <a:srgbClr val="333333"/>
                </a:solidFill>
                <a:latin typeface="Arial"/>
                <a:ea typeface="Arial"/>
              </a:rPr>
              <a:t> encuentra líneas en los archivos, El comando </a:t>
            </a:r>
            <a:r>
              <a:rPr lang="en-US" sz="1400">
                <a:solidFill>
                  <a:srgbClr val="3d90d9"/>
                </a:solidFill>
                <a:latin typeface="Consolas"/>
                <a:ea typeface="Consolas"/>
              </a:rPr>
              <a:t>find</a:t>
            </a:r>
            <a:r>
              <a:rPr lang="en-US" sz="1400">
                <a:solidFill>
                  <a:srgbClr val="333333"/>
                </a:solidFill>
                <a:latin typeface="Arial"/>
                <a:ea typeface="Arial"/>
              </a:rPr>
              <a:t> busca los archivos. Una vez más, tienes muchas opciones. Para mostrar cómo funcionan las más simples, utilizaremos el árbol de directorios que se muestra a continuación.</a:t>
            </a:r>
            <a:endParaRPr/>
          </a:p>
          <a:p>
            <a:pPr>
              <a:lnSpc>
                <a:spcPct val="100000"/>
              </a:lnSpc>
            </a:pPr>
            <a:endParaRPr/>
          </a:p>
          <a:p>
            <a:pPr algn="just">
              <a:lnSpc>
                <a:spcPct val="100000"/>
              </a:lnSpc>
            </a:pPr>
            <a:endParaRPr/>
          </a:p>
          <a:p>
            <a:pPr algn="just">
              <a:lnSpc>
                <a:spcPct val="100000"/>
              </a:lnSpc>
            </a:pPr>
            <a:endParaRPr/>
          </a:p>
          <a:p>
            <a:pPr>
              <a:lnSpc>
                <a:spcPct val="100000"/>
              </a:lnSpc>
            </a:pPr>
            <a:endParaRPr/>
          </a:p>
          <a:p>
            <a:pPr algn="just">
              <a:lnSpc>
                <a:spcPct val="100000"/>
              </a:lnSpc>
            </a:pPr>
            <a:endParaRPr/>
          </a:p>
          <a:p>
            <a:pPr algn="just">
              <a:lnSpc>
                <a:spcPct val="100000"/>
              </a:lnSpc>
            </a:pPr>
            <a:endParaRPr/>
          </a:p>
        </p:txBody>
      </p:sp>
      <p:pic>
        <p:nvPicPr>
          <p:cNvPr id="542" name="Google Shape;684;p46" descr=""/>
          <p:cNvPicPr/>
          <p:nvPr/>
        </p:nvPicPr>
        <p:blipFill>
          <a:blip r:embed="rId1"/>
          <a:stretch>
            <a:fillRect/>
          </a:stretch>
        </p:blipFill>
        <p:spPr>
          <a:xfrm>
            <a:off x="3490920" y="2300760"/>
            <a:ext cx="4841280" cy="3772440"/>
          </a:xfrm>
          <a:prstGeom prst="rect">
            <a:avLst/>
          </a:prstGeom>
          <a:ln>
            <a:noFill/>
          </a:ln>
        </p:spPr>
      </p:pic>
    </p:spTree>
  </p:cSld>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43" name="CustomShape 1"/>
          <p:cNvSpPr/>
          <p:nvPr/>
        </p:nvSpPr>
        <p:spPr>
          <a:xfrm>
            <a:off x="1388880" y="1387080"/>
            <a:ext cx="9442800" cy="445680"/>
          </a:xfrm>
          <a:prstGeom prst="rect">
            <a:avLst/>
          </a:prstGeom>
          <a:noFill/>
          <a:ln>
            <a:noFill/>
          </a:ln>
        </p:spPr>
        <p:txBody>
          <a:bodyPr tIns="91440" bIns="91440"/>
          <a:p>
            <a:pPr algn="just">
              <a:lnSpc>
                <a:spcPct val="115000"/>
              </a:lnSpc>
            </a:pPr>
            <a:r>
              <a:rPr lang="en-US" sz="1400">
                <a:solidFill>
                  <a:srgbClr val="333333"/>
                </a:solidFill>
                <a:latin typeface="Arial"/>
                <a:ea typeface="Arial"/>
              </a:rPr>
              <a:t>La primera opción en nuestra lista es </a:t>
            </a:r>
            <a:r>
              <a:rPr lang="en-US" sz="1400">
                <a:solidFill>
                  <a:srgbClr val="3d90d9"/>
                </a:solidFill>
                <a:latin typeface="Consolas"/>
                <a:ea typeface="Consolas"/>
              </a:rPr>
              <a:t>-type d</a:t>
            </a:r>
            <a:r>
              <a:rPr lang="en-US" sz="1400">
                <a:solidFill>
                  <a:srgbClr val="333333"/>
                </a:solidFill>
                <a:latin typeface="Arial"/>
                <a:ea typeface="Arial"/>
              </a:rPr>
              <a:t> que significa “encontrar directorios”. </a:t>
            </a:r>
            <a:endParaRPr/>
          </a:p>
          <a:p>
            <a:pPr algn="just">
              <a:lnSpc>
                <a:spcPct val="115000"/>
              </a:lnSpc>
            </a:pPr>
            <a:endParaRPr/>
          </a:p>
          <a:p>
            <a:pPr algn="just">
              <a:lnSpc>
                <a:spcPct val="115000"/>
              </a:lnSpc>
            </a:pPr>
            <a:endParaRPr/>
          </a:p>
          <a:p>
            <a:pPr algn="just">
              <a:lnSpc>
                <a:spcPct val="115000"/>
              </a:lnSpc>
            </a:pPr>
            <a:endParaRPr/>
          </a:p>
          <a:p>
            <a:pPr algn="just">
              <a:lnSpc>
                <a:spcPct val="115000"/>
              </a:lnSpc>
            </a:pPr>
            <a:endParaRPr/>
          </a:p>
          <a:p>
            <a:pPr algn="just">
              <a:lnSpc>
                <a:spcPct val="100000"/>
              </a:lnSpc>
            </a:pPr>
            <a:endParaRPr/>
          </a:p>
        </p:txBody>
      </p:sp>
      <p:sp>
        <p:nvSpPr>
          <p:cNvPr id="544" name="CustomShape 2"/>
          <p:cNvSpPr/>
          <p:nvPr/>
        </p:nvSpPr>
        <p:spPr>
          <a:xfrm>
            <a:off x="1312560" y="750600"/>
            <a:ext cx="8988120" cy="718560"/>
          </a:xfrm>
          <a:prstGeom prst="rect">
            <a:avLst/>
          </a:prstGeom>
          <a:noFill/>
          <a:ln>
            <a:noFill/>
          </a:ln>
        </p:spPr>
        <p:txBody>
          <a:bodyPr tIns="91440" bIns="91440"/>
          <a:p>
            <a:pPr>
              <a:lnSpc>
                <a:spcPct val="100000"/>
              </a:lnSpc>
            </a:pPr>
            <a:r>
              <a:rPr b="1" lang="en-US">
                <a:solidFill>
                  <a:srgbClr val="000000"/>
                </a:solidFill>
                <a:latin typeface="Arial"/>
                <a:ea typeface="Arial"/>
              </a:rPr>
              <a:t>EJEMPLOS </a:t>
            </a:r>
            <a:endParaRPr/>
          </a:p>
          <a:p>
            <a:pPr>
              <a:lnSpc>
                <a:spcPct val="100000"/>
              </a:lnSpc>
            </a:pPr>
            <a:endParaRPr/>
          </a:p>
          <a:p>
            <a:pPr>
              <a:lnSpc>
                <a:spcPct val="100000"/>
              </a:lnSpc>
            </a:pPr>
            <a:endParaRPr/>
          </a:p>
        </p:txBody>
      </p:sp>
      <p:sp>
        <p:nvSpPr>
          <p:cNvPr id="545" name="CustomShape 3"/>
          <p:cNvSpPr/>
          <p:nvPr/>
        </p:nvSpPr>
        <p:spPr>
          <a:xfrm>
            <a:off x="6480" y="0"/>
            <a:ext cx="12191760" cy="256320"/>
          </a:xfrm>
          <a:prstGeom prst="rect">
            <a:avLst/>
          </a:prstGeom>
          <a:gradFill>
            <a:gsLst>
              <a:gs pos="0">
                <a:srgbClr val="1e4e79"/>
              </a:gs>
              <a:gs pos="100000">
                <a:srgbClr val="1f3864"/>
              </a:gs>
            </a:gsLst>
            <a:lin ang="0"/>
          </a:gradFill>
          <a:ln>
            <a:noFill/>
          </a:ln>
        </p:spPr>
      </p:sp>
      <p:sp>
        <p:nvSpPr>
          <p:cNvPr id="546" name="CustomShape 4"/>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547" name="CustomShape 5"/>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548" name="CustomShape 6"/>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549" name="CustomShape 7"/>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550" name="CustomShape 8"/>
          <p:cNvSpPr/>
          <p:nvPr/>
        </p:nvSpPr>
        <p:spPr>
          <a:xfrm>
            <a:off x="1499400" y="2264040"/>
            <a:ext cx="1859760" cy="40068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6e5494"/>
                </a:solidFill>
                <a:latin typeface="Consolas"/>
                <a:ea typeface="Consolas"/>
              </a:rPr>
              <a:t>find </a:t>
            </a:r>
            <a:r>
              <a:rPr lang="en-US" sz="1200">
                <a:solidFill>
                  <a:srgbClr val="008000"/>
                </a:solidFill>
                <a:latin typeface="Consolas"/>
                <a:ea typeface="Consolas"/>
              </a:rPr>
              <a:t>.</a:t>
            </a:r>
            <a:r>
              <a:rPr lang="en-US" sz="1200">
                <a:solidFill>
                  <a:srgbClr val="6e5494"/>
                </a:solidFill>
                <a:latin typeface="Consolas"/>
                <a:ea typeface="Consolas"/>
              </a:rPr>
              <a:t> </a:t>
            </a:r>
            <a:r>
              <a:rPr b="1" lang="en-US" sz="1200">
                <a:solidFill>
                  <a:srgbClr val="008000"/>
                </a:solidFill>
                <a:latin typeface="Consolas"/>
                <a:ea typeface="Consolas"/>
              </a:rPr>
              <a:t>-type</a:t>
            </a:r>
            <a:r>
              <a:rPr lang="en-US" sz="1200">
                <a:solidFill>
                  <a:srgbClr val="6e5494"/>
                </a:solidFill>
                <a:latin typeface="Consolas"/>
                <a:ea typeface="Consolas"/>
              </a:rPr>
              <a:t> d</a:t>
            </a:r>
            <a:endParaRPr/>
          </a:p>
          <a:p>
            <a:pPr>
              <a:lnSpc>
                <a:spcPct val="142000"/>
              </a:lnSpc>
            </a:pPr>
            <a:endParaRPr/>
          </a:p>
          <a:p>
            <a:pPr>
              <a:lnSpc>
                <a:spcPct val="142000"/>
              </a:lnSpc>
            </a:pPr>
            <a:endParaRPr/>
          </a:p>
        </p:txBody>
      </p:sp>
      <p:sp>
        <p:nvSpPr>
          <p:cNvPr id="551" name="CustomShape 9"/>
          <p:cNvSpPr/>
          <p:nvPr/>
        </p:nvSpPr>
        <p:spPr>
          <a:xfrm>
            <a:off x="5636160" y="1833120"/>
            <a:ext cx="1738800" cy="1257120"/>
          </a:xfrm>
          <a:prstGeom prst="rect">
            <a:avLst/>
          </a:prstGeom>
          <a:solidFill>
            <a:srgbClr val="000000"/>
          </a:solidFill>
          <a:ln>
            <a:noFill/>
          </a:ln>
        </p:spPr>
        <p:txBody>
          <a:bodyPr tIns="91440" bIns="91440"/>
          <a:p>
            <a:pPr>
              <a:lnSpc>
                <a:spcPct val="142000"/>
              </a:lnSpc>
            </a:pPr>
            <a:r>
              <a:rPr lang="en-US" sz="1000">
                <a:solidFill>
                  <a:srgbClr val="303030"/>
                </a:solidFill>
                <a:latin typeface="Consolas"/>
                <a:ea typeface="Consolas"/>
              </a:rPr>
              <a:t>./</a:t>
            </a:r>
            <a:r>
              <a:rPr lang="en-US" sz="1000">
                <a:solidFill>
                  <a:srgbClr val="303030"/>
                </a:solidFill>
                <a:latin typeface="Consolas"/>
                <a:ea typeface="Consolas"/>
              </a:rPr>
              <a:t>
</a:t>
            </a:r>
            <a:r>
              <a:rPr lang="en-US" sz="1000">
                <a:solidFill>
                  <a:srgbClr val="303030"/>
                </a:solidFill>
                <a:latin typeface="Consolas"/>
                <a:ea typeface="Consolas"/>
              </a:rPr>
              <a:t>./data</a:t>
            </a:r>
            <a:r>
              <a:rPr lang="en-US" sz="1000">
                <a:solidFill>
                  <a:srgbClr val="303030"/>
                </a:solidFill>
                <a:latin typeface="Consolas"/>
                <a:ea typeface="Consolas"/>
              </a:rPr>
              <a:t>
</a:t>
            </a:r>
            <a:r>
              <a:rPr lang="en-US" sz="1000">
                <a:solidFill>
                  <a:srgbClr val="303030"/>
                </a:solidFill>
                <a:latin typeface="Consolas"/>
                <a:ea typeface="Consolas"/>
              </a:rPr>
              <a:t>./thesis</a:t>
            </a:r>
            <a:r>
              <a:rPr lang="en-US" sz="1000">
                <a:solidFill>
                  <a:srgbClr val="303030"/>
                </a:solidFill>
                <a:latin typeface="Consolas"/>
                <a:ea typeface="Consolas"/>
              </a:rPr>
              <a:t>
</a:t>
            </a:r>
            <a:r>
              <a:rPr lang="en-US" sz="1000">
                <a:solidFill>
                  <a:srgbClr val="303030"/>
                </a:solidFill>
                <a:latin typeface="Consolas"/>
                <a:ea typeface="Consolas"/>
              </a:rPr>
              <a:t>./tools</a:t>
            </a:r>
            <a:r>
              <a:rPr lang="en-US" sz="1000">
                <a:solidFill>
                  <a:srgbClr val="303030"/>
                </a:solidFill>
                <a:latin typeface="Consolas"/>
                <a:ea typeface="Consolas"/>
              </a:rPr>
              <a:t>
</a:t>
            </a:r>
            <a:r>
              <a:rPr lang="en-US" sz="1000">
                <a:solidFill>
                  <a:srgbClr val="303030"/>
                </a:solidFill>
                <a:latin typeface="Consolas"/>
                <a:ea typeface="Consolas"/>
              </a:rPr>
              <a:t>./tools/old</a:t>
            </a:r>
            <a:endParaRPr/>
          </a:p>
          <a:p>
            <a:pPr>
              <a:lnSpc>
                <a:spcPct val="142000"/>
              </a:lnSpc>
            </a:pPr>
            <a:endParaRPr/>
          </a:p>
          <a:p>
            <a:pPr>
              <a:lnSpc>
                <a:spcPct val="142000"/>
              </a:lnSpc>
            </a:pPr>
            <a:endParaRPr/>
          </a:p>
          <a:p>
            <a:pPr>
              <a:lnSpc>
                <a:spcPct val="142000"/>
              </a:lnSpc>
            </a:pPr>
            <a:endParaRPr/>
          </a:p>
          <a:p>
            <a:pPr>
              <a:lnSpc>
                <a:spcPct val="142000"/>
              </a:lnSpc>
            </a:pPr>
            <a:endParaRPr/>
          </a:p>
        </p:txBody>
      </p:sp>
      <p:sp>
        <p:nvSpPr>
          <p:cNvPr id="552" name="CustomShape 10"/>
          <p:cNvSpPr/>
          <p:nvPr/>
        </p:nvSpPr>
        <p:spPr>
          <a:xfrm>
            <a:off x="4275360" y="2333520"/>
            <a:ext cx="329400" cy="256320"/>
          </a:xfrm>
          <a:prstGeom prst="rightArrow">
            <a:avLst>
              <a:gd name="adj1" fmla="val 50000"/>
              <a:gd name="adj2" fmla="val 50000"/>
            </a:avLst>
          </a:prstGeom>
          <a:solidFill>
            <a:srgbClr val="e7e6e6"/>
          </a:solidFill>
          <a:ln w="9360">
            <a:solidFill>
              <a:srgbClr val="44546a"/>
            </a:solidFill>
            <a:round/>
          </a:ln>
        </p:spPr>
      </p:sp>
      <p:sp>
        <p:nvSpPr>
          <p:cNvPr id="553" name="CustomShape 11"/>
          <p:cNvSpPr/>
          <p:nvPr/>
        </p:nvSpPr>
        <p:spPr>
          <a:xfrm>
            <a:off x="1388880" y="3217680"/>
            <a:ext cx="9442800" cy="445680"/>
          </a:xfrm>
          <a:prstGeom prst="rect">
            <a:avLst/>
          </a:prstGeom>
          <a:noFill/>
          <a:ln>
            <a:noFill/>
          </a:ln>
        </p:spPr>
        <p:txBody>
          <a:bodyPr tIns="91440" bIns="91440"/>
          <a:p>
            <a:pPr>
              <a:lnSpc>
                <a:spcPct val="115000"/>
              </a:lnSpc>
            </a:pPr>
            <a:r>
              <a:rPr lang="en-US" sz="1400">
                <a:solidFill>
                  <a:srgbClr val="333333"/>
                </a:solidFill>
                <a:latin typeface="Arial"/>
                <a:ea typeface="Arial"/>
              </a:rPr>
              <a:t>Si cambiamos </a:t>
            </a:r>
            <a:r>
              <a:rPr lang="en-US" sz="1400">
                <a:solidFill>
                  <a:srgbClr val="3d90d9"/>
                </a:solidFill>
                <a:latin typeface="Consolas"/>
                <a:ea typeface="Consolas"/>
              </a:rPr>
              <a:t>-type d</a:t>
            </a:r>
            <a:r>
              <a:rPr lang="en-US" sz="1400">
                <a:solidFill>
                  <a:srgbClr val="333333"/>
                </a:solidFill>
                <a:latin typeface="Arial"/>
                <a:ea typeface="Arial"/>
              </a:rPr>
              <a:t> por </a:t>
            </a:r>
            <a:r>
              <a:rPr lang="en-US" sz="1400">
                <a:solidFill>
                  <a:srgbClr val="3d90d9"/>
                </a:solidFill>
                <a:latin typeface="Consolas"/>
                <a:ea typeface="Consolas"/>
              </a:rPr>
              <a:t>-type f</a:t>
            </a:r>
            <a:r>
              <a:rPr lang="en-US" sz="1400">
                <a:solidFill>
                  <a:srgbClr val="333333"/>
                </a:solidFill>
                <a:latin typeface="Arial"/>
                <a:ea typeface="Arial"/>
              </a:rPr>
              <a:t>, recibimos una lista de todos los archivos:</a:t>
            </a:r>
            <a:endParaRPr/>
          </a:p>
          <a:p>
            <a:pPr algn="just">
              <a:lnSpc>
                <a:spcPct val="100000"/>
              </a:lnSpc>
            </a:pPr>
            <a:endParaRPr/>
          </a:p>
          <a:p>
            <a:pPr algn="just">
              <a:lnSpc>
                <a:spcPct val="115000"/>
              </a:lnSpc>
            </a:pPr>
            <a:endParaRPr/>
          </a:p>
          <a:p>
            <a:pPr algn="just">
              <a:lnSpc>
                <a:spcPct val="115000"/>
              </a:lnSpc>
            </a:pPr>
            <a:endParaRPr/>
          </a:p>
          <a:p>
            <a:pPr algn="just">
              <a:lnSpc>
                <a:spcPct val="115000"/>
              </a:lnSpc>
            </a:pPr>
            <a:endParaRPr/>
          </a:p>
          <a:p>
            <a:pPr algn="just">
              <a:lnSpc>
                <a:spcPct val="115000"/>
              </a:lnSpc>
            </a:pPr>
            <a:endParaRPr/>
          </a:p>
          <a:p>
            <a:pPr algn="just">
              <a:lnSpc>
                <a:spcPct val="100000"/>
              </a:lnSpc>
            </a:pPr>
            <a:endParaRPr/>
          </a:p>
        </p:txBody>
      </p:sp>
      <p:sp>
        <p:nvSpPr>
          <p:cNvPr id="554" name="CustomShape 12"/>
          <p:cNvSpPr/>
          <p:nvPr/>
        </p:nvSpPr>
        <p:spPr>
          <a:xfrm>
            <a:off x="1499400" y="4444560"/>
            <a:ext cx="1859760" cy="40068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6e5494"/>
                </a:solidFill>
                <a:latin typeface="Consolas"/>
                <a:ea typeface="Consolas"/>
              </a:rPr>
              <a:t>find </a:t>
            </a:r>
            <a:r>
              <a:rPr lang="en-US" sz="1200">
                <a:solidFill>
                  <a:srgbClr val="008000"/>
                </a:solidFill>
                <a:latin typeface="Consolas"/>
                <a:ea typeface="Consolas"/>
              </a:rPr>
              <a:t>.</a:t>
            </a:r>
            <a:r>
              <a:rPr lang="en-US" sz="1200">
                <a:solidFill>
                  <a:srgbClr val="6e5494"/>
                </a:solidFill>
                <a:latin typeface="Consolas"/>
                <a:ea typeface="Consolas"/>
              </a:rPr>
              <a:t> </a:t>
            </a:r>
            <a:r>
              <a:rPr b="1" lang="en-US" sz="1200">
                <a:solidFill>
                  <a:srgbClr val="008000"/>
                </a:solidFill>
                <a:latin typeface="Consolas"/>
                <a:ea typeface="Consolas"/>
              </a:rPr>
              <a:t>-type</a:t>
            </a:r>
            <a:r>
              <a:rPr lang="en-US" sz="1200">
                <a:solidFill>
                  <a:srgbClr val="6e5494"/>
                </a:solidFill>
                <a:latin typeface="Consolas"/>
                <a:ea typeface="Consolas"/>
              </a:rPr>
              <a:t> f</a:t>
            </a:r>
            <a:endParaRPr/>
          </a:p>
          <a:p>
            <a:pPr>
              <a:lnSpc>
                <a:spcPct val="142000"/>
              </a:lnSpc>
            </a:pPr>
            <a:endParaRPr/>
          </a:p>
          <a:p>
            <a:pPr>
              <a:lnSpc>
                <a:spcPct val="142000"/>
              </a:lnSpc>
            </a:pPr>
            <a:endParaRPr/>
          </a:p>
        </p:txBody>
      </p:sp>
      <p:sp>
        <p:nvSpPr>
          <p:cNvPr id="555" name="CustomShape 13"/>
          <p:cNvSpPr/>
          <p:nvPr/>
        </p:nvSpPr>
        <p:spPr>
          <a:xfrm>
            <a:off x="5636160" y="3663720"/>
            <a:ext cx="1967040" cy="1919880"/>
          </a:xfrm>
          <a:prstGeom prst="rect">
            <a:avLst/>
          </a:prstGeom>
          <a:solidFill>
            <a:srgbClr val="000000"/>
          </a:solidFill>
          <a:ln>
            <a:noFill/>
          </a:ln>
        </p:spPr>
        <p:txBody>
          <a:bodyPr tIns="91440" bIns="91440"/>
          <a:p>
            <a:pPr>
              <a:lnSpc>
                <a:spcPct val="142000"/>
              </a:lnSpc>
            </a:pPr>
            <a:r>
              <a:rPr lang="en-US" sz="1000">
                <a:solidFill>
                  <a:srgbClr val="303030"/>
                </a:solidFill>
                <a:latin typeface="Consolas"/>
                <a:ea typeface="Consolas"/>
              </a:rPr>
              <a:t>./haiku.txt</a:t>
            </a:r>
            <a:r>
              <a:rPr lang="en-US" sz="1000">
                <a:solidFill>
                  <a:srgbClr val="303030"/>
                </a:solidFill>
                <a:latin typeface="Consolas"/>
                <a:ea typeface="Consolas"/>
              </a:rPr>
              <a:t>
</a:t>
            </a:r>
            <a:r>
              <a:rPr lang="en-US" sz="1000">
                <a:solidFill>
                  <a:srgbClr val="303030"/>
                </a:solidFill>
                <a:latin typeface="Consolas"/>
                <a:ea typeface="Consolas"/>
              </a:rPr>
              <a:t>./tools/stats</a:t>
            </a:r>
            <a:r>
              <a:rPr lang="en-US" sz="1000">
                <a:solidFill>
                  <a:srgbClr val="303030"/>
                </a:solidFill>
                <a:latin typeface="Consolas"/>
                <a:ea typeface="Consolas"/>
              </a:rPr>
              <a:t>
</a:t>
            </a:r>
            <a:r>
              <a:rPr lang="en-US" sz="1000">
                <a:solidFill>
                  <a:srgbClr val="303030"/>
                </a:solidFill>
                <a:latin typeface="Consolas"/>
                <a:ea typeface="Consolas"/>
              </a:rPr>
              <a:t>./tools/old/oldtool</a:t>
            </a:r>
            <a:r>
              <a:rPr lang="en-US" sz="1000">
                <a:solidFill>
                  <a:srgbClr val="303030"/>
                </a:solidFill>
                <a:latin typeface="Consolas"/>
                <a:ea typeface="Consolas"/>
              </a:rPr>
              <a:t>
</a:t>
            </a:r>
            <a:r>
              <a:rPr lang="en-US" sz="1000">
                <a:solidFill>
                  <a:srgbClr val="303030"/>
                </a:solidFill>
                <a:latin typeface="Consolas"/>
                <a:ea typeface="Consolas"/>
              </a:rPr>
              <a:t>./tools/format</a:t>
            </a:r>
            <a:r>
              <a:rPr lang="en-US" sz="1000">
                <a:solidFill>
                  <a:srgbClr val="303030"/>
                </a:solidFill>
                <a:latin typeface="Consolas"/>
                <a:ea typeface="Consolas"/>
              </a:rPr>
              <a:t>
</a:t>
            </a:r>
            <a:r>
              <a:rPr lang="en-US" sz="1000">
                <a:solidFill>
                  <a:srgbClr val="303030"/>
                </a:solidFill>
                <a:latin typeface="Consolas"/>
                <a:ea typeface="Consolas"/>
              </a:rPr>
              <a:t>./thesis/empty-draft.md</a:t>
            </a:r>
            <a:r>
              <a:rPr lang="en-US" sz="1000">
                <a:solidFill>
                  <a:srgbClr val="303030"/>
                </a:solidFill>
                <a:latin typeface="Consolas"/>
                <a:ea typeface="Consolas"/>
              </a:rPr>
              <a:t>
</a:t>
            </a:r>
            <a:r>
              <a:rPr lang="en-US" sz="1000">
                <a:solidFill>
                  <a:srgbClr val="303030"/>
                </a:solidFill>
                <a:latin typeface="Consolas"/>
                <a:ea typeface="Consolas"/>
              </a:rPr>
              <a:t>./data/one.txt</a:t>
            </a:r>
            <a:r>
              <a:rPr lang="en-US" sz="1000">
                <a:solidFill>
                  <a:srgbClr val="303030"/>
                </a:solidFill>
                <a:latin typeface="Consolas"/>
                <a:ea typeface="Consolas"/>
              </a:rPr>
              <a:t>
</a:t>
            </a:r>
            <a:r>
              <a:rPr lang="en-US" sz="1000">
                <a:solidFill>
                  <a:srgbClr val="303030"/>
                </a:solidFill>
                <a:latin typeface="Consolas"/>
                <a:ea typeface="Consolas"/>
              </a:rPr>
              <a:t>./data/LittleWomen.txt</a:t>
            </a:r>
            <a:r>
              <a:rPr lang="en-US" sz="1000">
                <a:solidFill>
                  <a:srgbClr val="303030"/>
                </a:solidFill>
                <a:latin typeface="Consolas"/>
                <a:ea typeface="Consolas"/>
              </a:rPr>
              <a:t>
</a:t>
            </a:r>
            <a:r>
              <a:rPr lang="en-US" sz="1000">
                <a:solidFill>
                  <a:srgbClr val="303030"/>
                </a:solidFill>
                <a:latin typeface="Consolas"/>
                <a:ea typeface="Consolas"/>
              </a:rPr>
              <a:t>./data/two.txt</a:t>
            </a:r>
            <a:endParaRPr/>
          </a:p>
          <a:p>
            <a:pPr>
              <a:lnSpc>
                <a:spcPct val="142000"/>
              </a:lnSpc>
            </a:pPr>
            <a:endParaRPr/>
          </a:p>
          <a:p>
            <a:pPr>
              <a:lnSpc>
                <a:spcPct val="142000"/>
              </a:lnSpc>
            </a:pPr>
            <a:endParaRPr/>
          </a:p>
          <a:p>
            <a:pPr>
              <a:lnSpc>
                <a:spcPct val="142000"/>
              </a:lnSpc>
            </a:pPr>
            <a:endParaRPr/>
          </a:p>
          <a:p>
            <a:pPr>
              <a:lnSpc>
                <a:spcPct val="142000"/>
              </a:lnSpc>
            </a:pPr>
            <a:endParaRPr/>
          </a:p>
          <a:p>
            <a:pPr>
              <a:lnSpc>
                <a:spcPct val="142000"/>
              </a:lnSpc>
            </a:pPr>
            <a:endParaRPr/>
          </a:p>
        </p:txBody>
      </p:sp>
      <p:sp>
        <p:nvSpPr>
          <p:cNvPr id="556" name="CustomShape 14"/>
          <p:cNvSpPr/>
          <p:nvPr/>
        </p:nvSpPr>
        <p:spPr>
          <a:xfrm>
            <a:off x="4338360" y="4479120"/>
            <a:ext cx="329400" cy="256320"/>
          </a:xfrm>
          <a:prstGeom prst="rightArrow">
            <a:avLst>
              <a:gd name="adj1" fmla="val 50000"/>
              <a:gd name="adj2" fmla="val 50000"/>
            </a:avLst>
          </a:prstGeom>
          <a:solidFill>
            <a:srgbClr val="e7e6e6"/>
          </a:solidFill>
          <a:ln w="9360">
            <a:solidFill>
              <a:srgbClr val="44546a"/>
            </a:solidFill>
            <a:round/>
          </a:ln>
        </p:spPr>
      </p:sp>
    </p:spTree>
  </p:cSld>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57" name="CustomShape 1"/>
          <p:cNvSpPr/>
          <p:nvPr/>
        </p:nvSpPr>
        <p:spPr>
          <a:xfrm>
            <a:off x="1388880" y="1387080"/>
            <a:ext cx="9442800" cy="445680"/>
          </a:xfrm>
          <a:prstGeom prst="rect">
            <a:avLst/>
          </a:prstGeom>
          <a:noFill/>
          <a:ln>
            <a:noFill/>
          </a:ln>
        </p:spPr>
        <p:txBody>
          <a:bodyPr tIns="91440" bIns="91440"/>
          <a:p>
            <a:pPr>
              <a:lnSpc>
                <a:spcPct val="115000"/>
              </a:lnSpc>
            </a:pPr>
            <a:r>
              <a:rPr lang="en-US" sz="1400">
                <a:solidFill>
                  <a:srgbClr val="333333"/>
                </a:solidFill>
                <a:latin typeface="Arial"/>
                <a:ea typeface="Arial"/>
              </a:rPr>
              <a:t>Ahora tratemos de buscar por nombre:</a:t>
            </a:r>
            <a:endParaRPr/>
          </a:p>
          <a:p>
            <a:pPr algn="just">
              <a:lnSpc>
                <a:spcPct val="115000"/>
              </a:lnSpc>
            </a:pPr>
            <a:endParaRPr/>
          </a:p>
          <a:p>
            <a:pPr algn="just">
              <a:lnSpc>
                <a:spcPct val="115000"/>
              </a:lnSpc>
            </a:pPr>
            <a:endParaRPr/>
          </a:p>
          <a:p>
            <a:pPr algn="just">
              <a:lnSpc>
                <a:spcPct val="115000"/>
              </a:lnSpc>
            </a:pPr>
            <a:endParaRPr/>
          </a:p>
          <a:p>
            <a:pPr algn="just">
              <a:lnSpc>
                <a:spcPct val="115000"/>
              </a:lnSpc>
            </a:pPr>
            <a:endParaRPr/>
          </a:p>
          <a:p>
            <a:pPr algn="just">
              <a:lnSpc>
                <a:spcPct val="100000"/>
              </a:lnSpc>
            </a:pPr>
            <a:endParaRPr/>
          </a:p>
        </p:txBody>
      </p:sp>
      <p:sp>
        <p:nvSpPr>
          <p:cNvPr id="558" name="CustomShape 2"/>
          <p:cNvSpPr/>
          <p:nvPr/>
        </p:nvSpPr>
        <p:spPr>
          <a:xfrm>
            <a:off x="1312560" y="750600"/>
            <a:ext cx="8988120" cy="718560"/>
          </a:xfrm>
          <a:prstGeom prst="rect">
            <a:avLst/>
          </a:prstGeom>
          <a:noFill/>
          <a:ln>
            <a:noFill/>
          </a:ln>
        </p:spPr>
        <p:txBody>
          <a:bodyPr tIns="91440" bIns="91440"/>
          <a:p>
            <a:pPr>
              <a:lnSpc>
                <a:spcPct val="100000"/>
              </a:lnSpc>
            </a:pPr>
            <a:r>
              <a:rPr b="1" lang="en-US">
                <a:solidFill>
                  <a:srgbClr val="000000"/>
                </a:solidFill>
                <a:latin typeface="Arial"/>
                <a:ea typeface="Arial"/>
              </a:rPr>
              <a:t>EJEMPLOS </a:t>
            </a:r>
            <a:endParaRPr/>
          </a:p>
          <a:p>
            <a:pPr>
              <a:lnSpc>
                <a:spcPct val="100000"/>
              </a:lnSpc>
            </a:pPr>
            <a:endParaRPr/>
          </a:p>
          <a:p>
            <a:pPr>
              <a:lnSpc>
                <a:spcPct val="100000"/>
              </a:lnSpc>
            </a:pPr>
            <a:endParaRPr/>
          </a:p>
        </p:txBody>
      </p:sp>
      <p:sp>
        <p:nvSpPr>
          <p:cNvPr id="559" name="CustomShape 3"/>
          <p:cNvSpPr/>
          <p:nvPr/>
        </p:nvSpPr>
        <p:spPr>
          <a:xfrm>
            <a:off x="6480" y="0"/>
            <a:ext cx="12191760" cy="256320"/>
          </a:xfrm>
          <a:prstGeom prst="rect">
            <a:avLst/>
          </a:prstGeom>
          <a:gradFill>
            <a:gsLst>
              <a:gs pos="0">
                <a:srgbClr val="1e4e79"/>
              </a:gs>
              <a:gs pos="100000">
                <a:srgbClr val="1f3864"/>
              </a:gs>
            </a:gsLst>
            <a:lin ang="0"/>
          </a:gradFill>
          <a:ln>
            <a:noFill/>
          </a:ln>
        </p:spPr>
      </p:sp>
      <p:sp>
        <p:nvSpPr>
          <p:cNvPr id="560" name="CustomShape 4"/>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561" name="CustomShape 5"/>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562" name="CustomShape 6"/>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563" name="CustomShape 7"/>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564" name="CustomShape 8"/>
          <p:cNvSpPr/>
          <p:nvPr/>
        </p:nvSpPr>
        <p:spPr>
          <a:xfrm>
            <a:off x="1499400" y="1806840"/>
            <a:ext cx="2138040" cy="40068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6e5494"/>
                </a:solidFill>
                <a:latin typeface="Consolas"/>
                <a:ea typeface="Consolas"/>
              </a:rPr>
              <a:t>find </a:t>
            </a:r>
            <a:r>
              <a:rPr lang="en-US" sz="1200">
                <a:solidFill>
                  <a:srgbClr val="008000"/>
                </a:solidFill>
                <a:latin typeface="Consolas"/>
                <a:ea typeface="Consolas"/>
              </a:rPr>
              <a:t>.</a:t>
            </a:r>
            <a:r>
              <a:rPr lang="en-US" sz="1200">
                <a:solidFill>
                  <a:srgbClr val="6e5494"/>
                </a:solidFill>
                <a:latin typeface="Consolas"/>
                <a:ea typeface="Consolas"/>
              </a:rPr>
              <a:t> </a:t>
            </a:r>
            <a:r>
              <a:rPr b="1" lang="en-US" sz="1200">
                <a:solidFill>
                  <a:srgbClr val="008000"/>
                </a:solidFill>
                <a:latin typeface="Consolas"/>
                <a:ea typeface="Consolas"/>
              </a:rPr>
              <a:t>-name</a:t>
            </a:r>
            <a:r>
              <a:rPr lang="en-US" sz="1200">
                <a:solidFill>
                  <a:srgbClr val="6e5494"/>
                </a:solidFill>
                <a:latin typeface="Consolas"/>
                <a:ea typeface="Consolas"/>
              </a:rPr>
              <a:t> </a:t>
            </a:r>
            <a:r>
              <a:rPr b="1" lang="en-US" sz="1200">
                <a:solidFill>
                  <a:srgbClr val="008000"/>
                </a:solidFill>
                <a:latin typeface="Consolas"/>
                <a:ea typeface="Consolas"/>
              </a:rPr>
              <a:t>*</a:t>
            </a:r>
            <a:r>
              <a:rPr lang="en-US" sz="1200">
                <a:solidFill>
                  <a:srgbClr val="6e5494"/>
                </a:solidFill>
                <a:latin typeface="Consolas"/>
                <a:ea typeface="Consolas"/>
              </a:rPr>
              <a:t>.txt</a:t>
            </a:r>
            <a:endParaRPr/>
          </a:p>
          <a:p>
            <a:pPr>
              <a:lnSpc>
                <a:spcPct val="142000"/>
              </a:lnSpc>
            </a:pPr>
            <a:endParaRPr/>
          </a:p>
          <a:p>
            <a:pPr>
              <a:lnSpc>
                <a:spcPct val="142000"/>
              </a:lnSpc>
            </a:pPr>
            <a:endParaRPr/>
          </a:p>
          <a:p>
            <a:pPr>
              <a:lnSpc>
                <a:spcPct val="142000"/>
              </a:lnSpc>
            </a:pPr>
            <a:endParaRPr/>
          </a:p>
        </p:txBody>
      </p:sp>
      <p:sp>
        <p:nvSpPr>
          <p:cNvPr id="565" name="CustomShape 9"/>
          <p:cNvSpPr/>
          <p:nvPr/>
        </p:nvSpPr>
        <p:spPr>
          <a:xfrm>
            <a:off x="5636160" y="1806840"/>
            <a:ext cx="1738800" cy="400680"/>
          </a:xfrm>
          <a:prstGeom prst="rect">
            <a:avLst/>
          </a:prstGeom>
          <a:solidFill>
            <a:srgbClr val="000000"/>
          </a:solidFill>
          <a:ln>
            <a:noFill/>
          </a:ln>
        </p:spPr>
        <p:txBody>
          <a:bodyPr tIns="91440" bIns="91440"/>
          <a:p>
            <a:pPr>
              <a:lnSpc>
                <a:spcPct val="142000"/>
              </a:lnSpc>
            </a:pPr>
            <a:r>
              <a:rPr lang="en-US" sz="1200">
                <a:solidFill>
                  <a:srgbClr val="303030"/>
                </a:solidFill>
                <a:latin typeface="Consolas"/>
                <a:ea typeface="Consolas"/>
              </a:rPr>
              <a:t>./haiku.txt</a:t>
            </a:r>
            <a:endParaRPr/>
          </a:p>
          <a:p>
            <a:pPr>
              <a:lnSpc>
                <a:spcPct val="142000"/>
              </a:lnSpc>
            </a:pPr>
            <a:endParaRPr/>
          </a:p>
        </p:txBody>
      </p:sp>
      <p:sp>
        <p:nvSpPr>
          <p:cNvPr id="566" name="CustomShape 10"/>
          <p:cNvSpPr/>
          <p:nvPr/>
        </p:nvSpPr>
        <p:spPr>
          <a:xfrm>
            <a:off x="4471920" y="1834200"/>
            <a:ext cx="329400" cy="256320"/>
          </a:xfrm>
          <a:prstGeom prst="rightArrow">
            <a:avLst>
              <a:gd name="adj1" fmla="val 50000"/>
              <a:gd name="adj2" fmla="val 50000"/>
            </a:avLst>
          </a:prstGeom>
          <a:solidFill>
            <a:srgbClr val="e7e6e6"/>
          </a:solidFill>
          <a:ln w="9360">
            <a:solidFill>
              <a:srgbClr val="44546a"/>
            </a:solidFill>
            <a:round/>
          </a:ln>
        </p:spPr>
      </p:sp>
      <p:sp>
        <p:nvSpPr>
          <p:cNvPr id="567" name="CustomShape 11"/>
          <p:cNvSpPr/>
          <p:nvPr/>
        </p:nvSpPr>
        <p:spPr>
          <a:xfrm>
            <a:off x="1388880" y="2455560"/>
            <a:ext cx="9442800" cy="597600"/>
          </a:xfrm>
          <a:prstGeom prst="rect">
            <a:avLst/>
          </a:prstGeom>
          <a:noFill/>
          <a:ln>
            <a:noFill/>
          </a:ln>
        </p:spPr>
        <p:txBody>
          <a:bodyPr tIns="91440" bIns="91440"/>
          <a:p>
            <a:pPr>
              <a:lnSpc>
                <a:spcPct val="115000"/>
              </a:lnSpc>
            </a:pPr>
            <a:r>
              <a:rPr lang="en-US" sz="1400">
                <a:solidFill>
                  <a:srgbClr val="333333"/>
                </a:solidFill>
                <a:latin typeface="Arial"/>
                <a:ea typeface="Arial"/>
              </a:rPr>
              <a:t>El problema es que el shell amplía los caracteres comodín como </a:t>
            </a:r>
            <a:r>
              <a:rPr lang="en-US" sz="1400">
                <a:solidFill>
                  <a:srgbClr val="3d90d9"/>
                </a:solidFill>
                <a:latin typeface="Consolas"/>
                <a:ea typeface="Consolas"/>
              </a:rPr>
              <a:t>*</a:t>
            </a:r>
            <a:r>
              <a:rPr lang="en-US" sz="1400">
                <a:solidFill>
                  <a:srgbClr val="333333"/>
                </a:solidFill>
                <a:latin typeface="Arial"/>
                <a:ea typeface="Arial"/>
              </a:rPr>
              <a:t> </a:t>
            </a:r>
            <a:r>
              <a:rPr i="1" lang="en-US" sz="1400">
                <a:solidFill>
                  <a:srgbClr val="333333"/>
                </a:solidFill>
                <a:latin typeface="Arial"/>
                <a:ea typeface="Arial"/>
              </a:rPr>
              <a:t>antes</a:t>
            </a:r>
            <a:r>
              <a:rPr lang="en-US" sz="1400">
                <a:solidFill>
                  <a:srgbClr val="333333"/>
                </a:solidFill>
                <a:latin typeface="Arial"/>
                <a:ea typeface="Arial"/>
              </a:rPr>
              <a:t> de ejecutar los comandos. El comando que ejecutamos era:</a:t>
            </a:r>
            <a:endParaRPr/>
          </a:p>
          <a:p>
            <a:pPr algn="just">
              <a:lnSpc>
                <a:spcPct val="100000"/>
              </a:lnSpc>
            </a:pPr>
            <a:endParaRPr/>
          </a:p>
          <a:p>
            <a:pPr algn="just">
              <a:lnSpc>
                <a:spcPct val="115000"/>
              </a:lnSpc>
            </a:pPr>
            <a:endParaRPr/>
          </a:p>
          <a:p>
            <a:pPr algn="just">
              <a:lnSpc>
                <a:spcPct val="115000"/>
              </a:lnSpc>
            </a:pPr>
            <a:endParaRPr/>
          </a:p>
          <a:p>
            <a:pPr algn="just">
              <a:lnSpc>
                <a:spcPct val="115000"/>
              </a:lnSpc>
            </a:pPr>
            <a:endParaRPr/>
          </a:p>
          <a:p>
            <a:pPr algn="just">
              <a:lnSpc>
                <a:spcPct val="115000"/>
              </a:lnSpc>
            </a:pPr>
            <a:endParaRPr/>
          </a:p>
          <a:p>
            <a:pPr algn="just">
              <a:lnSpc>
                <a:spcPct val="100000"/>
              </a:lnSpc>
            </a:pPr>
            <a:endParaRPr/>
          </a:p>
        </p:txBody>
      </p:sp>
      <p:sp>
        <p:nvSpPr>
          <p:cNvPr id="568" name="CustomShape 12"/>
          <p:cNvSpPr/>
          <p:nvPr/>
        </p:nvSpPr>
        <p:spPr>
          <a:xfrm>
            <a:off x="1499400" y="3145320"/>
            <a:ext cx="2499840" cy="40068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6e5494"/>
                </a:solidFill>
                <a:latin typeface="Consolas"/>
                <a:ea typeface="Consolas"/>
              </a:rPr>
              <a:t>find </a:t>
            </a:r>
            <a:r>
              <a:rPr lang="en-US" sz="1200">
                <a:solidFill>
                  <a:srgbClr val="008000"/>
                </a:solidFill>
                <a:latin typeface="Consolas"/>
                <a:ea typeface="Consolas"/>
              </a:rPr>
              <a:t>.</a:t>
            </a:r>
            <a:r>
              <a:rPr lang="en-US" sz="1200">
                <a:solidFill>
                  <a:srgbClr val="6e5494"/>
                </a:solidFill>
                <a:latin typeface="Consolas"/>
                <a:ea typeface="Consolas"/>
              </a:rPr>
              <a:t> </a:t>
            </a:r>
            <a:r>
              <a:rPr b="1" lang="en-US" sz="1200">
                <a:solidFill>
                  <a:srgbClr val="008000"/>
                </a:solidFill>
                <a:latin typeface="Consolas"/>
                <a:ea typeface="Consolas"/>
              </a:rPr>
              <a:t>-name</a:t>
            </a:r>
            <a:r>
              <a:rPr lang="en-US" sz="1200">
                <a:solidFill>
                  <a:srgbClr val="6e5494"/>
                </a:solidFill>
                <a:latin typeface="Consolas"/>
                <a:ea typeface="Consolas"/>
              </a:rPr>
              <a:t> haiku.txt</a:t>
            </a:r>
            <a:endParaRPr/>
          </a:p>
          <a:p>
            <a:pPr>
              <a:lnSpc>
                <a:spcPct val="142000"/>
              </a:lnSpc>
            </a:pPr>
            <a:endParaRPr/>
          </a:p>
          <a:p>
            <a:pPr>
              <a:lnSpc>
                <a:spcPct val="142000"/>
              </a:lnSpc>
            </a:pPr>
            <a:endParaRPr/>
          </a:p>
          <a:p>
            <a:pPr>
              <a:lnSpc>
                <a:spcPct val="142000"/>
              </a:lnSpc>
            </a:pPr>
            <a:endParaRPr/>
          </a:p>
        </p:txBody>
      </p:sp>
      <p:sp>
        <p:nvSpPr>
          <p:cNvPr id="569" name="CustomShape 13"/>
          <p:cNvSpPr/>
          <p:nvPr/>
        </p:nvSpPr>
        <p:spPr>
          <a:xfrm>
            <a:off x="1423080" y="3675600"/>
            <a:ext cx="9442800" cy="597600"/>
          </a:xfrm>
          <a:prstGeom prst="rect">
            <a:avLst/>
          </a:prstGeom>
          <a:noFill/>
          <a:ln>
            <a:noFill/>
          </a:ln>
        </p:spPr>
        <p:txBody>
          <a:bodyPr tIns="91440" bIns="91440"/>
          <a:p>
            <a:pPr algn="just">
              <a:lnSpc>
                <a:spcPct val="115000"/>
              </a:lnSpc>
            </a:pPr>
            <a:r>
              <a:rPr lang="en-US" sz="1400">
                <a:solidFill>
                  <a:srgbClr val="333333"/>
                </a:solidFill>
                <a:latin typeface="Arial"/>
                <a:ea typeface="Arial"/>
              </a:rPr>
              <a:t>Para conseguir lo que queremos, vamos a hacer lo que hicimos con </a:t>
            </a:r>
            <a:r>
              <a:rPr lang="en-US" sz="1400">
                <a:solidFill>
                  <a:srgbClr val="3d90d9"/>
                </a:solidFill>
                <a:latin typeface="Consolas"/>
                <a:ea typeface="Consolas"/>
              </a:rPr>
              <a:t>grep</a:t>
            </a:r>
            <a:r>
              <a:rPr lang="en-US" sz="1400">
                <a:solidFill>
                  <a:srgbClr val="333333"/>
                </a:solidFill>
                <a:latin typeface="Arial"/>
                <a:ea typeface="Arial"/>
              </a:rPr>
              <a:t>: escribe </a:t>
            </a:r>
            <a:r>
              <a:rPr lang="en-US" sz="1400">
                <a:solidFill>
                  <a:srgbClr val="3d90d9"/>
                </a:solidFill>
                <a:latin typeface="Consolas"/>
                <a:ea typeface="Consolas"/>
              </a:rPr>
              <a:t>* txt</a:t>
            </a:r>
            <a:r>
              <a:rPr lang="en-US" sz="1400">
                <a:solidFill>
                  <a:srgbClr val="333333"/>
                </a:solidFill>
                <a:latin typeface="Arial"/>
                <a:ea typeface="Arial"/>
              </a:rPr>
              <a:t> entre comillas simples para evitar que el shell expanda el comodín </a:t>
            </a:r>
            <a:r>
              <a:rPr lang="en-US" sz="1400">
                <a:solidFill>
                  <a:srgbClr val="3d90d9"/>
                </a:solidFill>
                <a:latin typeface="Consolas"/>
                <a:ea typeface="Consolas"/>
              </a:rPr>
              <a:t>*</a:t>
            </a:r>
            <a:endParaRPr/>
          </a:p>
          <a:p>
            <a:pPr algn="just">
              <a:lnSpc>
                <a:spcPct val="100000"/>
              </a:lnSpc>
            </a:pPr>
            <a:endParaRPr/>
          </a:p>
          <a:p>
            <a:pPr algn="just">
              <a:lnSpc>
                <a:spcPct val="115000"/>
              </a:lnSpc>
            </a:pPr>
            <a:endParaRPr/>
          </a:p>
          <a:p>
            <a:pPr algn="just">
              <a:lnSpc>
                <a:spcPct val="115000"/>
              </a:lnSpc>
            </a:pPr>
            <a:endParaRPr/>
          </a:p>
          <a:p>
            <a:pPr algn="just">
              <a:lnSpc>
                <a:spcPct val="115000"/>
              </a:lnSpc>
            </a:pPr>
            <a:endParaRPr/>
          </a:p>
          <a:p>
            <a:pPr algn="just">
              <a:lnSpc>
                <a:spcPct val="115000"/>
              </a:lnSpc>
            </a:pPr>
            <a:endParaRPr/>
          </a:p>
          <a:p>
            <a:pPr algn="just">
              <a:lnSpc>
                <a:spcPct val="100000"/>
              </a:lnSpc>
            </a:pPr>
            <a:endParaRPr/>
          </a:p>
        </p:txBody>
      </p:sp>
      <p:sp>
        <p:nvSpPr>
          <p:cNvPr id="570" name="CustomShape 14"/>
          <p:cNvSpPr/>
          <p:nvPr/>
        </p:nvSpPr>
        <p:spPr>
          <a:xfrm>
            <a:off x="1519920" y="4775760"/>
            <a:ext cx="2499840" cy="40068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6e5494"/>
                </a:solidFill>
                <a:latin typeface="Consolas"/>
                <a:ea typeface="Consolas"/>
              </a:rPr>
              <a:t>find </a:t>
            </a:r>
            <a:r>
              <a:rPr lang="en-US" sz="1200">
                <a:solidFill>
                  <a:srgbClr val="008000"/>
                </a:solidFill>
                <a:latin typeface="Consolas"/>
                <a:ea typeface="Consolas"/>
              </a:rPr>
              <a:t>.</a:t>
            </a:r>
            <a:r>
              <a:rPr lang="en-US" sz="1200">
                <a:solidFill>
                  <a:srgbClr val="6e5494"/>
                </a:solidFill>
                <a:latin typeface="Consolas"/>
                <a:ea typeface="Consolas"/>
              </a:rPr>
              <a:t> </a:t>
            </a:r>
            <a:r>
              <a:rPr b="1" lang="en-US" sz="1200">
                <a:solidFill>
                  <a:srgbClr val="008000"/>
                </a:solidFill>
                <a:latin typeface="Consolas"/>
                <a:ea typeface="Consolas"/>
              </a:rPr>
              <a:t>-name</a:t>
            </a:r>
            <a:r>
              <a:rPr lang="en-US" sz="1200">
                <a:solidFill>
                  <a:srgbClr val="6e5494"/>
                </a:solidFill>
                <a:latin typeface="Consolas"/>
                <a:ea typeface="Consolas"/>
              </a:rPr>
              <a:t> </a:t>
            </a:r>
            <a:r>
              <a:rPr lang="en-US" sz="1200">
                <a:solidFill>
                  <a:srgbClr val="ba2121"/>
                </a:solidFill>
                <a:latin typeface="Consolas"/>
                <a:ea typeface="Consolas"/>
              </a:rPr>
              <a:t>'*.txt'</a:t>
            </a:r>
            <a:endParaRPr/>
          </a:p>
          <a:p>
            <a:pPr>
              <a:lnSpc>
                <a:spcPct val="142000"/>
              </a:lnSpc>
            </a:pPr>
            <a:endParaRPr/>
          </a:p>
          <a:p>
            <a:pPr>
              <a:lnSpc>
                <a:spcPct val="142000"/>
              </a:lnSpc>
            </a:pPr>
            <a:endParaRPr/>
          </a:p>
          <a:p>
            <a:pPr>
              <a:lnSpc>
                <a:spcPct val="142000"/>
              </a:lnSpc>
            </a:pPr>
            <a:endParaRPr/>
          </a:p>
        </p:txBody>
      </p:sp>
      <p:sp>
        <p:nvSpPr>
          <p:cNvPr id="571" name="CustomShape 15"/>
          <p:cNvSpPr/>
          <p:nvPr/>
        </p:nvSpPr>
        <p:spPr>
          <a:xfrm>
            <a:off x="6038280" y="4356720"/>
            <a:ext cx="1738800" cy="1239120"/>
          </a:xfrm>
          <a:prstGeom prst="rect">
            <a:avLst/>
          </a:prstGeom>
          <a:solidFill>
            <a:srgbClr val="000000"/>
          </a:solidFill>
          <a:ln>
            <a:noFill/>
          </a:ln>
        </p:spPr>
        <p:txBody>
          <a:bodyPr tIns="91440" bIns="91440"/>
          <a:p>
            <a:pPr>
              <a:lnSpc>
                <a:spcPct val="142000"/>
              </a:lnSpc>
            </a:pPr>
            <a:r>
              <a:rPr lang="en-US" sz="1000">
                <a:solidFill>
                  <a:srgbClr val="303030"/>
                </a:solidFill>
                <a:latin typeface="Consolas"/>
                <a:ea typeface="Consolas"/>
              </a:rPr>
              <a:t>./data/one.txt</a:t>
            </a:r>
            <a:r>
              <a:rPr lang="en-US" sz="1000">
                <a:solidFill>
                  <a:srgbClr val="303030"/>
                </a:solidFill>
                <a:latin typeface="Consolas"/>
                <a:ea typeface="Consolas"/>
              </a:rPr>
              <a:t>
</a:t>
            </a:r>
            <a:r>
              <a:rPr lang="en-US" sz="1000">
                <a:solidFill>
                  <a:srgbClr val="303030"/>
                </a:solidFill>
                <a:latin typeface="Consolas"/>
                <a:ea typeface="Consolas"/>
              </a:rPr>
              <a:t>./data/LittleWomen.txt</a:t>
            </a:r>
            <a:r>
              <a:rPr lang="en-US" sz="1000">
                <a:solidFill>
                  <a:srgbClr val="303030"/>
                </a:solidFill>
                <a:latin typeface="Consolas"/>
                <a:ea typeface="Consolas"/>
              </a:rPr>
              <a:t>
</a:t>
            </a:r>
            <a:r>
              <a:rPr lang="en-US" sz="1000">
                <a:solidFill>
                  <a:srgbClr val="303030"/>
                </a:solidFill>
                <a:latin typeface="Consolas"/>
                <a:ea typeface="Consolas"/>
              </a:rPr>
              <a:t>./data/two.txt</a:t>
            </a:r>
            <a:r>
              <a:rPr lang="en-US" sz="1000">
                <a:solidFill>
                  <a:srgbClr val="303030"/>
                </a:solidFill>
                <a:latin typeface="Consolas"/>
                <a:ea typeface="Consolas"/>
              </a:rPr>
              <a:t>
</a:t>
            </a:r>
            <a:r>
              <a:rPr lang="en-US" sz="1000">
                <a:solidFill>
                  <a:srgbClr val="303030"/>
                </a:solidFill>
                <a:latin typeface="Consolas"/>
                <a:ea typeface="Consolas"/>
              </a:rPr>
              <a:t>./haiku.txt</a:t>
            </a:r>
            <a:endParaRPr/>
          </a:p>
          <a:p>
            <a:pPr>
              <a:lnSpc>
                <a:spcPct val="142000"/>
              </a:lnSpc>
            </a:pPr>
            <a:endParaRPr/>
          </a:p>
          <a:p>
            <a:pPr>
              <a:lnSpc>
                <a:spcPct val="142000"/>
              </a:lnSpc>
            </a:pPr>
            <a:endParaRPr/>
          </a:p>
        </p:txBody>
      </p:sp>
      <p:sp>
        <p:nvSpPr>
          <p:cNvPr id="572" name="CustomShape 16"/>
          <p:cNvSpPr/>
          <p:nvPr/>
        </p:nvSpPr>
        <p:spPr>
          <a:xfrm>
            <a:off x="4957920" y="4848120"/>
            <a:ext cx="329400" cy="256320"/>
          </a:xfrm>
          <a:prstGeom prst="rightArrow">
            <a:avLst>
              <a:gd name="adj1" fmla="val 50000"/>
              <a:gd name="adj2" fmla="val 50000"/>
            </a:avLst>
          </a:prstGeom>
          <a:solidFill>
            <a:srgbClr val="e7e6e6"/>
          </a:solidFill>
          <a:ln w="9360">
            <a:solidFill>
              <a:srgbClr val="44546a"/>
            </a:solidFill>
            <a:round/>
          </a:ln>
        </p:spPr>
      </p:sp>
    </p:spTree>
  </p:cSld>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73" name="CustomShape 1"/>
          <p:cNvSpPr/>
          <p:nvPr/>
        </p:nvSpPr>
        <p:spPr>
          <a:xfrm>
            <a:off x="1312560" y="750600"/>
            <a:ext cx="8988120" cy="718560"/>
          </a:xfrm>
          <a:prstGeom prst="rect">
            <a:avLst/>
          </a:prstGeom>
          <a:noFill/>
          <a:ln>
            <a:noFill/>
          </a:ln>
        </p:spPr>
        <p:txBody>
          <a:bodyPr tIns="91440" bIns="91440"/>
          <a:p>
            <a:pPr>
              <a:lnSpc>
                <a:spcPct val="100000"/>
              </a:lnSpc>
            </a:pPr>
            <a:r>
              <a:rPr b="1" lang="en-US">
                <a:solidFill>
                  <a:srgbClr val="000000"/>
                </a:solidFill>
                <a:latin typeface="Arial"/>
                <a:ea typeface="Arial"/>
              </a:rPr>
              <a:t>LISTAR Y BUSCAR</a:t>
            </a:r>
            <a:endParaRPr/>
          </a:p>
          <a:p>
            <a:pPr>
              <a:lnSpc>
                <a:spcPct val="100000"/>
              </a:lnSpc>
            </a:pPr>
            <a:endParaRPr/>
          </a:p>
          <a:p>
            <a:pPr>
              <a:lnSpc>
                <a:spcPct val="100000"/>
              </a:lnSpc>
            </a:pPr>
            <a:endParaRPr/>
          </a:p>
        </p:txBody>
      </p:sp>
      <p:sp>
        <p:nvSpPr>
          <p:cNvPr id="574" name="CustomShape 2"/>
          <p:cNvSpPr/>
          <p:nvPr/>
        </p:nvSpPr>
        <p:spPr>
          <a:xfrm>
            <a:off x="6480" y="0"/>
            <a:ext cx="12191760" cy="256320"/>
          </a:xfrm>
          <a:prstGeom prst="rect">
            <a:avLst/>
          </a:prstGeom>
          <a:gradFill>
            <a:gsLst>
              <a:gs pos="0">
                <a:srgbClr val="1e4e79"/>
              </a:gs>
              <a:gs pos="100000">
                <a:srgbClr val="1f3864"/>
              </a:gs>
            </a:gsLst>
            <a:lin ang="0"/>
          </a:gradFill>
          <a:ln>
            <a:noFill/>
          </a:ln>
        </p:spPr>
      </p:sp>
      <p:sp>
        <p:nvSpPr>
          <p:cNvPr id="575" name="CustomShape 3"/>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576" name="CustomShape 4"/>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577" name="CustomShape 5"/>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578" name="CustomShape 6"/>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579" name="CustomShape 7"/>
          <p:cNvSpPr/>
          <p:nvPr/>
        </p:nvSpPr>
        <p:spPr>
          <a:xfrm>
            <a:off x="1564200" y="3480480"/>
            <a:ext cx="3029040" cy="400680"/>
          </a:xfrm>
          <a:prstGeom prst="rect">
            <a:avLst/>
          </a:prstGeom>
          <a:solidFill>
            <a:srgbClr val="000000"/>
          </a:solidFill>
          <a:ln>
            <a:noFill/>
          </a:ln>
        </p:spPr>
        <p:txBody>
          <a:bodyPr tIns="91440" bIns="91440"/>
          <a:p>
            <a:pPr>
              <a:lnSpc>
                <a:spcPct val="142000"/>
              </a:lnSpc>
            </a:pPr>
            <a:r>
              <a:rPr lang="en-US" sz="1200">
                <a:solidFill>
                  <a:srgbClr val="19177c"/>
                </a:solidFill>
                <a:latin typeface="Consolas"/>
                <a:ea typeface="Consolas"/>
              </a:rPr>
              <a:t>$ </a:t>
            </a:r>
            <a:r>
              <a:rPr lang="en-US" sz="1200">
                <a:solidFill>
                  <a:srgbClr val="6e5494"/>
                </a:solidFill>
                <a:latin typeface="Consolas"/>
                <a:ea typeface="Consolas"/>
              </a:rPr>
              <a:t>wc </a:t>
            </a:r>
            <a:r>
              <a:rPr b="1" lang="en-US" sz="1200">
                <a:solidFill>
                  <a:srgbClr val="008000"/>
                </a:solidFill>
                <a:latin typeface="Consolas"/>
                <a:ea typeface="Consolas"/>
              </a:rPr>
              <a:t>-l</a:t>
            </a:r>
            <a:r>
              <a:rPr lang="en-US" sz="1200">
                <a:solidFill>
                  <a:srgbClr val="6e5494"/>
                </a:solidFill>
                <a:latin typeface="Consolas"/>
                <a:ea typeface="Consolas"/>
              </a:rPr>
              <a:t> </a:t>
            </a:r>
            <a:r>
              <a:rPr b="1" lang="en-US" sz="1200">
                <a:solidFill>
                  <a:srgbClr val="008000"/>
                </a:solidFill>
                <a:latin typeface="Consolas"/>
                <a:ea typeface="Consolas"/>
              </a:rPr>
              <a:t>$(</a:t>
            </a:r>
            <a:r>
              <a:rPr lang="en-US" sz="1200">
                <a:solidFill>
                  <a:srgbClr val="6e5494"/>
                </a:solidFill>
                <a:latin typeface="Consolas"/>
                <a:ea typeface="Consolas"/>
              </a:rPr>
              <a:t>find </a:t>
            </a:r>
            <a:r>
              <a:rPr lang="en-US" sz="1200">
                <a:solidFill>
                  <a:srgbClr val="008000"/>
                </a:solidFill>
                <a:latin typeface="Consolas"/>
                <a:ea typeface="Consolas"/>
              </a:rPr>
              <a:t>.</a:t>
            </a:r>
            <a:r>
              <a:rPr lang="en-US" sz="1200">
                <a:solidFill>
                  <a:srgbClr val="6e5494"/>
                </a:solidFill>
                <a:latin typeface="Consolas"/>
                <a:ea typeface="Consolas"/>
              </a:rPr>
              <a:t> </a:t>
            </a:r>
            <a:r>
              <a:rPr b="1" lang="en-US" sz="1200">
                <a:solidFill>
                  <a:srgbClr val="008000"/>
                </a:solidFill>
                <a:latin typeface="Consolas"/>
                <a:ea typeface="Consolas"/>
              </a:rPr>
              <a:t>-name</a:t>
            </a:r>
            <a:r>
              <a:rPr lang="en-US" sz="1200">
                <a:solidFill>
                  <a:srgbClr val="6e5494"/>
                </a:solidFill>
                <a:latin typeface="Consolas"/>
                <a:ea typeface="Consolas"/>
              </a:rPr>
              <a:t> </a:t>
            </a:r>
            <a:r>
              <a:rPr lang="en-US" sz="1200">
                <a:solidFill>
                  <a:srgbClr val="ba2121"/>
                </a:solidFill>
                <a:latin typeface="Consolas"/>
                <a:ea typeface="Consolas"/>
              </a:rPr>
              <a:t>'*.txt'</a:t>
            </a:r>
            <a:r>
              <a:rPr b="1" lang="en-US" sz="1200">
                <a:solidFill>
                  <a:srgbClr val="008000"/>
                </a:solidFill>
                <a:latin typeface="Consolas"/>
                <a:ea typeface="Consolas"/>
              </a:rPr>
              <a:t>)</a:t>
            </a:r>
            <a:endParaRPr/>
          </a:p>
          <a:p>
            <a:pPr>
              <a:lnSpc>
                <a:spcPct val="142000"/>
              </a:lnSpc>
            </a:pPr>
            <a:endParaRPr/>
          </a:p>
          <a:p>
            <a:pPr>
              <a:lnSpc>
                <a:spcPct val="142000"/>
              </a:lnSpc>
            </a:pPr>
            <a:endParaRPr/>
          </a:p>
          <a:p>
            <a:pPr>
              <a:lnSpc>
                <a:spcPct val="142000"/>
              </a:lnSpc>
            </a:pPr>
            <a:endParaRPr/>
          </a:p>
          <a:p>
            <a:pPr>
              <a:lnSpc>
                <a:spcPct val="142000"/>
              </a:lnSpc>
            </a:pPr>
            <a:endParaRPr/>
          </a:p>
        </p:txBody>
      </p:sp>
      <p:sp>
        <p:nvSpPr>
          <p:cNvPr id="580" name="CustomShape 8"/>
          <p:cNvSpPr/>
          <p:nvPr/>
        </p:nvSpPr>
        <p:spPr>
          <a:xfrm>
            <a:off x="5997960" y="2840400"/>
            <a:ext cx="2437560" cy="1680480"/>
          </a:xfrm>
          <a:prstGeom prst="rect">
            <a:avLst/>
          </a:prstGeom>
          <a:solidFill>
            <a:srgbClr val="000000"/>
          </a:solidFill>
          <a:ln>
            <a:noFill/>
          </a:ln>
        </p:spPr>
        <p:txBody>
          <a:bodyPr tIns="91440" bIns="91440"/>
          <a:p>
            <a:pPr>
              <a:lnSpc>
                <a:spcPct val="142000"/>
              </a:lnSpc>
            </a:pPr>
            <a:r>
              <a:rPr lang="en-US" sz="1200">
                <a:solidFill>
                  <a:srgbClr val="303030"/>
                </a:solidFill>
                <a:latin typeface="Consolas"/>
                <a:ea typeface="Consolas"/>
              </a:rPr>
              <a:t>11 ./haiku.txt</a:t>
            </a:r>
            <a:r>
              <a:rPr lang="en-US" sz="1200">
                <a:solidFill>
                  <a:srgbClr val="303030"/>
                </a:solidFill>
                <a:latin typeface="Consolas"/>
                <a:ea typeface="Consolas"/>
              </a:rPr>
              <a:t>
</a:t>
            </a:r>
            <a:r>
              <a:rPr lang="en-US" sz="1200">
                <a:solidFill>
                  <a:srgbClr val="303030"/>
                </a:solidFill>
                <a:latin typeface="Consolas"/>
                <a:ea typeface="Consolas"/>
              </a:rPr>
              <a:t>300 ./data/two.txt</a:t>
            </a:r>
            <a:r>
              <a:rPr lang="en-US" sz="1200">
                <a:solidFill>
                  <a:srgbClr val="303030"/>
                </a:solidFill>
                <a:latin typeface="Consolas"/>
                <a:ea typeface="Consolas"/>
              </a:rPr>
              <a:t>
</a:t>
            </a:r>
            <a:r>
              <a:rPr lang="en-US" sz="1200">
                <a:solidFill>
                  <a:srgbClr val="303030"/>
                </a:solidFill>
                <a:latin typeface="Consolas"/>
                <a:ea typeface="Consolas"/>
              </a:rPr>
              <a:t>21022 ./data/LittleWomen.txt</a:t>
            </a:r>
            <a:r>
              <a:rPr lang="en-US" sz="1200">
                <a:solidFill>
                  <a:srgbClr val="303030"/>
                </a:solidFill>
                <a:latin typeface="Consolas"/>
                <a:ea typeface="Consolas"/>
              </a:rPr>
              <a:t>
</a:t>
            </a:r>
            <a:r>
              <a:rPr lang="en-US" sz="1200">
                <a:solidFill>
                  <a:srgbClr val="303030"/>
                </a:solidFill>
                <a:latin typeface="Consolas"/>
                <a:ea typeface="Consolas"/>
              </a:rPr>
              <a:t>70 ./data/one.txt</a:t>
            </a:r>
            <a:r>
              <a:rPr lang="en-US" sz="1200">
                <a:solidFill>
                  <a:srgbClr val="303030"/>
                </a:solidFill>
                <a:latin typeface="Consolas"/>
                <a:ea typeface="Consolas"/>
              </a:rPr>
              <a:t>
</a:t>
            </a:r>
            <a:r>
              <a:rPr lang="en-US" sz="1200">
                <a:solidFill>
                  <a:srgbClr val="303030"/>
                </a:solidFill>
                <a:latin typeface="Consolas"/>
                <a:ea typeface="Consolas"/>
              </a:rPr>
              <a:t>21403 total</a:t>
            </a:r>
            <a:endParaRPr/>
          </a:p>
          <a:p>
            <a:pPr>
              <a:lnSpc>
                <a:spcPct val="142000"/>
              </a:lnSpc>
            </a:pPr>
            <a:endParaRPr/>
          </a:p>
          <a:p>
            <a:pPr>
              <a:lnSpc>
                <a:spcPct val="142000"/>
              </a:lnSpc>
            </a:pPr>
            <a:endParaRPr/>
          </a:p>
        </p:txBody>
      </p:sp>
      <p:sp>
        <p:nvSpPr>
          <p:cNvPr id="581" name="CustomShape 9"/>
          <p:cNvSpPr/>
          <p:nvPr/>
        </p:nvSpPr>
        <p:spPr>
          <a:xfrm>
            <a:off x="5177160" y="3552840"/>
            <a:ext cx="329400" cy="256320"/>
          </a:xfrm>
          <a:prstGeom prst="rightArrow">
            <a:avLst>
              <a:gd name="adj1" fmla="val 50000"/>
              <a:gd name="adj2" fmla="val 50000"/>
            </a:avLst>
          </a:prstGeom>
          <a:solidFill>
            <a:srgbClr val="e7e6e6"/>
          </a:solidFill>
          <a:ln w="9360">
            <a:solidFill>
              <a:srgbClr val="44546a"/>
            </a:solidFill>
            <a:round/>
          </a:ln>
        </p:spPr>
      </p:sp>
      <p:sp>
        <p:nvSpPr>
          <p:cNvPr id="582" name="CustomShape 10"/>
          <p:cNvSpPr/>
          <p:nvPr/>
        </p:nvSpPr>
        <p:spPr>
          <a:xfrm>
            <a:off x="1388880" y="1387080"/>
            <a:ext cx="9442800" cy="1415160"/>
          </a:xfrm>
          <a:prstGeom prst="rect">
            <a:avLst/>
          </a:prstGeom>
          <a:noFill/>
          <a:ln>
            <a:noFill/>
          </a:ln>
        </p:spPr>
        <p:txBody>
          <a:bodyPr tIns="91440" bIns="91440"/>
          <a:p>
            <a:pPr algn="just">
              <a:lnSpc>
                <a:spcPct val="115000"/>
              </a:lnSpc>
            </a:pPr>
            <a:r>
              <a:rPr lang="en-US" sz="1400">
                <a:solidFill>
                  <a:srgbClr val="3d90d9"/>
                </a:solidFill>
                <a:latin typeface="Consolas"/>
                <a:ea typeface="Consolas"/>
              </a:rPr>
              <a:t>ls</a:t>
            </a:r>
            <a:r>
              <a:rPr lang="en-US" sz="1400">
                <a:solidFill>
                  <a:srgbClr val="333333"/>
                </a:solidFill>
                <a:latin typeface="Arial"/>
                <a:ea typeface="Arial"/>
              </a:rPr>
              <a:t> y</a:t>
            </a:r>
            <a:r>
              <a:rPr lang="en-US" sz="1400">
                <a:solidFill>
                  <a:srgbClr val="3d90d9"/>
                </a:solidFill>
                <a:latin typeface="Consolas"/>
                <a:ea typeface="Consolas"/>
              </a:rPr>
              <a:t> find</a:t>
            </a:r>
            <a:r>
              <a:rPr lang="en-US" sz="1400">
                <a:solidFill>
                  <a:srgbClr val="333333"/>
                </a:solidFill>
                <a:latin typeface="Arial"/>
                <a:ea typeface="Arial"/>
              </a:rPr>
              <a:t> se pueden usar para hacer cosas similares dadas las opciones correctas, pero en circunstancias normales, </a:t>
            </a:r>
            <a:r>
              <a:rPr lang="en-US" sz="1400">
                <a:solidFill>
                  <a:srgbClr val="3d90d9"/>
                </a:solidFill>
                <a:latin typeface="Consolas"/>
                <a:ea typeface="Consolas"/>
              </a:rPr>
              <a:t>ls</a:t>
            </a:r>
            <a:r>
              <a:rPr lang="en-US" sz="1400">
                <a:solidFill>
                  <a:srgbClr val="333333"/>
                </a:solidFill>
                <a:latin typeface="Arial"/>
                <a:ea typeface="Arial"/>
              </a:rPr>
              <a:t> enumera todo lo que puede, mientras que </a:t>
            </a:r>
            <a:r>
              <a:rPr lang="en-US" sz="1400">
                <a:solidFill>
                  <a:srgbClr val="3d90d9"/>
                </a:solidFill>
                <a:latin typeface="Consolas"/>
                <a:ea typeface="Consolas"/>
              </a:rPr>
              <a:t>find</a:t>
            </a:r>
            <a:r>
              <a:rPr lang="en-US" sz="1400">
                <a:solidFill>
                  <a:srgbClr val="333333"/>
                </a:solidFill>
                <a:latin typeface="Arial"/>
                <a:ea typeface="Arial"/>
              </a:rPr>
              <a:t> busca cosas con ciertas propiedades y las muestra.  </a:t>
            </a:r>
            <a:r>
              <a:rPr lang="en-US" sz="1400">
                <a:solidFill>
                  <a:srgbClr val="1155cc"/>
                </a:solidFill>
                <a:latin typeface="Arial"/>
                <a:ea typeface="Arial"/>
              </a:rPr>
              <a:t>¿Cómo podemos combinar eso con </a:t>
            </a:r>
            <a:r>
              <a:rPr lang="en-US" sz="1400">
                <a:solidFill>
                  <a:srgbClr val="3d90d9"/>
                </a:solidFill>
                <a:latin typeface="Consolas"/>
                <a:ea typeface="Consolas"/>
              </a:rPr>
              <a:t>wc -l</a:t>
            </a:r>
            <a:r>
              <a:rPr lang="en-US" sz="1400">
                <a:solidFill>
                  <a:srgbClr val="333333"/>
                </a:solidFill>
                <a:latin typeface="Arial"/>
                <a:ea typeface="Arial"/>
              </a:rPr>
              <a:t> </a:t>
            </a:r>
            <a:r>
              <a:rPr lang="en-US" sz="1400">
                <a:solidFill>
                  <a:srgbClr val="1155cc"/>
                </a:solidFill>
                <a:latin typeface="Arial"/>
                <a:ea typeface="Arial"/>
              </a:rPr>
              <a:t>para contar las líneas en todos esos archivos?</a:t>
            </a:r>
            <a:endParaRPr/>
          </a:p>
          <a:p>
            <a:pPr algn="just">
              <a:lnSpc>
                <a:spcPct val="115000"/>
              </a:lnSpc>
            </a:pPr>
            <a:r>
              <a:rPr lang="en-US" sz="1400">
                <a:solidFill>
                  <a:srgbClr val="333333"/>
                </a:solidFill>
                <a:latin typeface="Arial"/>
                <a:ea typeface="Arial"/>
              </a:rPr>
              <a:t>La forma más sencilla es poner el comando </a:t>
            </a:r>
            <a:r>
              <a:rPr lang="en-US" sz="1400">
                <a:solidFill>
                  <a:srgbClr val="3d90d9"/>
                </a:solidFill>
                <a:latin typeface="Consolas"/>
                <a:ea typeface="Consolas"/>
              </a:rPr>
              <a:t>find</a:t>
            </a:r>
            <a:r>
              <a:rPr lang="en-US" sz="1400">
                <a:solidFill>
                  <a:srgbClr val="333333"/>
                </a:solidFill>
                <a:latin typeface="Arial"/>
                <a:ea typeface="Arial"/>
              </a:rPr>
              <a:t> dentro de </a:t>
            </a:r>
            <a:r>
              <a:rPr lang="en-US" sz="1400">
                <a:solidFill>
                  <a:srgbClr val="3d90d9"/>
                </a:solidFill>
                <a:latin typeface="Consolas"/>
                <a:ea typeface="Consolas"/>
              </a:rPr>
              <a:t>$()</a:t>
            </a:r>
            <a:r>
              <a:rPr lang="en-US" sz="1400">
                <a:solidFill>
                  <a:srgbClr val="333333"/>
                </a:solidFill>
                <a:latin typeface="Arial"/>
                <a:ea typeface="Arial"/>
              </a:rPr>
              <a:t>:</a:t>
            </a:r>
            <a:endParaRPr/>
          </a:p>
          <a:p>
            <a:pPr algn="just">
              <a:lnSpc>
                <a:spcPct val="100000"/>
              </a:lnSpc>
            </a:pPr>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583" name="Google Shape;741;p50" descr=""/>
          <p:cNvPicPr/>
          <p:nvPr/>
        </p:nvPicPr>
        <p:blipFill>
          <a:blip r:embed="rId1"/>
          <a:stretch>
            <a:fillRect/>
          </a:stretch>
        </p:blipFill>
        <p:spPr>
          <a:xfrm>
            <a:off x="3874320" y="2320200"/>
            <a:ext cx="8241120" cy="4304160"/>
          </a:xfrm>
          <a:prstGeom prst="rect">
            <a:avLst/>
          </a:prstGeom>
          <a:ln>
            <a:noFill/>
          </a:ln>
        </p:spPr>
      </p:pic>
      <p:sp>
        <p:nvSpPr>
          <p:cNvPr id="584" name="CustomShape 1"/>
          <p:cNvSpPr/>
          <p:nvPr/>
        </p:nvSpPr>
        <p:spPr>
          <a:xfrm>
            <a:off x="-360" y="0"/>
            <a:ext cx="12198600" cy="256320"/>
          </a:xfrm>
          <a:prstGeom prst="rect">
            <a:avLst/>
          </a:prstGeom>
          <a:gradFill>
            <a:gsLst>
              <a:gs pos="0">
                <a:srgbClr val="1e4e79"/>
              </a:gs>
              <a:gs pos="100000">
                <a:srgbClr val="1f3864"/>
              </a:gs>
            </a:gsLst>
            <a:lin ang="0"/>
          </a:gradFill>
          <a:ln>
            <a:noFill/>
          </a:ln>
        </p:spPr>
      </p:sp>
      <p:sp>
        <p:nvSpPr>
          <p:cNvPr id="585" name="CustomShape 2"/>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586" name="CustomShape 3"/>
          <p:cNvSpPr/>
          <p:nvPr/>
        </p:nvSpPr>
        <p:spPr>
          <a:xfrm>
            <a:off x="1312560" y="750600"/>
            <a:ext cx="7280280" cy="718560"/>
          </a:xfrm>
          <a:prstGeom prst="rect">
            <a:avLst/>
          </a:prstGeom>
          <a:noFill/>
          <a:ln>
            <a:noFill/>
          </a:ln>
        </p:spPr>
        <p:txBody>
          <a:bodyPr tIns="91440" bIns="91440"/>
          <a:p>
            <a:pPr>
              <a:lnSpc>
                <a:spcPct val="100000"/>
              </a:lnSpc>
            </a:pPr>
            <a:r>
              <a:rPr b="1" lang="en-US">
                <a:solidFill>
                  <a:srgbClr val="000000"/>
                </a:solidFill>
                <a:latin typeface="Arial"/>
                <a:ea typeface="Arial"/>
              </a:rPr>
              <a:t>RESUMEN: ENCONTRANDO ARCHIVOS</a:t>
            </a:r>
            <a:endParaRPr/>
          </a:p>
          <a:p>
            <a:pPr>
              <a:lnSpc>
                <a:spcPct val="100000"/>
              </a:lnSpc>
            </a:pPr>
            <a:endParaRPr/>
          </a:p>
          <a:p>
            <a:pPr>
              <a:lnSpc>
                <a:spcPct val="100000"/>
              </a:lnSpc>
            </a:pPr>
            <a:endParaRPr/>
          </a:p>
        </p:txBody>
      </p:sp>
      <p:sp>
        <p:nvSpPr>
          <p:cNvPr id="587" name="CustomShape 4"/>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588" name="CustomShape 5"/>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589" name="CustomShape 6"/>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590" name="CustomShape 7"/>
          <p:cNvSpPr/>
          <p:nvPr/>
        </p:nvSpPr>
        <p:spPr>
          <a:xfrm>
            <a:off x="1366920" y="1528200"/>
            <a:ext cx="9723600" cy="3343320"/>
          </a:xfrm>
          <a:prstGeom prst="rect">
            <a:avLst/>
          </a:prstGeom>
          <a:noFill/>
          <a:ln>
            <a:noFill/>
          </a:ln>
        </p:spPr>
        <p:txBody>
          <a:bodyPr tIns="91440" bIns="91440"/>
          <a:p>
            <a:pPr algn="just">
              <a:lnSpc>
                <a:spcPct val="150000"/>
              </a:lnSpc>
              <a:buFont typeface="Arial"/>
              <a:buChar char="❖"/>
            </a:pPr>
            <a:r>
              <a:rPr lang="en-US" sz="1400">
                <a:solidFill>
                  <a:srgbClr val="3d90d9"/>
                </a:solidFill>
                <a:latin typeface="Consolas"/>
                <a:ea typeface="Consolas"/>
              </a:rPr>
              <a:t>find</a:t>
            </a:r>
            <a:r>
              <a:rPr lang="en-US" sz="1400">
                <a:solidFill>
                  <a:srgbClr val="333333"/>
                </a:solidFill>
                <a:latin typeface="Arial"/>
                <a:ea typeface="Arial"/>
              </a:rPr>
              <a:t> encuentra archivos con propiedades específicas que coinciden con los patrones especificados.</a:t>
            </a:r>
            <a:endParaRPr/>
          </a:p>
          <a:p>
            <a:pPr algn="just">
              <a:lnSpc>
                <a:spcPct val="150000"/>
              </a:lnSpc>
              <a:buFont typeface="Arial"/>
              <a:buChar char="❖"/>
            </a:pPr>
            <a:r>
              <a:rPr lang="en-US" sz="1400">
                <a:solidFill>
                  <a:srgbClr val="3d90d9"/>
                </a:solidFill>
                <a:latin typeface="Consolas"/>
                <a:ea typeface="Consolas"/>
              </a:rPr>
              <a:t>grep</a:t>
            </a:r>
            <a:r>
              <a:rPr lang="en-US" sz="1400">
                <a:solidFill>
                  <a:srgbClr val="333333"/>
                </a:solidFill>
                <a:latin typeface="Arial"/>
                <a:ea typeface="Arial"/>
              </a:rPr>
              <a:t> selecciona líneas en archivos que coinciden con los patrones especificados.</a:t>
            </a:r>
            <a:endParaRPr/>
          </a:p>
          <a:p>
            <a:pPr algn="just">
              <a:lnSpc>
                <a:spcPct val="150000"/>
              </a:lnSpc>
              <a:buFont typeface="Arial"/>
              <a:buChar char="❖"/>
            </a:pPr>
            <a:r>
              <a:rPr lang="en-US" sz="1400">
                <a:solidFill>
                  <a:srgbClr val="3d90d9"/>
                </a:solidFill>
                <a:latin typeface="Consolas"/>
                <a:ea typeface="Consolas"/>
              </a:rPr>
              <a:t>--help</a:t>
            </a:r>
            <a:r>
              <a:rPr lang="en-US" sz="1400">
                <a:solidFill>
                  <a:srgbClr val="333333"/>
                </a:solidFill>
                <a:latin typeface="Arial"/>
                <a:ea typeface="Arial"/>
              </a:rPr>
              <a:t> es un indicador usado por muchos comandos bash y programas que se pueden ejecutar desde dentro de Bash, se usa para mostrar más información sobre cómo usar estos comandos o programas.</a:t>
            </a:r>
            <a:endParaRPr/>
          </a:p>
          <a:p>
            <a:pPr algn="just">
              <a:lnSpc>
                <a:spcPct val="150000"/>
              </a:lnSpc>
              <a:buFont typeface="Arial"/>
              <a:buChar char="❖"/>
            </a:pPr>
            <a:r>
              <a:rPr lang="en-US" sz="1400">
                <a:solidFill>
                  <a:srgbClr val="3d90d9"/>
                </a:solidFill>
                <a:latin typeface="Consolas"/>
                <a:ea typeface="Consolas"/>
              </a:rPr>
              <a:t>man command</a:t>
            </a:r>
            <a:r>
              <a:rPr lang="en-US" sz="1400">
                <a:solidFill>
                  <a:srgbClr val="333333"/>
                </a:solidFill>
                <a:latin typeface="Arial"/>
                <a:ea typeface="Arial"/>
              </a:rPr>
              <a:t> muestra la página del manual de un comando.</a:t>
            </a:r>
            <a:endParaRPr/>
          </a:p>
          <a:p>
            <a:pPr algn="just">
              <a:lnSpc>
                <a:spcPct val="150000"/>
              </a:lnSpc>
              <a:buFont typeface="Arial"/>
              <a:buChar char="❖"/>
            </a:pPr>
            <a:r>
              <a:rPr lang="en-US" sz="1400">
                <a:solidFill>
                  <a:srgbClr val="3d90d9"/>
                </a:solidFill>
                <a:latin typeface="Consolas"/>
                <a:ea typeface="Consolas"/>
              </a:rPr>
              <a:t>$(comando)</a:t>
            </a:r>
            <a:r>
              <a:rPr lang="en-US" sz="1400">
                <a:solidFill>
                  <a:srgbClr val="333333"/>
                </a:solidFill>
                <a:latin typeface="Arial"/>
                <a:ea typeface="Arial"/>
              </a:rPr>
              <a:t> contiene la salida de un comando.</a:t>
            </a:r>
            <a:endParaRPr/>
          </a:p>
          <a:p>
            <a:pPr algn="just">
              <a:lnSpc>
                <a:spcPct val="150000"/>
              </a:lnSpc>
            </a:pPr>
            <a:endParaRPr/>
          </a:p>
          <a:p>
            <a:pPr algn="just">
              <a:lnSpc>
                <a:spcPct val="150000"/>
              </a:lnSpc>
            </a:pPr>
            <a:endParaRPr/>
          </a:p>
          <a:p>
            <a:pPr algn="just">
              <a:lnSpc>
                <a:spcPct val="150000"/>
              </a:lnSpc>
            </a:pPr>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1" name="TextShape 1"/>
          <p:cNvSpPr txBox="1"/>
          <p:nvPr/>
        </p:nvSpPr>
        <p:spPr>
          <a:xfrm>
            <a:off x="1523880" y="1122480"/>
            <a:ext cx="9143640" cy="2387520"/>
          </a:xfrm>
          <a:prstGeom prst="rect">
            <a:avLst/>
          </a:prstGeom>
        </p:spPr>
        <p:txBody>
          <a:bodyPr anchor="b"/>
          <a:p>
            <a:endParaRPr/>
          </a:p>
        </p:txBody>
      </p:sp>
      <p:sp>
        <p:nvSpPr>
          <p:cNvPr id="592" name="TextShape 2"/>
          <p:cNvSpPr txBox="1"/>
          <p:nvPr/>
        </p:nvSpPr>
        <p:spPr>
          <a:xfrm>
            <a:off x="1523880" y="3602160"/>
            <a:ext cx="9143640" cy="1655280"/>
          </a:xfrm>
          <a:prstGeom prst="rect">
            <a:avLst/>
          </a:prstGeom>
        </p:spPr>
        <p:txBody>
          <a:bodyPr/>
          <a:p>
            <a:pPr algn="ctr"/>
            <a:endParaRPr/>
          </a:p>
        </p:txBody>
      </p:sp>
      <p:pic>
        <p:nvPicPr>
          <p:cNvPr id="593" name="Google Shape;755;p51" descr=""/>
          <p:cNvPicPr/>
          <p:nvPr/>
        </p:nvPicPr>
        <p:blipFill>
          <a:blip r:embed="rId1"/>
          <a:stretch>
            <a:fillRect/>
          </a:stretch>
        </p:blipFill>
        <p:spPr>
          <a:xfrm>
            <a:off x="-27360" y="0"/>
            <a:ext cx="12191760" cy="682704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137" name="Google Shape;159;p16" descr=""/>
          <p:cNvPicPr/>
          <p:nvPr/>
        </p:nvPicPr>
        <p:blipFill>
          <a:blip r:embed="rId1"/>
          <a:stretch>
            <a:fillRect/>
          </a:stretch>
        </p:blipFill>
        <p:spPr>
          <a:xfrm>
            <a:off x="5032440" y="4537800"/>
            <a:ext cx="5107320" cy="1938960"/>
          </a:xfrm>
          <a:prstGeom prst="rect">
            <a:avLst/>
          </a:prstGeom>
          <a:ln>
            <a:noFill/>
          </a:ln>
        </p:spPr>
      </p:pic>
      <p:pic>
        <p:nvPicPr>
          <p:cNvPr id="138" name="Google Shape;160;p16" descr=""/>
          <p:cNvPicPr/>
          <p:nvPr/>
        </p:nvPicPr>
        <p:blipFill>
          <a:blip r:embed="rId2"/>
          <a:stretch>
            <a:fillRect/>
          </a:stretch>
        </p:blipFill>
        <p:spPr>
          <a:xfrm>
            <a:off x="6847200" y="2442240"/>
            <a:ext cx="4223520" cy="1504800"/>
          </a:xfrm>
          <a:prstGeom prst="rect">
            <a:avLst/>
          </a:prstGeom>
          <a:ln>
            <a:noFill/>
          </a:ln>
        </p:spPr>
      </p:pic>
      <p:sp>
        <p:nvSpPr>
          <p:cNvPr id="139" name="CustomShape 1"/>
          <p:cNvSpPr/>
          <p:nvPr/>
        </p:nvSpPr>
        <p:spPr>
          <a:xfrm>
            <a:off x="6480" y="0"/>
            <a:ext cx="12191760" cy="256320"/>
          </a:xfrm>
          <a:prstGeom prst="rect">
            <a:avLst/>
          </a:prstGeom>
          <a:gradFill>
            <a:gsLst>
              <a:gs pos="0">
                <a:srgbClr val="1e4e79"/>
              </a:gs>
              <a:gs pos="100000">
                <a:srgbClr val="1f3864"/>
              </a:gs>
            </a:gsLst>
            <a:lin ang="0"/>
          </a:gradFill>
          <a:ln>
            <a:noFill/>
          </a:ln>
        </p:spPr>
      </p:sp>
      <p:sp>
        <p:nvSpPr>
          <p:cNvPr id="140" name="CustomShape 2"/>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141" name="CustomShape 3"/>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142" name="CustomShape 4"/>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143" name="CustomShape 5"/>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144" name="CustomShape 6"/>
          <p:cNvSpPr/>
          <p:nvPr/>
        </p:nvSpPr>
        <p:spPr>
          <a:xfrm>
            <a:off x="1426320" y="750600"/>
            <a:ext cx="8032680" cy="1017720"/>
          </a:xfrm>
          <a:prstGeom prst="rect">
            <a:avLst/>
          </a:prstGeom>
          <a:noFill/>
          <a:ln>
            <a:noFill/>
          </a:ln>
        </p:spPr>
        <p:txBody>
          <a:bodyPr tIns="91440" bIns="91440"/>
          <a:p>
            <a:pPr>
              <a:lnSpc>
                <a:spcPct val="100000"/>
              </a:lnSpc>
            </a:pPr>
            <a:r>
              <a:rPr b="1" lang="en-US" sz="3000">
                <a:solidFill>
                  <a:srgbClr val="000000"/>
                </a:solidFill>
                <a:latin typeface="Arial"/>
                <a:ea typeface="Arial"/>
              </a:rPr>
              <a:t>Sistemas de archivos </a:t>
            </a:r>
            <a:endParaRPr/>
          </a:p>
          <a:p>
            <a:pPr>
              <a:lnSpc>
                <a:spcPct val="100000"/>
              </a:lnSpc>
            </a:pPr>
            <a:endParaRPr/>
          </a:p>
          <a:p>
            <a:pPr>
              <a:lnSpc>
                <a:spcPct val="100000"/>
              </a:lnSpc>
            </a:pPr>
            <a:endParaRPr/>
          </a:p>
        </p:txBody>
      </p:sp>
      <p:sp>
        <p:nvSpPr>
          <p:cNvPr id="145" name="CustomShape 7"/>
          <p:cNvSpPr/>
          <p:nvPr/>
        </p:nvSpPr>
        <p:spPr>
          <a:xfrm>
            <a:off x="1426320" y="1769040"/>
            <a:ext cx="3274920" cy="635400"/>
          </a:xfrm>
          <a:prstGeom prst="rect">
            <a:avLst/>
          </a:prstGeom>
          <a:noFill/>
          <a:ln>
            <a:noFill/>
          </a:ln>
        </p:spPr>
        <p:txBody>
          <a:bodyPr tIns="91440" bIns="91440"/>
          <a:p>
            <a:pPr>
              <a:lnSpc>
                <a:spcPct val="100000"/>
              </a:lnSpc>
            </a:pPr>
            <a:r>
              <a:rPr b="1" lang="en-US" u="sng">
                <a:solidFill>
                  <a:srgbClr val="000000"/>
                </a:solidFill>
                <a:latin typeface="Arial"/>
                <a:ea typeface="Arial"/>
              </a:rPr>
              <a:t>Comandos</a:t>
            </a:r>
            <a:r>
              <a:rPr b="1" lang="en-US">
                <a:solidFill>
                  <a:srgbClr val="000000"/>
                </a:solidFill>
                <a:latin typeface="Arial"/>
                <a:ea typeface="Arial"/>
              </a:rPr>
              <a:t>:</a:t>
            </a:r>
            <a:r>
              <a:rPr lang="en-US">
                <a:solidFill>
                  <a:srgbClr val="000000"/>
                </a:solidFill>
                <a:latin typeface="Arial"/>
                <a:ea typeface="Arial"/>
              </a:rPr>
              <a:t> </a:t>
            </a:r>
            <a:r>
              <a:rPr lang="en-US">
                <a:solidFill>
                  <a:srgbClr val="ff0000"/>
                </a:solidFill>
                <a:latin typeface="Arial"/>
                <a:ea typeface="Arial"/>
              </a:rPr>
              <a:t>pwd</a:t>
            </a:r>
            <a:r>
              <a:rPr lang="en-US">
                <a:solidFill>
                  <a:srgbClr val="000000"/>
                </a:solidFill>
                <a:latin typeface="Arial"/>
                <a:ea typeface="Arial"/>
              </a:rPr>
              <a:t>, </a:t>
            </a:r>
            <a:r>
              <a:rPr lang="en-US">
                <a:solidFill>
                  <a:srgbClr val="ff0000"/>
                </a:solidFill>
                <a:latin typeface="Arial"/>
                <a:ea typeface="Arial"/>
              </a:rPr>
              <a:t>ls</a:t>
            </a:r>
            <a:r>
              <a:rPr lang="en-US">
                <a:solidFill>
                  <a:srgbClr val="000000"/>
                </a:solidFill>
                <a:latin typeface="Arial"/>
                <a:ea typeface="Arial"/>
              </a:rPr>
              <a:t>, </a:t>
            </a:r>
            <a:r>
              <a:rPr lang="en-US">
                <a:solidFill>
                  <a:srgbClr val="ff0000"/>
                </a:solidFill>
                <a:latin typeface="Arial"/>
                <a:ea typeface="Arial"/>
              </a:rPr>
              <a:t>cd, cd..</a:t>
            </a:r>
            <a:r>
              <a:rPr lang="en-US" sz="1400">
                <a:solidFill>
                  <a:srgbClr val="ff0000"/>
                </a:solidFill>
                <a:latin typeface="Arial"/>
                <a:ea typeface="Arial"/>
              </a:rPr>
              <a:t> </a:t>
            </a:r>
            <a:endParaRPr/>
          </a:p>
        </p:txBody>
      </p:sp>
      <p:pic>
        <p:nvPicPr>
          <p:cNvPr id="146" name="Google Shape;168;p16" descr=""/>
          <p:cNvPicPr/>
          <p:nvPr/>
        </p:nvPicPr>
        <p:blipFill>
          <a:blip r:embed="rId3"/>
          <a:stretch>
            <a:fillRect/>
          </a:stretch>
        </p:blipFill>
        <p:spPr>
          <a:xfrm>
            <a:off x="1546560" y="2404800"/>
            <a:ext cx="3528360" cy="1257120"/>
          </a:xfrm>
          <a:prstGeom prst="rect">
            <a:avLst/>
          </a:prstGeom>
          <a:ln>
            <a:noFill/>
          </a:ln>
        </p:spPr>
      </p:pic>
      <p:sp>
        <p:nvSpPr>
          <p:cNvPr id="147" name="CustomShape 8"/>
          <p:cNvSpPr/>
          <p:nvPr/>
        </p:nvSpPr>
        <p:spPr>
          <a:xfrm>
            <a:off x="5772240" y="2951280"/>
            <a:ext cx="293040" cy="338400"/>
          </a:xfrm>
          <a:prstGeom prst="rightArrow">
            <a:avLst>
              <a:gd name="adj1" fmla="val 50000"/>
              <a:gd name="adj2" fmla="val 50000"/>
            </a:avLst>
          </a:prstGeom>
          <a:solidFill>
            <a:srgbClr val="e7e6e6"/>
          </a:solidFill>
          <a:ln w="9360">
            <a:solidFill>
              <a:srgbClr val="44546a"/>
            </a:solidFill>
            <a:round/>
          </a:ln>
        </p:spPr>
      </p:sp>
      <p:sp>
        <p:nvSpPr>
          <p:cNvPr id="148" name="CustomShape 9"/>
          <p:cNvSpPr/>
          <p:nvPr/>
        </p:nvSpPr>
        <p:spPr>
          <a:xfrm>
            <a:off x="5375160" y="2387520"/>
            <a:ext cx="1087560" cy="635400"/>
          </a:xfrm>
          <a:prstGeom prst="rect">
            <a:avLst/>
          </a:prstGeom>
          <a:noFill/>
          <a:ln>
            <a:noFill/>
          </a:ln>
        </p:spPr>
        <p:txBody>
          <a:bodyPr tIns="91440" bIns="91440"/>
          <a:p>
            <a:pPr>
              <a:lnSpc>
                <a:spcPct val="100000"/>
              </a:lnSpc>
            </a:pPr>
            <a:r>
              <a:rPr lang="en-US" sz="1400">
                <a:solidFill>
                  <a:srgbClr val="ffffff"/>
                </a:solidFill>
                <a:latin typeface="Consolas"/>
                <a:ea typeface="Consolas"/>
              </a:rPr>
              <a:t>$ cd home</a:t>
            </a:r>
            <a:endParaRPr/>
          </a:p>
          <a:p>
            <a:pPr>
              <a:lnSpc>
                <a:spcPct val="100000"/>
              </a:lnSpc>
            </a:pPr>
            <a:r>
              <a:rPr lang="en-US" sz="1400">
                <a:solidFill>
                  <a:srgbClr val="ffffff"/>
                </a:solidFill>
                <a:latin typeface="Consolas"/>
                <a:ea typeface="Consolas"/>
              </a:rPr>
              <a:t>$ ls</a:t>
            </a:r>
            <a:endParaRPr/>
          </a:p>
        </p:txBody>
      </p:sp>
      <p:sp>
        <p:nvSpPr>
          <p:cNvPr id="149" name="CustomShape 10"/>
          <p:cNvSpPr/>
          <p:nvPr/>
        </p:nvSpPr>
        <p:spPr>
          <a:xfrm>
            <a:off x="2081160" y="2347920"/>
            <a:ext cx="866880" cy="527040"/>
          </a:xfrm>
          <a:prstGeom prst="rect">
            <a:avLst/>
          </a:prstGeom>
          <a:noFill/>
          <a:ln>
            <a:noFill/>
          </a:ln>
        </p:spPr>
        <p:txBody>
          <a:bodyPr tIns="91440" bIns="91440" anchor="ctr"/>
          <a:p>
            <a:pPr>
              <a:lnSpc>
                <a:spcPct val="100000"/>
              </a:lnSpc>
            </a:pPr>
            <a:r>
              <a:rPr lang="en-US">
                <a:solidFill>
                  <a:srgbClr val="000000"/>
                </a:solidFill>
                <a:latin typeface="Arial"/>
                <a:ea typeface="Arial"/>
              </a:rPr>
              <a:t> </a:t>
            </a:r>
            <a:r>
              <a:rPr lang="en-US">
                <a:solidFill>
                  <a:srgbClr val="ffffff"/>
                </a:solidFill>
                <a:latin typeface="Consolas"/>
                <a:ea typeface="Consolas"/>
              </a:rPr>
              <a:t>$ ls</a:t>
            </a:r>
            <a:endParaRPr/>
          </a:p>
        </p:txBody>
      </p:sp>
      <p:sp>
        <p:nvSpPr>
          <p:cNvPr id="150" name="CustomShape 11"/>
          <p:cNvSpPr/>
          <p:nvPr/>
        </p:nvSpPr>
        <p:spPr>
          <a:xfrm>
            <a:off x="5573520" y="3641760"/>
            <a:ext cx="1040040" cy="453960"/>
          </a:xfrm>
          <a:prstGeom prst="rect">
            <a:avLst/>
          </a:prstGeom>
          <a:noFill/>
          <a:ln>
            <a:noFill/>
          </a:ln>
        </p:spPr>
        <p:txBody>
          <a:bodyPr tIns="91440" bIns="91440" anchor="ctr"/>
          <a:p>
            <a:pPr>
              <a:lnSpc>
                <a:spcPct val="100000"/>
              </a:lnSpc>
            </a:pPr>
            <a:r>
              <a:rPr lang="en-US" sz="1400">
                <a:solidFill>
                  <a:srgbClr val="ffffff"/>
                </a:solidFill>
                <a:latin typeface="Consolas"/>
                <a:ea typeface="Consolas"/>
              </a:rPr>
              <a:t>$ cd ..</a:t>
            </a:r>
            <a:endParaRPr/>
          </a:p>
        </p:txBody>
      </p:sp>
      <p:sp>
        <p:nvSpPr>
          <p:cNvPr id="151" name="CustomShape 12"/>
          <p:cNvSpPr/>
          <p:nvPr/>
        </p:nvSpPr>
        <p:spPr>
          <a:xfrm rot="10800000">
            <a:off x="5772600" y="3406680"/>
            <a:ext cx="293040" cy="338400"/>
          </a:xfrm>
          <a:prstGeom prst="rightArrow">
            <a:avLst>
              <a:gd name="adj1" fmla="val 50000"/>
              <a:gd name="adj2" fmla="val 50000"/>
            </a:avLst>
          </a:prstGeom>
          <a:solidFill>
            <a:srgbClr val="e7e6e6"/>
          </a:solidFill>
          <a:ln w="9360">
            <a:solidFill>
              <a:srgbClr val="44546a"/>
            </a:solidFill>
            <a:round/>
          </a:ln>
        </p:spPr>
      </p:sp>
      <p:sp>
        <p:nvSpPr>
          <p:cNvPr id="152" name="CustomShape 13"/>
          <p:cNvSpPr/>
          <p:nvPr/>
        </p:nvSpPr>
        <p:spPr>
          <a:xfrm rot="5400000">
            <a:off x="8115120" y="4083840"/>
            <a:ext cx="293040" cy="338400"/>
          </a:xfrm>
          <a:prstGeom prst="rightArrow">
            <a:avLst>
              <a:gd name="adj1" fmla="val 50000"/>
              <a:gd name="adj2" fmla="val 50000"/>
            </a:avLst>
          </a:prstGeom>
          <a:solidFill>
            <a:srgbClr val="e7e6e6"/>
          </a:solidFill>
          <a:ln w="9360">
            <a:solidFill>
              <a:srgbClr val="44546a"/>
            </a:solidFill>
            <a:round/>
          </a:ln>
        </p:spPr>
      </p:sp>
      <p:sp>
        <p:nvSpPr>
          <p:cNvPr id="153" name="CustomShape 14"/>
          <p:cNvSpPr/>
          <p:nvPr/>
        </p:nvSpPr>
        <p:spPr>
          <a:xfrm>
            <a:off x="8543880" y="4086360"/>
            <a:ext cx="1738080" cy="338400"/>
          </a:xfrm>
          <a:prstGeom prst="rect">
            <a:avLst/>
          </a:prstGeom>
          <a:noFill/>
          <a:ln>
            <a:noFill/>
          </a:ln>
        </p:spPr>
        <p:txBody>
          <a:bodyPr tIns="91440" bIns="91440" anchor="ctr"/>
          <a:p>
            <a:pPr>
              <a:lnSpc>
                <a:spcPct val="100000"/>
              </a:lnSpc>
            </a:pPr>
            <a:r>
              <a:rPr lang="en-US" sz="1400">
                <a:solidFill>
                  <a:srgbClr val="ffffff"/>
                </a:solidFill>
                <a:latin typeface="Consolas"/>
                <a:ea typeface="Consolas"/>
              </a:rPr>
              <a:t>$ cd Escritorio</a:t>
            </a:r>
            <a:endParaRPr/>
          </a:p>
          <a:p>
            <a:pPr>
              <a:lnSpc>
                <a:spcPct val="100000"/>
              </a:lnSpc>
            </a:pPr>
            <a:endParaRPr/>
          </a:p>
        </p:txBody>
      </p:sp>
      <p:sp>
        <p:nvSpPr>
          <p:cNvPr id="154" name="CustomShape 15"/>
          <p:cNvSpPr/>
          <p:nvPr/>
        </p:nvSpPr>
        <p:spPr>
          <a:xfrm rot="10800000">
            <a:off x="4506840" y="6040440"/>
            <a:ext cx="293040" cy="338400"/>
          </a:xfrm>
          <a:prstGeom prst="rightArrow">
            <a:avLst>
              <a:gd name="adj1" fmla="val 50000"/>
              <a:gd name="adj2" fmla="val 50000"/>
            </a:avLst>
          </a:prstGeom>
          <a:solidFill>
            <a:srgbClr val="e7e6e6"/>
          </a:solidFill>
          <a:ln w="9360">
            <a:solidFill>
              <a:srgbClr val="44546a"/>
            </a:solidFill>
            <a:round/>
          </a:ln>
        </p:spPr>
      </p:sp>
      <p:sp>
        <p:nvSpPr>
          <p:cNvPr id="155" name="CustomShape 16"/>
          <p:cNvSpPr/>
          <p:nvPr/>
        </p:nvSpPr>
        <p:spPr>
          <a:xfrm>
            <a:off x="3722040" y="5982480"/>
            <a:ext cx="784080" cy="453960"/>
          </a:xfrm>
          <a:prstGeom prst="rect">
            <a:avLst/>
          </a:prstGeom>
          <a:noFill/>
          <a:ln>
            <a:noFill/>
          </a:ln>
        </p:spPr>
        <p:txBody>
          <a:bodyPr tIns="91440" bIns="91440" anchor="ctr"/>
          <a:p>
            <a:pPr>
              <a:lnSpc>
                <a:spcPct val="100000"/>
              </a:lnSpc>
            </a:pPr>
            <a:r>
              <a:rPr lang="en-US" sz="1400">
                <a:solidFill>
                  <a:srgbClr val="ffffff"/>
                </a:solidFill>
                <a:latin typeface="Consolas"/>
                <a:ea typeface="Consolas"/>
              </a:rPr>
              <a:t>$ pwd</a:t>
            </a:r>
            <a:endParaRPr/>
          </a:p>
        </p:txBody>
      </p:sp>
      <p:sp>
        <p:nvSpPr>
          <p:cNvPr id="156" name="CustomShape 17"/>
          <p:cNvSpPr/>
          <p:nvPr/>
        </p:nvSpPr>
        <p:spPr>
          <a:xfrm>
            <a:off x="1136520" y="5945760"/>
            <a:ext cx="2982960" cy="527040"/>
          </a:xfrm>
          <a:prstGeom prst="rect">
            <a:avLst/>
          </a:prstGeom>
          <a:noFill/>
          <a:ln>
            <a:noFill/>
          </a:ln>
        </p:spPr>
        <p:txBody>
          <a:bodyPr tIns="91440" bIns="91440" anchor="ctr"/>
          <a:p>
            <a:pPr>
              <a:lnSpc>
                <a:spcPct val="100000"/>
              </a:lnSpc>
            </a:pPr>
            <a:r>
              <a:rPr b="1" lang="en-US">
                <a:solidFill>
                  <a:srgbClr val="000000"/>
                </a:solidFill>
                <a:latin typeface="Arial"/>
                <a:ea typeface="Arial"/>
              </a:rPr>
              <a:t>/home/Luke/data-shell</a:t>
            </a:r>
            <a:endParaRPr/>
          </a:p>
        </p:txBody>
      </p:sp>
      <p:sp>
        <p:nvSpPr>
          <p:cNvPr id="157" name="CustomShape 18"/>
          <p:cNvSpPr/>
          <p:nvPr/>
        </p:nvSpPr>
        <p:spPr>
          <a:xfrm>
            <a:off x="1992240" y="5288760"/>
            <a:ext cx="570960" cy="708120"/>
          </a:xfrm>
          <a:prstGeom prst="straightConnector1">
            <a:avLst/>
          </a:prstGeom>
          <a:noFill/>
          <a:ln w="9360">
            <a:solidFill>
              <a:srgbClr val="44546a"/>
            </a:solidFill>
            <a:round/>
            <a:tailEnd len="med" type="triangle" w="med"/>
          </a:ln>
        </p:spPr>
      </p:sp>
      <p:sp>
        <p:nvSpPr>
          <p:cNvPr id="158" name="CustomShape 19"/>
          <p:cNvSpPr/>
          <p:nvPr/>
        </p:nvSpPr>
        <p:spPr>
          <a:xfrm>
            <a:off x="1341720" y="4948200"/>
            <a:ext cx="1040040" cy="389880"/>
          </a:xfrm>
          <a:prstGeom prst="rect">
            <a:avLst/>
          </a:prstGeom>
          <a:noFill/>
          <a:ln>
            <a:noFill/>
          </a:ln>
        </p:spPr>
        <p:txBody>
          <a:bodyPr tIns="91440" bIns="91440"/>
          <a:p>
            <a:pPr>
              <a:lnSpc>
                <a:spcPct val="100000"/>
              </a:lnSpc>
            </a:pPr>
            <a:r>
              <a:rPr lang="en-US" sz="1400">
                <a:solidFill>
                  <a:srgbClr val="000000"/>
                </a:solidFill>
                <a:latin typeface="Arial"/>
                <a:ea typeface="Arial"/>
              </a:rPr>
              <a:t>ubicación</a:t>
            </a:r>
            <a:endParaRPr/>
          </a:p>
        </p:txBody>
      </p:sp>
      <p:sp>
        <p:nvSpPr>
          <p:cNvPr id="159" name="CustomShape 20"/>
          <p:cNvSpPr/>
          <p:nvPr/>
        </p:nvSpPr>
        <p:spPr>
          <a:xfrm>
            <a:off x="10175760" y="5679000"/>
            <a:ext cx="2022840" cy="945720"/>
          </a:xfrm>
          <a:prstGeom prst="rect">
            <a:avLst/>
          </a:prstGeom>
          <a:solidFill>
            <a:srgbClr val="ffffff"/>
          </a:solidFill>
          <a:ln w="9360">
            <a:solidFill>
              <a:srgbClr val="ff0000"/>
            </a:solidFill>
            <a:round/>
          </a:ln>
        </p:spPr>
      </p:sp>
      <p:sp>
        <p:nvSpPr>
          <p:cNvPr id="160" name="CustomShape 21"/>
          <p:cNvSpPr/>
          <p:nvPr/>
        </p:nvSpPr>
        <p:spPr>
          <a:xfrm>
            <a:off x="10212840" y="6086880"/>
            <a:ext cx="1948320" cy="389880"/>
          </a:xfrm>
          <a:prstGeom prst="rect">
            <a:avLst/>
          </a:prstGeom>
          <a:noFill/>
          <a:ln w="9360">
            <a:solidFill>
              <a:srgbClr val="ffffff"/>
            </a:solidFill>
            <a:round/>
          </a:ln>
        </p:spPr>
        <p:txBody>
          <a:bodyPr tIns="91440" bIns="91440"/>
          <a:p>
            <a:pPr>
              <a:lnSpc>
                <a:spcPct val="100000"/>
              </a:lnSpc>
            </a:pPr>
            <a:r>
              <a:rPr lang="en-US" sz="1400">
                <a:solidFill>
                  <a:srgbClr val="ffffff"/>
                </a:solidFill>
                <a:latin typeface="Consolas"/>
                <a:ea typeface="Consolas"/>
              </a:rPr>
              <a:t>$ gedit ~/.bashrc</a:t>
            </a:r>
            <a:endParaRPr/>
          </a:p>
        </p:txBody>
      </p:sp>
      <p:sp>
        <p:nvSpPr>
          <p:cNvPr id="161" name="CustomShape 22"/>
          <p:cNvSpPr/>
          <p:nvPr/>
        </p:nvSpPr>
        <p:spPr>
          <a:xfrm>
            <a:off x="10175760" y="5664600"/>
            <a:ext cx="2022840" cy="527040"/>
          </a:xfrm>
          <a:prstGeom prst="rect">
            <a:avLst/>
          </a:prstGeom>
          <a:noFill/>
          <a:ln>
            <a:noFill/>
          </a:ln>
        </p:spPr>
        <p:txBody>
          <a:bodyPr tIns="91440" bIns="91440"/>
          <a:p>
            <a:pPr>
              <a:lnSpc>
                <a:spcPct val="100000"/>
              </a:lnSpc>
            </a:pPr>
            <a:r>
              <a:rPr b="1" lang="en-US" sz="1400">
                <a:solidFill>
                  <a:srgbClr val="000000"/>
                </a:solidFill>
                <a:latin typeface="Arial"/>
                <a:ea typeface="Arial"/>
              </a:rPr>
              <a:t>TIPS...</a:t>
            </a:r>
            <a:endParaRPr/>
          </a:p>
        </p:txBody>
      </p:sp>
      <p:sp>
        <p:nvSpPr>
          <p:cNvPr id="162" name="CustomShape 23"/>
          <p:cNvSpPr/>
          <p:nvPr/>
        </p:nvSpPr>
        <p:spPr>
          <a:xfrm>
            <a:off x="6942240" y="5261400"/>
            <a:ext cx="1779120" cy="527040"/>
          </a:xfrm>
          <a:prstGeom prst="rect">
            <a:avLst/>
          </a:prstGeom>
          <a:noFill/>
          <a:ln>
            <a:noFill/>
          </a:ln>
        </p:spPr>
        <p:txBody>
          <a:bodyPr tIns="91440" bIns="91440" anchor="ctr"/>
          <a:p>
            <a:pPr>
              <a:lnSpc>
                <a:spcPct val="100000"/>
              </a:lnSpc>
            </a:pPr>
            <a:r>
              <a:rPr lang="en-US" sz="1400">
                <a:solidFill>
                  <a:srgbClr val="ffffff"/>
                </a:solidFill>
                <a:latin typeface="Consolas"/>
                <a:ea typeface="Consolas"/>
              </a:rPr>
              <a:t>$ cd data-shell</a:t>
            </a:r>
            <a:endParaRPr/>
          </a:p>
          <a:p>
            <a:pPr>
              <a:lnSpc>
                <a:spcPct val="100000"/>
              </a:lnSpc>
            </a:pPr>
            <a:r>
              <a:rPr lang="en-US" sz="1400">
                <a:solidFill>
                  <a:srgbClr val="ffffff"/>
                </a:solidFill>
                <a:latin typeface="Consolas"/>
                <a:ea typeface="Consolas"/>
              </a:rPr>
              <a:t>$ ls </a:t>
            </a:r>
            <a:endParaRPr/>
          </a:p>
        </p:txBody>
      </p:sp>
      <p:sp>
        <p:nvSpPr>
          <p:cNvPr id="163" name="CustomShape 24"/>
          <p:cNvSpPr/>
          <p:nvPr/>
        </p:nvSpPr>
        <p:spPr>
          <a:xfrm>
            <a:off x="6942240" y="4761360"/>
            <a:ext cx="583920" cy="527040"/>
          </a:xfrm>
          <a:prstGeom prst="rect">
            <a:avLst/>
          </a:prstGeom>
          <a:noFill/>
          <a:ln>
            <a:noFill/>
          </a:ln>
        </p:spPr>
        <p:txBody>
          <a:bodyPr tIns="91440" bIns="91440" anchor="ctr"/>
          <a:p>
            <a:pPr>
              <a:lnSpc>
                <a:spcPct val="100000"/>
              </a:lnSpc>
            </a:pPr>
            <a:r>
              <a:rPr lang="en-US" sz="1400">
                <a:solidFill>
                  <a:srgbClr val="ffffff"/>
                </a:solidFill>
                <a:latin typeface="Consolas"/>
                <a:ea typeface="Consolas"/>
              </a:rPr>
              <a:t>$ ls</a:t>
            </a:r>
            <a:endParaRPr/>
          </a:p>
        </p:txBody>
      </p:sp>
      <p:sp>
        <p:nvSpPr>
          <p:cNvPr id="164" name="CustomShape 25"/>
          <p:cNvSpPr/>
          <p:nvPr/>
        </p:nvSpPr>
        <p:spPr>
          <a:xfrm>
            <a:off x="4040280" y="4879800"/>
            <a:ext cx="784080" cy="527040"/>
          </a:xfrm>
          <a:prstGeom prst="rect">
            <a:avLst/>
          </a:prstGeom>
          <a:noFill/>
          <a:ln>
            <a:noFill/>
          </a:ln>
        </p:spPr>
        <p:txBody>
          <a:bodyPr tIns="91440" bIns="91440" anchor="ctr"/>
          <a:p>
            <a:pPr>
              <a:lnSpc>
                <a:spcPct val="100000"/>
              </a:lnSpc>
            </a:pPr>
            <a:r>
              <a:rPr lang="en-US" sz="1400">
                <a:solidFill>
                  <a:srgbClr val="ffffff"/>
                </a:solidFill>
                <a:latin typeface="Consolas"/>
                <a:ea typeface="Consolas"/>
              </a:rPr>
              <a:t>$ cd ~</a:t>
            </a:r>
            <a:endParaRPr/>
          </a:p>
        </p:txBody>
      </p:sp>
      <p:sp>
        <p:nvSpPr>
          <p:cNvPr id="165" name="CustomShape 26"/>
          <p:cNvSpPr/>
          <p:nvPr/>
        </p:nvSpPr>
        <p:spPr>
          <a:xfrm flipH="1">
            <a:off x="4824720" y="2535120"/>
            <a:ext cx="3782880" cy="2608200"/>
          </a:xfrm>
          <a:prstGeom prst="curvedConnector3">
            <a:avLst>
              <a:gd name="adj1" fmla="val 50000"/>
            </a:avLst>
          </a:prstGeom>
          <a:noFill/>
          <a:ln w="9360">
            <a:solidFill>
              <a:srgbClr val="ff0000"/>
            </a:solidFill>
            <a:round/>
          </a:ln>
        </p:spPr>
      </p:sp>
      <p:sp>
        <p:nvSpPr>
          <p:cNvPr id="166" name="CustomShape 27"/>
          <p:cNvSpPr/>
          <p:nvPr/>
        </p:nvSpPr>
        <p:spPr>
          <a:xfrm rot="10800000">
            <a:off x="4432680" y="5407560"/>
            <a:ext cx="599760" cy="533160"/>
          </a:xfrm>
          <a:prstGeom prst="curvedConnector2">
            <a:avLst/>
          </a:prstGeom>
          <a:noFill/>
          <a:ln w="9360">
            <a:solidFill>
              <a:srgbClr val="ff0000"/>
            </a:solidFill>
            <a:round/>
          </a:ln>
        </p:spPr>
      </p:sp>
      <p:sp>
        <p:nvSpPr>
          <p:cNvPr id="167" name="CustomShape 28"/>
          <p:cNvSpPr/>
          <p:nvPr/>
        </p:nvSpPr>
        <p:spPr>
          <a:xfrm>
            <a:off x="10175760" y="2510280"/>
            <a:ext cx="945720" cy="389880"/>
          </a:xfrm>
          <a:prstGeom prst="rect">
            <a:avLst/>
          </a:prstGeom>
          <a:noFill/>
          <a:ln>
            <a:noFill/>
          </a:ln>
        </p:spPr>
        <p:txBody>
          <a:bodyPr tIns="91440" bIns="91440"/>
          <a:p>
            <a:pPr>
              <a:lnSpc>
                <a:spcPct val="100000"/>
              </a:lnSpc>
            </a:pPr>
            <a:r>
              <a:rPr lang="en-US" sz="1400">
                <a:solidFill>
                  <a:srgbClr val="000000"/>
                </a:solidFill>
                <a:latin typeface="Arial"/>
                <a:ea typeface="Arial"/>
              </a:rPr>
              <a:t>usuario</a:t>
            </a:r>
            <a:endParaRPr/>
          </a:p>
        </p:txBody>
      </p:sp>
      <p:sp>
        <p:nvSpPr>
          <p:cNvPr id="168" name="CustomShape 29"/>
          <p:cNvSpPr/>
          <p:nvPr/>
        </p:nvSpPr>
        <p:spPr>
          <a:xfrm>
            <a:off x="9459360" y="2705400"/>
            <a:ext cx="680760" cy="360"/>
          </a:xfrm>
          <a:prstGeom prst="straightConnector1">
            <a:avLst/>
          </a:prstGeom>
          <a:noFill/>
          <a:ln w="9360">
            <a:solidFill>
              <a:srgbClr val="44546a"/>
            </a:solidFill>
            <a:round/>
            <a:tailEnd len="med" type="triangle" w="med"/>
          </a:ln>
        </p:spPr>
      </p:sp>
      <p:sp>
        <p:nvSpPr>
          <p:cNvPr id="169" name="CustomShape 30"/>
          <p:cNvSpPr/>
          <p:nvPr/>
        </p:nvSpPr>
        <p:spPr>
          <a:xfrm>
            <a:off x="7309080" y="2541960"/>
            <a:ext cx="1411920" cy="708120"/>
          </a:xfrm>
          <a:prstGeom prst="rect">
            <a:avLst/>
          </a:prstGeom>
          <a:noFill/>
          <a:ln>
            <a:noFill/>
          </a:ln>
        </p:spPr>
        <p:txBody>
          <a:bodyPr tIns="91440" bIns="91440" anchor="ctr"/>
          <a:p>
            <a:pPr>
              <a:lnSpc>
                <a:spcPct val="100000"/>
              </a:lnSpc>
            </a:pPr>
            <a:r>
              <a:rPr lang="en-US" sz="1400">
                <a:solidFill>
                  <a:srgbClr val="ffffff"/>
                </a:solidFill>
                <a:latin typeface="Consolas"/>
                <a:ea typeface="Consolas"/>
              </a:rPr>
              <a:t>$ cd centic</a:t>
            </a:r>
            <a:endParaRPr/>
          </a:p>
          <a:p>
            <a:pPr>
              <a:lnSpc>
                <a:spcPct val="100000"/>
              </a:lnSpc>
            </a:pPr>
            <a:r>
              <a:rPr lang="en-US" sz="1400">
                <a:solidFill>
                  <a:srgbClr val="ffffff"/>
                </a:solidFill>
                <a:latin typeface="Consolas"/>
                <a:ea typeface="Consolas"/>
              </a:rPr>
              <a:t>$ ls</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0" name="CustomShape 1"/>
          <p:cNvSpPr/>
          <p:nvPr/>
        </p:nvSpPr>
        <p:spPr>
          <a:xfrm>
            <a:off x="6480" y="0"/>
            <a:ext cx="12191760" cy="256320"/>
          </a:xfrm>
          <a:prstGeom prst="rect">
            <a:avLst/>
          </a:prstGeom>
          <a:gradFill>
            <a:gsLst>
              <a:gs pos="0">
                <a:srgbClr val="1e4e79"/>
              </a:gs>
              <a:gs pos="100000">
                <a:srgbClr val="1f3864"/>
              </a:gs>
            </a:gsLst>
            <a:lin ang="0"/>
          </a:gradFill>
          <a:ln>
            <a:noFill/>
          </a:ln>
        </p:spPr>
      </p:sp>
      <p:sp>
        <p:nvSpPr>
          <p:cNvPr id="171" name="CustomShape 2"/>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172" name="CustomShape 3"/>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173" name="CustomShape 4"/>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174" name="CustomShape 5"/>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175" name="CustomShape 6"/>
          <p:cNvSpPr/>
          <p:nvPr/>
        </p:nvSpPr>
        <p:spPr>
          <a:xfrm>
            <a:off x="1426320" y="750600"/>
            <a:ext cx="8032680" cy="1017720"/>
          </a:xfrm>
          <a:prstGeom prst="rect">
            <a:avLst/>
          </a:prstGeom>
          <a:noFill/>
          <a:ln>
            <a:noFill/>
          </a:ln>
        </p:spPr>
        <p:txBody>
          <a:bodyPr tIns="91440" bIns="91440"/>
          <a:p>
            <a:pPr>
              <a:lnSpc>
                <a:spcPct val="100000"/>
              </a:lnSpc>
            </a:pPr>
            <a:r>
              <a:rPr b="1" lang="en-US" sz="3000">
                <a:solidFill>
                  <a:srgbClr val="000000"/>
                </a:solidFill>
                <a:latin typeface="Arial"/>
                <a:ea typeface="Arial"/>
              </a:rPr>
              <a:t>Sistemas de archivos </a:t>
            </a:r>
            <a:endParaRPr/>
          </a:p>
          <a:p>
            <a:pPr>
              <a:lnSpc>
                <a:spcPct val="100000"/>
              </a:lnSpc>
            </a:pPr>
            <a:endParaRPr/>
          </a:p>
          <a:p>
            <a:pPr>
              <a:lnSpc>
                <a:spcPct val="100000"/>
              </a:lnSpc>
            </a:pPr>
            <a:endParaRPr/>
          </a:p>
        </p:txBody>
      </p:sp>
      <p:sp>
        <p:nvSpPr>
          <p:cNvPr id="176" name="CustomShape 7"/>
          <p:cNvSpPr/>
          <p:nvPr/>
        </p:nvSpPr>
        <p:spPr>
          <a:xfrm>
            <a:off x="1426320" y="1991880"/>
            <a:ext cx="10061640" cy="522720"/>
          </a:xfrm>
          <a:prstGeom prst="rect">
            <a:avLst/>
          </a:prstGeom>
          <a:noFill/>
          <a:ln>
            <a:noFill/>
          </a:ln>
        </p:spPr>
        <p:txBody>
          <a:bodyPr/>
          <a:p>
            <a:pPr>
              <a:lnSpc>
                <a:spcPct val="100000"/>
              </a:lnSpc>
            </a:pPr>
            <a:r>
              <a:rPr lang="en-US" sz="1400">
                <a:solidFill>
                  <a:srgbClr val="000000"/>
                </a:solidFill>
                <a:latin typeface="Arial"/>
                <a:ea typeface="Arial"/>
              </a:rPr>
              <a:t>A partir de </a:t>
            </a:r>
            <a:r>
              <a:rPr lang="en-US" sz="1400">
                <a:solidFill>
                  <a:srgbClr val="ff0000"/>
                </a:solidFill>
                <a:latin typeface="Arial"/>
                <a:ea typeface="Arial"/>
              </a:rPr>
              <a:t>/Users/amanda/data</a:t>
            </a:r>
            <a:r>
              <a:rPr lang="en-US" sz="1400">
                <a:solidFill>
                  <a:srgbClr val="000000"/>
                </a:solidFill>
                <a:latin typeface="Arial"/>
                <a:ea typeface="Arial"/>
              </a:rPr>
              <a:t>/, ¿cuál de los siguientes comandos podría utilizar Amanda para navegar a su directorio personal, </a:t>
            </a:r>
            <a:r>
              <a:rPr lang="en-US" sz="1400">
                <a:solidFill>
                  <a:srgbClr val="ff0000"/>
                </a:solidFill>
                <a:latin typeface="Arial"/>
                <a:ea typeface="Arial"/>
              </a:rPr>
              <a:t>/Users/amanda</a:t>
            </a:r>
            <a:r>
              <a:rPr lang="en-US" sz="1400">
                <a:solidFill>
                  <a:srgbClr val="000000"/>
                </a:solidFill>
                <a:latin typeface="Arial"/>
                <a:ea typeface="Arial"/>
              </a:rPr>
              <a:t>?</a:t>
            </a:r>
            <a:endParaRPr/>
          </a:p>
        </p:txBody>
      </p:sp>
      <p:sp>
        <p:nvSpPr>
          <p:cNvPr id="177" name="CustomShape 8"/>
          <p:cNvSpPr/>
          <p:nvPr/>
        </p:nvSpPr>
        <p:spPr>
          <a:xfrm>
            <a:off x="1681560" y="3080880"/>
            <a:ext cx="3837960" cy="2031120"/>
          </a:xfrm>
          <a:prstGeom prst="rect">
            <a:avLst/>
          </a:prstGeom>
          <a:noFill/>
          <a:ln>
            <a:noFill/>
          </a:ln>
        </p:spPr>
        <p:txBody>
          <a:bodyPr/>
          <a:p>
            <a:pPr>
              <a:lnSpc>
                <a:spcPct val="100000"/>
              </a:lnSpc>
              <a:buFont typeface="Arial"/>
              <a:buAutoNum type="arabicPeriod"/>
            </a:pPr>
            <a:r>
              <a:rPr lang="en-US" sz="1400">
                <a:solidFill>
                  <a:srgbClr val="ff0000"/>
                </a:solidFill>
                <a:latin typeface="Arial"/>
                <a:ea typeface="Arial"/>
              </a:rPr>
              <a:t>cd .</a:t>
            </a:r>
            <a:endParaRPr/>
          </a:p>
          <a:p>
            <a:pPr>
              <a:lnSpc>
                <a:spcPct val="100000"/>
              </a:lnSpc>
              <a:buFont typeface="Arial"/>
              <a:buAutoNum type="arabicPeriod"/>
            </a:pPr>
            <a:r>
              <a:rPr lang="en-US" sz="1400">
                <a:solidFill>
                  <a:srgbClr val="ff0000"/>
                </a:solidFill>
                <a:latin typeface="Arial"/>
                <a:ea typeface="Arial"/>
              </a:rPr>
              <a:t>cd /</a:t>
            </a:r>
            <a:endParaRPr/>
          </a:p>
          <a:p>
            <a:pPr>
              <a:lnSpc>
                <a:spcPct val="100000"/>
              </a:lnSpc>
              <a:buFont typeface="Arial"/>
              <a:buAutoNum type="arabicPeriod"/>
            </a:pPr>
            <a:r>
              <a:rPr lang="en-US" sz="1400">
                <a:solidFill>
                  <a:srgbClr val="ff0000"/>
                </a:solidFill>
                <a:latin typeface="Arial"/>
                <a:ea typeface="Arial"/>
              </a:rPr>
              <a:t>cd /home/amanda</a:t>
            </a:r>
            <a:endParaRPr/>
          </a:p>
          <a:p>
            <a:pPr>
              <a:lnSpc>
                <a:spcPct val="100000"/>
              </a:lnSpc>
              <a:buFont typeface="Arial"/>
              <a:buAutoNum type="arabicPeriod"/>
            </a:pPr>
            <a:r>
              <a:rPr lang="en-US" sz="1400">
                <a:solidFill>
                  <a:srgbClr val="ff0000"/>
                </a:solidFill>
                <a:latin typeface="Arial"/>
                <a:ea typeface="Arial"/>
              </a:rPr>
              <a:t>cd ../..</a:t>
            </a:r>
            <a:endParaRPr/>
          </a:p>
          <a:p>
            <a:pPr>
              <a:lnSpc>
                <a:spcPct val="100000"/>
              </a:lnSpc>
              <a:buFont typeface="Arial"/>
              <a:buAutoNum type="arabicPeriod"/>
            </a:pPr>
            <a:r>
              <a:rPr lang="en-US" sz="1400">
                <a:solidFill>
                  <a:srgbClr val="ff0000"/>
                </a:solidFill>
                <a:latin typeface="Arial"/>
                <a:ea typeface="Arial"/>
              </a:rPr>
              <a:t>cd ~</a:t>
            </a:r>
            <a:endParaRPr/>
          </a:p>
          <a:p>
            <a:pPr>
              <a:lnSpc>
                <a:spcPct val="100000"/>
              </a:lnSpc>
              <a:buFont typeface="Arial"/>
              <a:buAutoNum type="arabicPeriod"/>
            </a:pPr>
            <a:r>
              <a:rPr lang="en-US" sz="1400">
                <a:solidFill>
                  <a:srgbClr val="ff0000"/>
                </a:solidFill>
                <a:latin typeface="Arial"/>
                <a:ea typeface="Arial"/>
              </a:rPr>
              <a:t>cd home</a:t>
            </a:r>
            <a:endParaRPr/>
          </a:p>
          <a:p>
            <a:pPr>
              <a:lnSpc>
                <a:spcPct val="100000"/>
              </a:lnSpc>
              <a:buFont typeface="Arial"/>
              <a:buAutoNum type="arabicPeriod"/>
            </a:pPr>
            <a:r>
              <a:rPr lang="en-US" sz="1400">
                <a:solidFill>
                  <a:srgbClr val="ff0000"/>
                </a:solidFill>
                <a:latin typeface="Arial"/>
                <a:ea typeface="Arial"/>
              </a:rPr>
              <a:t>cd ~/data/..</a:t>
            </a:r>
            <a:endParaRPr/>
          </a:p>
          <a:p>
            <a:pPr>
              <a:lnSpc>
                <a:spcPct val="100000"/>
              </a:lnSpc>
              <a:buFont typeface="Arial"/>
              <a:buAutoNum type="arabicPeriod"/>
            </a:pPr>
            <a:r>
              <a:rPr lang="en-US" sz="1400">
                <a:solidFill>
                  <a:srgbClr val="ff0000"/>
                </a:solidFill>
                <a:latin typeface="Arial"/>
                <a:ea typeface="Arial"/>
              </a:rPr>
              <a:t>cd</a:t>
            </a:r>
            <a:endParaRPr/>
          </a:p>
          <a:p>
            <a:pPr>
              <a:lnSpc>
                <a:spcPct val="100000"/>
              </a:lnSpc>
              <a:buFont typeface="Arial"/>
              <a:buAutoNum type="arabicPeriod"/>
            </a:pPr>
            <a:r>
              <a:rPr lang="en-US" sz="1400">
                <a:solidFill>
                  <a:srgbClr val="ff0000"/>
                </a:solidFill>
                <a:latin typeface="Arial"/>
                <a:ea typeface="Arial"/>
              </a:rPr>
              <a:t>cd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8" name="CustomShape 1"/>
          <p:cNvSpPr/>
          <p:nvPr/>
        </p:nvSpPr>
        <p:spPr>
          <a:xfrm>
            <a:off x="6480" y="0"/>
            <a:ext cx="12191760" cy="256320"/>
          </a:xfrm>
          <a:prstGeom prst="rect">
            <a:avLst/>
          </a:prstGeom>
          <a:gradFill>
            <a:gsLst>
              <a:gs pos="0">
                <a:srgbClr val="1e4e79"/>
              </a:gs>
              <a:gs pos="100000">
                <a:srgbClr val="1f3864"/>
              </a:gs>
            </a:gsLst>
            <a:lin ang="0"/>
          </a:gradFill>
          <a:ln>
            <a:noFill/>
          </a:ln>
        </p:spPr>
      </p:sp>
      <p:sp>
        <p:nvSpPr>
          <p:cNvPr id="179" name="CustomShape 2"/>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180" name="CustomShape 3"/>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181" name="CustomShape 4"/>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182" name="CustomShape 5"/>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183" name="CustomShape 6"/>
          <p:cNvSpPr/>
          <p:nvPr/>
        </p:nvSpPr>
        <p:spPr>
          <a:xfrm>
            <a:off x="1426320" y="750600"/>
            <a:ext cx="8032680" cy="1017720"/>
          </a:xfrm>
          <a:prstGeom prst="rect">
            <a:avLst/>
          </a:prstGeom>
          <a:noFill/>
          <a:ln>
            <a:noFill/>
          </a:ln>
        </p:spPr>
        <p:txBody>
          <a:bodyPr tIns="91440" bIns="91440"/>
          <a:p>
            <a:pPr>
              <a:lnSpc>
                <a:spcPct val="100000"/>
              </a:lnSpc>
            </a:pPr>
            <a:r>
              <a:rPr b="1" lang="en-US" sz="3000">
                <a:solidFill>
                  <a:srgbClr val="000000"/>
                </a:solidFill>
                <a:latin typeface="Arial"/>
                <a:ea typeface="Arial"/>
              </a:rPr>
              <a:t>Sistemas de archivos </a:t>
            </a:r>
            <a:endParaRPr/>
          </a:p>
          <a:p>
            <a:pPr>
              <a:lnSpc>
                <a:spcPct val="100000"/>
              </a:lnSpc>
            </a:pPr>
            <a:endParaRPr/>
          </a:p>
          <a:p>
            <a:pPr>
              <a:lnSpc>
                <a:spcPct val="100000"/>
              </a:lnSpc>
            </a:pPr>
            <a:endParaRPr/>
          </a:p>
        </p:txBody>
      </p:sp>
      <p:sp>
        <p:nvSpPr>
          <p:cNvPr id="184" name="CustomShape 7"/>
          <p:cNvSpPr/>
          <p:nvPr/>
        </p:nvSpPr>
        <p:spPr>
          <a:xfrm>
            <a:off x="1426320" y="1991880"/>
            <a:ext cx="10061640" cy="522720"/>
          </a:xfrm>
          <a:prstGeom prst="rect">
            <a:avLst/>
          </a:prstGeom>
          <a:noFill/>
          <a:ln>
            <a:noFill/>
          </a:ln>
        </p:spPr>
        <p:txBody>
          <a:bodyPr/>
          <a:p>
            <a:pPr>
              <a:lnSpc>
                <a:spcPct val="100000"/>
              </a:lnSpc>
            </a:pPr>
            <a:r>
              <a:rPr lang="en-US" sz="1400">
                <a:solidFill>
                  <a:srgbClr val="000000"/>
                </a:solidFill>
                <a:latin typeface="Arial"/>
                <a:ea typeface="Arial"/>
              </a:rPr>
              <a:t>A partir de </a:t>
            </a:r>
            <a:r>
              <a:rPr lang="en-US" sz="1400">
                <a:solidFill>
                  <a:srgbClr val="ff0000"/>
                </a:solidFill>
                <a:latin typeface="Arial"/>
                <a:ea typeface="Arial"/>
              </a:rPr>
              <a:t>/Users/amanda/data</a:t>
            </a:r>
            <a:r>
              <a:rPr lang="en-US" sz="1400">
                <a:solidFill>
                  <a:srgbClr val="000000"/>
                </a:solidFill>
                <a:latin typeface="Arial"/>
                <a:ea typeface="Arial"/>
              </a:rPr>
              <a:t>/, ¿cuál de los siguientes comandos podría utilizar Amanda para navegar a su directorio personal, </a:t>
            </a:r>
            <a:r>
              <a:rPr lang="en-US" sz="1400">
                <a:solidFill>
                  <a:srgbClr val="ff0000"/>
                </a:solidFill>
                <a:latin typeface="Arial"/>
                <a:ea typeface="Arial"/>
              </a:rPr>
              <a:t>/Users/amanda</a:t>
            </a:r>
            <a:r>
              <a:rPr lang="en-US" sz="1400">
                <a:solidFill>
                  <a:srgbClr val="000000"/>
                </a:solidFill>
                <a:latin typeface="Arial"/>
                <a:ea typeface="Arial"/>
              </a:rPr>
              <a:t>?</a:t>
            </a:r>
            <a:endParaRPr/>
          </a:p>
        </p:txBody>
      </p:sp>
      <p:sp>
        <p:nvSpPr>
          <p:cNvPr id="185" name="CustomShape 8"/>
          <p:cNvSpPr/>
          <p:nvPr/>
        </p:nvSpPr>
        <p:spPr>
          <a:xfrm>
            <a:off x="1681560" y="3080880"/>
            <a:ext cx="2216880" cy="2031120"/>
          </a:xfrm>
          <a:prstGeom prst="rect">
            <a:avLst/>
          </a:prstGeom>
          <a:noFill/>
          <a:ln>
            <a:noFill/>
          </a:ln>
        </p:spPr>
        <p:txBody>
          <a:bodyPr/>
          <a:p>
            <a:pPr>
              <a:lnSpc>
                <a:spcPct val="100000"/>
              </a:lnSpc>
              <a:buFont typeface="Arial"/>
              <a:buAutoNum type="arabicPeriod"/>
            </a:pPr>
            <a:r>
              <a:rPr lang="en-US" sz="1400">
                <a:solidFill>
                  <a:srgbClr val="ff0000"/>
                </a:solidFill>
                <a:latin typeface="Arial"/>
                <a:ea typeface="Arial"/>
              </a:rPr>
              <a:t>cd .</a:t>
            </a:r>
            <a:endParaRPr/>
          </a:p>
          <a:p>
            <a:pPr>
              <a:lnSpc>
                <a:spcPct val="100000"/>
              </a:lnSpc>
              <a:buFont typeface="Arial"/>
              <a:buAutoNum type="arabicPeriod"/>
            </a:pPr>
            <a:r>
              <a:rPr lang="en-US" sz="1400">
                <a:solidFill>
                  <a:srgbClr val="ff0000"/>
                </a:solidFill>
                <a:latin typeface="Arial"/>
                <a:ea typeface="Arial"/>
              </a:rPr>
              <a:t>cd /</a:t>
            </a:r>
            <a:endParaRPr/>
          </a:p>
          <a:p>
            <a:pPr>
              <a:lnSpc>
                <a:spcPct val="100000"/>
              </a:lnSpc>
              <a:buFont typeface="Arial"/>
              <a:buAutoNum type="arabicPeriod"/>
            </a:pPr>
            <a:r>
              <a:rPr lang="en-US" sz="1400">
                <a:solidFill>
                  <a:srgbClr val="ff0000"/>
                </a:solidFill>
                <a:latin typeface="Arial"/>
                <a:ea typeface="Arial"/>
              </a:rPr>
              <a:t>cd /home/amanda</a:t>
            </a:r>
            <a:endParaRPr/>
          </a:p>
          <a:p>
            <a:pPr>
              <a:lnSpc>
                <a:spcPct val="100000"/>
              </a:lnSpc>
              <a:buFont typeface="Arial"/>
              <a:buAutoNum type="arabicPeriod"/>
            </a:pPr>
            <a:r>
              <a:rPr lang="en-US" sz="1400">
                <a:solidFill>
                  <a:srgbClr val="ff0000"/>
                </a:solidFill>
                <a:latin typeface="Arial"/>
                <a:ea typeface="Arial"/>
              </a:rPr>
              <a:t>cd ../..</a:t>
            </a:r>
            <a:endParaRPr/>
          </a:p>
          <a:p>
            <a:pPr>
              <a:lnSpc>
                <a:spcPct val="100000"/>
              </a:lnSpc>
              <a:buFont typeface="Arial"/>
              <a:buAutoNum type="arabicPeriod"/>
            </a:pPr>
            <a:r>
              <a:rPr lang="en-US" sz="1400">
                <a:solidFill>
                  <a:srgbClr val="ff0000"/>
                </a:solidFill>
                <a:latin typeface="Arial"/>
                <a:ea typeface="Arial"/>
              </a:rPr>
              <a:t>cd ~</a:t>
            </a:r>
            <a:endParaRPr/>
          </a:p>
          <a:p>
            <a:pPr>
              <a:lnSpc>
                <a:spcPct val="100000"/>
              </a:lnSpc>
              <a:buFont typeface="Arial"/>
              <a:buAutoNum type="arabicPeriod"/>
            </a:pPr>
            <a:r>
              <a:rPr lang="en-US" sz="1400">
                <a:solidFill>
                  <a:srgbClr val="ff0000"/>
                </a:solidFill>
                <a:latin typeface="Arial"/>
                <a:ea typeface="Arial"/>
              </a:rPr>
              <a:t>cd home</a:t>
            </a:r>
            <a:endParaRPr/>
          </a:p>
          <a:p>
            <a:pPr>
              <a:lnSpc>
                <a:spcPct val="100000"/>
              </a:lnSpc>
              <a:buFont typeface="Arial"/>
              <a:buAutoNum type="arabicPeriod"/>
            </a:pPr>
            <a:r>
              <a:rPr lang="en-US" sz="1400">
                <a:solidFill>
                  <a:srgbClr val="ff0000"/>
                </a:solidFill>
                <a:latin typeface="Arial"/>
                <a:ea typeface="Arial"/>
              </a:rPr>
              <a:t>cd ~/data/..</a:t>
            </a:r>
            <a:endParaRPr/>
          </a:p>
          <a:p>
            <a:pPr>
              <a:lnSpc>
                <a:spcPct val="100000"/>
              </a:lnSpc>
              <a:buFont typeface="Arial"/>
              <a:buAutoNum type="arabicPeriod"/>
            </a:pPr>
            <a:r>
              <a:rPr lang="en-US" sz="1400">
                <a:solidFill>
                  <a:srgbClr val="ff0000"/>
                </a:solidFill>
                <a:latin typeface="Arial"/>
                <a:ea typeface="Arial"/>
              </a:rPr>
              <a:t>cd</a:t>
            </a:r>
            <a:endParaRPr/>
          </a:p>
          <a:p>
            <a:pPr>
              <a:lnSpc>
                <a:spcPct val="100000"/>
              </a:lnSpc>
              <a:buFont typeface="Arial"/>
              <a:buAutoNum type="arabicPeriod"/>
            </a:pPr>
            <a:r>
              <a:rPr lang="en-US" sz="1400">
                <a:solidFill>
                  <a:srgbClr val="ff0000"/>
                </a:solidFill>
                <a:latin typeface="Arial"/>
                <a:ea typeface="Arial"/>
              </a:rPr>
              <a:t>cd ..</a:t>
            </a:r>
            <a:endParaRPr/>
          </a:p>
        </p:txBody>
      </p:sp>
      <p:sp>
        <p:nvSpPr>
          <p:cNvPr id="186" name="CustomShape 9"/>
          <p:cNvSpPr/>
          <p:nvPr/>
        </p:nvSpPr>
        <p:spPr>
          <a:xfrm>
            <a:off x="4368960" y="3080880"/>
            <a:ext cx="6819480" cy="2031120"/>
          </a:xfrm>
          <a:prstGeom prst="rect">
            <a:avLst/>
          </a:prstGeom>
          <a:noFill/>
          <a:ln>
            <a:noFill/>
          </a:ln>
        </p:spPr>
        <p:txBody>
          <a:bodyPr/>
          <a:p>
            <a:pPr algn="just">
              <a:lnSpc>
                <a:spcPct val="100000"/>
              </a:lnSpc>
              <a:buFont typeface="Arial"/>
              <a:buAutoNum type="arabicPeriod"/>
            </a:pPr>
            <a:r>
              <a:rPr b="1" lang="en-US" sz="1400">
                <a:solidFill>
                  <a:srgbClr val="000000"/>
                </a:solidFill>
                <a:latin typeface="Arial"/>
                <a:ea typeface="Arial"/>
              </a:rPr>
              <a:t>No:</a:t>
            </a:r>
            <a:r>
              <a:rPr lang="en-US" sz="1400">
                <a:solidFill>
                  <a:srgbClr val="000000"/>
                </a:solidFill>
                <a:latin typeface="Arial"/>
                <a:ea typeface="Arial"/>
              </a:rPr>
              <a:t> </a:t>
            </a:r>
            <a:r>
              <a:rPr lang="en-US" sz="1400">
                <a:solidFill>
                  <a:srgbClr val="ff0000"/>
                </a:solidFill>
                <a:latin typeface="Arial"/>
                <a:ea typeface="Arial"/>
              </a:rPr>
              <a:t>.</a:t>
            </a:r>
            <a:r>
              <a:rPr lang="en-US" sz="1400">
                <a:solidFill>
                  <a:srgbClr val="000000"/>
                </a:solidFill>
                <a:latin typeface="Arial"/>
                <a:ea typeface="Arial"/>
              </a:rPr>
              <a:t> representa el directorio actual.</a:t>
            </a:r>
            <a:endParaRPr/>
          </a:p>
          <a:p>
            <a:pPr algn="just">
              <a:lnSpc>
                <a:spcPct val="100000"/>
              </a:lnSpc>
              <a:buFont typeface="Arial"/>
              <a:buAutoNum type="arabicPeriod"/>
            </a:pPr>
            <a:r>
              <a:rPr b="1" lang="en-US" sz="1400">
                <a:solidFill>
                  <a:srgbClr val="000000"/>
                </a:solidFill>
                <a:latin typeface="Arial"/>
                <a:ea typeface="Arial"/>
              </a:rPr>
              <a:t>No:</a:t>
            </a:r>
            <a:r>
              <a:rPr lang="en-US" sz="1400">
                <a:solidFill>
                  <a:srgbClr val="000000"/>
                </a:solidFill>
                <a:latin typeface="Arial"/>
                <a:ea typeface="Arial"/>
              </a:rPr>
              <a:t> </a:t>
            </a:r>
            <a:r>
              <a:rPr lang="en-US" sz="1400">
                <a:solidFill>
                  <a:srgbClr val="ff0000"/>
                </a:solidFill>
                <a:latin typeface="Arial"/>
                <a:ea typeface="Arial"/>
              </a:rPr>
              <a:t>/</a:t>
            </a:r>
            <a:r>
              <a:rPr lang="en-US" sz="1400">
                <a:solidFill>
                  <a:srgbClr val="000000"/>
                </a:solidFill>
                <a:latin typeface="Arial"/>
                <a:ea typeface="Arial"/>
              </a:rPr>
              <a:t> representa el directorio raíz.</a:t>
            </a:r>
            <a:endParaRPr/>
          </a:p>
          <a:p>
            <a:pPr algn="just">
              <a:lnSpc>
                <a:spcPct val="100000"/>
              </a:lnSpc>
              <a:buFont typeface="Arial"/>
              <a:buAutoNum type="arabicPeriod"/>
            </a:pPr>
            <a:r>
              <a:rPr b="1" lang="en-US" sz="1400">
                <a:solidFill>
                  <a:srgbClr val="000000"/>
                </a:solidFill>
                <a:latin typeface="Arial"/>
                <a:ea typeface="Arial"/>
              </a:rPr>
              <a:t>No:</a:t>
            </a:r>
            <a:r>
              <a:rPr lang="en-US" sz="1400">
                <a:solidFill>
                  <a:srgbClr val="000000"/>
                </a:solidFill>
                <a:latin typeface="Arial"/>
                <a:ea typeface="Arial"/>
              </a:rPr>
              <a:t> el directorio principal de Amanda es </a:t>
            </a:r>
            <a:r>
              <a:rPr lang="en-US" sz="1400">
                <a:solidFill>
                  <a:srgbClr val="ff0000"/>
                </a:solidFill>
                <a:latin typeface="Arial"/>
                <a:ea typeface="Arial"/>
              </a:rPr>
              <a:t>/Users/amanda</a:t>
            </a:r>
            <a:r>
              <a:rPr lang="en-US" sz="1400">
                <a:solidFill>
                  <a:srgbClr val="000000"/>
                </a:solidFill>
                <a:latin typeface="Arial"/>
                <a:ea typeface="Arial"/>
              </a:rPr>
              <a:t>.</a:t>
            </a:r>
            <a:endParaRPr/>
          </a:p>
          <a:p>
            <a:pPr algn="just">
              <a:lnSpc>
                <a:spcPct val="100000"/>
              </a:lnSpc>
              <a:buFont typeface="Arial"/>
              <a:buAutoNum type="arabicPeriod"/>
            </a:pPr>
            <a:r>
              <a:rPr b="1" lang="en-US" sz="1400">
                <a:solidFill>
                  <a:srgbClr val="000000"/>
                </a:solidFill>
                <a:latin typeface="Arial"/>
                <a:ea typeface="Arial"/>
              </a:rPr>
              <a:t>No:</a:t>
            </a:r>
            <a:r>
              <a:rPr lang="en-US" sz="1400">
                <a:solidFill>
                  <a:srgbClr val="000000"/>
                </a:solidFill>
                <a:latin typeface="Arial"/>
                <a:ea typeface="Arial"/>
              </a:rPr>
              <a:t> esto sube dos niveles, es decir, termina en </a:t>
            </a:r>
            <a:r>
              <a:rPr lang="en-US" sz="1400">
                <a:solidFill>
                  <a:srgbClr val="ff0000"/>
                </a:solidFill>
                <a:latin typeface="Arial"/>
                <a:ea typeface="Arial"/>
              </a:rPr>
              <a:t>/Users</a:t>
            </a:r>
            <a:r>
              <a:rPr lang="en-US" sz="1400">
                <a:solidFill>
                  <a:srgbClr val="000000"/>
                </a:solidFill>
                <a:latin typeface="Arial"/>
                <a:ea typeface="Arial"/>
              </a:rPr>
              <a:t>.</a:t>
            </a:r>
            <a:endParaRPr/>
          </a:p>
          <a:p>
            <a:pPr algn="just">
              <a:lnSpc>
                <a:spcPct val="100000"/>
              </a:lnSpc>
              <a:buFont typeface="Arial"/>
              <a:buAutoNum type="arabicPeriod"/>
            </a:pPr>
            <a:r>
              <a:rPr b="1" lang="en-US" sz="1400">
                <a:solidFill>
                  <a:srgbClr val="000000"/>
                </a:solidFill>
                <a:latin typeface="Arial"/>
                <a:ea typeface="Arial"/>
              </a:rPr>
              <a:t>Sí:</a:t>
            </a:r>
            <a:r>
              <a:rPr lang="en-US" sz="1400">
                <a:solidFill>
                  <a:srgbClr val="000000"/>
                </a:solidFill>
                <a:latin typeface="Arial"/>
                <a:ea typeface="Arial"/>
              </a:rPr>
              <a:t> </a:t>
            </a:r>
            <a:r>
              <a:rPr lang="en-US" sz="1400">
                <a:solidFill>
                  <a:srgbClr val="ff0000"/>
                </a:solidFill>
                <a:latin typeface="Arial"/>
                <a:ea typeface="Arial"/>
              </a:rPr>
              <a:t>~</a:t>
            </a:r>
            <a:r>
              <a:rPr lang="en-US" sz="1400">
                <a:solidFill>
                  <a:srgbClr val="000000"/>
                </a:solidFill>
                <a:latin typeface="Arial"/>
                <a:ea typeface="Arial"/>
              </a:rPr>
              <a:t> representa el directorio de inicio del usuario, en este caso /Users/amanda.</a:t>
            </a:r>
            <a:endParaRPr/>
          </a:p>
          <a:p>
            <a:pPr algn="just">
              <a:lnSpc>
                <a:spcPct val="100000"/>
              </a:lnSpc>
              <a:buFont typeface="Arial"/>
              <a:buAutoNum type="arabicPeriod"/>
            </a:pPr>
            <a:r>
              <a:rPr b="1" lang="en-US" sz="1400">
                <a:solidFill>
                  <a:srgbClr val="000000"/>
                </a:solidFill>
                <a:latin typeface="Arial"/>
                <a:ea typeface="Arial"/>
              </a:rPr>
              <a:t>No: </a:t>
            </a:r>
            <a:r>
              <a:rPr lang="en-US" sz="1400">
                <a:solidFill>
                  <a:srgbClr val="000000"/>
                </a:solidFill>
                <a:latin typeface="Arial"/>
                <a:ea typeface="Arial"/>
              </a:rPr>
              <a:t>esto navegaría a un directorio llamado </a:t>
            </a:r>
            <a:r>
              <a:rPr lang="en-US" sz="1400">
                <a:solidFill>
                  <a:srgbClr val="ff0000"/>
                </a:solidFill>
                <a:latin typeface="Arial"/>
                <a:ea typeface="Arial"/>
              </a:rPr>
              <a:t>home</a:t>
            </a:r>
            <a:r>
              <a:rPr lang="en-US" sz="1400">
                <a:solidFill>
                  <a:srgbClr val="000000"/>
                </a:solidFill>
                <a:latin typeface="Arial"/>
                <a:ea typeface="Arial"/>
              </a:rPr>
              <a:t>, si existe.</a:t>
            </a:r>
            <a:endParaRPr/>
          </a:p>
          <a:p>
            <a:pPr algn="just">
              <a:lnSpc>
                <a:spcPct val="100000"/>
              </a:lnSpc>
              <a:buFont typeface="Arial"/>
              <a:buAutoNum type="arabicPeriod"/>
            </a:pPr>
            <a:r>
              <a:rPr b="1" lang="en-US" sz="1400">
                <a:solidFill>
                  <a:srgbClr val="000000"/>
                </a:solidFill>
                <a:latin typeface="Arial"/>
                <a:ea typeface="Arial"/>
              </a:rPr>
              <a:t>Sí:</a:t>
            </a:r>
            <a:r>
              <a:rPr lang="en-US" sz="1400">
                <a:solidFill>
                  <a:srgbClr val="000000"/>
                </a:solidFill>
                <a:latin typeface="Arial"/>
                <a:ea typeface="Arial"/>
              </a:rPr>
              <a:t> innecesariamente complicado, pero correcto.</a:t>
            </a:r>
            <a:endParaRPr/>
          </a:p>
          <a:p>
            <a:pPr algn="just">
              <a:lnSpc>
                <a:spcPct val="100000"/>
              </a:lnSpc>
              <a:buFont typeface="Arial"/>
              <a:buAutoNum type="arabicPeriod"/>
            </a:pPr>
            <a:r>
              <a:rPr b="1" lang="en-US" sz="1400">
                <a:solidFill>
                  <a:srgbClr val="000000"/>
                </a:solidFill>
                <a:latin typeface="Arial"/>
                <a:ea typeface="Arial"/>
              </a:rPr>
              <a:t>Sí:</a:t>
            </a:r>
            <a:r>
              <a:rPr lang="en-US" sz="1400">
                <a:solidFill>
                  <a:srgbClr val="000000"/>
                </a:solidFill>
                <a:latin typeface="Arial"/>
                <a:ea typeface="Arial"/>
              </a:rPr>
              <a:t> acceso directo para volver al directorio de inicio del usuario.</a:t>
            </a:r>
            <a:endParaRPr/>
          </a:p>
          <a:p>
            <a:pPr algn="just">
              <a:lnSpc>
                <a:spcPct val="100000"/>
              </a:lnSpc>
              <a:buFont typeface="Arial"/>
              <a:buAutoNum type="arabicPeriod"/>
            </a:pPr>
            <a:r>
              <a:rPr b="1" lang="en-US" sz="1400">
                <a:solidFill>
                  <a:srgbClr val="000000"/>
                </a:solidFill>
                <a:latin typeface="Arial"/>
                <a:ea typeface="Arial"/>
              </a:rPr>
              <a:t>Sí:</a:t>
            </a:r>
            <a:r>
              <a:rPr lang="en-US" sz="1400">
                <a:solidFill>
                  <a:srgbClr val="000000"/>
                </a:solidFill>
                <a:latin typeface="Arial"/>
                <a:ea typeface="Arial"/>
              </a:rPr>
              <a:t> sube un nivel</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7" name="CustomShape 1"/>
          <p:cNvSpPr/>
          <p:nvPr/>
        </p:nvSpPr>
        <p:spPr>
          <a:xfrm>
            <a:off x="6480" y="0"/>
            <a:ext cx="12191760" cy="256320"/>
          </a:xfrm>
          <a:prstGeom prst="rect">
            <a:avLst/>
          </a:prstGeom>
          <a:gradFill>
            <a:gsLst>
              <a:gs pos="0">
                <a:srgbClr val="1e4e79"/>
              </a:gs>
              <a:gs pos="100000">
                <a:srgbClr val="1f3864"/>
              </a:gs>
            </a:gsLst>
            <a:lin ang="0"/>
          </a:gradFill>
          <a:ln>
            <a:noFill/>
          </a:ln>
        </p:spPr>
      </p:sp>
      <p:sp>
        <p:nvSpPr>
          <p:cNvPr id="188" name="CustomShape 2"/>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189" name="CustomShape 3"/>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190" name="CustomShape 4"/>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191" name="CustomShape 5"/>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192" name="CustomShape 6"/>
          <p:cNvSpPr/>
          <p:nvPr/>
        </p:nvSpPr>
        <p:spPr>
          <a:xfrm>
            <a:off x="1426320" y="750600"/>
            <a:ext cx="8032680" cy="1017720"/>
          </a:xfrm>
          <a:prstGeom prst="rect">
            <a:avLst/>
          </a:prstGeom>
          <a:noFill/>
          <a:ln>
            <a:noFill/>
          </a:ln>
        </p:spPr>
        <p:txBody>
          <a:bodyPr tIns="91440" bIns="91440"/>
          <a:p>
            <a:pPr>
              <a:lnSpc>
                <a:spcPct val="100000"/>
              </a:lnSpc>
            </a:pPr>
            <a:r>
              <a:rPr b="1" lang="en-US" sz="3000">
                <a:solidFill>
                  <a:srgbClr val="000000"/>
                </a:solidFill>
                <a:latin typeface="Arial"/>
                <a:ea typeface="Arial"/>
              </a:rPr>
              <a:t>Archivos y Directorios </a:t>
            </a:r>
            <a:endParaRPr/>
          </a:p>
          <a:p>
            <a:pPr>
              <a:lnSpc>
                <a:spcPct val="100000"/>
              </a:lnSpc>
            </a:pPr>
            <a:endParaRPr/>
          </a:p>
          <a:p>
            <a:pPr>
              <a:lnSpc>
                <a:spcPct val="100000"/>
              </a:lnSpc>
            </a:pPr>
            <a:endParaRPr/>
          </a:p>
        </p:txBody>
      </p:sp>
      <p:sp>
        <p:nvSpPr>
          <p:cNvPr id="193" name="CustomShape 7"/>
          <p:cNvSpPr/>
          <p:nvPr/>
        </p:nvSpPr>
        <p:spPr>
          <a:xfrm>
            <a:off x="1426320" y="1899720"/>
            <a:ext cx="5374440" cy="307440"/>
          </a:xfrm>
          <a:prstGeom prst="rect">
            <a:avLst/>
          </a:prstGeom>
          <a:noFill/>
          <a:ln>
            <a:noFill/>
          </a:ln>
        </p:spPr>
        <p:txBody>
          <a:bodyPr/>
          <a:p>
            <a:pPr>
              <a:lnSpc>
                <a:spcPct val="100000"/>
              </a:lnSpc>
            </a:pPr>
            <a:r>
              <a:rPr lang="en-US" sz="1400">
                <a:solidFill>
                  <a:srgbClr val="000000"/>
                </a:solidFill>
                <a:latin typeface="Arial"/>
                <a:ea typeface="Arial"/>
              </a:rPr>
              <a:t>Con el comando </a:t>
            </a:r>
            <a:r>
              <a:rPr lang="en-US" sz="1400">
                <a:solidFill>
                  <a:srgbClr val="ff0000"/>
                </a:solidFill>
                <a:latin typeface="Arial"/>
                <a:ea typeface="Arial"/>
              </a:rPr>
              <a:t>cd</a:t>
            </a:r>
            <a:r>
              <a:rPr lang="en-US" sz="1400">
                <a:solidFill>
                  <a:srgbClr val="000000"/>
                </a:solidFill>
                <a:latin typeface="Arial"/>
                <a:ea typeface="Arial"/>
              </a:rPr>
              <a:t> ingrese al directorio de trabajo </a:t>
            </a:r>
            <a:r>
              <a:rPr lang="en-US" sz="1400">
                <a:solidFill>
                  <a:srgbClr val="ff0000"/>
                </a:solidFill>
                <a:latin typeface="Arial"/>
                <a:ea typeface="Arial"/>
              </a:rPr>
              <a:t>data-shell</a:t>
            </a:r>
            <a:endParaRPr/>
          </a:p>
        </p:txBody>
      </p:sp>
      <p:sp>
        <p:nvSpPr>
          <p:cNvPr id="194" name="CustomShape 8"/>
          <p:cNvSpPr/>
          <p:nvPr/>
        </p:nvSpPr>
        <p:spPr>
          <a:xfrm>
            <a:off x="1426320" y="2357640"/>
            <a:ext cx="6469560" cy="307440"/>
          </a:xfrm>
          <a:prstGeom prst="rect">
            <a:avLst/>
          </a:prstGeom>
          <a:noFill/>
          <a:ln>
            <a:noFill/>
          </a:ln>
        </p:spPr>
        <p:txBody>
          <a:bodyPr/>
          <a:p>
            <a:pPr>
              <a:lnSpc>
                <a:spcPct val="100000"/>
              </a:lnSpc>
            </a:pPr>
            <a:r>
              <a:rPr lang="en-US" sz="1400">
                <a:solidFill>
                  <a:srgbClr val="000000"/>
                </a:solidFill>
                <a:latin typeface="Arial"/>
                <a:ea typeface="Arial"/>
              </a:rPr>
              <a:t>Estando en </a:t>
            </a:r>
            <a:r>
              <a:rPr lang="en-US" sz="1400">
                <a:solidFill>
                  <a:srgbClr val="ff0000"/>
                </a:solidFill>
                <a:latin typeface="Arial"/>
                <a:ea typeface="Arial"/>
              </a:rPr>
              <a:t>data-shell </a:t>
            </a:r>
            <a:r>
              <a:rPr lang="en-US" sz="1400">
                <a:solidFill>
                  <a:srgbClr val="000000"/>
                </a:solidFill>
                <a:latin typeface="Arial"/>
                <a:ea typeface="Arial"/>
              </a:rPr>
              <a:t>cree un nuevo directorio llamado</a:t>
            </a:r>
            <a:r>
              <a:rPr lang="en-US" sz="1400">
                <a:solidFill>
                  <a:srgbClr val="ff0000"/>
                </a:solidFill>
                <a:latin typeface="Arial"/>
                <a:ea typeface="Arial"/>
              </a:rPr>
              <a:t> tesis </a:t>
            </a:r>
            <a:r>
              <a:rPr lang="en-US" sz="1400">
                <a:solidFill>
                  <a:srgbClr val="ffffff"/>
                </a:solidFill>
                <a:latin typeface="Consolas"/>
                <a:ea typeface="Consolas"/>
              </a:rPr>
              <a:t>$ mkdir tesis </a:t>
            </a:r>
            <a:endParaRPr/>
          </a:p>
        </p:txBody>
      </p:sp>
      <p:sp>
        <p:nvSpPr>
          <p:cNvPr id="195" name="CustomShape 9"/>
          <p:cNvSpPr/>
          <p:nvPr/>
        </p:nvSpPr>
        <p:spPr>
          <a:xfrm>
            <a:off x="1426320" y="2815560"/>
            <a:ext cx="6876720" cy="307440"/>
          </a:xfrm>
          <a:prstGeom prst="rect">
            <a:avLst/>
          </a:prstGeom>
          <a:noFill/>
          <a:ln>
            <a:noFill/>
          </a:ln>
        </p:spPr>
        <p:txBody>
          <a:bodyPr/>
          <a:p>
            <a:pPr>
              <a:lnSpc>
                <a:spcPct val="100000"/>
              </a:lnSpc>
            </a:pPr>
            <a:r>
              <a:rPr lang="en-US" sz="1400">
                <a:solidFill>
                  <a:srgbClr val="000000"/>
                </a:solidFill>
                <a:latin typeface="Arial"/>
                <a:ea typeface="Arial"/>
              </a:rPr>
              <a:t>Verifique que ha creado el directorio </a:t>
            </a:r>
            <a:r>
              <a:rPr lang="en-US" sz="1400">
                <a:solidFill>
                  <a:srgbClr val="ff0000"/>
                </a:solidFill>
                <a:latin typeface="Arial"/>
                <a:ea typeface="Arial"/>
              </a:rPr>
              <a:t>tesis</a:t>
            </a:r>
            <a:r>
              <a:rPr lang="en-US" sz="1400">
                <a:solidFill>
                  <a:srgbClr val="000000"/>
                </a:solidFill>
                <a:latin typeface="Arial"/>
                <a:ea typeface="Arial"/>
              </a:rPr>
              <a:t> dentro de el directorio </a:t>
            </a:r>
            <a:r>
              <a:rPr lang="en-US" sz="1400">
                <a:solidFill>
                  <a:srgbClr val="ff0000"/>
                </a:solidFill>
                <a:latin typeface="Arial"/>
                <a:ea typeface="Arial"/>
              </a:rPr>
              <a:t>data-shell </a:t>
            </a:r>
            <a:r>
              <a:rPr lang="en-US" sz="1400">
                <a:solidFill>
                  <a:srgbClr val="ffffff"/>
                </a:solidFill>
                <a:latin typeface="Consolas"/>
                <a:ea typeface="Consolas"/>
              </a:rPr>
              <a:t>$ ls -F</a:t>
            </a:r>
            <a:endParaRPr/>
          </a:p>
        </p:txBody>
      </p:sp>
      <p:sp>
        <p:nvSpPr>
          <p:cNvPr id="196" name="CustomShape 10"/>
          <p:cNvSpPr/>
          <p:nvPr/>
        </p:nvSpPr>
        <p:spPr>
          <a:xfrm>
            <a:off x="1426320" y="3273840"/>
            <a:ext cx="9619560" cy="307440"/>
          </a:xfrm>
          <a:prstGeom prst="rect">
            <a:avLst/>
          </a:prstGeom>
          <a:noFill/>
          <a:ln>
            <a:noFill/>
          </a:ln>
        </p:spPr>
        <p:txBody>
          <a:bodyPr/>
          <a:p>
            <a:pPr>
              <a:lnSpc>
                <a:spcPct val="100000"/>
              </a:lnSpc>
            </a:pPr>
            <a:r>
              <a:rPr lang="en-US" sz="1400">
                <a:solidFill>
                  <a:srgbClr val="000000"/>
                </a:solidFill>
                <a:latin typeface="Arial"/>
                <a:ea typeface="Arial"/>
              </a:rPr>
              <a:t>Ingrese al directorio </a:t>
            </a:r>
            <a:r>
              <a:rPr lang="en-US" sz="1400">
                <a:solidFill>
                  <a:srgbClr val="ff0000"/>
                </a:solidFill>
                <a:latin typeface="Arial"/>
                <a:ea typeface="Arial"/>
              </a:rPr>
              <a:t>tesis</a:t>
            </a:r>
            <a:r>
              <a:rPr lang="en-US" sz="1400">
                <a:solidFill>
                  <a:srgbClr val="000000"/>
                </a:solidFill>
                <a:latin typeface="Arial"/>
                <a:ea typeface="Arial"/>
              </a:rPr>
              <a:t> </a:t>
            </a:r>
            <a:r>
              <a:rPr lang="en-US" sz="1400">
                <a:solidFill>
                  <a:srgbClr val="ffffff"/>
                </a:solidFill>
                <a:latin typeface="Consolas"/>
                <a:ea typeface="Consolas"/>
              </a:rPr>
              <a:t>$ cd tesis</a:t>
            </a:r>
            <a:r>
              <a:rPr lang="en-US" sz="1400">
                <a:solidFill>
                  <a:srgbClr val="000000"/>
                </a:solidFill>
                <a:latin typeface="Consolas"/>
                <a:ea typeface="Consolas"/>
              </a:rPr>
              <a:t>, </a:t>
            </a:r>
            <a:r>
              <a:rPr lang="en-US" sz="1400">
                <a:solidFill>
                  <a:srgbClr val="000000"/>
                </a:solidFill>
                <a:latin typeface="Arial"/>
                <a:ea typeface="Arial"/>
              </a:rPr>
              <a:t>cree y edite un archivo de texto llamado </a:t>
            </a:r>
            <a:r>
              <a:rPr lang="en-US" sz="1400">
                <a:solidFill>
                  <a:srgbClr val="ff0000"/>
                </a:solidFill>
                <a:latin typeface="Arial"/>
                <a:ea typeface="Arial"/>
              </a:rPr>
              <a:t>borrador.txt </a:t>
            </a:r>
            <a:r>
              <a:rPr lang="en-US" sz="1400">
                <a:solidFill>
                  <a:srgbClr val="ffffff"/>
                </a:solidFill>
                <a:latin typeface="Consolas"/>
                <a:ea typeface="Consolas"/>
              </a:rPr>
              <a:t>$ gedit borrador.txt</a:t>
            </a:r>
            <a:r>
              <a:rPr lang="en-US" sz="1400">
                <a:solidFill>
                  <a:srgbClr val="ff0000"/>
                </a:solidFill>
                <a:latin typeface="Arial"/>
                <a:ea typeface="Arial"/>
              </a:rPr>
              <a:t> </a:t>
            </a:r>
            <a:endParaRPr/>
          </a:p>
        </p:txBody>
      </p:sp>
      <p:sp>
        <p:nvSpPr>
          <p:cNvPr id="197" name="CustomShape 11"/>
          <p:cNvSpPr/>
          <p:nvPr/>
        </p:nvSpPr>
        <p:spPr>
          <a:xfrm>
            <a:off x="1426320" y="3735360"/>
            <a:ext cx="4768920" cy="307440"/>
          </a:xfrm>
          <a:prstGeom prst="rect">
            <a:avLst/>
          </a:prstGeom>
          <a:noFill/>
          <a:ln>
            <a:noFill/>
          </a:ln>
        </p:spPr>
        <p:txBody>
          <a:bodyPr/>
          <a:p>
            <a:pPr>
              <a:lnSpc>
                <a:spcPct val="100000"/>
              </a:lnSpc>
            </a:pPr>
            <a:r>
              <a:rPr lang="en-US" sz="1400">
                <a:solidFill>
                  <a:srgbClr val="000000"/>
                </a:solidFill>
                <a:latin typeface="Arial"/>
                <a:ea typeface="Arial"/>
              </a:rPr>
              <a:t>Podemos eliminar el archivo creado </a:t>
            </a:r>
            <a:r>
              <a:rPr lang="en-US" sz="1400">
                <a:solidFill>
                  <a:srgbClr val="ffffff"/>
                </a:solidFill>
                <a:latin typeface="Consolas"/>
                <a:ea typeface="Consolas"/>
              </a:rPr>
              <a:t>$ rm borrador.txt</a:t>
            </a:r>
            <a:endParaRPr/>
          </a:p>
        </p:txBody>
      </p:sp>
      <p:sp>
        <p:nvSpPr>
          <p:cNvPr id="198" name="CustomShape 12"/>
          <p:cNvSpPr/>
          <p:nvPr/>
        </p:nvSpPr>
        <p:spPr>
          <a:xfrm>
            <a:off x="5057640" y="4539960"/>
            <a:ext cx="2723760" cy="492120"/>
          </a:xfrm>
          <a:prstGeom prst="rect">
            <a:avLst/>
          </a:prstGeom>
          <a:noFill/>
          <a:ln>
            <a:noFill/>
          </a:ln>
        </p:spPr>
        <p:txBody>
          <a:bodyPr/>
          <a:p>
            <a:pPr>
              <a:lnSpc>
                <a:spcPct val="100000"/>
              </a:lnSpc>
            </a:pPr>
            <a:r>
              <a:rPr lang="en-US" sz="2600">
                <a:solidFill>
                  <a:srgbClr val="ffffff"/>
                </a:solidFill>
                <a:latin typeface="Consolas"/>
                <a:ea typeface="Consolas"/>
              </a:rPr>
              <a:t>$ rm tesis </a:t>
            </a:r>
            <a:r>
              <a:rPr lang="en-US" sz="2600">
                <a:solidFill>
                  <a:srgbClr val="ff0000"/>
                </a:solidFill>
                <a:latin typeface="Consolas"/>
                <a:ea typeface="Consolas"/>
              </a:rPr>
              <a:t>??</a:t>
            </a:r>
            <a:r>
              <a:rPr lang="en-US" sz="2600">
                <a:solidFill>
                  <a:srgbClr val="ffffff"/>
                </a:solidFill>
                <a:latin typeface="Consolas"/>
                <a:ea typeface="Consolas"/>
              </a:rPr>
              <a:t>?</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9" name="CustomShape 1"/>
          <p:cNvSpPr/>
          <p:nvPr/>
        </p:nvSpPr>
        <p:spPr>
          <a:xfrm>
            <a:off x="6480" y="0"/>
            <a:ext cx="12191760" cy="256320"/>
          </a:xfrm>
          <a:prstGeom prst="rect">
            <a:avLst/>
          </a:prstGeom>
          <a:gradFill>
            <a:gsLst>
              <a:gs pos="0">
                <a:srgbClr val="1e4e79"/>
              </a:gs>
              <a:gs pos="100000">
                <a:srgbClr val="1f3864"/>
              </a:gs>
            </a:gsLst>
            <a:lin ang="0"/>
          </a:gradFill>
          <a:ln>
            <a:noFill/>
          </a:ln>
        </p:spPr>
      </p:sp>
      <p:sp>
        <p:nvSpPr>
          <p:cNvPr id="200" name="CustomShape 2"/>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201" name="CustomShape 3"/>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202" name="CustomShape 4"/>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203" name="CustomShape 5"/>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204" name="CustomShape 6"/>
          <p:cNvSpPr/>
          <p:nvPr/>
        </p:nvSpPr>
        <p:spPr>
          <a:xfrm>
            <a:off x="1426320" y="750600"/>
            <a:ext cx="8032680" cy="1017720"/>
          </a:xfrm>
          <a:prstGeom prst="rect">
            <a:avLst/>
          </a:prstGeom>
          <a:noFill/>
          <a:ln>
            <a:noFill/>
          </a:ln>
        </p:spPr>
        <p:txBody>
          <a:bodyPr tIns="91440" bIns="91440"/>
          <a:p>
            <a:pPr>
              <a:lnSpc>
                <a:spcPct val="100000"/>
              </a:lnSpc>
            </a:pPr>
            <a:r>
              <a:rPr b="1" lang="en-US" sz="3000">
                <a:solidFill>
                  <a:srgbClr val="000000"/>
                </a:solidFill>
                <a:latin typeface="Arial"/>
                <a:ea typeface="Arial"/>
              </a:rPr>
              <a:t>Archivos y Directorios </a:t>
            </a:r>
            <a:endParaRPr/>
          </a:p>
          <a:p>
            <a:pPr>
              <a:lnSpc>
                <a:spcPct val="100000"/>
              </a:lnSpc>
            </a:pPr>
            <a:endParaRPr/>
          </a:p>
          <a:p>
            <a:pPr>
              <a:lnSpc>
                <a:spcPct val="100000"/>
              </a:lnSpc>
            </a:pPr>
            <a:endParaRPr/>
          </a:p>
        </p:txBody>
      </p:sp>
      <p:sp>
        <p:nvSpPr>
          <p:cNvPr id="205" name="CustomShape 7"/>
          <p:cNvSpPr/>
          <p:nvPr/>
        </p:nvSpPr>
        <p:spPr>
          <a:xfrm>
            <a:off x="1426320" y="1899720"/>
            <a:ext cx="5374440" cy="307440"/>
          </a:xfrm>
          <a:prstGeom prst="rect">
            <a:avLst/>
          </a:prstGeom>
          <a:noFill/>
          <a:ln>
            <a:noFill/>
          </a:ln>
        </p:spPr>
        <p:txBody>
          <a:bodyPr/>
          <a:p>
            <a:pPr>
              <a:lnSpc>
                <a:spcPct val="100000"/>
              </a:lnSpc>
            </a:pPr>
            <a:r>
              <a:rPr lang="en-US" sz="1400">
                <a:solidFill>
                  <a:srgbClr val="000000"/>
                </a:solidFill>
                <a:latin typeface="Arial"/>
                <a:ea typeface="Arial"/>
              </a:rPr>
              <a:t>Con el comando </a:t>
            </a:r>
            <a:r>
              <a:rPr lang="en-US" sz="1400">
                <a:solidFill>
                  <a:srgbClr val="ff0000"/>
                </a:solidFill>
                <a:latin typeface="Arial"/>
                <a:ea typeface="Arial"/>
              </a:rPr>
              <a:t>cd</a:t>
            </a:r>
            <a:r>
              <a:rPr lang="en-US" sz="1400">
                <a:solidFill>
                  <a:srgbClr val="000000"/>
                </a:solidFill>
                <a:latin typeface="Arial"/>
                <a:ea typeface="Arial"/>
              </a:rPr>
              <a:t> ingrese al directorio de trabajo </a:t>
            </a:r>
            <a:r>
              <a:rPr lang="en-US" sz="1400">
                <a:solidFill>
                  <a:srgbClr val="ff0000"/>
                </a:solidFill>
                <a:latin typeface="Arial"/>
                <a:ea typeface="Arial"/>
              </a:rPr>
              <a:t>data-shell</a:t>
            </a:r>
            <a:endParaRPr/>
          </a:p>
        </p:txBody>
      </p:sp>
      <p:sp>
        <p:nvSpPr>
          <p:cNvPr id="206" name="CustomShape 8"/>
          <p:cNvSpPr/>
          <p:nvPr/>
        </p:nvSpPr>
        <p:spPr>
          <a:xfrm>
            <a:off x="1426320" y="2357640"/>
            <a:ext cx="6469560" cy="307440"/>
          </a:xfrm>
          <a:prstGeom prst="rect">
            <a:avLst/>
          </a:prstGeom>
          <a:noFill/>
          <a:ln>
            <a:noFill/>
          </a:ln>
        </p:spPr>
        <p:txBody>
          <a:bodyPr/>
          <a:p>
            <a:pPr>
              <a:lnSpc>
                <a:spcPct val="100000"/>
              </a:lnSpc>
            </a:pPr>
            <a:r>
              <a:rPr lang="en-US" sz="1400">
                <a:solidFill>
                  <a:srgbClr val="000000"/>
                </a:solidFill>
                <a:latin typeface="Arial"/>
                <a:ea typeface="Arial"/>
              </a:rPr>
              <a:t>Estando en </a:t>
            </a:r>
            <a:r>
              <a:rPr lang="en-US" sz="1400">
                <a:solidFill>
                  <a:srgbClr val="ff0000"/>
                </a:solidFill>
                <a:latin typeface="Arial"/>
                <a:ea typeface="Arial"/>
              </a:rPr>
              <a:t>data-shell </a:t>
            </a:r>
            <a:r>
              <a:rPr lang="en-US" sz="1400">
                <a:solidFill>
                  <a:srgbClr val="000000"/>
                </a:solidFill>
                <a:latin typeface="Arial"/>
                <a:ea typeface="Arial"/>
              </a:rPr>
              <a:t>cree un nuevo directorio llamado</a:t>
            </a:r>
            <a:r>
              <a:rPr lang="en-US" sz="1400">
                <a:solidFill>
                  <a:srgbClr val="ff0000"/>
                </a:solidFill>
                <a:latin typeface="Arial"/>
                <a:ea typeface="Arial"/>
              </a:rPr>
              <a:t> tesis </a:t>
            </a:r>
            <a:r>
              <a:rPr lang="en-US" sz="1400">
                <a:solidFill>
                  <a:srgbClr val="ffffff"/>
                </a:solidFill>
                <a:latin typeface="Consolas"/>
                <a:ea typeface="Consolas"/>
              </a:rPr>
              <a:t>$ mkdir tesis </a:t>
            </a:r>
            <a:endParaRPr/>
          </a:p>
        </p:txBody>
      </p:sp>
      <p:sp>
        <p:nvSpPr>
          <p:cNvPr id="207" name="CustomShape 9"/>
          <p:cNvSpPr/>
          <p:nvPr/>
        </p:nvSpPr>
        <p:spPr>
          <a:xfrm>
            <a:off x="1426320" y="2815560"/>
            <a:ext cx="6876720" cy="307440"/>
          </a:xfrm>
          <a:prstGeom prst="rect">
            <a:avLst/>
          </a:prstGeom>
          <a:noFill/>
          <a:ln>
            <a:noFill/>
          </a:ln>
        </p:spPr>
        <p:txBody>
          <a:bodyPr/>
          <a:p>
            <a:pPr>
              <a:lnSpc>
                <a:spcPct val="100000"/>
              </a:lnSpc>
            </a:pPr>
            <a:r>
              <a:rPr lang="en-US" sz="1400">
                <a:solidFill>
                  <a:srgbClr val="000000"/>
                </a:solidFill>
                <a:latin typeface="Arial"/>
                <a:ea typeface="Arial"/>
              </a:rPr>
              <a:t>Verifique que ha creado el directorio </a:t>
            </a:r>
            <a:r>
              <a:rPr lang="en-US" sz="1400">
                <a:solidFill>
                  <a:srgbClr val="ff0000"/>
                </a:solidFill>
                <a:latin typeface="Arial"/>
                <a:ea typeface="Arial"/>
              </a:rPr>
              <a:t>tesis</a:t>
            </a:r>
            <a:r>
              <a:rPr lang="en-US" sz="1400">
                <a:solidFill>
                  <a:srgbClr val="000000"/>
                </a:solidFill>
                <a:latin typeface="Arial"/>
                <a:ea typeface="Arial"/>
              </a:rPr>
              <a:t> dentro de el directorio </a:t>
            </a:r>
            <a:r>
              <a:rPr lang="en-US" sz="1400">
                <a:solidFill>
                  <a:srgbClr val="ff0000"/>
                </a:solidFill>
                <a:latin typeface="Arial"/>
                <a:ea typeface="Arial"/>
              </a:rPr>
              <a:t>data-shell </a:t>
            </a:r>
            <a:r>
              <a:rPr lang="en-US" sz="1400">
                <a:solidFill>
                  <a:srgbClr val="ffffff"/>
                </a:solidFill>
                <a:latin typeface="Consolas"/>
                <a:ea typeface="Consolas"/>
              </a:rPr>
              <a:t>$ ls -F</a:t>
            </a:r>
            <a:endParaRPr/>
          </a:p>
        </p:txBody>
      </p:sp>
      <p:sp>
        <p:nvSpPr>
          <p:cNvPr id="208" name="CustomShape 10"/>
          <p:cNvSpPr/>
          <p:nvPr/>
        </p:nvSpPr>
        <p:spPr>
          <a:xfrm>
            <a:off x="1426320" y="3273840"/>
            <a:ext cx="9619560" cy="307440"/>
          </a:xfrm>
          <a:prstGeom prst="rect">
            <a:avLst/>
          </a:prstGeom>
          <a:noFill/>
          <a:ln>
            <a:noFill/>
          </a:ln>
        </p:spPr>
        <p:txBody>
          <a:bodyPr/>
          <a:p>
            <a:pPr>
              <a:lnSpc>
                <a:spcPct val="100000"/>
              </a:lnSpc>
            </a:pPr>
            <a:r>
              <a:rPr lang="en-US" sz="1400">
                <a:solidFill>
                  <a:srgbClr val="000000"/>
                </a:solidFill>
                <a:latin typeface="Arial"/>
                <a:ea typeface="Arial"/>
              </a:rPr>
              <a:t>Ingrese al directorio </a:t>
            </a:r>
            <a:r>
              <a:rPr lang="en-US" sz="1400">
                <a:solidFill>
                  <a:srgbClr val="ff0000"/>
                </a:solidFill>
                <a:latin typeface="Arial"/>
                <a:ea typeface="Arial"/>
              </a:rPr>
              <a:t>tesis</a:t>
            </a:r>
            <a:r>
              <a:rPr lang="en-US" sz="1400">
                <a:solidFill>
                  <a:srgbClr val="000000"/>
                </a:solidFill>
                <a:latin typeface="Arial"/>
                <a:ea typeface="Arial"/>
              </a:rPr>
              <a:t> </a:t>
            </a:r>
            <a:r>
              <a:rPr lang="en-US" sz="1400">
                <a:solidFill>
                  <a:srgbClr val="ffffff"/>
                </a:solidFill>
                <a:latin typeface="Consolas"/>
                <a:ea typeface="Consolas"/>
              </a:rPr>
              <a:t>$ cd tesis</a:t>
            </a:r>
            <a:r>
              <a:rPr lang="en-US" sz="1400">
                <a:solidFill>
                  <a:srgbClr val="000000"/>
                </a:solidFill>
                <a:latin typeface="Consolas"/>
                <a:ea typeface="Consolas"/>
              </a:rPr>
              <a:t>, </a:t>
            </a:r>
            <a:r>
              <a:rPr lang="en-US" sz="1400">
                <a:solidFill>
                  <a:srgbClr val="000000"/>
                </a:solidFill>
                <a:latin typeface="Arial"/>
                <a:ea typeface="Arial"/>
              </a:rPr>
              <a:t>cree y edite un archivo de texto llamado </a:t>
            </a:r>
            <a:r>
              <a:rPr lang="en-US" sz="1400">
                <a:solidFill>
                  <a:srgbClr val="ff0000"/>
                </a:solidFill>
                <a:latin typeface="Arial"/>
                <a:ea typeface="Arial"/>
              </a:rPr>
              <a:t>borrador.txt </a:t>
            </a:r>
            <a:r>
              <a:rPr lang="en-US" sz="1400">
                <a:solidFill>
                  <a:srgbClr val="ffffff"/>
                </a:solidFill>
                <a:latin typeface="Consolas"/>
                <a:ea typeface="Consolas"/>
              </a:rPr>
              <a:t>$ gedit borrador.txt</a:t>
            </a:r>
            <a:r>
              <a:rPr lang="en-US" sz="1400">
                <a:solidFill>
                  <a:srgbClr val="ff0000"/>
                </a:solidFill>
                <a:latin typeface="Arial"/>
                <a:ea typeface="Arial"/>
              </a:rPr>
              <a:t> </a:t>
            </a:r>
            <a:endParaRPr/>
          </a:p>
        </p:txBody>
      </p:sp>
      <p:sp>
        <p:nvSpPr>
          <p:cNvPr id="209" name="CustomShape 11"/>
          <p:cNvSpPr/>
          <p:nvPr/>
        </p:nvSpPr>
        <p:spPr>
          <a:xfrm>
            <a:off x="1426320" y="3735360"/>
            <a:ext cx="4768920" cy="307440"/>
          </a:xfrm>
          <a:prstGeom prst="rect">
            <a:avLst/>
          </a:prstGeom>
          <a:noFill/>
          <a:ln>
            <a:noFill/>
          </a:ln>
        </p:spPr>
        <p:txBody>
          <a:bodyPr/>
          <a:p>
            <a:pPr>
              <a:lnSpc>
                <a:spcPct val="100000"/>
              </a:lnSpc>
            </a:pPr>
            <a:r>
              <a:rPr lang="en-US" sz="1400">
                <a:solidFill>
                  <a:srgbClr val="000000"/>
                </a:solidFill>
                <a:latin typeface="Arial"/>
                <a:ea typeface="Arial"/>
              </a:rPr>
              <a:t>Podemos eliminar el archivo creado </a:t>
            </a:r>
            <a:r>
              <a:rPr lang="en-US" sz="1400">
                <a:solidFill>
                  <a:srgbClr val="ffffff"/>
                </a:solidFill>
                <a:latin typeface="Consolas"/>
                <a:ea typeface="Consolas"/>
              </a:rPr>
              <a:t>$ rm borrador.txt</a:t>
            </a:r>
            <a:endParaRPr/>
          </a:p>
        </p:txBody>
      </p:sp>
      <p:sp>
        <p:nvSpPr>
          <p:cNvPr id="210" name="CustomShape 12"/>
          <p:cNvSpPr/>
          <p:nvPr/>
        </p:nvSpPr>
        <p:spPr>
          <a:xfrm>
            <a:off x="2458440" y="4521240"/>
            <a:ext cx="2723760" cy="492120"/>
          </a:xfrm>
          <a:prstGeom prst="rect">
            <a:avLst/>
          </a:prstGeom>
          <a:noFill/>
          <a:ln>
            <a:noFill/>
          </a:ln>
        </p:spPr>
        <p:txBody>
          <a:bodyPr/>
          <a:p>
            <a:pPr>
              <a:lnSpc>
                <a:spcPct val="100000"/>
              </a:lnSpc>
            </a:pPr>
            <a:r>
              <a:rPr lang="en-US" sz="2600">
                <a:solidFill>
                  <a:srgbClr val="ffffff"/>
                </a:solidFill>
                <a:latin typeface="Consolas"/>
                <a:ea typeface="Consolas"/>
              </a:rPr>
              <a:t>$ rm tesis </a:t>
            </a:r>
            <a:r>
              <a:rPr lang="en-US" sz="2600">
                <a:solidFill>
                  <a:srgbClr val="ff0000"/>
                </a:solidFill>
                <a:latin typeface="Consolas"/>
                <a:ea typeface="Consolas"/>
              </a:rPr>
              <a:t>??</a:t>
            </a:r>
            <a:r>
              <a:rPr lang="en-US" sz="2600">
                <a:solidFill>
                  <a:srgbClr val="ffffff"/>
                </a:solidFill>
                <a:latin typeface="Consolas"/>
                <a:ea typeface="Consolas"/>
              </a:rPr>
              <a:t>?</a:t>
            </a:r>
            <a:endParaRPr/>
          </a:p>
        </p:txBody>
      </p:sp>
      <p:sp>
        <p:nvSpPr>
          <p:cNvPr id="211" name="CustomShape 13"/>
          <p:cNvSpPr/>
          <p:nvPr/>
        </p:nvSpPr>
        <p:spPr>
          <a:xfrm>
            <a:off x="1426320" y="5313240"/>
            <a:ext cx="4114440" cy="369000"/>
          </a:xfrm>
          <a:prstGeom prst="rect">
            <a:avLst/>
          </a:prstGeom>
          <a:noFill/>
          <a:ln>
            <a:noFill/>
          </a:ln>
        </p:spPr>
        <p:txBody>
          <a:bodyPr/>
          <a:p>
            <a:pPr>
              <a:lnSpc>
                <a:spcPct val="100000"/>
              </a:lnSpc>
            </a:pPr>
            <a:r>
              <a:rPr lang="en-US">
                <a:solidFill>
                  <a:srgbClr val="ff0000"/>
                </a:solidFill>
                <a:latin typeface="Arial"/>
                <a:ea typeface="Arial"/>
              </a:rPr>
              <a:t>rm: cannot remove tesis: Is a directory</a:t>
            </a:r>
            <a:endParaRPr/>
          </a:p>
        </p:txBody>
      </p:sp>
      <p:sp>
        <p:nvSpPr>
          <p:cNvPr id="212" name="CustomShape 14"/>
          <p:cNvSpPr/>
          <p:nvPr/>
        </p:nvSpPr>
        <p:spPr>
          <a:xfrm>
            <a:off x="7664400" y="4494960"/>
            <a:ext cx="3201120" cy="492120"/>
          </a:xfrm>
          <a:prstGeom prst="rect">
            <a:avLst/>
          </a:prstGeom>
          <a:noFill/>
          <a:ln>
            <a:noFill/>
          </a:ln>
        </p:spPr>
        <p:txBody>
          <a:bodyPr/>
          <a:p>
            <a:pPr>
              <a:lnSpc>
                <a:spcPct val="100000"/>
              </a:lnSpc>
            </a:pPr>
            <a:r>
              <a:rPr lang="en-US" sz="2600">
                <a:solidFill>
                  <a:srgbClr val="ffffff"/>
                </a:solidFill>
                <a:latin typeface="Consolas"/>
                <a:ea typeface="Consolas"/>
              </a:rPr>
              <a:t>$ rm –r tesis</a:t>
            </a:r>
            <a:r>
              <a:rPr lang="en-US" sz="2600">
                <a:solidFill>
                  <a:srgbClr val="000000"/>
                </a:solidFill>
                <a:latin typeface="Consolas"/>
                <a:ea typeface="Consolas"/>
              </a:rPr>
              <a:t> </a:t>
            </a:r>
            <a:r>
              <a:rPr lang="en-US" sz="2600">
                <a:solidFill>
                  <a:srgbClr val="ff0000"/>
                </a:solidFill>
                <a:latin typeface="Consolas"/>
                <a:ea typeface="Consolas"/>
              </a:rPr>
              <a:t>✔</a:t>
            </a:r>
            <a:endParaRPr/>
          </a:p>
        </p:txBody>
      </p:sp>
      <p:sp>
        <p:nvSpPr>
          <p:cNvPr id="213" name="CustomShape 15"/>
          <p:cNvSpPr/>
          <p:nvPr/>
        </p:nvSpPr>
        <p:spPr>
          <a:xfrm>
            <a:off x="10175760" y="5679000"/>
            <a:ext cx="2022840" cy="945720"/>
          </a:xfrm>
          <a:prstGeom prst="rect">
            <a:avLst/>
          </a:prstGeom>
          <a:solidFill>
            <a:srgbClr val="ffffff"/>
          </a:solidFill>
          <a:ln w="9360">
            <a:solidFill>
              <a:srgbClr val="ff0000"/>
            </a:solidFill>
            <a:round/>
          </a:ln>
        </p:spPr>
      </p:sp>
      <p:sp>
        <p:nvSpPr>
          <p:cNvPr id="214" name="CustomShape 16"/>
          <p:cNvSpPr/>
          <p:nvPr/>
        </p:nvSpPr>
        <p:spPr>
          <a:xfrm>
            <a:off x="10212840" y="6086880"/>
            <a:ext cx="1948320" cy="389880"/>
          </a:xfrm>
          <a:prstGeom prst="rect">
            <a:avLst/>
          </a:prstGeom>
          <a:noFill/>
          <a:ln w="9360">
            <a:solidFill>
              <a:srgbClr val="ffffff"/>
            </a:solidFill>
            <a:round/>
          </a:ln>
        </p:spPr>
        <p:txBody>
          <a:bodyPr tIns="91440" bIns="91440"/>
          <a:p>
            <a:pPr>
              <a:lnSpc>
                <a:spcPct val="100000"/>
              </a:lnSpc>
            </a:pPr>
            <a:r>
              <a:rPr lang="en-US" sz="1400">
                <a:solidFill>
                  <a:srgbClr val="ffffff"/>
                </a:solidFill>
                <a:latin typeface="Consolas"/>
                <a:ea typeface="Consolas"/>
              </a:rPr>
              <a:t>$ rm –i</a:t>
            </a:r>
            <a:endParaRPr/>
          </a:p>
        </p:txBody>
      </p:sp>
      <p:sp>
        <p:nvSpPr>
          <p:cNvPr id="215" name="CustomShape 17"/>
          <p:cNvSpPr/>
          <p:nvPr/>
        </p:nvSpPr>
        <p:spPr>
          <a:xfrm>
            <a:off x="10175760" y="5664600"/>
            <a:ext cx="2022840" cy="527040"/>
          </a:xfrm>
          <a:prstGeom prst="rect">
            <a:avLst/>
          </a:prstGeom>
          <a:noFill/>
          <a:ln>
            <a:noFill/>
          </a:ln>
        </p:spPr>
        <p:txBody>
          <a:bodyPr tIns="91440" bIns="91440"/>
          <a:p>
            <a:pPr>
              <a:lnSpc>
                <a:spcPct val="100000"/>
              </a:lnSpc>
            </a:pPr>
            <a:r>
              <a:rPr b="1" lang="en-US" sz="1400">
                <a:solidFill>
                  <a:srgbClr val="000000"/>
                </a:solidFill>
                <a:latin typeface="Arial"/>
                <a:ea typeface="Arial"/>
              </a:rPr>
              <a:t>TIPS...</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16" name="CustomShape 1"/>
          <p:cNvSpPr/>
          <p:nvPr/>
        </p:nvSpPr>
        <p:spPr>
          <a:xfrm>
            <a:off x="6480" y="0"/>
            <a:ext cx="12191760" cy="256320"/>
          </a:xfrm>
          <a:prstGeom prst="rect">
            <a:avLst/>
          </a:prstGeom>
          <a:gradFill>
            <a:gsLst>
              <a:gs pos="0">
                <a:srgbClr val="1e4e79"/>
              </a:gs>
              <a:gs pos="100000">
                <a:srgbClr val="1f3864"/>
              </a:gs>
            </a:gsLst>
            <a:lin ang="0"/>
          </a:gradFill>
          <a:ln>
            <a:noFill/>
          </a:ln>
        </p:spPr>
      </p:sp>
      <p:sp>
        <p:nvSpPr>
          <p:cNvPr id="217" name="CustomShape 2"/>
          <p:cNvSpPr/>
          <p:nvPr/>
        </p:nvSpPr>
        <p:spPr>
          <a:xfrm>
            <a:off x="0" y="6624720"/>
            <a:ext cx="444132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Semana Internacional de la Ciencia</a:t>
            </a:r>
            <a:endParaRPr/>
          </a:p>
        </p:txBody>
      </p:sp>
      <p:sp>
        <p:nvSpPr>
          <p:cNvPr id="218" name="CustomShape 3"/>
          <p:cNvSpPr/>
          <p:nvPr/>
        </p:nvSpPr>
        <p:spPr>
          <a:xfrm>
            <a:off x="4441320" y="6624720"/>
            <a:ext cx="3335760" cy="232920"/>
          </a:xfrm>
          <a:prstGeom prst="rect">
            <a:avLst/>
          </a:prstGeom>
          <a:solidFill>
            <a:srgbClr val="000000"/>
          </a:solidFill>
          <a:ln w="12600">
            <a:solidFill>
              <a:srgbClr val="000000"/>
            </a:solidFill>
            <a:miter/>
          </a:ln>
        </p:spPr>
        <p:txBody>
          <a:bodyPr anchor="ctr"/>
          <a:p>
            <a:pPr algn="ctr">
              <a:lnSpc>
                <a:spcPct val="100000"/>
              </a:lnSpc>
            </a:pPr>
            <a:r>
              <a:rPr b="1" lang="en-US" sz="1200">
                <a:solidFill>
                  <a:srgbClr val="ffffff"/>
                </a:solidFill>
                <a:latin typeface="Calibri"/>
                <a:ea typeface="Calibri"/>
              </a:rPr>
              <a:t>Curso de Computación Científica </a:t>
            </a:r>
            <a:endParaRPr/>
          </a:p>
        </p:txBody>
      </p:sp>
      <p:sp>
        <p:nvSpPr>
          <p:cNvPr id="219" name="CustomShape 4"/>
          <p:cNvSpPr/>
          <p:nvPr/>
        </p:nvSpPr>
        <p:spPr>
          <a:xfrm>
            <a:off x="7777440" y="6624720"/>
            <a:ext cx="4421160" cy="232920"/>
          </a:xfrm>
          <a:prstGeom prst="rect">
            <a:avLst/>
          </a:prstGeom>
          <a:solidFill>
            <a:srgbClr val="1e4e79"/>
          </a:solidFill>
          <a:ln w="12600">
            <a:solidFill>
              <a:srgbClr val="002060"/>
            </a:solidFill>
            <a:miter/>
          </a:ln>
        </p:spPr>
        <p:txBody>
          <a:bodyPr anchor="ctr"/>
          <a:p>
            <a:pPr algn="ctr">
              <a:lnSpc>
                <a:spcPct val="100000"/>
              </a:lnSpc>
            </a:pPr>
            <a:r>
              <a:rPr b="1" lang="en-US" sz="1200">
                <a:solidFill>
                  <a:srgbClr val="ffffff"/>
                </a:solidFill>
                <a:latin typeface="Times New Roman"/>
                <a:ea typeface="Times New Roman"/>
              </a:rPr>
              <a:t>19 de septiembre de 2018</a:t>
            </a:r>
            <a:endParaRPr/>
          </a:p>
        </p:txBody>
      </p:sp>
      <p:sp>
        <p:nvSpPr>
          <p:cNvPr id="220" name="CustomShape 5"/>
          <p:cNvSpPr/>
          <p:nvPr/>
        </p:nvSpPr>
        <p:spPr>
          <a:xfrm>
            <a:off x="1681560" y="-36000"/>
            <a:ext cx="7624800" cy="338400"/>
          </a:xfrm>
          <a:prstGeom prst="rect">
            <a:avLst/>
          </a:prstGeom>
          <a:noFill/>
          <a:ln>
            <a:noFill/>
          </a:ln>
        </p:spPr>
        <p:txBody>
          <a:bodyPr/>
          <a:p>
            <a:pPr>
              <a:lnSpc>
                <a:spcPct val="100000"/>
              </a:lnSpc>
            </a:pPr>
            <a:r>
              <a:rPr b="1" lang="en-US" sz="1600">
                <a:solidFill>
                  <a:srgbClr val="ffffff"/>
                </a:solidFill>
                <a:latin typeface="Calibri"/>
                <a:ea typeface="Calibri"/>
              </a:rPr>
              <a:t>Introducción Shell-UNIX y Programación en BASH</a:t>
            </a:r>
            <a:r>
              <a:rPr b="1" lang="en-US" sz="1600">
                <a:solidFill>
                  <a:srgbClr val="ffffff"/>
                </a:solidFill>
                <a:latin typeface="Calibri"/>
                <a:ea typeface="Calibri"/>
              </a:rPr>
              <a:t>
</a:t>
            </a:r>
            <a:endParaRPr/>
          </a:p>
        </p:txBody>
      </p:sp>
      <p:sp>
        <p:nvSpPr>
          <p:cNvPr id="221" name="CustomShape 6"/>
          <p:cNvSpPr/>
          <p:nvPr/>
        </p:nvSpPr>
        <p:spPr>
          <a:xfrm>
            <a:off x="1426320" y="750600"/>
            <a:ext cx="8032680" cy="1017720"/>
          </a:xfrm>
          <a:prstGeom prst="rect">
            <a:avLst/>
          </a:prstGeom>
          <a:noFill/>
          <a:ln>
            <a:noFill/>
          </a:ln>
        </p:spPr>
        <p:txBody>
          <a:bodyPr tIns="91440" bIns="91440"/>
          <a:p>
            <a:pPr>
              <a:lnSpc>
                <a:spcPct val="100000"/>
              </a:lnSpc>
            </a:pPr>
            <a:r>
              <a:rPr b="1" lang="en-US" sz="3000">
                <a:solidFill>
                  <a:srgbClr val="000000"/>
                </a:solidFill>
                <a:latin typeface="Arial"/>
                <a:ea typeface="Arial"/>
              </a:rPr>
              <a:t>Archivos y Directorios </a:t>
            </a:r>
            <a:endParaRPr/>
          </a:p>
          <a:p>
            <a:pPr>
              <a:lnSpc>
                <a:spcPct val="100000"/>
              </a:lnSpc>
            </a:pPr>
            <a:endParaRPr/>
          </a:p>
          <a:p>
            <a:pPr>
              <a:lnSpc>
                <a:spcPct val="100000"/>
              </a:lnSpc>
            </a:pPr>
            <a:endParaRPr/>
          </a:p>
        </p:txBody>
      </p:sp>
      <p:sp>
        <p:nvSpPr>
          <p:cNvPr id="222" name="CustomShape 7"/>
          <p:cNvSpPr/>
          <p:nvPr/>
        </p:nvSpPr>
        <p:spPr>
          <a:xfrm>
            <a:off x="1426320" y="1905840"/>
            <a:ext cx="7245360" cy="307440"/>
          </a:xfrm>
          <a:prstGeom prst="rect">
            <a:avLst/>
          </a:prstGeom>
          <a:noFill/>
          <a:ln>
            <a:noFill/>
          </a:ln>
        </p:spPr>
        <p:txBody>
          <a:bodyPr/>
          <a:p>
            <a:pPr>
              <a:lnSpc>
                <a:spcPct val="100000"/>
              </a:lnSpc>
            </a:pPr>
            <a:r>
              <a:rPr lang="en-US" sz="1400">
                <a:solidFill>
                  <a:srgbClr val="000000"/>
                </a:solidFill>
                <a:latin typeface="Arial"/>
                <a:ea typeface="Arial"/>
              </a:rPr>
              <a:t>Estando en el directorio </a:t>
            </a:r>
            <a:r>
              <a:rPr lang="en-US" sz="1400">
                <a:solidFill>
                  <a:srgbClr val="ff0000"/>
                </a:solidFill>
                <a:latin typeface="Arial"/>
                <a:ea typeface="Arial"/>
              </a:rPr>
              <a:t>data-shell </a:t>
            </a:r>
            <a:r>
              <a:rPr lang="en-US" sz="1400">
                <a:solidFill>
                  <a:srgbClr val="000000"/>
                </a:solidFill>
                <a:latin typeface="Arial"/>
                <a:ea typeface="Arial"/>
              </a:rPr>
              <a:t>creemos de nuevo el directorio </a:t>
            </a:r>
            <a:r>
              <a:rPr lang="en-US" sz="1400">
                <a:solidFill>
                  <a:srgbClr val="ff0000"/>
                </a:solidFill>
                <a:latin typeface="Arial"/>
                <a:ea typeface="Arial"/>
              </a:rPr>
              <a:t>tesis </a:t>
            </a:r>
            <a:r>
              <a:rPr lang="en-US" sz="1400">
                <a:solidFill>
                  <a:srgbClr val="ffffff"/>
                </a:solidFill>
                <a:latin typeface="Consolas"/>
                <a:ea typeface="Consolas"/>
              </a:rPr>
              <a:t>$ mkdir tesis </a:t>
            </a:r>
            <a:endParaRPr/>
          </a:p>
        </p:txBody>
      </p:sp>
      <p:sp>
        <p:nvSpPr>
          <p:cNvPr id="223" name="CustomShape 8"/>
          <p:cNvSpPr/>
          <p:nvPr/>
        </p:nvSpPr>
        <p:spPr>
          <a:xfrm>
            <a:off x="1426320" y="2405160"/>
            <a:ext cx="9069120" cy="1169280"/>
          </a:xfrm>
          <a:prstGeom prst="rect">
            <a:avLst/>
          </a:prstGeom>
          <a:noFill/>
          <a:ln>
            <a:noFill/>
          </a:ln>
        </p:spPr>
        <p:txBody>
          <a:bodyPr/>
          <a:p>
            <a:pPr>
              <a:lnSpc>
                <a:spcPct val="100000"/>
              </a:lnSpc>
            </a:pPr>
            <a:r>
              <a:rPr lang="en-US" sz="1400">
                <a:solidFill>
                  <a:srgbClr val="000000"/>
                </a:solidFill>
                <a:latin typeface="Arial"/>
                <a:ea typeface="Arial"/>
              </a:rPr>
              <a:t>Cree y edite los archivos de texto llamados </a:t>
            </a:r>
            <a:r>
              <a:rPr lang="en-US" sz="1400">
                <a:solidFill>
                  <a:srgbClr val="ff0000"/>
                </a:solidFill>
                <a:latin typeface="Arial"/>
                <a:ea typeface="Arial"/>
              </a:rPr>
              <a:t>final.txt </a:t>
            </a:r>
            <a:r>
              <a:rPr lang="en-US" sz="1400">
                <a:solidFill>
                  <a:srgbClr val="000000"/>
                </a:solidFill>
                <a:latin typeface="Arial"/>
                <a:ea typeface="Arial"/>
              </a:rPr>
              <a:t>y </a:t>
            </a:r>
            <a:r>
              <a:rPr lang="en-US" sz="1400">
                <a:solidFill>
                  <a:srgbClr val="ff0000"/>
                </a:solidFill>
                <a:latin typeface="Arial"/>
                <a:ea typeface="Arial"/>
              </a:rPr>
              <a:t>final_final.txt</a:t>
            </a:r>
            <a:endParaRPr/>
          </a:p>
          <a:p>
            <a:pPr>
              <a:lnSpc>
                <a:spcPct val="100000"/>
              </a:lnSpc>
            </a:pPr>
            <a:r>
              <a:rPr lang="en-US" sz="1400">
                <a:solidFill>
                  <a:srgbClr val="ff0000"/>
                </a:solidFill>
                <a:latin typeface="Arial"/>
                <a:ea typeface="Arial"/>
              </a:rPr>
              <a:t> </a:t>
            </a:r>
            <a:endParaRPr/>
          </a:p>
          <a:p>
            <a:pPr>
              <a:lnSpc>
                <a:spcPct val="100000"/>
              </a:lnSpc>
            </a:pPr>
            <a:r>
              <a:rPr lang="en-US" sz="1400">
                <a:solidFill>
                  <a:srgbClr val="ffffff"/>
                </a:solidFill>
                <a:latin typeface="Consolas"/>
                <a:ea typeface="Consolas"/>
              </a:rPr>
              <a:t>$ gedit final.txt  </a:t>
            </a:r>
            <a:endParaRPr/>
          </a:p>
          <a:p>
            <a:pPr>
              <a:lnSpc>
                <a:spcPct val="100000"/>
              </a:lnSpc>
            </a:pPr>
            <a:endParaRPr/>
          </a:p>
          <a:p>
            <a:pPr>
              <a:lnSpc>
                <a:spcPct val="100000"/>
              </a:lnSpc>
            </a:pPr>
            <a:r>
              <a:rPr lang="en-US" sz="1400">
                <a:solidFill>
                  <a:srgbClr val="ffffff"/>
                </a:solidFill>
                <a:latin typeface="Consolas"/>
                <a:ea typeface="Consolas"/>
              </a:rPr>
              <a:t>$ gedit final_final.txt</a:t>
            </a:r>
            <a:r>
              <a:rPr lang="en-US" sz="1400">
                <a:solidFill>
                  <a:srgbClr val="ff0000"/>
                </a:solidFill>
                <a:latin typeface="Arial"/>
                <a:ea typeface="Arial"/>
              </a:rPr>
              <a:t> </a:t>
            </a:r>
            <a:endParaRPr/>
          </a:p>
        </p:txBody>
      </p:sp>
      <p:sp>
        <p:nvSpPr>
          <p:cNvPr id="224" name="CustomShape 9"/>
          <p:cNvSpPr/>
          <p:nvPr/>
        </p:nvSpPr>
        <p:spPr>
          <a:xfrm>
            <a:off x="1426320" y="3761280"/>
            <a:ext cx="8308440" cy="307440"/>
          </a:xfrm>
          <a:prstGeom prst="rect">
            <a:avLst/>
          </a:prstGeom>
          <a:noFill/>
          <a:ln>
            <a:noFill/>
          </a:ln>
        </p:spPr>
        <p:txBody>
          <a:bodyPr/>
          <a:p>
            <a:pPr>
              <a:lnSpc>
                <a:spcPct val="100000"/>
              </a:lnSpc>
            </a:pPr>
            <a:r>
              <a:rPr lang="en-US" sz="1400">
                <a:solidFill>
                  <a:srgbClr val="000000"/>
                </a:solidFill>
                <a:latin typeface="Arial"/>
                <a:ea typeface="Arial"/>
              </a:rPr>
              <a:t>Ingrese al directorio </a:t>
            </a:r>
            <a:r>
              <a:rPr lang="en-US" sz="1400">
                <a:solidFill>
                  <a:srgbClr val="ff0000"/>
                </a:solidFill>
                <a:latin typeface="Arial"/>
                <a:ea typeface="Arial"/>
              </a:rPr>
              <a:t>tesis</a:t>
            </a:r>
            <a:r>
              <a:rPr lang="en-US" sz="1400">
                <a:solidFill>
                  <a:srgbClr val="000000"/>
                </a:solidFill>
                <a:latin typeface="Arial"/>
                <a:ea typeface="Arial"/>
              </a:rPr>
              <a:t> </a:t>
            </a:r>
            <a:r>
              <a:rPr lang="en-US" sz="1400">
                <a:solidFill>
                  <a:srgbClr val="ffffff"/>
                </a:solidFill>
                <a:latin typeface="Consolas"/>
                <a:ea typeface="Consolas"/>
              </a:rPr>
              <a:t>$ cd tesis</a:t>
            </a:r>
            <a:r>
              <a:rPr lang="en-US" sz="1400">
                <a:solidFill>
                  <a:srgbClr val="000000"/>
                </a:solidFill>
                <a:latin typeface="Consolas"/>
                <a:ea typeface="Consolas"/>
              </a:rPr>
              <a:t> </a:t>
            </a:r>
            <a:r>
              <a:rPr lang="en-US" sz="1400">
                <a:solidFill>
                  <a:srgbClr val="000000"/>
                </a:solidFill>
                <a:latin typeface="Arial"/>
                <a:ea typeface="Arial"/>
              </a:rPr>
              <a:t>y verifiquemos qué hay dentro de este este directorio con </a:t>
            </a:r>
            <a:r>
              <a:rPr lang="en-US" sz="1400">
                <a:solidFill>
                  <a:srgbClr val="ffffff"/>
                </a:solidFill>
                <a:latin typeface="Consolas"/>
                <a:ea typeface="Consolas"/>
              </a:rPr>
              <a:t>$ ls</a:t>
            </a:r>
            <a:endParaRPr/>
          </a:p>
        </p:txBody>
      </p:sp>
      <p:sp>
        <p:nvSpPr>
          <p:cNvPr id="225" name="CustomShape 10"/>
          <p:cNvSpPr/>
          <p:nvPr/>
        </p:nvSpPr>
        <p:spPr>
          <a:xfrm>
            <a:off x="4311360" y="4307760"/>
            <a:ext cx="3299040" cy="461160"/>
          </a:xfrm>
          <a:prstGeom prst="rect">
            <a:avLst/>
          </a:prstGeom>
          <a:noFill/>
          <a:ln>
            <a:noFill/>
          </a:ln>
        </p:spPr>
        <p:txBody>
          <a:bodyPr/>
          <a:p>
            <a:pPr>
              <a:lnSpc>
                <a:spcPct val="100000"/>
              </a:lnSpc>
            </a:pPr>
            <a:r>
              <a:rPr lang="en-US" sz="2400">
                <a:solidFill>
                  <a:srgbClr val="ff0000"/>
                </a:solidFill>
                <a:latin typeface="Arial"/>
                <a:ea typeface="Arial"/>
              </a:rPr>
              <a:t>No están los archivos! </a:t>
            </a:r>
            <a:endParaRPr/>
          </a:p>
        </p:txBody>
      </p:sp>
      <p:sp>
        <p:nvSpPr>
          <p:cNvPr id="226" name="CustomShape 11"/>
          <p:cNvSpPr/>
          <p:nvPr/>
        </p:nvSpPr>
        <p:spPr>
          <a:xfrm>
            <a:off x="1426320" y="4946040"/>
            <a:ext cx="10318320" cy="307440"/>
          </a:xfrm>
          <a:prstGeom prst="rect">
            <a:avLst/>
          </a:prstGeom>
          <a:noFill/>
          <a:ln>
            <a:noFill/>
          </a:ln>
        </p:spPr>
        <p:txBody>
          <a:bodyPr/>
          <a:p>
            <a:pPr>
              <a:lnSpc>
                <a:spcPct val="100000"/>
              </a:lnSpc>
            </a:pPr>
            <a:r>
              <a:rPr lang="en-US" sz="1400">
                <a:solidFill>
                  <a:srgbClr val="000000"/>
                </a:solidFill>
                <a:latin typeface="Arial"/>
                <a:ea typeface="Arial"/>
              </a:rPr>
              <a:t>Se han creado erróneamente en el directorio</a:t>
            </a:r>
            <a:r>
              <a:rPr lang="en-US" sz="1400">
                <a:solidFill>
                  <a:srgbClr val="ff0000"/>
                </a:solidFill>
                <a:latin typeface="Arial"/>
                <a:ea typeface="Arial"/>
              </a:rPr>
              <a:t> data-shell</a:t>
            </a:r>
            <a:r>
              <a:rPr lang="en-US" sz="1400">
                <a:solidFill>
                  <a:srgbClr val="000000"/>
                </a:solidFill>
                <a:latin typeface="Arial"/>
                <a:ea typeface="Arial"/>
              </a:rPr>
              <a:t>, si queremos moverlos a el directorio </a:t>
            </a:r>
            <a:r>
              <a:rPr lang="en-US" sz="1400">
                <a:solidFill>
                  <a:srgbClr val="ff0000"/>
                </a:solidFill>
                <a:latin typeface="Arial"/>
                <a:ea typeface="Arial"/>
              </a:rPr>
              <a:t>tesis</a:t>
            </a:r>
            <a:r>
              <a:rPr lang="en-US" sz="1400">
                <a:solidFill>
                  <a:srgbClr val="000000"/>
                </a:solidFill>
                <a:latin typeface="Arial"/>
                <a:ea typeface="Arial"/>
              </a:rPr>
              <a:t> podemos utilizar comando </a:t>
            </a:r>
            <a:r>
              <a:rPr lang="en-US" sz="1400">
                <a:solidFill>
                  <a:srgbClr val="ff0000"/>
                </a:solidFill>
                <a:latin typeface="Arial"/>
                <a:ea typeface="Arial"/>
              </a:rPr>
              <a:t>mv</a:t>
            </a:r>
            <a:endParaRPr/>
          </a:p>
        </p:txBody>
      </p:sp>
      <p:sp>
        <p:nvSpPr>
          <p:cNvPr id="227" name="CustomShape 12"/>
          <p:cNvSpPr/>
          <p:nvPr/>
        </p:nvSpPr>
        <p:spPr>
          <a:xfrm>
            <a:off x="4065480" y="5460840"/>
            <a:ext cx="4060440" cy="307440"/>
          </a:xfrm>
          <a:prstGeom prst="rect">
            <a:avLst/>
          </a:prstGeom>
          <a:noFill/>
          <a:ln>
            <a:noFill/>
          </a:ln>
        </p:spPr>
        <p:txBody>
          <a:bodyPr/>
          <a:p>
            <a:pPr>
              <a:lnSpc>
                <a:spcPct val="100000"/>
              </a:lnSpc>
            </a:pPr>
            <a:r>
              <a:rPr lang="en-US" sz="1400">
                <a:solidFill>
                  <a:srgbClr val="ffffff"/>
                </a:solidFill>
                <a:latin typeface="Consolas"/>
                <a:ea typeface="Consolas"/>
              </a:rPr>
              <a:t>$ mv ../final.txt ../final_final.txt . </a:t>
            </a:r>
            <a:endParaRPr/>
          </a:p>
        </p:txBody>
      </p:sp>
      <p:sp>
        <p:nvSpPr>
          <p:cNvPr id="228" name="CustomShape 13"/>
          <p:cNvSpPr/>
          <p:nvPr/>
        </p:nvSpPr>
        <p:spPr>
          <a:xfrm>
            <a:off x="9909360" y="5460840"/>
            <a:ext cx="2289240" cy="1163520"/>
          </a:xfrm>
          <a:prstGeom prst="rect">
            <a:avLst/>
          </a:prstGeom>
          <a:solidFill>
            <a:srgbClr val="ffffff"/>
          </a:solidFill>
          <a:ln w="9360">
            <a:solidFill>
              <a:srgbClr val="ff0000"/>
            </a:solidFill>
            <a:round/>
          </a:ln>
        </p:spPr>
      </p:sp>
      <p:sp>
        <p:nvSpPr>
          <p:cNvPr id="229" name="CustomShape 14"/>
          <p:cNvSpPr/>
          <p:nvPr/>
        </p:nvSpPr>
        <p:spPr>
          <a:xfrm>
            <a:off x="9946800" y="5914440"/>
            <a:ext cx="1948320" cy="389880"/>
          </a:xfrm>
          <a:prstGeom prst="rect">
            <a:avLst/>
          </a:prstGeom>
          <a:noFill/>
          <a:ln w="9360">
            <a:solidFill>
              <a:srgbClr val="ffffff"/>
            </a:solidFill>
            <a:round/>
          </a:ln>
        </p:spPr>
        <p:txBody>
          <a:bodyPr tIns="91440" bIns="91440"/>
          <a:p>
            <a:pPr>
              <a:lnSpc>
                <a:spcPct val="100000"/>
              </a:lnSpc>
            </a:pPr>
            <a:r>
              <a:rPr lang="en-US" sz="1400">
                <a:solidFill>
                  <a:srgbClr val="ffffff"/>
                </a:solidFill>
                <a:latin typeface="Consolas"/>
                <a:ea typeface="Consolas"/>
              </a:rPr>
              <a:t>$ cp</a:t>
            </a:r>
            <a:r>
              <a:rPr lang="en-US" sz="1400">
                <a:solidFill>
                  <a:srgbClr val="000000"/>
                </a:solidFill>
                <a:latin typeface="Consolas"/>
                <a:ea typeface="Consolas"/>
              </a:rPr>
              <a:t> </a:t>
            </a:r>
            <a:r>
              <a:rPr lang="en-US" sz="1400">
                <a:solidFill>
                  <a:srgbClr val="000000"/>
                </a:solidFill>
                <a:latin typeface="Arial"/>
                <a:ea typeface="Arial"/>
              </a:rPr>
              <a:t>copiar</a:t>
            </a:r>
            <a:endParaRPr/>
          </a:p>
        </p:txBody>
      </p:sp>
      <p:sp>
        <p:nvSpPr>
          <p:cNvPr id="230" name="CustomShape 15"/>
          <p:cNvSpPr/>
          <p:nvPr/>
        </p:nvSpPr>
        <p:spPr>
          <a:xfrm>
            <a:off x="9909360" y="5528880"/>
            <a:ext cx="2022840" cy="527040"/>
          </a:xfrm>
          <a:prstGeom prst="rect">
            <a:avLst/>
          </a:prstGeom>
          <a:noFill/>
          <a:ln>
            <a:noFill/>
          </a:ln>
        </p:spPr>
        <p:txBody>
          <a:bodyPr tIns="91440" bIns="91440"/>
          <a:p>
            <a:pPr>
              <a:lnSpc>
                <a:spcPct val="100000"/>
              </a:lnSpc>
            </a:pPr>
            <a:r>
              <a:rPr b="1" lang="en-US" sz="1400">
                <a:solidFill>
                  <a:srgbClr val="000000"/>
                </a:solidFill>
                <a:latin typeface="Arial"/>
                <a:ea typeface="Arial"/>
              </a:rPr>
              <a:t>TIPS...</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