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0fa53799b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40fa53799b_1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0fa53799b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40fa53799b_1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0fa53799b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40fa53799b_1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0fa5379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40fa53799b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3f0693bb2c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3f0693bb2c_6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40fa53799b_1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40fa53799b_1_2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40fa53799b_1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g40fa53799b_1_3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3f0693bb2c_6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3f0693bb2c_6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f040ac1b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3f040ac1b9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f040ac1b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3f040ac1b9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f0693bb2c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3f0693bb2c_0_3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f040ac1b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3f040ac1b9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f0693bb2c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3f0693bb2c_6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0fa53799b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40fa53799b_1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0cc837ef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40cc837ef8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6" name="Shape 16"/>
        <p:cNvGrpSpPr/>
        <p:nvPr/>
      </p:nvGrpSpPr>
      <p:grpSpPr>
        <a:xfrm>
          <a:off x="0" y="0"/>
          <a:ext cx="0" cy="0"/>
          <a:chOff x="0" y="0"/>
          <a:chExt cx="0" cy="0"/>
        </a:xfrm>
      </p:grpSpPr>
      <p:sp>
        <p:nvSpPr>
          <p:cNvPr id="17" name="Google Shape;17;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9" name="Google Shape;19;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4" name="Google Shape;44;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5" name="Google Shape;45;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6" name="Google Shape;46;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mt="8000"/>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0" y="6624734"/>
            <a:ext cx="4441370" cy="233266"/>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85" name="Google Shape;85;p13"/>
          <p:cNvSpPr/>
          <p:nvPr/>
        </p:nvSpPr>
        <p:spPr>
          <a:xfrm>
            <a:off x="4441370" y="6624734"/>
            <a:ext cx="3336053" cy="233266"/>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i="0" sz="1200" u="none" cap="none" strike="noStrike">
              <a:solidFill>
                <a:schemeClr val="lt1"/>
              </a:solidFill>
              <a:latin typeface="Calibri"/>
              <a:ea typeface="Calibri"/>
              <a:cs typeface="Calibri"/>
              <a:sym typeface="Calibri"/>
            </a:endParaRPr>
          </a:p>
        </p:txBody>
      </p:sp>
      <p:sp>
        <p:nvSpPr>
          <p:cNvPr id="86" name="Google Shape;86;p13"/>
          <p:cNvSpPr/>
          <p:nvPr/>
        </p:nvSpPr>
        <p:spPr>
          <a:xfrm>
            <a:off x="7777425" y="6624725"/>
            <a:ext cx="4397100" cy="233400"/>
          </a:xfrm>
          <a:prstGeom prst="rect">
            <a:avLst/>
          </a:prstGeom>
          <a:gradFill>
            <a:gsLst>
              <a:gs pos="0">
                <a:srgbClr val="1E4E79"/>
              </a:gs>
              <a:gs pos="100000">
                <a:srgbClr val="1E4E79"/>
              </a:gs>
            </a:gsLst>
            <a:lin ang="0" scaled="0"/>
          </a:gra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a:t>
            </a:r>
            <a:r>
              <a:rPr b="1" i="0" lang="en-US" sz="1200" u="none" cap="none" strike="noStrike">
                <a:solidFill>
                  <a:schemeClr val="lt1"/>
                </a:solidFill>
                <a:latin typeface="Times New Roman"/>
                <a:ea typeface="Times New Roman"/>
                <a:cs typeface="Times New Roman"/>
                <a:sym typeface="Times New Roman"/>
              </a:rPr>
              <a:t> 2018</a:t>
            </a:r>
            <a:endParaRPr/>
          </a:p>
        </p:txBody>
      </p:sp>
      <p:pic>
        <p:nvPicPr>
          <p:cNvPr id="87" name="Google Shape;87;p13"/>
          <p:cNvPicPr preferRelativeResize="0"/>
          <p:nvPr/>
        </p:nvPicPr>
        <p:blipFill rotWithShape="1">
          <a:blip r:embed="rId3">
            <a:alphaModFix/>
          </a:blip>
          <a:srcRect b="0" l="0" r="0" t="0"/>
          <a:stretch/>
        </p:blipFill>
        <p:spPr>
          <a:xfrm>
            <a:off x="4930987" y="5101588"/>
            <a:ext cx="2283780" cy="1131218"/>
          </a:xfrm>
          <a:prstGeom prst="rect">
            <a:avLst/>
          </a:prstGeom>
          <a:noFill/>
          <a:ln>
            <a:noFill/>
          </a:ln>
        </p:spPr>
      </p:pic>
      <p:sp>
        <p:nvSpPr>
          <p:cNvPr id="88" name="Google Shape;88;p13"/>
          <p:cNvSpPr txBox="1"/>
          <p:nvPr>
            <p:ph type="title"/>
          </p:nvPr>
        </p:nvSpPr>
        <p:spPr>
          <a:xfrm>
            <a:off x="0" y="1"/>
            <a:ext cx="12192000" cy="1690688"/>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4400"/>
              <a:buFont typeface="Calibri"/>
              <a:buNone/>
            </a:pPr>
            <a:r>
              <a:rPr lang="en-US">
                <a:solidFill>
                  <a:schemeClr val="lt1"/>
                </a:solidFill>
              </a:rPr>
              <a:t>Introducción Shell-UNIX y Programación en BASH</a:t>
            </a:r>
            <a:endParaRPr/>
          </a:p>
        </p:txBody>
      </p:sp>
      <p:sp>
        <p:nvSpPr>
          <p:cNvPr id="89" name="Google Shape;89;p13"/>
          <p:cNvSpPr/>
          <p:nvPr/>
        </p:nvSpPr>
        <p:spPr>
          <a:xfrm>
            <a:off x="138221" y="1416996"/>
            <a:ext cx="12036356" cy="77821"/>
          </a:xfrm>
          <a:prstGeom prst="rect">
            <a:avLst/>
          </a:prstGeom>
          <a:solidFill>
            <a:srgbClr val="2E75B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3"/>
          <p:cNvSpPr/>
          <p:nvPr/>
        </p:nvSpPr>
        <p:spPr>
          <a:xfrm>
            <a:off x="984528" y="1601920"/>
            <a:ext cx="11190050" cy="77821"/>
          </a:xfrm>
          <a:prstGeom prst="rect">
            <a:avLst/>
          </a:prstGeom>
          <a:solidFill>
            <a:srgbClr val="17161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3"/>
          <p:cNvSpPr/>
          <p:nvPr/>
        </p:nvSpPr>
        <p:spPr>
          <a:xfrm>
            <a:off x="3963717" y="3429000"/>
            <a:ext cx="4264565"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Facultad de Ciencias</a:t>
            </a:r>
            <a:endParaRPr sz="2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Escuela de Física</a:t>
            </a:r>
            <a:endParaRPr sz="2000">
              <a:solidFill>
                <a:schemeClr val="dk1"/>
              </a:solidFill>
              <a:latin typeface="Times New Roman"/>
              <a:ea typeface="Times New Roman"/>
              <a:cs typeface="Times New Roman"/>
              <a:sym typeface="Times New Roman"/>
            </a:endParaRPr>
          </a:p>
        </p:txBody>
      </p:sp>
      <p:sp>
        <p:nvSpPr>
          <p:cNvPr id="92" name="Google Shape;92;p13"/>
          <p:cNvSpPr/>
          <p:nvPr/>
        </p:nvSpPr>
        <p:spPr>
          <a:xfrm>
            <a:off x="2571700" y="2548150"/>
            <a:ext cx="7169400" cy="708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dk1"/>
                </a:solidFill>
                <a:latin typeface="Times New Roman"/>
                <a:ea typeface="Times New Roman"/>
                <a:cs typeface="Times New Roman"/>
                <a:sym typeface="Times New Roman"/>
              </a:rPr>
              <a:t>Semana Internacional de la Ciencia</a:t>
            </a:r>
            <a:endParaRPr/>
          </a:p>
        </p:txBody>
      </p:sp>
      <p:sp>
        <p:nvSpPr>
          <p:cNvPr id="93" name="Google Shape;93;p13"/>
          <p:cNvSpPr/>
          <p:nvPr/>
        </p:nvSpPr>
        <p:spPr>
          <a:xfrm>
            <a:off x="4095873" y="4309475"/>
            <a:ext cx="39540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19 de septiembre de</a:t>
            </a:r>
            <a:r>
              <a:rPr b="0" i="0" lang="en-US" sz="2000" u="none" cap="none" strike="noStrike">
                <a:solidFill>
                  <a:schemeClr val="dk1"/>
                </a:solidFill>
                <a:latin typeface="Times New Roman"/>
                <a:ea typeface="Times New Roman"/>
                <a:cs typeface="Times New Roman"/>
                <a:sym typeface="Times New Roman"/>
              </a:rPr>
              <a:t> 2018</a:t>
            </a:r>
            <a:endParaRPr/>
          </a:p>
        </p:txBody>
      </p:sp>
      <p:pic>
        <p:nvPicPr>
          <p:cNvPr id="94" name="Google Shape;94;p13"/>
          <p:cNvPicPr preferRelativeResize="0"/>
          <p:nvPr/>
        </p:nvPicPr>
        <p:blipFill>
          <a:blip r:embed="rId4">
            <a:alphaModFix/>
          </a:blip>
          <a:stretch>
            <a:fillRect/>
          </a:stretch>
        </p:blipFill>
        <p:spPr>
          <a:xfrm>
            <a:off x="8277248" y="5179537"/>
            <a:ext cx="2491075" cy="975325"/>
          </a:xfrm>
          <a:prstGeom prst="rect">
            <a:avLst/>
          </a:prstGeom>
          <a:noFill/>
          <a:ln>
            <a:noFill/>
          </a:ln>
        </p:spPr>
      </p:pic>
      <p:pic>
        <p:nvPicPr>
          <p:cNvPr id="95" name="Google Shape;95;p13"/>
          <p:cNvPicPr preferRelativeResize="0"/>
          <p:nvPr/>
        </p:nvPicPr>
        <p:blipFill>
          <a:blip r:embed="rId5">
            <a:alphaModFix/>
          </a:blip>
          <a:stretch>
            <a:fillRect/>
          </a:stretch>
        </p:blipFill>
        <p:spPr>
          <a:xfrm>
            <a:off x="1604893" y="5313199"/>
            <a:ext cx="2589257" cy="70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2" name="Shape 262"/>
        <p:cNvGrpSpPr/>
        <p:nvPr/>
      </p:nvGrpSpPr>
      <p:grpSpPr>
        <a:xfrm>
          <a:off x="0" y="0"/>
          <a:ext cx="0" cy="0"/>
          <a:chOff x="0" y="0"/>
          <a:chExt cx="0" cy="0"/>
        </a:xfrm>
      </p:grpSpPr>
      <p:sp>
        <p:nvSpPr>
          <p:cNvPr id="263" name="Google Shape;263;p22"/>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4" name="Google Shape;264;p22"/>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265" name="Google Shape;265;p22"/>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266" name="Google Shape;266;p22"/>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267" name="Google Shape;267;p22"/>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268" name="Google Shape;268;p22"/>
          <p:cNvSpPr txBox="1"/>
          <p:nvPr/>
        </p:nvSpPr>
        <p:spPr>
          <a:xfrm>
            <a:off x="1688025" y="1561100"/>
            <a:ext cx="4138500" cy="1469400"/>
          </a:xfrm>
          <a:prstGeom prst="rect">
            <a:avLst/>
          </a:prstGeom>
          <a:no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19177C"/>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filename </a:t>
            </a:r>
            <a:r>
              <a:rPr b="1" lang="en-US" sz="1200">
                <a:solidFill>
                  <a:srgbClr val="008000"/>
                </a:solidFill>
                <a:highlight>
                  <a:srgbClr val="F8F8F8"/>
                </a:highlight>
                <a:latin typeface="Consolas"/>
                <a:ea typeface="Consolas"/>
                <a:cs typeface="Consolas"/>
                <a:sym typeface="Consolas"/>
              </a:rPr>
              <a:t>in</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.dat</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echo</a:t>
            </a:r>
            <a:r>
              <a:rPr lang="en-US" sz="1200">
                <a:solidFill>
                  <a:srgbClr val="6E5494"/>
                </a:solidFill>
                <a:highlight>
                  <a:srgbClr val="F8F8F8"/>
                </a:highlight>
                <a:latin typeface="Consolas"/>
                <a:ea typeface="Consolas"/>
                <a:cs typeface="Consolas"/>
                <a:sym typeface="Consolas"/>
              </a:rPr>
              <a:t> </a:t>
            </a:r>
            <a:r>
              <a:rPr lang="en-US" sz="1200">
                <a:solidFill>
                  <a:srgbClr val="19177C"/>
                </a:solidFill>
                <a:highlight>
                  <a:srgbClr val="F8F8F8"/>
                </a:highlight>
                <a:latin typeface="Consolas"/>
                <a:ea typeface="Consolas"/>
                <a:cs typeface="Consolas"/>
                <a:sym typeface="Consolas"/>
              </a:rPr>
              <a:t>$filename</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head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100 </a:t>
            </a:r>
            <a:r>
              <a:rPr lang="en-US" sz="1200">
                <a:solidFill>
                  <a:srgbClr val="19177C"/>
                </a:solidFill>
                <a:highlight>
                  <a:srgbClr val="F8F8F8"/>
                </a:highlight>
                <a:latin typeface="Consolas"/>
                <a:ea typeface="Consolas"/>
                <a:cs typeface="Consolas"/>
                <a:sym typeface="Consolas"/>
              </a:rPr>
              <a:t>$filename</a:t>
            </a:r>
            <a:r>
              <a:rPr lang="en-US" sz="1200">
                <a:solidFill>
                  <a:srgbClr val="6E5494"/>
                </a:solidFill>
                <a:highlight>
                  <a:srgbClr val="F8F8F8"/>
                </a:highlight>
                <a:latin typeface="Consolas"/>
                <a:ea typeface="Consolas"/>
                <a:cs typeface="Consolas"/>
                <a:sym typeface="Consolas"/>
              </a:rPr>
              <a:t> | tail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20</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done</a:t>
            </a:r>
            <a:endParaRPr b="1" sz="1200">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800"/>
              </a:spcAft>
              <a:buNone/>
            </a:pPr>
            <a:r>
              <a:t/>
            </a:r>
            <a:endParaRPr sz="1200">
              <a:solidFill>
                <a:srgbClr val="19177C"/>
              </a:solidFill>
              <a:highlight>
                <a:srgbClr val="F8F8F8"/>
              </a:highlight>
              <a:latin typeface="Consolas"/>
              <a:ea typeface="Consolas"/>
              <a:cs typeface="Consolas"/>
              <a:sym typeface="Consolas"/>
            </a:endParaRPr>
          </a:p>
        </p:txBody>
      </p:sp>
      <p:sp>
        <p:nvSpPr>
          <p:cNvPr id="269" name="Google Shape;269;p22"/>
          <p:cNvSpPr txBox="1"/>
          <p:nvPr/>
        </p:nvSpPr>
        <p:spPr>
          <a:xfrm>
            <a:off x="1263875" y="1291400"/>
            <a:ext cx="8800800" cy="338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a:solidFill>
                  <a:srgbClr val="333333"/>
                </a:solidFill>
                <a:highlight>
                  <a:srgbClr val="FFFFFF"/>
                </a:highlight>
              </a:rPr>
              <a:t>He aquí un bucle un poco más complicado:</a:t>
            </a:r>
            <a:endParaRPr/>
          </a:p>
        </p:txBody>
      </p:sp>
      <p:sp>
        <p:nvSpPr>
          <p:cNvPr id="270" name="Google Shape;270;p22"/>
          <p:cNvSpPr txBox="1"/>
          <p:nvPr/>
        </p:nvSpPr>
        <p:spPr>
          <a:xfrm>
            <a:off x="1263875" y="2883500"/>
            <a:ext cx="9559200" cy="81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a:solidFill>
                  <a:srgbClr val="333333"/>
                </a:solidFill>
                <a:highlight>
                  <a:srgbClr val="FFFFFF"/>
                </a:highlight>
              </a:rPr>
              <a:t>La terminal comienza expandiendo </a:t>
            </a:r>
            <a:r>
              <a:rPr lang="en-US">
                <a:solidFill>
                  <a:srgbClr val="3D90D9"/>
                </a:solidFill>
                <a:highlight>
                  <a:srgbClr val="E7E7E7"/>
                </a:highlight>
                <a:latin typeface="Consolas"/>
                <a:ea typeface="Consolas"/>
                <a:cs typeface="Consolas"/>
                <a:sym typeface="Consolas"/>
              </a:rPr>
              <a:t>*.dat</a:t>
            </a:r>
            <a:r>
              <a:rPr lang="en-US">
                <a:solidFill>
                  <a:srgbClr val="333333"/>
                </a:solidFill>
                <a:highlight>
                  <a:srgbClr val="FFFFFF"/>
                </a:highlight>
              </a:rPr>
              <a:t> para crear la lista de archivos que procesará. Después de esto, el </a:t>
            </a:r>
            <a:r>
              <a:rPr b="1" lang="en-US">
                <a:solidFill>
                  <a:srgbClr val="333333"/>
                </a:solidFill>
                <a:highlight>
                  <a:srgbClr val="FFFFFF"/>
                </a:highlight>
              </a:rPr>
              <a:t>cuerpo del bucle</a:t>
            </a:r>
            <a:r>
              <a:rPr lang="en-US">
                <a:solidFill>
                  <a:srgbClr val="333333"/>
                </a:solidFill>
                <a:highlight>
                  <a:srgbClr val="FFFFFF"/>
                </a:highlight>
              </a:rPr>
              <a:t> ejecuta dos comandos para cada uno de esos archivos. El primero, </a:t>
            </a:r>
            <a:r>
              <a:rPr lang="en-US">
                <a:solidFill>
                  <a:srgbClr val="3D90D9"/>
                </a:solidFill>
                <a:highlight>
                  <a:srgbClr val="E7E7E7"/>
                </a:highlight>
                <a:latin typeface="Consolas"/>
                <a:ea typeface="Consolas"/>
                <a:cs typeface="Consolas"/>
                <a:sym typeface="Consolas"/>
              </a:rPr>
              <a:t>echo</a:t>
            </a:r>
            <a:r>
              <a:rPr lang="en-US">
                <a:solidFill>
                  <a:srgbClr val="333333"/>
                </a:solidFill>
                <a:highlight>
                  <a:srgbClr val="FFFFFF"/>
                </a:highlight>
              </a:rPr>
              <a:t>, simplemente imprime sus parámetros de línea de comandos a la salida estándar. Por ejemplo:</a:t>
            </a:r>
            <a:endParaRPr/>
          </a:p>
        </p:txBody>
      </p:sp>
      <p:sp>
        <p:nvSpPr>
          <p:cNvPr id="271" name="Google Shape;271;p22"/>
          <p:cNvSpPr txBox="1"/>
          <p:nvPr/>
        </p:nvSpPr>
        <p:spPr>
          <a:xfrm>
            <a:off x="1681425" y="3726450"/>
            <a:ext cx="3000000" cy="3387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800"/>
              </a:spcAft>
              <a:buNone/>
            </a:pPr>
            <a:r>
              <a:rPr lang="en-US" sz="1000">
                <a:solidFill>
                  <a:srgbClr val="19177C"/>
                </a:solidFill>
                <a:highlight>
                  <a:srgbClr val="F8F8F8"/>
                </a:highlight>
                <a:latin typeface="Consolas"/>
                <a:ea typeface="Consolas"/>
                <a:cs typeface="Consolas"/>
                <a:sym typeface="Consolas"/>
              </a:rPr>
              <a:t>$ </a:t>
            </a:r>
            <a:r>
              <a:rPr lang="en-US" sz="1000">
                <a:solidFill>
                  <a:srgbClr val="008000"/>
                </a:solidFill>
                <a:highlight>
                  <a:srgbClr val="F8F8F8"/>
                </a:highlight>
                <a:latin typeface="Consolas"/>
                <a:ea typeface="Consolas"/>
                <a:cs typeface="Consolas"/>
                <a:sym typeface="Consolas"/>
              </a:rPr>
              <a:t>echo </a:t>
            </a:r>
            <a:r>
              <a:rPr lang="en-US" sz="1000">
                <a:solidFill>
                  <a:srgbClr val="6E5494"/>
                </a:solidFill>
                <a:highlight>
                  <a:srgbClr val="F8F8F8"/>
                </a:highlight>
                <a:latin typeface="Consolas"/>
                <a:ea typeface="Consolas"/>
                <a:cs typeface="Consolas"/>
                <a:sym typeface="Consolas"/>
              </a:rPr>
              <a:t>hello there</a:t>
            </a:r>
            <a:endParaRPr sz="1000">
              <a:solidFill>
                <a:srgbClr val="6E5494"/>
              </a:solidFill>
              <a:highlight>
                <a:srgbClr val="F8F8F8"/>
              </a:highlight>
              <a:latin typeface="Consolas"/>
              <a:ea typeface="Consolas"/>
              <a:cs typeface="Consolas"/>
              <a:sym typeface="Consolas"/>
            </a:endParaRPr>
          </a:p>
        </p:txBody>
      </p:sp>
      <p:sp>
        <p:nvSpPr>
          <p:cNvPr id="272" name="Google Shape;272;p22"/>
          <p:cNvSpPr txBox="1"/>
          <p:nvPr/>
        </p:nvSpPr>
        <p:spPr>
          <a:xfrm>
            <a:off x="4183325" y="3687000"/>
            <a:ext cx="3000000" cy="4176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800"/>
              </a:spcAft>
              <a:buNone/>
            </a:pPr>
            <a:r>
              <a:rPr lang="en-US" sz="1000">
                <a:solidFill>
                  <a:srgbClr val="303030"/>
                </a:solidFill>
                <a:highlight>
                  <a:srgbClr val="F8F8F8"/>
                </a:highlight>
                <a:latin typeface="Consolas"/>
                <a:ea typeface="Consolas"/>
                <a:cs typeface="Consolas"/>
                <a:sym typeface="Consolas"/>
              </a:rPr>
              <a:t>hello there</a:t>
            </a:r>
            <a:endParaRPr sz="1000">
              <a:solidFill>
                <a:srgbClr val="303030"/>
              </a:solidFill>
              <a:highlight>
                <a:srgbClr val="F8F8F8"/>
              </a:highlight>
              <a:latin typeface="Consolas"/>
              <a:ea typeface="Consolas"/>
              <a:cs typeface="Consolas"/>
              <a:sym typeface="Consolas"/>
            </a:endParaRPr>
          </a:p>
        </p:txBody>
      </p:sp>
      <p:sp>
        <p:nvSpPr>
          <p:cNvPr id="273" name="Google Shape;273;p22"/>
          <p:cNvSpPr txBox="1"/>
          <p:nvPr/>
        </p:nvSpPr>
        <p:spPr>
          <a:xfrm>
            <a:off x="1263825" y="3912750"/>
            <a:ext cx="9559200" cy="8694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US">
                <a:solidFill>
                  <a:srgbClr val="333333"/>
                </a:solidFill>
                <a:highlight>
                  <a:srgbClr val="FFFFFF"/>
                </a:highlight>
              </a:rPr>
              <a:t>En este caso, ya que la terminal expande </a:t>
            </a:r>
            <a:r>
              <a:rPr lang="en-US">
                <a:solidFill>
                  <a:srgbClr val="3D90D9"/>
                </a:solidFill>
                <a:highlight>
                  <a:srgbClr val="E7E7E7"/>
                </a:highlight>
                <a:latin typeface="Consolas"/>
                <a:ea typeface="Consolas"/>
                <a:cs typeface="Consolas"/>
                <a:sym typeface="Consolas"/>
              </a:rPr>
              <a:t>$filename</a:t>
            </a:r>
            <a:r>
              <a:rPr lang="en-US">
                <a:solidFill>
                  <a:srgbClr val="333333"/>
                </a:solidFill>
                <a:highlight>
                  <a:srgbClr val="FFFFFF"/>
                </a:highlight>
              </a:rPr>
              <a:t> para que sea el nombre de un archivo, </a:t>
            </a:r>
            <a:r>
              <a:rPr lang="en-US">
                <a:solidFill>
                  <a:srgbClr val="3D90D9"/>
                </a:solidFill>
                <a:highlight>
                  <a:srgbClr val="E7E7E7"/>
                </a:highlight>
                <a:latin typeface="Consolas"/>
                <a:ea typeface="Consolas"/>
                <a:cs typeface="Consolas"/>
                <a:sym typeface="Consolas"/>
              </a:rPr>
              <a:t>echo $filename</a:t>
            </a:r>
            <a:r>
              <a:rPr lang="en-US">
                <a:solidFill>
                  <a:srgbClr val="333333"/>
                </a:solidFill>
                <a:highlight>
                  <a:srgbClr val="FFFFFF"/>
                </a:highlight>
              </a:rPr>
              <a:t> sólo imprime el nombre del archivo. Ten en cuenta que no podemos escribir esto como:</a:t>
            </a:r>
            <a:endParaRPr/>
          </a:p>
        </p:txBody>
      </p:sp>
      <p:sp>
        <p:nvSpPr>
          <p:cNvPr id="274" name="Google Shape;274;p22"/>
          <p:cNvSpPr txBox="1"/>
          <p:nvPr/>
        </p:nvSpPr>
        <p:spPr>
          <a:xfrm>
            <a:off x="1681425" y="4882800"/>
            <a:ext cx="3000000" cy="16224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filename </a:t>
            </a:r>
            <a:r>
              <a:rPr b="1" lang="en-US" sz="1200">
                <a:solidFill>
                  <a:srgbClr val="008000"/>
                </a:solidFill>
                <a:highlight>
                  <a:srgbClr val="F8F8F8"/>
                </a:highlight>
                <a:latin typeface="Consolas"/>
                <a:ea typeface="Consolas"/>
                <a:cs typeface="Consolas"/>
                <a:sym typeface="Consolas"/>
              </a:rPr>
              <a:t>in</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.dat</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lang="en-US" sz="1200">
                <a:solidFill>
                  <a:srgbClr val="19177C"/>
                </a:solidFill>
                <a:highlight>
                  <a:srgbClr val="F8F8F8"/>
                </a:highlight>
                <a:latin typeface="Consolas"/>
                <a:ea typeface="Consolas"/>
                <a:cs typeface="Consolas"/>
                <a:sym typeface="Consolas"/>
              </a:rPr>
              <a:t>$filename</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head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100 </a:t>
            </a:r>
            <a:r>
              <a:rPr lang="en-US" sz="1200">
                <a:solidFill>
                  <a:srgbClr val="19177C"/>
                </a:solidFill>
                <a:highlight>
                  <a:srgbClr val="F8F8F8"/>
                </a:highlight>
                <a:latin typeface="Consolas"/>
                <a:ea typeface="Consolas"/>
                <a:cs typeface="Consolas"/>
                <a:sym typeface="Consolas"/>
              </a:rPr>
              <a:t>$filename</a:t>
            </a:r>
            <a:r>
              <a:rPr lang="en-US" sz="1200">
                <a:solidFill>
                  <a:srgbClr val="6E5494"/>
                </a:solidFill>
                <a:highlight>
                  <a:srgbClr val="F8F8F8"/>
                </a:highlight>
                <a:latin typeface="Consolas"/>
                <a:ea typeface="Consolas"/>
                <a:cs typeface="Consolas"/>
                <a:sym typeface="Consolas"/>
              </a:rPr>
              <a:t> | tail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20</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done</a:t>
            </a:r>
            <a:endParaRPr b="1" sz="1200">
              <a:solidFill>
                <a:srgbClr val="008000"/>
              </a:solidFill>
              <a:highlight>
                <a:srgbClr val="F8F8F8"/>
              </a:highlight>
              <a:latin typeface="Consolas"/>
              <a:ea typeface="Consolas"/>
              <a:cs typeface="Consolas"/>
              <a:sym typeface="Consolas"/>
            </a:endParaRPr>
          </a:p>
        </p:txBody>
      </p:sp>
      <p:sp>
        <p:nvSpPr>
          <p:cNvPr id="275" name="Google Shape;275;p22"/>
          <p:cNvSpPr/>
          <p:nvPr/>
        </p:nvSpPr>
        <p:spPr>
          <a:xfrm>
            <a:off x="3792950" y="4593600"/>
            <a:ext cx="584700" cy="603300"/>
          </a:xfrm>
          <a:prstGeom prst="mathMultiply">
            <a:avLst>
              <a:gd fmla="val 23520" name="adj1"/>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
        <p:nvSpPr>
          <p:cNvPr id="276" name="Google Shape;276;p22"/>
          <p:cNvSpPr txBox="1"/>
          <p:nvPr/>
        </p:nvSpPr>
        <p:spPr>
          <a:xfrm>
            <a:off x="4510150" y="4828025"/>
            <a:ext cx="6245400" cy="11616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US">
                <a:solidFill>
                  <a:srgbClr val="333333"/>
                </a:solidFill>
                <a:highlight>
                  <a:srgbClr val="FFFFFF"/>
                </a:highlight>
              </a:rPr>
              <a:t>L</a:t>
            </a:r>
            <a:r>
              <a:rPr lang="en-US">
                <a:solidFill>
                  <a:srgbClr val="333333"/>
                </a:solidFill>
                <a:highlight>
                  <a:srgbClr val="FFFFFF"/>
                </a:highlight>
              </a:rPr>
              <a:t>a primera vez a través del bucle, cuando </a:t>
            </a:r>
            <a:r>
              <a:rPr lang="en-US">
                <a:solidFill>
                  <a:srgbClr val="3D90D9"/>
                </a:solidFill>
                <a:highlight>
                  <a:srgbClr val="E7E7E7"/>
                </a:highlight>
                <a:latin typeface="Consolas"/>
                <a:ea typeface="Consolas"/>
                <a:cs typeface="Consolas"/>
                <a:sym typeface="Consolas"/>
              </a:rPr>
              <a:t>$filename</a:t>
            </a:r>
            <a:r>
              <a:rPr lang="en-US">
                <a:solidFill>
                  <a:srgbClr val="333333"/>
                </a:solidFill>
                <a:highlight>
                  <a:srgbClr val="FFFFFF"/>
                </a:highlight>
              </a:rPr>
              <a:t> se expande a </a:t>
            </a:r>
            <a:r>
              <a:rPr lang="en-US">
                <a:solidFill>
                  <a:srgbClr val="3D90D9"/>
                </a:solidFill>
                <a:highlight>
                  <a:srgbClr val="E7E7E7"/>
                </a:highlight>
                <a:latin typeface="Consolas"/>
                <a:ea typeface="Consolas"/>
                <a:cs typeface="Consolas"/>
                <a:sym typeface="Consolas"/>
              </a:rPr>
              <a:t>basilisk.dat</a:t>
            </a:r>
            <a:r>
              <a:rPr lang="en-US">
                <a:solidFill>
                  <a:srgbClr val="333333"/>
                </a:solidFill>
                <a:highlight>
                  <a:srgbClr val="FFFFFF"/>
                </a:highlight>
              </a:rPr>
              <a:t>, la terminal intentará ejecutar </a:t>
            </a:r>
            <a:r>
              <a:rPr lang="en-US">
                <a:solidFill>
                  <a:srgbClr val="3D90D9"/>
                </a:solidFill>
                <a:highlight>
                  <a:srgbClr val="E7E7E7"/>
                </a:highlight>
                <a:latin typeface="Consolas"/>
                <a:ea typeface="Consolas"/>
                <a:cs typeface="Consolas"/>
                <a:sym typeface="Consolas"/>
              </a:rPr>
              <a:t>basilisk.dat</a:t>
            </a:r>
            <a:r>
              <a:rPr lang="en-US">
                <a:solidFill>
                  <a:srgbClr val="333333"/>
                </a:solidFill>
                <a:highlight>
                  <a:srgbClr val="FFFFFF"/>
                </a:highlight>
              </a:rPr>
              <a:t> como un programa. </a:t>
            </a:r>
            <a:endParaRPr/>
          </a:p>
        </p:txBody>
      </p:sp>
      <p:sp>
        <p:nvSpPr>
          <p:cNvPr id="277" name="Google Shape;277;p22"/>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EJEMPLO 3</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8" name="Google Shape;278;p22"/>
          <p:cNvSpPr/>
          <p:nvPr/>
        </p:nvSpPr>
        <p:spPr>
          <a:xfrm>
            <a:off x="3537775" y="36913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2" name="Shape 282"/>
        <p:cNvGrpSpPr/>
        <p:nvPr/>
      </p:nvGrpSpPr>
      <p:grpSpPr>
        <a:xfrm>
          <a:off x="0" y="0"/>
          <a:ext cx="0" cy="0"/>
          <a:chOff x="0" y="0"/>
          <a:chExt cx="0" cy="0"/>
        </a:xfrm>
      </p:grpSpPr>
      <p:sp>
        <p:nvSpPr>
          <p:cNvPr id="283" name="Google Shape;283;p23"/>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PIPELINE DE NELLE: PROCESANDO ARCHIVOS</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4" name="Google Shape;284;p23"/>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5" name="Google Shape;285;p23"/>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286" name="Google Shape;286;p23"/>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287" name="Google Shape;287;p23"/>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288" name="Google Shape;288;p23"/>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289" name="Google Shape;289;p23"/>
          <p:cNvSpPr txBox="1"/>
          <p:nvPr/>
        </p:nvSpPr>
        <p:spPr>
          <a:xfrm>
            <a:off x="1236450" y="1234775"/>
            <a:ext cx="9443100" cy="13206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US">
                <a:solidFill>
                  <a:srgbClr val="333333"/>
                </a:solidFill>
                <a:highlight>
                  <a:srgbClr val="FFFFFF"/>
                </a:highlight>
              </a:rPr>
              <a:t>Nelle ahora está lista para procesar sus archivos de datos. Dado que todavía está aprendiendo cómo utilizar la terminal, decide construir los comandos requeridos en etapas. Su primer paso es asegurarse de que puede seleccionar los archivos correctos (recuerda, aquellos cuyos nombres terminan en ‘A’ o ‘B’, en lugar de ‘Z’). Posicionada en su directorio home, Nelle teclea:</a:t>
            </a:r>
            <a:endParaRPr/>
          </a:p>
        </p:txBody>
      </p:sp>
      <p:sp>
        <p:nvSpPr>
          <p:cNvPr id="290" name="Google Shape;290;p23"/>
          <p:cNvSpPr txBox="1"/>
          <p:nvPr/>
        </p:nvSpPr>
        <p:spPr>
          <a:xfrm>
            <a:off x="1449650" y="2260425"/>
            <a:ext cx="3396600" cy="14478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cd </a:t>
            </a:r>
            <a:r>
              <a:rPr lang="en-US" sz="1200">
                <a:solidFill>
                  <a:srgbClr val="6E5494"/>
                </a:solidFill>
                <a:highlight>
                  <a:srgbClr val="F8F8F8"/>
                </a:highlight>
                <a:latin typeface="Consolas"/>
                <a:ea typeface="Consolas"/>
                <a:cs typeface="Consolas"/>
                <a:sym typeface="Consolas"/>
              </a:rPr>
              <a:t>north-pacific-gyre/2012-07-03</a:t>
            </a:r>
            <a:br>
              <a:rPr lang="en-US" sz="1200">
                <a:solidFill>
                  <a:srgbClr val="6E5494"/>
                </a:solidFill>
                <a:highlight>
                  <a:srgbClr val="F8F8F8"/>
                </a:highlight>
                <a:latin typeface="Consolas"/>
                <a:ea typeface="Consolas"/>
                <a:cs typeface="Consolas"/>
                <a:sym typeface="Consolas"/>
              </a:rPr>
            </a:br>
            <a:r>
              <a:rPr lang="en-US" sz="1200">
                <a:solidFill>
                  <a:srgbClr val="19177C"/>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datafile </a:t>
            </a:r>
            <a:r>
              <a:rPr b="1" lang="en-US" sz="1200">
                <a:solidFill>
                  <a:srgbClr val="008000"/>
                </a:solidFill>
                <a:highlight>
                  <a:srgbClr val="F8F8F8"/>
                </a:highlight>
                <a:latin typeface="Consolas"/>
                <a:ea typeface="Consolas"/>
                <a:cs typeface="Consolas"/>
                <a:sym typeface="Consolas"/>
              </a:rPr>
              <a:t>in </a:t>
            </a:r>
            <a:r>
              <a:rPr lang="en-US" sz="1200">
                <a:solidFill>
                  <a:srgbClr val="6E5494"/>
                </a:solidFill>
                <a:highlight>
                  <a:srgbClr val="F8F8F8"/>
                </a:highlight>
                <a:latin typeface="Consolas"/>
                <a:ea typeface="Consolas"/>
                <a:cs typeface="Consolas"/>
                <a:sym typeface="Consolas"/>
              </a:rPr>
              <a:t>NENE</a:t>
            </a:r>
            <a:r>
              <a:rPr b="1" lang="en-US" sz="1200">
                <a:solidFill>
                  <a:srgbClr val="008000"/>
                </a:solidFill>
                <a:highlight>
                  <a:srgbClr val="F8F8F8"/>
                </a:highlight>
                <a:latin typeface="Consolas"/>
                <a:ea typeface="Consolas"/>
                <a:cs typeface="Consolas"/>
                <a:sym typeface="Consolas"/>
              </a:rPr>
              <a:t>*</a:t>
            </a:r>
            <a:r>
              <a:rPr lang="en-US" sz="1200">
                <a:solidFill>
                  <a:srgbClr val="666666"/>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AB].txt</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echo</a:t>
            </a:r>
            <a:r>
              <a:rPr lang="en-US" sz="1200">
                <a:solidFill>
                  <a:srgbClr val="6E5494"/>
                </a:solidFill>
                <a:highlight>
                  <a:srgbClr val="F8F8F8"/>
                </a:highlight>
                <a:latin typeface="Consolas"/>
                <a:ea typeface="Consolas"/>
                <a:cs typeface="Consolas"/>
                <a:sym typeface="Consolas"/>
              </a:rPr>
              <a:t> </a:t>
            </a:r>
            <a:r>
              <a:rPr lang="en-US" sz="1200">
                <a:solidFill>
                  <a:srgbClr val="19177C"/>
                </a:solidFill>
                <a:highlight>
                  <a:srgbClr val="F8F8F8"/>
                </a:highlight>
                <a:latin typeface="Consolas"/>
                <a:ea typeface="Consolas"/>
                <a:cs typeface="Consolas"/>
                <a:sym typeface="Consolas"/>
              </a:rPr>
              <a:t>$datafile</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done</a:t>
            </a:r>
            <a:endParaRPr b="1" sz="1200">
              <a:solidFill>
                <a:srgbClr val="008000"/>
              </a:solidFill>
              <a:highlight>
                <a:srgbClr val="F8F8F8"/>
              </a:highlight>
              <a:latin typeface="Consolas"/>
              <a:ea typeface="Consolas"/>
              <a:cs typeface="Consolas"/>
              <a:sym typeface="Consolas"/>
            </a:endParaRPr>
          </a:p>
        </p:txBody>
      </p:sp>
      <p:sp>
        <p:nvSpPr>
          <p:cNvPr id="291" name="Google Shape;291;p23"/>
          <p:cNvSpPr txBox="1"/>
          <p:nvPr/>
        </p:nvSpPr>
        <p:spPr>
          <a:xfrm>
            <a:off x="5959350" y="2260425"/>
            <a:ext cx="4036800" cy="14478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303030"/>
                </a:solidFill>
                <a:highlight>
                  <a:srgbClr val="F8F8F8"/>
                </a:highlight>
                <a:latin typeface="Consolas"/>
                <a:ea typeface="Consolas"/>
                <a:cs typeface="Consolas"/>
                <a:sym typeface="Consolas"/>
              </a:rPr>
              <a:t>NENE01729A.txt</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NENE01729B.txt</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NENE01736A.txt</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NENE02043A.txt</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NENE02043B.txt</a:t>
            </a:r>
            <a:endParaRPr sz="1200">
              <a:solidFill>
                <a:srgbClr val="303030"/>
              </a:solidFill>
              <a:highlight>
                <a:srgbClr val="F8F8F8"/>
              </a:highlight>
              <a:latin typeface="Consolas"/>
              <a:ea typeface="Consolas"/>
              <a:cs typeface="Consolas"/>
              <a:sym typeface="Consolas"/>
            </a:endParaRPr>
          </a:p>
        </p:txBody>
      </p:sp>
      <p:sp>
        <p:nvSpPr>
          <p:cNvPr id="292" name="Google Shape;292;p23"/>
          <p:cNvSpPr/>
          <p:nvPr/>
        </p:nvSpPr>
        <p:spPr>
          <a:xfrm>
            <a:off x="5182250" y="27798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txBox="1"/>
          <p:nvPr/>
        </p:nvSpPr>
        <p:spPr>
          <a:xfrm>
            <a:off x="1236450" y="3513225"/>
            <a:ext cx="9366900" cy="8631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US">
                <a:solidFill>
                  <a:srgbClr val="333333"/>
                </a:solidFill>
                <a:highlight>
                  <a:srgbClr val="FFFFFF"/>
                </a:highlight>
              </a:rPr>
              <a:t>Su siguiente paso es decidir cómo llamar a los archivos que creará el programa de análisis </a:t>
            </a:r>
            <a:r>
              <a:rPr lang="en-US">
                <a:solidFill>
                  <a:srgbClr val="3D90D9"/>
                </a:solidFill>
                <a:highlight>
                  <a:srgbClr val="E7E7E7"/>
                </a:highlight>
                <a:latin typeface="Consolas"/>
                <a:ea typeface="Consolas"/>
                <a:cs typeface="Consolas"/>
                <a:sym typeface="Consolas"/>
              </a:rPr>
              <a:t>goostats</a:t>
            </a:r>
            <a:r>
              <a:rPr lang="en-US">
                <a:solidFill>
                  <a:srgbClr val="333333"/>
                </a:solidFill>
                <a:highlight>
                  <a:srgbClr val="FFFFFF"/>
                </a:highlight>
              </a:rPr>
              <a:t>. Prefijar el nombre de cada archivo de entrada con “stats” parece simple, así que modifica su bucle para hacer eso:</a:t>
            </a:r>
            <a:endParaRPr/>
          </a:p>
        </p:txBody>
      </p:sp>
      <p:sp>
        <p:nvSpPr>
          <p:cNvPr id="294" name="Google Shape;294;p23"/>
          <p:cNvSpPr/>
          <p:nvPr/>
        </p:nvSpPr>
        <p:spPr>
          <a:xfrm>
            <a:off x="5182250" y="49134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
          <p:cNvSpPr txBox="1"/>
          <p:nvPr/>
        </p:nvSpPr>
        <p:spPr>
          <a:xfrm>
            <a:off x="1449650" y="4394025"/>
            <a:ext cx="3396600" cy="14478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datafile </a:t>
            </a:r>
            <a:r>
              <a:rPr b="1" lang="en-US" sz="1200">
                <a:solidFill>
                  <a:srgbClr val="008000"/>
                </a:solidFill>
                <a:highlight>
                  <a:srgbClr val="F8F8F8"/>
                </a:highlight>
                <a:latin typeface="Consolas"/>
                <a:ea typeface="Consolas"/>
                <a:cs typeface="Consolas"/>
                <a:sym typeface="Consolas"/>
              </a:rPr>
              <a:t>in </a:t>
            </a:r>
            <a:r>
              <a:rPr lang="en-US" sz="1200">
                <a:solidFill>
                  <a:srgbClr val="6E5494"/>
                </a:solidFill>
                <a:highlight>
                  <a:srgbClr val="F8F8F8"/>
                </a:highlight>
                <a:latin typeface="Consolas"/>
                <a:ea typeface="Consolas"/>
                <a:cs typeface="Consolas"/>
                <a:sym typeface="Consolas"/>
              </a:rPr>
              <a:t>NENE</a:t>
            </a:r>
            <a:r>
              <a:rPr b="1" lang="en-US" sz="1200">
                <a:solidFill>
                  <a:srgbClr val="008000"/>
                </a:solidFill>
                <a:highlight>
                  <a:srgbClr val="F8F8F8"/>
                </a:highlight>
                <a:latin typeface="Consolas"/>
                <a:ea typeface="Consolas"/>
                <a:cs typeface="Consolas"/>
                <a:sym typeface="Consolas"/>
              </a:rPr>
              <a:t>*</a:t>
            </a:r>
            <a:r>
              <a:rPr lang="en-US" sz="1200">
                <a:solidFill>
                  <a:srgbClr val="666666"/>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AB].txt</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echo</a:t>
            </a:r>
            <a:r>
              <a:rPr lang="en-US" sz="1200">
                <a:solidFill>
                  <a:srgbClr val="6E5494"/>
                </a:solidFill>
                <a:highlight>
                  <a:srgbClr val="F8F8F8"/>
                </a:highlight>
                <a:latin typeface="Consolas"/>
                <a:ea typeface="Consolas"/>
                <a:cs typeface="Consolas"/>
                <a:sym typeface="Consolas"/>
              </a:rPr>
              <a:t> </a:t>
            </a:r>
            <a:r>
              <a:rPr lang="en-US" sz="1200">
                <a:solidFill>
                  <a:srgbClr val="19177C"/>
                </a:solidFill>
                <a:highlight>
                  <a:srgbClr val="F8F8F8"/>
                </a:highlight>
                <a:latin typeface="Consolas"/>
                <a:ea typeface="Consolas"/>
                <a:cs typeface="Consolas"/>
                <a:sym typeface="Consolas"/>
              </a:rPr>
              <a:t>$datafile</a:t>
            </a:r>
            <a:r>
              <a:rPr lang="en-US" sz="1200">
                <a:solidFill>
                  <a:srgbClr val="6E5494"/>
                </a:solidFill>
                <a:highlight>
                  <a:srgbClr val="F8F8F8"/>
                </a:highlight>
                <a:latin typeface="Consolas"/>
                <a:ea typeface="Consolas"/>
                <a:cs typeface="Consolas"/>
                <a:sym typeface="Consolas"/>
              </a:rPr>
              <a:t> stats-</a:t>
            </a:r>
            <a:r>
              <a:rPr lang="en-US" sz="1200">
                <a:solidFill>
                  <a:srgbClr val="19177C"/>
                </a:solidFill>
                <a:highlight>
                  <a:srgbClr val="F8F8F8"/>
                </a:highlight>
                <a:latin typeface="Consolas"/>
                <a:ea typeface="Consolas"/>
                <a:cs typeface="Consolas"/>
                <a:sym typeface="Consolas"/>
              </a:rPr>
              <a:t>$datafile</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done</a:t>
            </a:r>
            <a:endParaRPr sz="1200">
              <a:solidFill>
                <a:srgbClr val="19177C"/>
              </a:solidFill>
              <a:highlight>
                <a:srgbClr val="F8F8F8"/>
              </a:highlight>
              <a:latin typeface="Consolas"/>
              <a:ea typeface="Consolas"/>
              <a:cs typeface="Consolas"/>
              <a:sym typeface="Consolas"/>
            </a:endParaRPr>
          </a:p>
        </p:txBody>
      </p:sp>
      <p:sp>
        <p:nvSpPr>
          <p:cNvPr id="296" name="Google Shape;296;p23"/>
          <p:cNvSpPr txBox="1"/>
          <p:nvPr/>
        </p:nvSpPr>
        <p:spPr>
          <a:xfrm>
            <a:off x="5959350" y="4394025"/>
            <a:ext cx="4036800" cy="14478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303030"/>
                </a:solidFill>
                <a:highlight>
                  <a:srgbClr val="F8F8F8"/>
                </a:highlight>
                <a:latin typeface="Consolas"/>
                <a:ea typeface="Consolas"/>
                <a:cs typeface="Consolas"/>
                <a:sym typeface="Consolas"/>
              </a:rPr>
              <a:t>NENE01729A.txt stats-NENE01729A.txt</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NENE01729B.txt stats-NENE01729B.txt</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NENE01736A.txt stats-NENE01736A.txt</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NENE02043A.txt stats-NENE02043A.txt</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NENE02043B.txt stats-NENE02043B.txt</a:t>
            </a:r>
            <a:endParaRPr sz="1200">
              <a:solidFill>
                <a:srgbClr val="303030"/>
              </a:solidFill>
              <a:highlight>
                <a:srgbClr val="F8F8F8"/>
              </a:highlight>
              <a:latin typeface="Consolas"/>
              <a:ea typeface="Consolas"/>
              <a:cs typeface="Consolas"/>
              <a:sym typeface="Consolas"/>
            </a:endParaRPr>
          </a:p>
        </p:txBody>
      </p:sp>
      <p:sp>
        <p:nvSpPr>
          <p:cNvPr id="297" name="Google Shape;297;p23"/>
          <p:cNvSpPr txBox="1"/>
          <p:nvPr/>
        </p:nvSpPr>
        <p:spPr>
          <a:xfrm>
            <a:off x="1324950" y="5859525"/>
            <a:ext cx="9366900" cy="5220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US">
                <a:solidFill>
                  <a:srgbClr val="333333"/>
                </a:solidFill>
                <a:highlight>
                  <a:srgbClr val="FFFFFF"/>
                </a:highlight>
              </a:rPr>
              <a:t>Ella todavía no ha ejecutado </a:t>
            </a:r>
            <a:r>
              <a:rPr lang="en-US">
                <a:solidFill>
                  <a:srgbClr val="3D90D9"/>
                </a:solidFill>
                <a:highlight>
                  <a:srgbClr val="E7E7E7"/>
                </a:highlight>
                <a:latin typeface="Consolas"/>
                <a:ea typeface="Consolas"/>
                <a:cs typeface="Consolas"/>
                <a:sym typeface="Consolas"/>
              </a:rPr>
              <a:t>goostats</a:t>
            </a:r>
            <a:r>
              <a:rPr lang="en-US">
                <a:solidFill>
                  <a:srgbClr val="333333"/>
                </a:solidFill>
                <a:highlight>
                  <a:srgbClr val="FFFFFF"/>
                </a:highlight>
              </a:rPr>
              <a:t>, pero ahora está segura de que puede seleccionar los archivos correctos y generar los nombres de archivo de salida correctos.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1" name="Shape 301"/>
        <p:cNvGrpSpPr/>
        <p:nvPr/>
      </p:nvGrpSpPr>
      <p:grpSpPr>
        <a:xfrm>
          <a:off x="0" y="0"/>
          <a:ext cx="0" cy="0"/>
          <a:chOff x="0" y="0"/>
          <a:chExt cx="0" cy="0"/>
        </a:xfrm>
      </p:grpSpPr>
      <p:sp>
        <p:nvSpPr>
          <p:cNvPr id="302" name="Google Shape;302;p24"/>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PIPELINE DE NELLE: PROCESANDO ARCHIVOS</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3" name="Google Shape;303;p24"/>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4" name="Google Shape;304;p24"/>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305" name="Google Shape;305;p24"/>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306" name="Google Shape;306;p24"/>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307" name="Google Shape;307;p24"/>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308" name="Google Shape;308;p24"/>
          <p:cNvSpPr txBox="1"/>
          <p:nvPr/>
        </p:nvSpPr>
        <p:spPr>
          <a:xfrm>
            <a:off x="1236450" y="1234775"/>
            <a:ext cx="9443100" cy="947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US">
                <a:solidFill>
                  <a:srgbClr val="333333"/>
                </a:solidFill>
                <a:highlight>
                  <a:srgbClr val="FFFFFF"/>
                </a:highlight>
              </a:rPr>
              <a:t>Escribir comandos una y otra vez es cada vez más tedioso, y a Nelle le preocupa cometer errores, así que en lugar de volver a crear su bucle, presiona la flecha hacia arriba. En respuesta, la terminal vuelve a mostrar el bucle completo en una línea (usando puntos y comas para separar las piezas):</a:t>
            </a:r>
            <a:endParaRPr/>
          </a:p>
        </p:txBody>
      </p:sp>
      <p:sp>
        <p:nvSpPr>
          <p:cNvPr id="309" name="Google Shape;309;p24"/>
          <p:cNvSpPr txBox="1"/>
          <p:nvPr/>
        </p:nvSpPr>
        <p:spPr>
          <a:xfrm>
            <a:off x="1401300" y="1911675"/>
            <a:ext cx="6542400" cy="7188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datafile </a:t>
            </a:r>
            <a:r>
              <a:rPr b="1" lang="en-US" sz="1200">
                <a:solidFill>
                  <a:srgbClr val="008000"/>
                </a:solidFill>
                <a:highlight>
                  <a:srgbClr val="F8F8F8"/>
                </a:highlight>
                <a:latin typeface="Consolas"/>
                <a:ea typeface="Consolas"/>
                <a:cs typeface="Consolas"/>
                <a:sym typeface="Consolas"/>
              </a:rPr>
              <a:t>in </a:t>
            </a:r>
            <a:r>
              <a:rPr lang="en-US" sz="1200">
                <a:solidFill>
                  <a:srgbClr val="6E5494"/>
                </a:solidFill>
                <a:highlight>
                  <a:srgbClr val="F8F8F8"/>
                </a:highlight>
                <a:latin typeface="Consolas"/>
                <a:ea typeface="Consolas"/>
                <a:cs typeface="Consolas"/>
                <a:sym typeface="Consolas"/>
              </a:rPr>
              <a:t>NENE</a:t>
            </a:r>
            <a:r>
              <a:rPr b="1" lang="en-US" sz="1200">
                <a:solidFill>
                  <a:srgbClr val="008000"/>
                </a:solidFill>
                <a:highlight>
                  <a:srgbClr val="F8F8F8"/>
                </a:highlight>
                <a:latin typeface="Consolas"/>
                <a:ea typeface="Consolas"/>
                <a:cs typeface="Consolas"/>
                <a:sym typeface="Consolas"/>
              </a:rPr>
              <a:t>*</a:t>
            </a:r>
            <a:r>
              <a:rPr lang="en-US" sz="1200">
                <a:solidFill>
                  <a:srgbClr val="666666"/>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AB].txt; </a:t>
            </a:r>
            <a:r>
              <a:rPr b="1" lang="en-US" sz="1200">
                <a:solidFill>
                  <a:srgbClr val="008000"/>
                </a:solidFill>
                <a:highlight>
                  <a:srgbClr val="F8F8F8"/>
                </a:highlight>
                <a:latin typeface="Consolas"/>
                <a:ea typeface="Consolas"/>
                <a:cs typeface="Consolas"/>
                <a:sym typeface="Consolas"/>
              </a:rPr>
              <a:t>do </a:t>
            </a:r>
            <a:r>
              <a:rPr lang="en-US" sz="1200">
                <a:solidFill>
                  <a:srgbClr val="008000"/>
                </a:solidFill>
                <a:highlight>
                  <a:srgbClr val="F8F8F8"/>
                </a:highlight>
                <a:latin typeface="Consolas"/>
                <a:ea typeface="Consolas"/>
                <a:cs typeface="Consolas"/>
                <a:sym typeface="Consolas"/>
              </a:rPr>
              <a:t>echo</a:t>
            </a:r>
            <a:r>
              <a:rPr lang="en-US" sz="1200">
                <a:solidFill>
                  <a:srgbClr val="6E5494"/>
                </a:solidFill>
                <a:highlight>
                  <a:srgbClr val="F8F8F8"/>
                </a:highlight>
                <a:latin typeface="Consolas"/>
                <a:ea typeface="Consolas"/>
                <a:cs typeface="Consolas"/>
                <a:sym typeface="Consolas"/>
              </a:rPr>
              <a:t> </a:t>
            </a:r>
            <a:r>
              <a:rPr lang="en-US" sz="1200">
                <a:solidFill>
                  <a:srgbClr val="19177C"/>
                </a:solidFill>
                <a:highlight>
                  <a:srgbClr val="F8F8F8"/>
                </a:highlight>
                <a:latin typeface="Consolas"/>
                <a:ea typeface="Consolas"/>
                <a:cs typeface="Consolas"/>
                <a:sym typeface="Consolas"/>
              </a:rPr>
              <a:t>$datafile</a:t>
            </a:r>
            <a:r>
              <a:rPr lang="en-US" sz="1200">
                <a:solidFill>
                  <a:srgbClr val="6E5494"/>
                </a:solidFill>
                <a:highlight>
                  <a:srgbClr val="F8F8F8"/>
                </a:highlight>
                <a:latin typeface="Consolas"/>
                <a:ea typeface="Consolas"/>
                <a:cs typeface="Consolas"/>
                <a:sym typeface="Consolas"/>
              </a:rPr>
              <a:t> stats-</a:t>
            </a:r>
            <a:r>
              <a:rPr lang="en-US" sz="1200">
                <a:solidFill>
                  <a:srgbClr val="19177C"/>
                </a:solidFill>
                <a:highlight>
                  <a:srgbClr val="F8F8F8"/>
                </a:highlight>
                <a:latin typeface="Consolas"/>
                <a:ea typeface="Consolas"/>
                <a:cs typeface="Consolas"/>
                <a:sym typeface="Consolas"/>
              </a:rPr>
              <a:t>$datafile</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done</a:t>
            </a:r>
            <a:endParaRPr b="1" sz="1200">
              <a:solidFill>
                <a:srgbClr val="008000"/>
              </a:solidFill>
              <a:highlight>
                <a:srgbClr val="F8F8F8"/>
              </a:highlight>
              <a:latin typeface="Consolas"/>
              <a:ea typeface="Consolas"/>
              <a:cs typeface="Consolas"/>
              <a:sym typeface="Consolas"/>
            </a:endParaRPr>
          </a:p>
        </p:txBody>
      </p:sp>
      <p:sp>
        <p:nvSpPr>
          <p:cNvPr id="310" name="Google Shape;310;p24"/>
          <p:cNvSpPr txBox="1"/>
          <p:nvPr/>
        </p:nvSpPr>
        <p:spPr>
          <a:xfrm>
            <a:off x="1236450" y="2358775"/>
            <a:ext cx="9290700" cy="6039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US">
                <a:solidFill>
                  <a:srgbClr val="333333"/>
                </a:solidFill>
                <a:highlight>
                  <a:srgbClr val="FFFFFF"/>
                </a:highlight>
              </a:rPr>
              <a:t>Utilizando la tecla de flecha izquierda, Nelle realiza una copia de seguridad y cambia el comando </a:t>
            </a:r>
            <a:r>
              <a:rPr lang="en-US">
                <a:solidFill>
                  <a:srgbClr val="3D90D9"/>
                </a:solidFill>
                <a:highlight>
                  <a:srgbClr val="E7E7E7"/>
                </a:highlight>
                <a:latin typeface="Consolas"/>
                <a:ea typeface="Consolas"/>
                <a:cs typeface="Consolas"/>
                <a:sym typeface="Consolas"/>
              </a:rPr>
              <a:t>echo</a:t>
            </a:r>
            <a:r>
              <a:rPr lang="en-US">
                <a:solidFill>
                  <a:srgbClr val="333333"/>
                </a:solidFill>
                <a:highlight>
                  <a:srgbClr val="FFFFFF"/>
                </a:highlight>
              </a:rPr>
              <a:t> a </a:t>
            </a:r>
            <a:r>
              <a:rPr lang="en-US">
                <a:solidFill>
                  <a:srgbClr val="3D90D9"/>
                </a:solidFill>
                <a:highlight>
                  <a:srgbClr val="E7E7E7"/>
                </a:highlight>
                <a:latin typeface="Consolas"/>
                <a:ea typeface="Consolas"/>
                <a:cs typeface="Consolas"/>
                <a:sym typeface="Consolas"/>
              </a:rPr>
              <a:t>bash goostats</a:t>
            </a:r>
            <a:r>
              <a:rPr lang="en-US">
                <a:solidFill>
                  <a:srgbClr val="333333"/>
                </a:solidFill>
                <a:highlight>
                  <a:srgbClr val="FFFFFF"/>
                </a:highlight>
              </a:rPr>
              <a:t>:</a:t>
            </a:r>
            <a:endParaRPr/>
          </a:p>
        </p:txBody>
      </p:sp>
      <p:sp>
        <p:nvSpPr>
          <p:cNvPr id="311" name="Google Shape;311;p24"/>
          <p:cNvSpPr txBox="1"/>
          <p:nvPr/>
        </p:nvSpPr>
        <p:spPr>
          <a:xfrm>
            <a:off x="1401300" y="2863650"/>
            <a:ext cx="9057300" cy="6039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datafile </a:t>
            </a:r>
            <a:r>
              <a:rPr b="1" lang="en-US" sz="1200">
                <a:solidFill>
                  <a:srgbClr val="008000"/>
                </a:solidFill>
                <a:highlight>
                  <a:srgbClr val="F8F8F8"/>
                </a:highlight>
                <a:latin typeface="Consolas"/>
                <a:ea typeface="Consolas"/>
                <a:cs typeface="Consolas"/>
                <a:sym typeface="Consolas"/>
              </a:rPr>
              <a:t>in </a:t>
            </a:r>
            <a:r>
              <a:rPr lang="en-US" sz="1200">
                <a:solidFill>
                  <a:srgbClr val="6E5494"/>
                </a:solidFill>
                <a:highlight>
                  <a:srgbClr val="F8F8F8"/>
                </a:highlight>
                <a:latin typeface="Consolas"/>
                <a:ea typeface="Consolas"/>
                <a:cs typeface="Consolas"/>
                <a:sym typeface="Consolas"/>
              </a:rPr>
              <a:t>NENE</a:t>
            </a:r>
            <a:r>
              <a:rPr b="1" lang="en-US" sz="1200">
                <a:solidFill>
                  <a:srgbClr val="008000"/>
                </a:solidFill>
                <a:highlight>
                  <a:srgbClr val="F8F8F8"/>
                </a:highlight>
                <a:latin typeface="Consolas"/>
                <a:ea typeface="Consolas"/>
                <a:cs typeface="Consolas"/>
                <a:sym typeface="Consolas"/>
              </a:rPr>
              <a:t>*</a:t>
            </a:r>
            <a:r>
              <a:rPr lang="en-US" sz="1200">
                <a:solidFill>
                  <a:srgbClr val="666666"/>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AB].txt; </a:t>
            </a:r>
            <a:r>
              <a:rPr b="1" lang="en-US" sz="1200">
                <a:solidFill>
                  <a:srgbClr val="008000"/>
                </a:solidFill>
                <a:highlight>
                  <a:srgbClr val="F8F8F8"/>
                </a:highlight>
                <a:latin typeface="Consolas"/>
                <a:ea typeface="Consolas"/>
                <a:cs typeface="Consolas"/>
                <a:sym typeface="Consolas"/>
              </a:rPr>
              <a:t>do </a:t>
            </a:r>
            <a:r>
              <a:rPr lang="en-US" sz="1200">
                <a:solidFill>
                  <a:srgbClr val="6E5494"/>
                </a:solidFill>
                <a:highlight>
                  <a:srgbClr val="F8F8F8"/>
                </a:highlight>
                <a:latin typeface="Consolas"/>
                <a:ea typeface="Consolas"/>
                <a:cs typeface="Consolas"/>
                <a:sym typeface="Consolas"/>
              </a:rPr>
              <a:t>bash goostats </a:t>
            </a:r>
            <a:r>
              <a:rPr lang="en-US" sz="1200">
                <a:solidFill>
                  <a:srgbClr val="19177C"/>
                </a:solidFill>
                <a:highlight>
                  <a:srgbClr val="F8F8F8"/>
                </a:highlight>
                <a:latin typeface="Consolas"/>
                <a:ea typeface="Consolas"/>
                <a:cs typeface="Consolas"/>
                <a:sym typeface="Consolas"/>
              </a:rPr>
              <a:t>$datafile</a:t>
            </a:r>
            <a:r>
              <a:rPr lang="en-US" sz="1200">
                <a:solidFill>
                  <a:srgbClr val="6E5494"/>
                </a:solidFill>
                <a:highlight>
                  <a:srgbClr val="F8F8F8"/>
                </a:highlight>
                <a:latin typeface="Consolas"/>
                <a:ea typeface="Consolas"/>
                <a:cs typeface="Consolas"/>
                <a:sym typeface="Consolas"/>
              </a:rPr>
              <a:t> stats-</a:t>
            </a:r>
            <a:r>
              <a:rPr lang="en-US" sz="1200">
                <a:solidFill>
                  <a:srgbClr val="19177C"/>
                </a:solidFill>
                <a:highlight>
                  <a:srgbClr val="F8F8F8"/>
                </a:highlight>
                <a:latin typeface="Consolas"/>
                <a:ea typeface="Consolas"/>
                <a:cs typeface="Consolas"/>
                <a:sym typeface="Consolas"/>
              </a:rPr>
              <a:t>$datafile</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done</a:t>
            </a:r>
            <a:endParaRPr b="1" sz="1200">
              <a:solidFill>
                <a:srgbClr val="008000"/>
              </a:solidFill>
              <a:highlight>
                <a:srgbClr val="F8F8F8"/>
              </a:highlight>
              <a:latin typeface="Consolas"/>
              <a:ea typeface="Consolas"/>
              <a:cs typeface="Consolas"/>
              <a:sym typeface="Consolas"/>
            </a:endParaRPr>
          </a:p>
        </p:txBody>
      </p:sp>
      <p:sp>
        <p:nvSpPr>
          <p:cNvPr id="312" name="Google Shape;312;p24"/>
          <p:cNvSpPr txBox="1"/>
          <p:nvPr/>
        </p:nvSpPr>
        <p:spPr>
          <a:xfrm>
            <a:off x="1248900" y="3141300"/>
            <a:ext cx="9202200" cy="12423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US">
                <a:solidFill>
                  <a:srgbClr val="333333"/>
                </a:solidFill>
                <a:highlight>
                  <a:srgbClr val="FFFFFF"/>
                </a:highlight>
              </a:rPr>
              <a:t>Cuando presiona Enter, la terminal ejecuta el comando modificado. Sin embargo, nada parece suceder porque no hay salida. Después de un momento, Nelle se da cuenta de que, ya que su </a:t>
            </a:r>
            <a:r>
              <a:rPr b="1" lang="en-US">
                <a:solidFill>
                  <a:srgbClr val="333333"/>
                </a:solidFill>
                <a:highlight>
                  <a:srgbClr val="FFFFFF"/>
                </a:highlight>
              </a:rPr>
              <a:t>script</a:t>
            </a:r>
            <a:r>
              <a:rPr lang="en-US">
                <a:solidFill>
                  <a:srgbClr val="333333"/>
                </a:solidFill>
                <a:highlight>
                  <a:srgbClr val="FFFFFF"/>
                </a:highlight>
              </a:rPr>
              <a:t> no imprime nada a la pantalla, no tiene ni idea de si está funcionando, y mucho menos con qué rapidez. Mata el comando de ejecución escribiendo </a:t>
            </a:r>
            <a:r>
              <a:rPr lang="en-US">
                <a:solidFill>
                  <a:srgbClr val="3D90D9"/>
                </a:solidFill>
                <a:highlight>
                  <a:srgbClr val="E7E7E7"/>
                </a:highlight>
                <a:latin typeface="Consolas"/>
                <a:ea typeface="Consolas"/>
                <a:cs typeface="Consolas"/>
                <a:sym typeface="Consolas"/>
              </a:rPr>
              <a:t>Ctrl-C</a:t>
            </a:r>
            <a:r>
              <a:rPr lang="en-US">
                <a:solidFill>
                  <a:srgbClr val="333333"/>
                </a:solidFill>
                <a:highlight>
                  <a:srgbClr val="FFFFFF"/>
                </a:highlight>
              </a:rPr>
              <a:t>, e utiliza la flecha hacia arriba para repetir el comando, y lo edita para que se vea así:</a:t>
            </a:r>
            <a:endParaRPr/>
          </a:p>
        </p:txBody>
      </p:sp>
      <p:sp>
        <p:nvSpPr>
          <p:cNvPr id="313" name="Google Shape;313;p24"/>
          <p:cNvSpPr txBox="1"/>
          <p:nvPr/>
        </p:nvSpPr>
        <p:spPr>
          <a:xfrm>
            <a:off x="1365175" y="4186775"/>
            <a:ext cx="8739000" cy="7188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datafile </a:t>
            </a:r>
            <a:r>
              <a:rPr b="1" lang="en-US" sz="1200">
                <a:solidFill>
                  <a:srgbClr val="008000"/>
                </a:solidFill>
                <a:highlight>
                  <a:srgbClr val="F8F8F8"/>
                </a:highlight>
                <a:latin typeface="Consolas"/>
                <a:ea typeface="Consolas"/>
                <a:cs typeface="Consolas"/>
                <a:sym typeface="Consolas"/>
              </a:rPr>
              <a:t>in </a:t>
            </a:r>
            <a:r>
              <a:rPr lang="en-US" sz="1200">
                <a:solidFill>
                  <a:srgbClr val="6E5494"/>
                </a:solidFill>
                <a:highlight>
                  <a:srgbClr val="F8F8F8"/>
                </a:highlight>
                <a:latin typeface="Consolas"/>
                <a:ea typeface="Consolas"/>
                <a:cs typeface="Consolas"/>
                <a:sym typeface="Consolas"/>
              </a:rPr>
              <a:t>NENE</a:t>
            </a:r>
            <a:r>
              <a:rPr b="1" lang="en-US" sz="1200">
                <a:solidFill>
                  <a:srgbClr val="008000"/>
                </a:solidFill>
                <a:highlight>
                  <a:srgbClr val="F8F8F8"/>
                </a:highlight>
                <a:latin typeface="Consolas"/>
                <a:ea typeface="Consolas"/>
                <a:cs typeface="Consolas"/>
                <a:sym typeface="Consolas"/>
              </a:rPr>
              <a:t>*</a:t>
            </a:r>
            <a:r>
              <a:rPr lang="en-US" sz="1200">
                <a:solidFill>
                  <a:srgbClr val="666666"/>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AB].txt; </a:t>
            </a:r>
            <a:r>
              <a:rPr b="1" lang="en-US" sz="1200">
                <a:solidFill>
                  <a:srgbClr val="008000"/>
                </a:solidFill>
                <a:highlight>
                  <a:srgbClr val="F8F8F8"/>
                </a:highlight>
                <a:latin typeface="Consolas"/>
                <a:ea typeface="Consolas"/>
                <a:cs typeface="Consolas"/>
                <a:sym typeface="Consolas"/>
              </a:rPr>
              <a:t>do </a:t>
            </a:r>
            <a:r>
              <a:rPr lang="en-US" sz="1200">
                <a:solidFill>
                  <a:srgbClr val="008000"/>
                </a:solidFill>
                <a:highlight>
                  <a:srgbClr val="F8F8F8"/>
                </a:highlight>
                <a:latin typeface="Consolas"/>
                <a:ea typeface="Consolas"/>
                <a:cs typeface="Consolas"/>
                <a:sym typeface="Consolas"/>
              </a:rPr>
              <a:t>echo</a:t>
            </a:r>
            <a:r>
              <a:rPr lang="en-US" sz="1200">
                <a:solidFill>
                  <a:srgbClr val="6E5494"/>
                </a:solidFill>
                <a:highlight>
                  <a:srgbClr val="F8F8F8"/>
                </a:highlight>
                <a:latin typeface="Consolas"/>
                <a:ea typeface="Consolas"/>
                <a:cs typeface="Consolas"/>
                <a:sym typeface="Consolas"/>
              </a:rPr>
              <a:t> </a:t>
            </a:r>
            <a:r>
              <a:rPr lang="en-US" sz="1200">
                <a:solidFill>
                  <a:srgbClr val="19177C"/>
                </a:solidFill>
                <a:highlight>
                  <a:srgbClr val="F8F8F8"/>
                </a:highlight>
                <a:latin typeface="Consolas"/>
                <a:ea typeface="Consolas"/>
                <a:cs typeface="Consolas"/>
                <a:sym typeface="Consolas"/>
              </a:rPr>
              <a:t>$datafile</a:t>
            </a:r>
            <a:r>
              <a:rPr lang="en-US" sz="1200">
                <a:solidFill>
                  <a:srgbClr val="6E5494"/>
                </a:solidFill>
                <a:highlight>
                  <a:srgbClr val="F8F8F8"/>
                </a:highlight>
                <a:latin typeface="Consolas"/>
                <a:ea typeface="Consolas"/>
                <a:cs typeface="Consolas"/>
                <a:sym typeface="Consolas"/>
              </a:rPr>
              <a:t>; bash goostats </a:t>
            </a:r>
            <a:r>
              <a:rPr lang="en-US" sz="1200">
                <a:solidFill>
                  <a:srgbClr val="19177C"/>
                </a:solidFill>
                <a:highlight>
                  <a:srgbClr val="F8F8F8"/>
                </a:highlight>
                <a:latin typeface="Consolas"/>
                <a:ea typeface="Consolas"/>
                <a:cs typeface="Consolas"/>
                <a:sym typeface="Consolas"/>
              </a:rPr>
              <a:t>$datafile</a:t>
            </a:r>
            <a:r>
              <a:rPr lang="en-US" sz="1200">
                <a:solidFill>
                  <a:srgbClr val="6E5494"/>
                </a:solidFill>
                <a:highlight>
                  <a:srgbClr val="F8F8F8"/>
                </a:highlight>
                <a:latin typeface="Consolas"/>
                <a:ea typeface="Consolas"/>
                <a:cs typeface="Consolas"/>
                <a:sym typeface="Consolas"/>
              </a:rPr>
              <a:t> stats-</a:t>
            </a:r>
            <a:r>
              <a:rPr lang="en-US" sz="1200">
                <a:solidFill>
                  <a:srgbClr val="19177C"/>
                </a:solidFill>
                <a:highlight>
                  <a:srgbClr val="F8F8F8"/>
                </a:highlight>
                <a:latin typeface="Consolas"/>
                <a:ea typeface="Consolas"/>
                <a:cs typeface="Consolas"/>
                <a:sym typeface="Consolas"/>
              </a:rPr>
              <a:t>$datafile</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done</a:t>
            </a:r>
            <a:endParaRPr b="1" sz="1200">
              <a:solidFill>
                <a:srgbClr val="008000"/>
              </a:solidFill>
              <a:highlight>
                <a:srgbClr val="F8F8F8"/>
              </a:highlight>
              <a:latin typeface="Consolas"/>
              <a:ea typeface="Consolas"/>
              <a:cs typeface="Consolas"/>
              <a:sym typeface="Consolas"/>
            </a:endParaRPr>
          </a:p>
        </p:txBody>
      </p:sp>
      <p:sp>
        <p:nvSpPr>
          <p:cNvPr id="314" name="Google Shape;314;p24"/>
          <p:cNvSpPr txBox="1"/>
          <p:nvPr/>
        </p:nvSpPr>
        <p:spPr>
          <a:xfrm>
            <a:off x="1524950" y="4832250"/>
            <a:ext cx="3000000" cy="16332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0"/>
              </a:spcAft>
              <a:buNone/>
            </a:pP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alkanes </a:t>
            </a:r>
            <a:r>
              <a:rPr b="1" lang="en-US" sz="1200">
                <a:solidFill>
                  <a:srgbClr val="008000"/>
                </a:solidFill>
                <a:highlight>
                  <a:srgbClr val="F8F8F8"/>
                </a:highlight>
                <a:latin typeface="Consolas"/>
                <a:ea typeface="Consolas"/>
                <a:cs typeface="Consolas"/>
                <a:sym typeface="Consolas"/>
              </a:rPr>
              <a:t>in</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.pdb</a:t>
            </a:r>
            <a:br>
              <a:rPr lang="en-US" sz="1200">
                <a:solidFill>
                  <a:srgbClr val="6E5494"/>
                </a:solidFill>
                <a:highlight>
                  <a:srgbClr val="F8F8F8"/>
                </a:highlight>
                <a:latin typeface="Consolas"/>
                <a:ea typeface="Consolas"/>
                <a:cs typeface="Consolas"/>
                <a:sym typeface="Consolas"/>
              </a:rPr>
            </a:br>
            <a:r>
              <a:rPr b="1" lang="en-US" sz="1200">
                <a:solidFill>
                  <a:srgbClr val="008000"/>
                </a:solidFill>
                <a:highlight>
                  <a:srgbClr val="F8F8F8"/>
                </a:highlight>
                <a:latin typeface="Consolas"/>
                <a:ea typeface="Consolas"/>
                <a:cs typeface="Consolas"/>
                <a:sym typeface="Consolas"/>
              </a:rPr>
              <a:t>do</a:t>
            </a:r>
            <a:br>
              <a:rPr b="1" lang="en-US" sz="1200">
                <a:solidFill>
                  <a:srgbClr val="008000"/>
                </a:solidFill>
                <a:highlight>
                  <a:srgbClr val="F8F8F8"/>
                </a:highlight>
                <a:latin typeface="Consolas"/>
                <a:ea typeface="Consolas"/>
                <a:cs typeface="Consolas"/>
                <a:sym typeface="Consolas"/>
              </a:rPr>
            </a:br>
            <a:r>
              <a:rPr b="1" lang="en-US" sz="1200">
                <a:solidFill>
                  <a:srgbClr val="008000"/>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echo</a:t>
            </a:r>
            <a:r>
              <a:rPr lang="en-US" sz="1200">
                <a:solidFill>
                  <a:srgbClr val="6E5494"/>
                </a:solidFill>
                <a:highlight>
                  <a:srgbClr val="F8F8F8"/>
                </a:highlight>
                <a:latin typeface="Consolas"/>
                <a:ea typeface="Consolas"/>
                <a:cs typeface="Consolas"/>
                <a:sym typeface="Consolas"/>
              </a:rPr>
              <a:t> </a:t>
            </a:r>
            <a:r>
              <a:rPr lang="en-US" sz="1200">
                <a:solidFill>
                  <a:srgbClr val="19177C"/>
                </a:solidFill>
                <a:highlight>
                  <a:srgbClr val="F8F8F8"/>
                </a:highlight>
                <a:latin typeface="Consolas"/>
                <a:ea typeface="Consolas"/>
                <a:cs typeface="Consolas"/>
                <a:sym typeface="Consolas"/>
              </a:rPr>
              <a:t>$alkanes</a:t>
            </a:r>
            <a:br>
              <a:rPr lang="en-US" sz="1200">
                <a:solidFill>
                  <a:srgbClr val="6E5494"/>
                </a:solidFill>
                <a:highlight>
                  <a:srgbClr val="F8F8F8"/>
                </a:highlight>
                <a:latin typeface="Consolas"/>
                <a:ea typeface="Consolas"/>
                <a:cs typeface="Consolas"/>
                <a:sym typeface="Consolas"/>
              </a:rPr>
            </a:br>
            <a:r>
              <a:rPr lang="en-US" sz="1200">
                <a:solidFill>
                  <a:srgbClr val="6E5494"/>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cat</a:t>
            </a:r>
            <a:r>
              <a:rPr lang="en-US" sz="1200">
                <a:solidFill>
                  <a:srgbClr val="6E5494"/>
                </a:solidFill>
                <a:highlight>
                  <a:srgbClr val="F8F8F8"/>
                </a:highlight>
                <a:latin typeface="Consolas"/>
                <a:ea typeface="Consolas"/>
                <a:cs typeface="Consolas"/>
                <a:sym typeface="Consolas"/>
              </a:rPr>
              <a:t> </a:t>
            </a:r>
            <a:r>
              <a:rPr lang="en-US" sz="1200">
                <a:solidFill>
                  <a:srgbClr val="19177C"/>
                </a:solidFill>
                <a:highlight>
                  <a:srgbClr val="F8F8F8"/>
                </a:highlight>
                <a:latin typeface="Consolas"/>
                <a:ea typeface="Consolas"/>
                <a:cs typeface="Consolas"/>
                <a:sym typeface="Consolas"/>
              </a:rPr>
              <a:t>$alkanes</a:t>
            </a:r>
            <a:r>
              <a:rPr lang="en-US" sz="1200">
                <a:solidFill>
                  <a:srgbClr val="6E5494"/>
                </a:solidFill>
                <a:highlight>
                  <a:srgbClr val="F8F8F8"/>
                </a:highlight>
                <a:latin typeface="Consolas"/>
                <a:ea typeface="Consolas"/>
                <a:cs typeface="Consolas"/>
                <a:sym typeface="Consolas"/>
              </a:rPr>
              <a:t> </a:t>
            </a: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alkanes.pdb</a:t>
            </a:r>
            <a:br>
              <a:rPr lang="en-US" sz="1200">
                <a:solidFill>
                  <a:srgbClr val="6E5494"/>
                </a:solidFill>
                <a:highlight>
                  <a:srgbClr val="F8F8F8"/>
                </a:highlight>
                <a:latin typeface="Consolas"/>
                <a:ea typeface="Consolas"/>
                <a:cs typeface="Consolas"/>
                <a:sym typeface="Consolas"/>
              </a:rPr>
            </a:br>
            <a:r>
              <a:rPr b="1" lang="en-US" sz="1200">
                <a:solidFill>
                  <a:srgbClr val="008000"/>
                </a:solidFill>
                <a:highlight>
                  <a:srgbClr val="F8F8F8"/>
                </a:highlight>
                <a:latin typeface="Consolas"/>
                <a:ea typeface="Consolas"/>
                <a:cs typeface="Consolas"/>
                <a:sym typeface="Consolas"/>
              </a:rPr>
              <a:t>done</a:t>
            </a:r>
            <a:endParaRPr b="1" sz="1200">
              <a:solidFill>
                <a:srgbClr val="008000"/>
              </a:solidFill>
              <a:highlight>
                <a:srgbClr val="F8F8F8"/>
              </a:highlight>
              <a:latin typeface="Consolas"/>
              <a:ea typeface="Consolas"/>
              <a:cs typeface="Consolas"/>
              <a:sym typeface="Consolas"/>
            </a:endParaRPr>
          </a:p>
        </p:txBody>
      </p:sp>
      <p:sp>
        <p:nvSpPr>
          <p:cNvPr id="315" name="Google Shape;315;p24"/>
          <p:cNvSpPr txBox="1"/>
          <p:nvPr/>
        </p:nvSpPr>
        <p:spPr>
          <a:xfrm>
            <a:off x="5585450" y="4883250"/>
            <a:ext cx="3000000" cy="15312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0"/>
              </a:spcAft>
              <a:buNone/>
            </a:pP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datafile </a:t>
            </a:r>
            <a:r>
              <a:rPr b="1" lang="en-US" sz="1200">
                <a:solidFill>
                  <a:srgbClr val="008000"/>
                </a:solidFill>
                <a:highlight>
                  <a:srgbClr val="F8F8F8"/>
                </a:highlight>
                <a:latin typeface="Consolas"/>
                <a:ea typeface="Consolas"/>
                <a:cs typeface="Consolas"/>
                <a:sym typeface="Consolas"/>
              </a:rPr>
              <a:t>in</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.pdb</a:t>
            </a:r>
            <a:br>
              <a:rPr lang="en-US" sz="1200">
                <a:solidFill>
                  <a:srgbClr val="6E5494"/>
                </a:solidFill>
                <a:highlight>
                  <a:srgbClr val="F8F8F8"/>
                </a:highlight>
                <a:latin typeface="Consolas"/>
                <a:ea typeface="Consolas"/>
                <a:cs typeface="Consolas"/>
                <a:sym typeface="Consolas"/>
              </a:rPr>
            </a:br>
            <a:r>
              <a:rPr b="1" lang="en-US" sz="1200">
                <a:solidFill>
                  <a:srgbClr val="008000"/>
                </a:solidFill>
                <a:highlight>
                  <a:srgbClr val="F8F8F8"/>
                </a:highlight>
                <a:latin typeface="Consolas"/>
                <a:ea typeface="Consolas"/>
                <a:cs typeface="Consolas"/>
                <a:sym typeface="Consolas"/>
              </a:rPr>
              <a:t>do</a:t>
            </a:r>
            <a:br>
              <a:rPr b="1" lang="en-US" sz="1200">
                <a:solidFill>
                  <a:srgbClr val="008000"/>
                </a:solidFill>
                <a:highlight>
                  <a:srgbClr val="F8F8F8"/>
                </a:highlight>
                <a:latin typeface="Consolas"/>
                <a:ea typeface="Consolas"/>
                <a:cs typeface="Consolas"/>
                <a:sym typeface="Consolas"/>
              </a:rPr>
            </a:br>
            <a:r>
              <a:rPr b="1" lang="en-US" sz="1200">
                <a:solidFill>
                  <a:srgbClr val="008000"/>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cat</a:t>
            </a:r>
            <a:r>
              <a:rPr lang="en-US" sz="1200">
                <a:solidFill>
                  <a:srgbClr val="6E5494"/>
                </a:solidFill>
                <a:highlight>
                  <a:srgbClr val="F8F8F8"/>
                </a:highlight>
                <a:latin typeface="Consolas"/>
                <a:ea typeface="Consolas"/>
                <a:cs typeface="Consolas"/>
                <a:sym typeface="Consolas"/>
              </a:rPr>
              <a:t> </a:t>
            </a:r>
            <a:r>
              <a:rPr lang="en-US" sz="1200">
                <a:solidFill>
                  <a:srgbClr val="19177C"/>
                </a:solidFill>
                <a:highlight>
                  <a:srgbClr val="F8F8F8"/>
                </a:highlight>
                <a:latin typeface="Consolas"/>
                <a:ea typeface="Consolas"/>
                <a:cs typeface="Consolas"/>
                <a:sym typeface="Consolas"/>
              </a:rPr>
              <a:t>$datafile</a:t>
            </a:r>
            <a:r>
              <a:rPr lang="en-US" sz="1200">
                <a:solidFill>
                  <a:srgbClr val="6E5494"/>
                </a:solidFill>
                <a:highlight>
                  <a:srgbClr val="F8F8F8"/>
                </a:highlight>
                <a:latin typeface="Consolas"/>
                <a:ea typeface="Consolas"/>
                <a:cs typeface="Consolas"/>
                <a:sym typeface="Consolas"/>
              </a:rPr>
              <a:t> </a:t>
            </a:r>
            <a:r>
              <a:rPr lang="en-US" sz="1200">
                <a:solidFill>
                  <a:srgbClr val="666666"/>
                </a:solidFill>
                <a:highlight>
                  <a:srgbClr val="F8F8F8"/>
                </a:highlight>
                <a:latin typeface="Consolas"/>
                <a:ea typeface="Consolas"/>
                <a:cs typeface="Consolas"/>
                <a:sym typeface="Consolas"/>
              </a:rPr>
              <a:t>&gt;&gt;</a:t>
            </a:r>
            <a:r>
              <a:rPr lang="en-US" sz="1200">
                <a:solidFill>
                  <a:srgbClr val="6E5494"/>
                </a:solidFill>
                <a:highlight>
                  <a:srgbClr val="F8F8F8"/>
                </a:highlight>
                <a:latin typeface="Consolas"/>
                <a:ea typeface="Consolas"/>
                <a:cs typeface="Consolas"/>
                <a:sym typeface="Consolas"/>
              </a:rPr>
              <a:t> all.pdb</a:t>
            </a:r>
            <a:br>
              <a:rPr lang="en-US" sz="1200">
                <a:solidFill>
                  <a:srgbClr val="6E5494"/>
                </a:solidFill>
                <a:highlight>
                  <a:srgbClr val="F8F8F8"/>
                </a:highlight>
                <a:latin typeface="Consolas"/>
                <a:ea typeface="Consolas"/>
                <a:cs typeface="Consolas"/>
                <a:sym typeface="Consolas"/>
              </a:rPr>
            </a:br>
            <a:r>
              <a:rPr b="1" lang="en-US" sz="1200">
                <a:solidFill>
                  <a:srgbClr val="008000"/>
                </a:solidFill>
                <a:highlight>
                  <a:srgbClr val="F8F8F8"/>
                </a:highlight>
                <a:latin typeface="Consolas"/>
                <a:ea typeface="Consolas"/>
                <a:cs typeface="Consolas"/>
                <a:sym typeface="Consolas"/>
              </a:rPr>
              <a:t>done</a:t>
            </a:r>
            <a:endParaRPr b="1" sz="1200">
              <a:solidFill>
                <a:srgbClr val="008000"/>
              </a:solidFill>
              <a:highlight>
                <a:srgbClr val="F8F8F8"/>
              </a:highlight>
              <a:latin typeface="Consolas"/>
              <a:ea typeface="Consolas"/>
              <a:cs typeface="Consolas"/>
              <a:sym typeface="Consolas"/>
            </a:endParaRPr>
          </a:p>
        </p:txBody>
      </p:sp>
      <p:sp>
        <p:nvSpPr>
          <p:cNvPr id="316" name="Google Shape;316;p24"/>
          <p:cNvSpPr txBox="1"/>
          <p:nvPr/>
        </p:nvSpPr>
        <p:spPr>
          <a:xfrm>
            <a:off x="1417875" y="4603650"/>
            <a:ext cx="5345400" cy="62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La tarea de guardar un archivo </a:t>
            </a:r>
            <a:r>
              <a:rPr lang="en-US"/>
              <a:t>en un bucle: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0" name="Shape 320"/>
        <p:cNvGrpSpPr/>
        <p:nvPr/>
      </p:nvGrpSpPr>
      <p:grpSpPr>
        <a:xfrm>
          <a:off x="0" y="0"/>
          <a:ext cx="0" cy="0"/>
          <a:chOff x="0" y="0"/>
          <a:chExt cx="0" cy="0"/>
        </a:xfrm>
      </p:grpSpPr>
      <p:pic>
        <p:nvPicPr>
          <p:cNvPr id="321" name="Google Shape;321;p25"/>
          <p:cNvPicPr preferRelativeResize="0"/>
          <p:nvPr/>
        </p:nvPicPr>
        <p:blipFill>
          <a:blip r:embed="rId3">
            <a:alphaModFix/>
          </a:blip>
          <a:stretch>
            <a:fillRect/>
          </a:stretch>
        </p:blipFill>
        <p:spPr>
          <a:xfrm>
            <a:off x="3874425" y="2320025"/>
            <a:ext cx="8241373" cy="4304699"/>
          </a:xfrm>
          <a:prstGeom prst="rect">
            <a:avLst/>
          </a:prstGeom>
          <a:noFill/>
          <a:ln>
            <a:noFill/>
          </a:ln>
        </p:spPr>
      </p:pic>
      <p:sp>
        <p:nvSpPr>
          <p:cNvPr id="322" name="Google Shape;322;p25"/>
          <p:cNvSpPr txBox="1"/>
          <p:nvPr/>
        </p:nvSpPr>
        <p:spPr>
          <a:xfrm>
            <a:off x="1366800" y="1528133"/>
            <a:ext cx="9723900" cy="33438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rgbClr val="333333"/>
              </a:buClr>
              <a:buSzPts val="1400"/>
              <a:buChar char="❖"/>
            </a:pPr>
            <a:r>
              <a:rPr lang="en-US">
                <a:solidFill>
                  <a:srgbClr val="333333"/>
                </a:solidFill>
              </a:rPr>
              <a:t>Un bucle </a:t>
            </a:r>
            <a:r>
              <a:rPr lang="en-US">
                <a:solidFill>
                  <a:srgbClr val="3D90D9"/>
                </a:solidFill>
                <a:highlight>
                  <a:srgbClr val="E7E7E7"/>
                </a:highlight>
                <a:latin typeface="Consolas"/>
                <a:ea typeface="Consolas"/>
                <a:cs typeface="Consolas"/>
                <a:sym typeface="Consolas"/>
              </a:rPr>
              <a:t>for</a:t>
            </a:r>
            <a:r>
              <a:rPr lang="en-US">
                <a:solidFill>
                  <a:srgbClr val="333333"/>
                </a:solidFill>
              </a:rPr>
              <a:t> repite comandos una vez para cada elemento de una lista.</a:t>
            </a:r>
            <a:endParaRPr>
              <a:solidFill>
                <a:srgbClr val="333333"/>
              </a:solidFill>
            </a:endParaRPr>
          </a:p>
          <a:p>
            <a:pPr indent="-317500" lvl="0" marL="457200" rtl="0" algn="just">
              <a:lnSpc>
                <a:spcPct val="115000"/>
              </a:lnSpc>
              <a:spcBef>
                <a:spcPts val="0"/>
              </a:spcBef>
              <a:spcAft>
                <a:spcPts val="0"/>
              </a:spcAft>
              <a:buClr>
                <a:srgbClr val="333333"/>
              </a:buClr>
              <a:buSzPts val="1400"/>
              <a:buChar char="❖"/>
            </a:pPr>
            <a:r>
              <a:rPr lang="en-US">
                <a:solidFill>
                  <a:srgbClr val="333333"/>
                </a:solidFill>
              </a:rPr>
              <a:t>Cada bucle </a:t>
            </a:r>
            <a:r>
              <a:rPr lang="en-US">
                <a:solidFill>
                  <a:srgbClr val="3D90D9"/>
                </a:solidFill>
                <a:highlight>
                  <a:srgbClr val="E7E7E7"/>
                </a:highlight>
                <a:latin typeface="Consolas"/>
                <a:ea typeface="Consolas"/>
                <a:cs typeface="Consolas"/>
                <a:sym typeface="Consolas"/>
              </a:rPr>
              <a:t>for</a:t>
            </a:r>
            <a:r>
              <a:rPr lang="en-US">
                <a:solidFill>
                  <a:srgbClr val="333333"/>
                </a:solidFill>
              </a:rPr>
              <a:t> necesita una variable para referirse al elemento en el que está trabajando actualmente.</a:t>
            </a:r>
            <a:endParaRPr>
              <a:solidFill>
                <a:srgbClr val="333333"/>
              </a:solidFill>
            </a:endParaRPr>
          </a:p>
          <a:p>
            <a:pPr indent="-317500" lvl="0" marL="457200" rtl="0" algn="just">
              <a:lnSpc>
                <a:spcPct val="115000"/>
              </a:lnSpc>
              <a:spcBef>
                <a:spcPts val="0"/>
              </a:spcBef>
              <a:spcAft>
                <a:spcPts val="0"/>
              </a:spcAft>
              <a:buClr>
                <a:srgbClr val="333333"/>
              </a:buClr>
              <a:buSzPts val="1400"/>
              <a:buChar char="❖"/>
            </a:pPr>
            <a:r>
              <a:rPr lang="en-US">
                <a:solidFill>
                  <a:srgbClr val="333333"/>
                </a:solidFill>
              </a:rPr>
              <a:t>Uso de </a:t>
            </a:r>
            <a:r>
              <a:rPr lang="en-US">
                <a:solidFill>
                  <a:srgbClr val="3D90D9"/>
                </a:solidFill>
                <a:highlight>
                  <a:srgbClr val="E7E7E7"/>
                </a:highlight>
                <a:latin typeface="Consolas"/>
                <a:ea typeface="Consolas"/>
                <a:cs typeface="Consolas"/>
                <a:sym typeface="Consolas"/>
              </a:rPr>
              <a:t>$name</a:t>
            </a:r>
            <a:r>
              <a:rPr lang="en-US">
                <a:solidFill>
                  <a:srgbClr val="333333"/>
                </a:solidFill>
              </a:rPr>
              <a:t> para expandir una variable (es decir, obtener su valor). También se puede usar </a:t>
            </a:r>
            <a:r>
              <a:rPr lang="en-US">
                <a:solidFill>
                  <a:srgbClr val="3D90D9"/>
                </a:solidFill>
                <a:highlight>
                  <a:srgbClr val="E7E7E7"/>
                </a:highlight>
                <a:latin typeface="Consolas"/>
                <a:ea typeface="Consolas"/>
                <a:cs typeface="Consolas"/>
                <a:sym typeface="Consolas"/>
              </a:rPr>
              <a:t>${name}</a:t>
            </a:r>
            <a:r>
              <a:rPr lang="en-US">
                <a:solidFill>
                  <a:srgbClr val="333333"/>
                </a:solidFill>
              </a:rPr>
              <a:t>.</a:t>
            </a:r>
            <a:endParaRPr>
              <a:solidFill>
                <a:srgbClr val="333333"/>
              </a:solidFill>
            </a:endParaRPr>
          </a:p>
          <a:p>
            <a:pPr indent="-317500" lvl="0" marL="457200" rtl="0" algn="just">
              <a:lnSpc>
                <a:spcPct val="115000"/>
              </a:lnSpc>
              <a:spcBef>
                <a:spcPts val="0"/>
              </a:spcBef>
              <a:spcAft>
                <a:spcPts val="0"/>
              </a:spcAft>
              <a:buClr>
                <a:srgbClr val="333333"/>
              </a:buClr>
              <a:buSzPts val="1400"/>
              <a:buChar char="❖"/>
            </a:pPr>
            <a:r>
              <a:rPr lang="en-US">
                <a:solidFill>
                  <a:srgbClr val="333333"/>
                </a:solidFill>
              </a:rPr>
              <a:t>No utilizar espacios, comillas o caracteres especiales como ‘*’ o ‘?’ en nombres de directorios, ya que complica la expansión de variables.</a:t>
            </a:r>
            <a:endParaRPr>
              <a:solidFill>
                <a:srgbClr val="333333"/>
              </a:solidFill>
            </a:endParaRPr>
          </a:p>
          <a:p>
            <a:pPr indent="-317500" lvl="0" marL="457200" rtl="0" algn="just">
              <a:lnSpc>
                <a:spcPct val="115000"/>
              </a:lnSpc>
              <a:spcBef>
                <a:spcPts val="0"/>
              </a:spcBef>
              <a:spcAft>
                <a:spcPts val="0"/>
              </a:spcAft>
              <a:buClr>
                <a:srgbClr val="333333"/>
              </a:buClr>
              <a:buSzPts val="1400"/>
              <a:buChar char="❖"/>
            </a:pPr>
            <a:r>
              <a:rPr lang="en-US">
                <a:solidFill>
                  <a:srgbClr val="333333"/>
                </a:solidFill>
              </a:rPr>
              <a:t>Proporcionar a los archivos nombres coherentes que sean fáciles de combinar con los caracteres especiales para facilitar la selección de los bucles.</a:t>
            </a:r>
            <a:endParaRPr>
              <a:solidFill>
                <a:srgbClr val="333333"/>
              </a:solidFill>
            </a:endParaRPr>
          </a:p>
          <a:p>
            <a:pPr indent="-317500" lvl="0" marL="457200" rtl="0" algn="just">
              <a:lnSpc>
                <a:spcPct val="115000"/>
              </a:lnSpc>
              <a:spcBef>
                <a:spcPts val="0"/>
              </a:spcBef>
              <a:spcAft>
                <a:spcPts val="0"/>
              </a:spcAft>
              <a:buClr>
                <a:srgbClr val="333333"/>
              </a:buClr>
              <a:buSzPts val="1400"/>
              <a:buChar char="❖"/>
            </a:pPr>
            <a:r>
              <a:rPr lang="en-US">
                <a:solidFill>
                  <a:srgbClr val="333333"/>
                </a:solidFill>
              </a:rPr>
              <a:t>Utilizar la tecla de flecha hacia arriba para desplazarse por los comandos anteriores para editarlos y repetirlos.</a:t>
            </a:r>
            <a:endParaRPr>
              <a:solidFill>
                <a:srgbClr val="333333"/>
              </a:solidFill>
            </a:endParaRPr>
          </a:p>
          <a:p>
            <a:pPr indent="-317500" lvl="0" marL="457200" rtl="0" algn="just">
              <a:lnSpc>
                <a:spcPct val="115000"/>
              </a:lnSpc>
              <a:spcBef>
                <a:spcPts val="0"/>
              </a:spcBef>
              <a:spcAft>
                <a:spcPts val="0"/>
              </a:spcAft>
              <a:buClr>
                <a:srgbClr val="333333"/>
              </a:buClr>
              <a:buSzPts val="1400"/>
              <a:buChar char="❖"/>
            </a:pPr>
            <a:r>
              <a:rPr lang="en-US">
                <a:solidFill>
                  <a:srgbClr val="333333"/>
                </a:solidFill>
              </a:rPr>
              <a:t>Usar</a:t>
            </a:r>
            <a:r>
              <a:rPr lang="en-US">
                <a:solidFill>
                  <a:srgbClr val="3D90D9"/>
                </a:solidFill>
                <a:highlight>
                  <a:srgbClr val="E7E7E7"/>
                </a:highlight>
                <a:latin typeface="Consolas"/>
                <a:ea typeface="Consolas"/>
                <a:cs typeface="Consolas"/>
                <a:sym typeface="Consolas"/>
              </a:rPr>
              <a:t> Ctrl-R</a:t>
            </a:r>
            <a:r>
              <a:rPr lang="en-US">
                <a:solidFill>
                  <a:srgbClr val="333333"/>
                </a:solidFill>
              </a:rPr>
              <a:t> para buscar a través de los comandos previamente introducidos.</a:t>
            </a:r>
            <a:endParaRPr>
              <a:solidFill>
                <a:srgbClr val="333333"/>
              </a:solidFill>
            </a:endParaRPr>
          </a:p>
          <a:p>
            <a:pPr indent="-317500" lvl="0" marL="457200" rtl="0" algn="just">
              <a:lnSpc>
                <a:spcPct val="115000"/>
              </a:lnSpc>
              <a:spcBef>
                <a:spcPts val="0"/>
              </a:spcBef>
              <a:spcAft>
                <a:spcPts val="0"/>
              </a:spcAft>
              <a:buClr>
                <a:srgbClr val="333333"/>
              </a:buClr>
              <a:buSzPts val="1400"/>
              <a:buChar char="❖"/>
            </a:pPr>
            <a:r>
              <a:rPr lang="en-US">
                <a:solidFill>
                  <a:srgbClr val="333333"/>
                </a:solidFill>
              </a:rPr>
              <a:t>Usar </a:t>
            </a:r>
            <a:r>
              <a:rPr lang="en-US">
                <a:solidFill>
                  <a:srgbClr val="3D90D9"/>
                </a:solidFill>
                <a:highlight>
                  <a:srgbClr val="E7E7E7"/>
                </a:highlight>
                <a:latin typeface="Consolas"/>
                <a:ea typeface="Consolas"/>
                <a:cs typeface="Consolas"/>
                <a:sym typeface="Consolas"/>
              </a:rPr>
              <a:t>history</a:t>
            </a:r>
            <a:r>
              <a:rPr lang="en-US">
                <a:solidFill>
                  <a:srgbClr val="333333"/>
                </a:solidFill>
              </a:rPr>
              <a:t> para mostrar comandos recientes, y </a:t>
            </a:r>
            <a:r>
              <a:rPr lang="en-US">
                <a:solidFill>
                  <a:srgbClr val="3D90D9"/>
                </a:solidFill>
                <a:highlight>
                  <a:srgbClr val="E7E7E7"/>
                </a:highlight>
                <a:latin typeface="Consolas"/>
                <a:ea typeface="Consolas"/>
                <a:cs typeface="Consolas"/>
                <a:sym typeface="Consolas"/>
              </a:rPr>
              <a:t>!number</a:t>
            </a:r>
            <a:r>
              <a:rPr lang="en-US">
                <a:solidFill>
                  <a:srgbClr val="333333"/>
                </a:solidFill>
              </a:rPr>
              <a:t> para repetir un comando por número.</a:t>
            </a:r>
            <a:endParaRPr>
              <a:solidFill>
                <a:srgbClr val="333333"/>
              </a:solidFill>
            </a:endParaRPr>
          </a:p>
          <a:p>
            <a:pPr indent="0" lvl="0" marL="0" rtl="0" algn="just">
              <a:spcBef>
                <a:spcPts val="0"/>
              </a:spcBef>
              <a:spcAft>
                <a:spcPts val="0"/>
              </a:spcAft>
              <a:buNone/>
            </a:pPr>
            <a:r>
              <a:t/>
            </a:r>
            <a:endParaRPr/>
          </a:p>
          <a:p>
            <a:pPr indent="0" lvl="0" marL="457200" rtl="0" algn="just">
              <a:spcBef>
                <a:spcPts val="0"/>
              </a:spcBef>
              <a:spcAft>
                <a:spcPts val="0"/>
              </a:spcAft>
              <a:buNone/>
            </a:pPr>
            <a:r>
              <a:t/>
            </a:r>
            <a:endParaRPr sz="1050">
              <a:solidFill>
                <a:srgbClr val="333333"/>
              </a:solidFill>
              <a:highlight>
                <a:srgbClr val="FFFFFF"/>
              </a:highlight>
            </a:endParaRPr>
          </a:p>
        </p:txBody>
      </p:sp>
      <p:sp>
        <p:nvSpPr>
          <p:cNvPr id="323" name="Google Shape;323;p25"/>
          <p:cNvSpPr/>
          <p:nvPr/>
        </p:nvSpPr>
        <p:spPr>
          <a:xfrm>
            <a:off x="-250" y="0"/>
            <a:ext cx="121989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4" name="Google Shape;324;p25"/>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325" name="Google Shape;325;p25"/>
          <p:cNvSpPr txBox="1"/>
          <p:nvPr/>
        </p:nvSpPr>
        <p:spPr>
          <a:xfrm>
            <a:off x="1312650" y="750775"/>
            <a:ext cx="72807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RESUMEN</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6" name="Google Shape;326;p25"/>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327" name="Google Shape;327;p25"/>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328" name="Google Shape;328;p25"/>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2" name="Shape 332"/>
        <p:cNvGrpSpPr/>
        <p:nvPr/>
      </p:nvGrpSpPr>
      <p:grpSpPr>
        <a:xfrm>
          <a:off x="0" y="0"/>
          <a:ext cx="0" cy="0"/>
          <a:chOff x="0" y="0"/>
          <a:chExt cx="0" cy="0"/>
        </a:xfrm>
      </p:grpSpPr>
      <p:sp>
        <p:nvSpPr>
          <p:cNvPr id="333" name="Google Shape;333;p26"/>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4" name="Google Shape;334;p26"/>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335" name="Google Shape;335;p26"/>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336" name="Google Shape;336;p26"/>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337" name="Google Shape;337;p26"/>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338" name="Google Shape;338;p26"/>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Scripts de Shell</a:t>
            </a:r>
            <a:endParaRPr b="1" sz="3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9" name="Google Shape;339;p26"/>
          <p:cNvSpPr txBox="1"/>
          <p:nvPr/>
        </p:nvSpPr>
        <p:spPr>
          <a:xfrm>
            <a:off x="1312650" y="1463375"/>
            <a:ext cx="92262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6"/>
          <p:cNvSpPr txBox="1"/>
          <p:nvPr/>
        </p:nvSpPr>
        <p:spPr>
          <a:xfrm>
            <a:off x="1312650" y="1463375"/>
            <a:ext cx="9443100" cy="3473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a:t>Vamos a tomar los comandos que repetimos con frecuencia y los vamos a guardar en archivos de modo que podemos volver a ejecutar todas esas operaciones más tarde escribiendo un sólo comando. Por razones históricas, a un conjunto de comandos guardados en un archivo se le llama un script de la terminal.</a:t>
            </a:r>
            <a:endParaRPr/>
          </a:p>
          <a:p>
            <a:pPr indent="0" lvl="0" marL="0" rtl="0" algn="just">
              <a:spcBef>
                <a:spcPts val="0"/>
              </a:spcBef>
              <a:spcAft>
                <a:spcPts val="0"/>
              </a:spcAft>
              <a:buNone/>
            </a:pPr>
            <a:r>
              <a:t/>
            </a:r>
            <a:endParaRPr/>
          </a:p>
          <a:p>
            <a:pPr indent="0" lvl="0" marL="0" rtl="0" algn="just">
              <a:lnSpc>
                <a:spcPct val="115000"/>
              </a:lnSpc>
              <a:spcBef>
                <a:spcPts val="0"/>
              </a:spcBef>
              <a:spcAft>
                <a:spcPts val="0"/>
              </a:spcAft>
              <a:buNone/>
            </a:pPr>
            <a:r>
              <a:rPr lang="en-US">
                <a:solidFill>
                  <a:srgbClr val="333333"/>
                </a:solidFill>
              </a:rPr>
              <a:t>Comencemos por volver a </a:t>
            </a:r>
            <a:r>
              <a:rPr lang="en-US">
                <a:solidFill>
                  <a:srgbClr val="3D90D9"/>
                </a:solidFill>
                <a:highlight>
                  <a:srgbClr val="E7E7E7"/>
                </a:highlight>
                <a:latin typeface="Consolas"/>
                <a:ea typeface="Consolas"/>
                <a:cs typeface="Consolas"/>
                <a:sym typeface="Consolas"/>
              </a:rPr>
              <a:t>molecules/</a:t>
            </a:r>
            <a:r>
              <a:rPr lang="en-US">
                <a:solidFill>
                  <a:srgbClr val="333333"/>
                </a:solidFill>
              </a:rPr>
              <a:t> creando un nuevo archivo, </a:t>
            </a:r>
            <a:r>
              <a:rPr lang="en-US">
                <a:solidFill>
                  <a:srgbClr val="3D90D9"/>
                </a:solidFill>
                <a:highlight>
                  <a:srgbClr val="E7E7E7"/>
                </a:highlight>
                <a:latin typeface="Consolas"/>
                <a:ea typeface="Consolas"/>
                <a:cs typeface="Consolas"/>
                <a:sym typeface="Consolas"/>
              </a:rPr>
              <a:t>middle.sh</a:t>
            </a:r>
            <a:r>
              <a:rPr lang="en-US">
                <a:solidFill>
                  <a:srgbClr val="333333"/>
                </a:solidFill>
              </a:rPr>
              <a:t>, que se convertirá en nuestro </a:t>
            </a:r>
            <a:r>
              <a:rPr b="1" lang="en-US">
                <a:solidFill>
                  <a:srgbClr val="333333"/>
                </a:solidFill>
              </a:rPr>
              <a:t>script</a:t>
            </a:r>
            <a:r>
              <a:rPr lang="en-US">
                <a:solidFill>
                  <a:srgbClr val="333333"/>
                </a:solidFill>
              </a:rPr>
              <a:t> de la terminal:</a:t>
            </a:r>
            <a:endParaRPr>
              <a:solidFill>
                <a:srgbClr val="333333"/>
              </a:solidFill>
            </a:endParaRPr>
          </a:p>
          <a:p>
            <a:pPr indent="0" lvl="0" marL="88900" marR="88900" rtl="0" algn="l">
              <a:lnSpc>
                <a:spcPct val="142857"/>
              </a:lnSpc>
              <a:spcBef>
                <a:spcPts val="800"/>
              </a:spcBef>
              <a:spcAft>
                <a:spcPts val="0"/>
              </a:spcAft>
              <a:buNone/>
            </a:pPr>
            <a:r>
              <a:rPr lang="en-US" sz="1200">
                <a:solidFill>
                  <a:srgbClr val="19177C"/>
                </a:solidFill>
                <a:highlight>
                  <a:srgbClr val="F8F8F8"/>
                </a:highlight>
                <a:latin typeface="Consolas"/>
                <a:ea typeface="Consolas"/>
                <a:cs typeface="Consolas"/>
                <a:sym typeface="Consolas"/>
              </a:rPr>
              <a:t>$ </a:t>
            </a:r>
            <a:r>
              <a:rPr lang="en-US" sz="1200">
                <a:solidFill>
                  <a:srgbClr val="008000"/>
                </a:solidFill>
                <a:highlight>
                  <a:srgbClr val="F8F8F8"/>
                </a:highlight>
                <a:latin typeface="Consolas"/>
                <a:ea typeface="Consolas"/>
                <a:cs typeface="Consolas"/>
                <a:sym typeface="Consolas"/>
              </a:rPr>
              <a:t>cd </a:t>
            </a:r>
            <a:r>
              <a:rPr lang="en-US" sz="1200">
                <a:solidFill>
                  <a:srgbClr val="6E5494"/>
                </a:solidFill>
                <a:highlight>
                  <a:srgbClr val="F8F8F8"/>
                </a:highlight>
                <a:latin typeface="Consolas"/>
                <a:ea typeface="Consolas"/>
                <a:cs typeface="Consolas"/>
                <a:sym typeface="Consolas"/>
              </a:rPr>
              <a:t>molecules</a:t>
            </a:r>
            <a:br>
              <a:rPr lang="en-US" sz="1200">
                <a:solidFill>
                  <a:srgbClr val="6E5494"/>
                </a:solidFill>
                <a:highlight>
                  <a:srgbClr val="F8F8F8"/>
                </a:highlight>
                <a:latin typeface="Consolas"/>
                <a:ea typeface="Consolas"/>
                <a:cs typeface="Consolas"/>
                <a:sym typeface="Consolas"/>
              </a:rPr>
            </a:b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gedit middle.sh</a:t>
            </a:r>
            <a:endParaRPr>
              <a:solidFill>
                <a:srgbClr val="333333"/>
              </a:solidFill>
              <a:highlight>
                <a:srgbClr val="FFFFFF"/>
              </a:highlight>
            </a:endParaRPr>
          </a:p>
          <a:p>
            <a:pPr indent="0" lvl="0" marL="0" rtl="0" algn="just">
              <a:spcBef>
                <a:spcPts val="800"/>
              </a:spcBef>
              <a:spcAft>
                <a:spcPts val="0"/>
              </a:spcAft>
              <a:buNone/>
            </a:pPr>
            <a:r>
              <a:rPr lang="en-US">
                <a:solidFill>
                  <a:srgbClr val="333333"/>
                </a:solidFill>
                <a:highlight>
                  <a:srgbClr val="FFFFFF"/>
                </a:highlight>
              </a:rPr>
              <a:t> Podemos usar el editor de texto para editar directamente el archivo - simplemente insertaremos la siguiente línea:</a:t>
            </a:r>
            <a:endParaRPr>
              <a:solidFill>
                <a:srgbClr val="333333"/>
              </a:solidFill>
              <a:highlight>
                <a:srgbClr val="FFFFFF"/>
              </a:highlight>
            </a:endParaRPr>
          </a:p>
          <a:p>
            <a:pPr indent="0" lvl="0" marL="0" rtl="0" algn="just">
              <a:spcBef>
                <a:spcPts val="0"/>
              </a:spcBef>
              <a:spcAft>
                <a:spcPts val="0"/>
              </a:spcAft>
              <a:buNone/>
            </a:pPr>
            <a:r>
              <a:t/>
            </a:r>
            <a:endParaRPr>
              <a:solidFill>
                <a:srgbClr val="333333"/>
              </a:solidFill>
              <a:highlight>
                <a:srgbClr val="FFFFFF"/>
              </a:highlight>
            </a:endParaRPr>
          </a:p>
          <a:p>
            <a:pPr indent="0" lvl="0" marL="88900" marR="88900" rtl="0" algn="l">
              <a:lnSpc>
                <a:spcPct val="142857"/>
              </a:lnSpc>
              <a:spcBef>
                <a:spcPts val="0"/>
              </a:spcBef>
              <a:spcAft>
                <a:spcPts val="0"/>
              </a:spcAft>
              <a:buNone/>
            </a:pPr>
            <a:r>
              <a:rPr lang="en-US" sz="1200">
                <a:solidFill>
                  <a:srgbClr val="6E5494"/>
                </a:solidFill>
                <a:highlight>
                  <a:srgbClr val="F8F8F8"/>
                </a:highlight>
                <a:latin typeface="Consolas"/>
                <a:ea typeface="Consolas"/>
                <a:cs typeface="Consolas"/>
                <a:sym typeface="Consolas"/>
              </a:rPr>
              <a:t>head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15 octane.pdb | tail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5</a:t>
            </a:r>
            <a:endParaRPr>
              <a:solidFill>
                <a:srgbClr val="333333"/>
              </a:solidFill>
              <a:highlight>
                <a:srgbClr val="FFFFFF"/>
              </a:highlight>
            </a:endParaRPr>
          </a:p>
          <a:p>
            <a:pPr indent="0" lvl="0" marL="0" rtl="0" algn="just">
              <a:spcBef>
                <a:spcPts val="800"/>
              </a:spcBef>
              <a:spcAft>
                <a:spcPts val="0"/>
              </a:spcAft>
              <a:buNone/>
            </a:pPr>
            <a:r>
              <a:rPr lang="en-US">
                <a:solidFill>
                  <a:srgbClr val="333333"/>
                </a:solidFill>
                <a:highlight>
                  <a:srgbClr val="FFFFFF"/>
                </a:highlight>
              </a:rPr>
              <a:t>Una vez que hayamos guardado el archivo, podemos pedirle a la terminal que ejecute los comandos que contiene. Nuestra terminal se llama </a:t>
            </a:r>
            <a:r>
              <a:rPr lang="en-US">
                <a:solidFill>
                  <a:srgbClr val="3D90D9"/>
                </a:solidFill>
                <a:highlight>
                  <a:srgbClr val="E7E7E7"/>
                </a:highlight>
                <a:latin typeface="Consolas"/>
                <a:ea typeface="Consolas"/>
                <a:cs typeface="Consolas"/>
                <a:sym typeface="Consolas"/>
              </a:rPr>
              <a:t>bash</a:t>
            </a:r>
            <a:r>
              <a:rPr lang="en-US">
                <a:solidFill>
                  <a:srgbClr val="333333"/>
                </a:solidFill>
                <a:highlight>
                  <a:srgbClr val="FFFFFF"/>
                </a:highlight>
              </a:rPr>
              <a:t>, por lo que ejecutamos el siguiente comando:</a:t>
            </a:r>
            <a:endParaRPr>
              <a:solidFill>
                <a:srgbClr val="333333"/>
              </a:solidFill>
              <a:highlight>
                <a:srgbClr val="FFFFFF"/>
              </a:highlight>
            </a:endParaRPr>
          </a:p>
          <a:p>
            <a:pPr indent="0" lvl="0" marL="0" rtl="0" algn="just">
              <a:spcBef>
                <a:spcPts val="0"/>
              </a:spcBef>
              <a:spcAft>
                <a:spcPts val="0"/>
              </a:spcAft>
              <a:buNone/>
            </a:pPr>
            <a:r>
              <a:t/>
            </a:r>
            <a:endParaRPr>
              <a:solidFill>
                <a:srgbClr val="333333"/>
              </a:solidFill>
              <a:highlight>
                <a:srgbClr val="FFFFFF"/>
              </a:highlight>
            </a:endParaRPr>
          </a:p>
          <a:p>
            <a:pPr indent="0" lvl="0" marL="88900" marR="88900" rtl="0" algn="l">
              <a:lnSpc>
                <a:spcPct val="142857"/>
              </a:lnSpc>
              <a:spcBef>
                <a:spcPts val="0"/>
              </a:spcBef>
              <a:spcAft>
                <a:spcPts val="0"/>
              </a:spcAft>
              <a:buNone/>
            </a:pPr>
            <a:r>
              <a:t/>
            </a:r>
            <a:endParaRPr sz="1200">
              <a:solidFill>
                <a:srgbClr val="6E5494"/>
              </a:solidFill>
              <a:highlight>
                <a:srgbClr val="F8F8F8"/>
              </a:highlight>
              <a:latin typeface="Consolas"/>
              <a:ea typeface="Consolas"/>
              <a:cs typeface="Consolas"/>
              <a:sym typeface="Consolas"/>
            </a:endParaRPr>
          </a:p>
          <a:p>
            <a:pPr indent="0" lvl="0" marL="0" rtl="0" algn="just">
              <a:lnSpc>
                <a:spcPct val="115000"/>
              </a:lnSpc>
              <a:spcBef>
                <a:spcPts val="800"/>
              </a:spcBef>
              <a:spcAft>
                <a:spcPts val="0"/>
              </a:spcAft>
              <a:buNone/>
            </a:pPr>
            <a:r>
              <a:t/>
            </a:r>
            <a:endParaRPr>
              <a:solidFill>
                <a:srgbClr val="333333"/>
              </a:solidFill>
            </a:endParaRPr>
          </a:p>
          <a:p>
            <a:pPr indent="0" lvl="0" marL="0" rtl="0" algn="just">
              <a:lnSpc>
                <a:spcPct val="115000"/>
              </a:lnSpc>
              <a:spcBef>
                <a:spcPts val="800"/>
              </a:spcBef>
              <a:spcAft>
                <a:spcPts val="800"/>
              </a:spcAft>
              <a:buClr>
                <a:schemeClr val="dk1"/>
              </a:buClr>
              <a:buSzPts val="1100"/>
              <a:buFont typeface="Arial"/>
              <a:buNone/>
            </a:pPr>
            <a:r>
              <a:t/>
            </a:r>
            <a:endParaRPr>
              <a:solidFill>
                <a:srgbClr val="333333"/>
              </a:solidFill>
            </a:endParaRPr>
          </a:p>
        </p:txBody>
      </p:sp>
      <p:sp>
        <p:nvSpPr>
          <p:cNvPr id="341" name="Google Shape;341;p26"/>
          <p:cNvSpPr txBox="1"/>
          <p:nvPr/>
        </p:nvSpPr>
        <p:spPr>
          <a:xfrm>
            <a:off x="4851500" y="4967125"/>
            <a:ext cx="5774100" cy="13572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800"/>
              </a:spcAft>
              <a:buNone/>
            </a:pPr>
            <a:r>
              <a:rPr lang="en-US" sz="1000">
                <a:solidFill>
                  <a:srgbClr val="303030"/>
                </a:solidFill>
                <a:highlight>
                  <a:srgbClr val="F8F8F8"/>
                </a:highlight>
                <a:latin typeface="Consolas"/>
                <a:ea typeface="Consolas"/>
                <a:cs typeface="Consolas"/>
                <a:sym typeface="Consolas"/>
              </a:rPr>
              <a:t>ATOM      9  H           1      -4.502   0.681   0.785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10  H           1      -5.254  -0.243  -0.537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11  H           1      -4.357   1.252  -0.895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12  H           1      -3.009  -0.741  -1.467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13  H           1      -3.172  -1.337   0.206  1.00  0.00</a:t>
            </a:r>
            <a:endParaRPr sz="1000">
              <a:solidFill>
                <a:srgbClr val="303030"/>
              </a:solidFill>
              <a:highlight>
                <a:srgbClr val="F8F8F8"/>
              </a:highlight>
              <a:latin typeface="Consolas"/>
              <a:ea typeface="Consolas"/>
              <a:cs typeface="Consolas"/>
              <a:sym typeface="Consolas"/>
            </a:endParaRPr>
          </a:p>
        </p:txBody>
      </p:sp>
      <p:sp>
        <p:nvSpPr>
          <p:cNvPr id="342" name="Google Shape;342;p26"/>
          <p:cNvSpPr txBox="1"/>
          <p:nvPr/>
        </p:nvSpPr>
        <p:spPr>
          <a:xfrm>
            <a:off x="1484825" y="5286325"/>
            <a:ext cx="3000000" cy="7188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bash middle.sh</a:t>
            </a:r>
            <a:endParaRPr/>
          </a:p>
        </p:txBody>
      </p:sp>
      <p:sp>
        <p:nvSpPr>
          <p:cNvPr id="343" name="Google Shape;343;p26"/>
          <p:cNvSpPr/>
          <p:nvPr/>
        </p:nvSpPr>
        <p:spPr>
          <a:xfrm>
            <a:off x="3948000" y="5517475"/>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47" name="Shape 347"/>
        <p:cNvGrpSpPr/>
        <p:nvPr/>
      </p:nvGrpSpPr>
      <p:grpSpPr>
        <a:xfrm>
          <a:off x="0" y="0"/>
          <a:ext cx="0" cy="0"/>
          <a:chOff x="0" y="0"/>
          <a:chExt cx="0" cy="0"/>
        </a:xfrm>
      </p:grpSpPr>
      <p:sp>
        <p:nvSpPr>
          <p:cNvPr id="348" name="Google Shape;348;p27"/>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GENERALIZACIÓN DE SCRIPTS</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9" name="Google Shape;349;p27"/>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0" name="Google Shape;350;p27"/>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351" name="Google Shape;351;p27"/>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352" name="Google Shape;352;p27"/>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353" name="Google Shape;353;p27"/>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354" name="Google Shape;354;p27"/>
          <p:cNvSpPr txBox="1"/>
          <p:nvPr/>
        </p:nvSpPr>
        <p:spPr>
          <a:xfrm>
            <a:off x="1236450" y="1234775"/>
            <a:ext cx="9443100" cy="2913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US">
                <a:solidFill>
                  <a:srgbClr val="333333"/>
                </a:solidFill>
                <a:highlight>
                  <a:srgbClr val="FFFFFF"/>
                </a:highlight>
              </a:rPr>
              <a:t>¿Qué pasa si queremos seleccionar líneas de un archivo arbitrario? Podríamos editar middle.sh cada vez para cambiar el nombre de archivo, pero eso probablemente llevaría más tiempo que simplemente volver a escribir el comando. En cambio, editemos middle.sh y hagamos que sea más versátil:</a:t>
            </a:r>
            <a:endParaRPr>
              <a:solidFill>
                <a:srgbClr val="333333"/>
              </a:solidFill>
              <a:highlight>
                <a:srgbClr val="FFFFFF"/>
              </a:highlight>
            </a:endParaRPr>
          </a:p>
          <a:p>
            <a:pPr indent="0" lvl="0" marL="0" rtl="0" algn="just">
              <a:lnSpc>
                <a:spcPct val="100000"/>
              </a:lnSpc>
              <a:spcBef>
                <a:spcPts val="0"/>
              </a:spcBef>
              <a:spcAft>
                <a:spcPts val="0"/>
              </a:spcAft>
              <a:buNone/>
            </a:pPr>
            <a:r>
              <a:t/>
            </a:r>
            <a:endParaRPr>
              <a:solidFill>
                <a:srgbClr val="333333"/>
              </a:solidFill>
              <a:highlight>
                <a:srgbClr val="FFFFFF"/>
              </a:highlight>
            </a:endParaRPr>
          </a:p>
          <a:p>
            <a:pPr indent="0" lvl="0" marL="88900" marR="88900" rtl="0" algn="l">
              <a:lnSpc>
                <a:spcPct val="142857"/>
              </a:lnSpc>
              <a:spcBef>
                <a:spcPts val="0"/>
              </a:spcBef>
              <a:spcAft>
                <a:spcPts val="0"/>
              </a:spcAft>
              <a:buNone/>
            </a:pP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gedit middle.sh</a:t>
            </a:r>
            <a:endParaRPr sz="1200">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rPr lang="en-US">
                <a:solidFill>
                  <a:srgbClr val="333333"/>
                </a:solidFill>
                <a:highlight>
                  <a:srgbClr val="FFFFFF"/>
                </a:highlight>
              </a:rPr>
              <a:t>Ahora, dentro de “nano”, reemplaza el texto </a:t>
            </a:r>
            <a:r>
              <a:rPr lang="en-US">
                <a:solidFill>
                  <a:srgbClr val="3D90D9"/>
                </a:solidFill>
                <a:highlight>
                  <a:srgbClr val="E7E7E7"/>
                </a:highlight>
                <a:latin typeface="Consolas"/>
                <a:ea typeface="Consolas"/>
                <a:cs typeface="Consolas"/>
                <a:sym typeface="Consolas"/>
              </a:rPr>
              <a:t>octane.pdb</a:t>
            </a:r>
            <a:r>
              <a:rPr lang="en-US">
                <a:solidFill>
                  <a:srgbClr val="333333"/>
                </a:solidFill>
                <a:highlight>
                  <a:srgbClr val="FFFFFF"/>
                </a:highlight>
              </a:rPr>
              <a:t> con la variable especial denominada </a:t>
            </a:r>
            <a:r>
              <a:rPr lang="en-US">
                <a:solidFill>
                  <a:srgbClr val="3D90D9"/>
                </a:solidFill>
                <a:highlight>
                  <a:srgbClr val="E7E7E7"/>
                </a:highlight>
                <a:latin typeface="Consolas"/>
                <a:ea typeface="Consolas"/>
                <a:cs typeface="Consolas"/>
                <a:sym typeface="Consolas"/>
              </a:rPr>
              <a:t>$1</a:t>
            </a:r>
            <a:r>
              <a:rPr lang="en-US">
                <a:solidFill>
                  <a:srgbClr val="333333"/>
                </a:solidFill>
                <a:highlight>
                  <a:srgbClr val="FFFFFF"/>
                </a:highlight>
              </a:rPr>
              <a:t>:</a:t>
            </a:r>
            <a:endParaRPr>
              <a:solidFill>
                <a:srgbClr val="333333"/>
              </a:solidFill>
              <a:highlight>
                <a:srgbClr val="FFFFFF"/>
              </a:highlight>
            </a:endParaRPr>
          </a:p>
          <a:p>
            <a:pPr indent="0" lvl="0" marL="88900" marR="88900" rtl="0" algn="l">
              <a:lnSpc>
                <a:spcPct val="142857"/>
              </a:lnSpc>
              <a:spcBef>
                <a:spcPts val="800"/>
              </a:spcBef>
              <a:spcAft>
                <a:spcPts val="0"/>
              </a:spcAft>
              <a:buNone/>
            </a:pPr>
            <a:r>
              <a:rPr lang="en-US" sz="1200">
                <a:solidFill>
                  <a:srgbClr val="6E5494"/>
                </a:solidFill>
                <a:highlight>
                  <a:srgbClr val="F8F8F8"/>
                </a:highlight>
                <a:latin typeface="Consolas"/>
                <a:ea typeface="Consolas"/>
                <a:cs typeface="Consolas"/>
                <a:sym typeface="Consolas"/>
              </a:rPr>
              <a:t>head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15 </a:t>
            </a:r>
            <a:r>
              <a:rPr lang="en-US" sz="1200">
                <a:solidFill>
                  <a:srgbClr val="BA2121"/>
                </a:solidFill>
                <a:highlight>
                  <a:srgbClr val="F8F8F8"/>
                </a:highlight>
                <a:latin typeface="Consolas"/>
                <a:ea typeface="Consolas"/>
                <a:cs typeface="Consolas"/>
                <a:sym typeface="Consolas"/>
              </a:rPr>
              <a:t>"</a:t>
            </a:r>
            <a:r>
              <a:rPr lang="en-US" sz="1200">
                <a:solidFill>
                  <a:srgbClr val="19177C"/>
                </a:solidFill>
                <a:highlight>
                  <a:srgbClr val="F8F8F8"/>
                </a:highlight>
                <a:latin typeface="Consolas"/>
                <a:ea typeface="Consolas"/>
                <a:cs typeface="Consolas"/>
                <a:sym typeface="Consolas"/>
              </a:rPr>
              <a:t>$1</a:t>
            </a:r>
            <a:r>
              <a:rPr lang="en-US" sz="1200">
                <a:solidFill>
                  <a:srgbClr val="BA2121"/>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 | tail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5</a:t>
            </a:r>
            <a:endParaRPr sz="1200">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rPr lang="en-US">
                <a:solidFill>
                  <a:srgbClr val="333333"/>
                </a:solidFill>
                <a:highlight>
                  <a:srgbClr val="FFFFFF"/>
                </a:highlight>
              </a:rPr>
              <a:t>Dentro de un </a:t>
            </a:r>
            <a:r>
              <a:rPr b="1" lang="en-US">
                <a:solidFill>
                  <a:srgbClr val="333333"/>
                </a:solidFill>
                <a:highlight>
                  <a:srgbClr val="FFFFFF"/>
                </a:highlight>
              </a:rPr>
              <a:t>script</a:t>
            </a:r>
            <a:r>
              <a:rPr lang="en-US">
                <a:solidFill>
                  <a:srgbClr val="333333"/>
                </a:solidFill>
                <a:highlight>
                  <a:srgbClr val="FFFFFF"/>
                </a:highlight>
              </a:rPr>
              <a:t> de la terminal,</a:t>
            </a:r>
            <a:r>
              <a:rPr lang="en-US">
                <a:solidFill>
                  <a:srgbClr val="3D90D9"/>
                </a:solidFill>
                <a:highlight>
                  <a:srgbClr val="E7E7E7"/>
                </a:highlight>
                <a:latin typeface="Consolas"/>
                <a:ea typeface="Consolas"/>
                <a:cs typeface="Consolas"/>
                <a:sym typeface="Consolas"/>
              </a:rPr>
              <a:t>$1</a:t>
            </a:r>
            <a:r>
              <a:rPr lang="en-US">
                <a:solidFill>
                  <a:srgbClr val="333333"/>
                </a:solidFill>
                <a:highlight>
                  <a:srgbClr val="FFFFFF"/>
                </a:highlight>
              </a:rPr>
              <a:t> significa “el primer nombre de archivo (u otro parámetro) en la línea de comandos”. Ahora podemos ejecutar nuestro </a:t>
            </a:r>
            <a:r>
              <a:rPr b="1" lang="en-US">
                <a:solidFill>
                  <a:srgbClr val="333333"/>
                </a:solidFill>
                <a:highlight>
                  <a:srgbClr val="FFFFFF"/>
                </a:highlight>
              </a:rPr>
              <a:t>script</a:t>
            </a:r>
            <a:r>
              <a:rPr lang="en-US">
                <a:solidFill>
                  <a:srgbClr val="333333"/>
                </a:solidFill>
                <a:highlight>
                  <a:srgbClr val="FFFFFF"/>
                </a:highlight>
              </a:rPr>
              <a:t> de esta manera:</a:t>
            </a:r>
            <a:endParaRPr>
              <a:solidFill>
                <a:srgbClr val="333333"/>
              </a:solidFill>
              <a:highlight>
                <a:srgbClr val="FFFFFF"/>
              </a:highlight>
            </a:endParaRPr>
          </a:p>
          <a:p>
            <a:pPr indent="0" lvl="0" marL="88900" marR="88900" rtl="0" algn="l">
              <a:lnSpc>
                <a:spcPct val="142857"/>
              </a:lnSpc>
              <a:spcBef>
                <a:spcPts val="800"/>
              </a:spcBef>
              <a:spcAft>
                <a:spcPts val="800"/>
              </a:spcAft>
              <a:buNone/>
            </a:pPr>
            <a:r>
              <a:t/>
            </a:r>
            <a:endParaRPr sz="1050">
              <a:solidFill>
                <a:srgbClr val="333333"/>
              </a:solidFill>
              <a:highlight>
                <a:srgbClr val="FFFFFF"/>
              </a:highlight>
            </a:endParaRPr>
          </a:p>
        </p:txBody>
      </p:sp>
      <p:sp>
        <p:nvSpPr>
          <p:cNvPr id="355" name="Google Shape;355;p27"/>
          <p:cNvSpPr txBox="1"/>
          <p:nvPr/>
        </p:nvSpPr>
        <p:spPr>
          <a:xfrm>
            <a:off x="1441500" y="4262200"/>
            <a:ext cx="2762400" cy="5808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bash middle.sh octane.pdb</a:t>
            </a:r>
            <a:endParaRPr sz="1200">
              <a:solidFill>
                <a:srgbClr val="6E5494"/>
              </a:solidFill>
              <a:highlight>
                <a:srgbClr val="F8F8F8"/>
              </a:highlight>
              <a:latin typeface="Consolas"/>
              <a:ea typeface="Consolas"/>
              <a:cs typeface="Consolas"/>
              <a:sym typeface="Consolas"/>
            </a:endParaRPr>
          </a:p>
        </p:txBody>
      </p:sp>
      <p:sp>
        <p:nvSpPr>
          <p:cNvPr id="356" name="Google Shape;356;p27"/>
          <p:cNvSpPr txBox="1"/>
          <p:nvPr/>
        </p:nvSpPr>
        <p:spPr>
          <a:xfrm>
            <a:off x="1441500" y="5550600"/>
            <a:ext cx="2864400" cy="5808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bash middle.sh pentane.pdb</a:t>
            </a:r>
            <a:endParaRPr sz="1200">
              <a:solidFill>
                <a:srgbClr val="6E5494"/>
              </a:solidFill>
              <a:highlight>
                <a:srgbClr val="F8F8F8"/>
              </a:highlight>
              <a:latin typeface="Consolas"/>
              <a:ea typeface="Consolas"/>
              <a:cs typeface="Consolas"/>
              <a:sym typeface="Consolas"/>
            </a:endParaRPr>
          </a:p>
        </p:txBody>
      </p:sp>
      <p:sp>
        <p:nvSpPr>
          <p:cNvPr id="357" name="Google Shape;357;p27"/>
          <p:cNvSpPr txBox="1"/>
          <p:nvPr/>
        </p:nvSpPr>
        <p:spPr>
          <a:xfrm>
            <a:off x="5015200" y="3934750"/>
            <a:ext cx="5364000" cy="12807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800"/>
              </a:spcAft>
              <a:buNone/>
            </a:pPr>
            <a:r>
              <a:rPr lang="en-US" sz="1000">
                <a:solidFill>
                  <a:srgbClr val="303030"/>
                </a:solidFill>
                <a:highlight>
                  <a:srgbClr val="F8F8F8"/>
                </a:highlight>
                <a:latin typeface="Consolas"/>
                <a:ea typeface="Consolas"/>
                <a:cs typeface="Consolas"/>
                <a:sym typeface="Consolas"/>
              </a:rPr>
              <a:t>ATOM      9  H           1      -4.502   0.681   0.785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10  H           1      -5.254  -0.243  -0.537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11  H           1      -4.357   1.252  -0.895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12  H           1      -3.009  -0.741  -1.467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13  H           1      -3.172  -1.337   0.206  1.00  0.00</a:t>
            </a:r>
            <a:endParaRPr sz="1000">
              <a:solidFill>
                <a:srgbClr val="303030"/>
              </a:solidFill>
              <a:highlight>
                <a:srgbClr val="F8F8F8"/>
              </a:highlight>
              <a:latin typeface="Consolas"/>
              <a:ea typeface="Consolas"/>
              <a:cs typeface="Consolas"/>
              <a:sym typeface="Consolas"/>
            </a:endParaRPr>
          </a:p>
        </p:txBody>
      </p:sp>
      <p:sp>
        <p:nvSpPr>
          <p:cNvPr id="358" name="Google Shape;358;p27"/>
          <p:cNvSpPr txBox="1"/>
          <p:nvPr/>
        </p:nvSpPr>
        <p:spPr>
          <a:xfrm>
            <a:off x="5015200" y="5080050"/>
            <a:ext cx="5364000" cy="15219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800"/>
              </a:spcAft>
              <a:buNone/>
            </a:pPr>
            <a:r>
              <a:rPr lang="en-US" sz="1000">
                <a:solidFill>
                  <a:srgbClr val="303030"/>
                </a:solidFill>
                <a:highlight>
                  <a:srgbClr val="F8F8F8"/>
                </a:highlight>
                <a:latin typeface="Consolas"/>
                <a:ea typeface="Consolas"/>
                <a:cs typeface="Consolas"/>
                <a:sym typeface="Consolas"/>
              </a:rPr>
              <a:t>ATOM      9  H           1       1.324   0.350  -1.332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10  H           1       1.271   1.378   0.122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11  H           1      -0.074  -0.384   1.288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12  H           1      -0.048  -1.362  -0.205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13  H           1      -1.183   0.500  -1.412  1.00  0.00</a:t>
            </a:r>
            <a:endParaRPr sz="1000">
              <a:solidFill>
                <a:srgbClr val="303030"/>
              </a:solidFill>
              <a:highlight>
                <a:srgbClr val="F8F8F8"/>
              </a:highlight>
              <a:latin typeface="Consolas"/>
              <a:ea typeface="Consolas"/>
              <a:cs typeface="Consolas"/>
              <a:sym typeface="Consolas"/>
            </a:endParaRPr>
          </a:p>
        </p:txBody>
      </p:sp>
      <p:sp>
        <p:nvSpPr>
          <p:cNvPr id="359" name="Google Shape;359;p27"/>
          <p:cNvSpPr/>
          <p:nvPr/>
        </p:nvSpPr>
        <p:spPr>
          <a:xfrm>
            <a:off x="4245000" y="56365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7"/>
          <p:cNvSpPr/>
          <p:nvPr/>
        </p:nvSpPr>
        <p:spPr>
          <a:xfrm>
            <a:off x="4245000" y="43481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64" name="Shape 364"/>
        <p:cNvGrpSpPr/>
        <p:nvPr/>
      </p:nvGrpSpPr>
      <p:grpSpPr>
        <a:xfrm>
          <a:off x="0" y="0"/>
          <a:ext cx="0" cy="0"/>
          <a:chOff x="0" y="0"/>
          <a:chExt cx="0" cy="0"/>
        </a:xfrm>
      </p:grpSpPr>
      <p:sp>
        <p:nvSpPr>
          <p:cNvPr id="365" name="Google Shape;365;p28"/>
          <p:cNvSpPr txBox="1"/>
          <p:nvPr/>
        </p:nvSpPr>
        <p:spPr>
          <a:xfrm>
            <a:off x="1312650" y="750775"/>
            <a:ext cx="89883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COMILLAS DOBLES ALREDEDOR DE PARÁMETROS</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6" name="Google Shape;366;p28"/>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7" name="Google Shape;367;p28"/>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368" name="Google Shape;368;p28"/>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369" name="Google Shape;369;p28"/>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370" name="Google Shape;370;p28"/>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371" name="Google Shape;371;p28"/>
          <p:cNvSpPr txBox="1"/>
          <p:nvPr/>
        </p:nvSpPr>
        <p:spPr>
          <a:xfrm>
            <a:off x="1236450" y="1234775"/>
            <a:ext cx="9443100" cy="2217300"/>
          </a:xfrm>
          <a:prstGeom prst="rect">
            <a:avLst/>
          </a:prstGeom>
          <a:noFill/>
          <a:ln>
            <a:noFill/>
          </a:ln>
        </p:spPr>
        <p:txBody>
          <a:bodyPr anchorCtr="0" anchor="t" bIns="91425" lIns="91425" spcFirstLastPara="1" rIns="91425" wrap="square" tIns="91425">
            <a:noAutofit/>
          </a:bodyPr>
          <a:lstStyle/>
          <a:p>
            <a:pPr indent="0" lvl="0" marL="88900" marR="88900" rtl="0" algn="l">
              <a:lnSpc>
                <a:spcPct val="100000"/>
              </a:lnSpc>
              <a:spcBef>
                <a:spcPts val="0"/>
              </a:spcBef>
              <a:spcAft>
                <a:spcPts val="0"/>
              </a:spcAft>
              <a:buNone/>
            </a:pPr>
            <a:r>
              <a:rPr lang="en-US">
                <a:solidFill>
                  <a:srgbClr val="333333"/>
                </a:solidFill>
                <a:highlight>
                  <a:srgbClr val="FFFFFF"/>
                </a:highlight>
              </a:rPr>
              <a:t>Por la misma razón que ponemos la variable del bucle dentro de comillas dobles, cuando el nombre de archivo contenga espacios, rodeamos </a:t>
            </a:r>
            <a:r>
              <a:rPr lang="en-US">
                <a:solidFill>
                  <a:srgbClr val="3D90D9"/>
                </a:solidFill>
                <a:highlight>
                  <a:srgbClr val="E7E7E7"/>
                </a:highlight>
                <a:latin typeface="Consolas"/>
                <a:ea typeface="Consolas"/>
                <a:cs typeface="Consolas"/>
                <a:sym typeface="Consolas"/>
              </a:rPr>
              <a:t>$1</a:t>
            </a:r>
            <a:r>
              <a:rPr lang="en-US">
                <a:solidFill>
                  <a:srgbClr val="333333"/>
                </a:solidFill>
                <a:highlight>
                  <a:srgbClr val="FFFFFF"/>
                </a:highlight>
              </a:rPr>
              <a:t> con comillas dobles.</a:t>
            </a:r>
            <a:endParaRPr>
              <a:solidFill>
                <a:srgbClr val="333333"/>
              </a:solidFill>
              <a:highlight>
                <a:srgbClr val="FFFFFF"/>
              </a:highlight>
            </a:endParaRPr>
          </a:p>
          <a:p>
            <a:pPr indent="0" lvl="0" marL="88900" marR="88900" rtl="0" algn="l">
              <a:lnSpc>
                <a:spcPct val="100000"/>
              </a:lnSpc>
              <a:spcBef>
                <a:spcPts val="800"/>
              </a:spcBef>
              <a:spcAft>
                <a:spcPts val="0"/>
              </a:spcAft>
              <a:buNone/>
            </a:pPr>
            <a:r>
              <a:rPr lang="en-US">
                <a:solidFill>
                  <a:srgbClr val="333333"/>
                </a:solidFill>
                <a:highlight>
                  <a:srgbClr val="FFFFFF"/>
                </a:highlight>
              </a:rPr>
              <a:t>Aún así necesitamos editar </a:t>
            </a:r>
            <a:r>
              <a:rPr lang="en-US">
                <a:solidFill>
                  <a:srgbClr val="3D90D9"/>
                </a:solidFill>
                <a:highlight>
                  <a:srgbClr val="E7E7E7"/>
                </a:highlight>
                <a:latin typeface="Consolas"/>
                <a:ea typeface="Consolas"/>
                <a:cs typeface="Consolas"/>
                <a:sym typeface="Consolas"/>
              </a:rPr>
              <a:t>middle.sh</a:t>
            </a:r>
            <a:r>
              <a:rPr lang="en-US">
                <a:solidFill>
                  <a:srgbClr val="333333"/>
                </a:solidFill>
                <a:highlight>
                  <a:srgbClr val="FFFFFF"/>
                </a:highlight>
              </a:rPr>
              <a:t> cada vez que queramos ajustar el rango de líneas. Vamos a arreglar esto usando las variables especiales </a:t>
            </a:r>
            <a:r>
              <a:rPr lang="en-US">
                <a:solidFill>
                  <a:srgbClr val="3D90D9"/>
                </a:solidFill>
                <a:highlight>
                  <a:srgbClr val="E7E7E7"/>
                </a:highlight>
                <a:latin typeface="Consolas"/>
                <a:ea typeface="Consolas"/>
                <a:cs typeface="Consolas"/>
                <a:sym typeface="Consolas"/>
              </a:rPr>
              <a:t>$2</a:t>
            </a:r>
            <a:r>
              <a:rPr lang="en-US">
                <a:solidFill>
                  <a:srgbClr val="333333"/>
                </a:solidFill>
                <a:highlight>
                  <a:srgbClr val="FFFFFF"/>
                </a:highlight>
              </a:rPr>
              <a:t> y</a:t>
            </a:r>
            <a:r>
              <a:rPr lang="en-US">
                <a:solidFill>
                  <a:srgbClr val="3D90D9"/>
                </a:solidFill>
                <a:highlight>
                  <a:srgbClr val="E7E7E7"/>
                </a:highlight>
                <a:latin typeface="Consolas"/>
                <a:ea typeface="Consolas"/>
                <a:cs typeface="Consolas"/>
                <a:sym typeface="Consolas"/>
              </a:rPr>
              <a:t> $3</a:t>
            </a:r>
            <a:r>
              <a:rPr lang="en-US">
                <a:solidFill>
                  <a:srgbClr val="333333"/>
                </a:solidFill>
                <a:highlight>
                  <a:srgbClr val="FFFFFF"/>
                </a:highlight>
              </a:rPr>
              <a:t> para el número de líneas que se pasarán respectivamente a </a:t>
            </a:r>
            <a:r>
              <a:rPr lang="en-US">
                <a:solidFill>
                  <a:srgbClr val="3D90D9"/>
                </a:solidFill>
                <a:highlight>
                  <a:srgbClr val="E7E7E7"/>
                </a:highlight>
                <a:latin typeface="Consolas"/>
                <a:ea typeface="Consolas"/>
                <a:cs typeface="Consolas"/>
                <a:sym typeface="Consolas"/>
              </a:rPr>
              <a:t>head</a:t>
            </a:r>
            <a:r>
              <a:rPr lang="en-US">
                <a:solidFill>
                  <a:srgbClr val="333333"/>
                </a:solidFill>
                <a:highlight>
                  <a:srgbClr val="FFFFFF"/>
                </a:highlight>
              </a:rPr>
              <a:t> y </a:t>
            </a:r>
            <a:r>
              <a:rPr lang="en-US">
                <a:solidFill>
                  <a:srgbClr val="3D90D9"/>
                </a:solidFill>
                <a:highlight>
                  <a:srgbClr val="E7E7E7"/>
                </a:highlight>
                <a:latin typeface="Consolas"/>
                <a:ea typeface="Consolas"/>
                <a:cs typeface="Consolas"/>
                <a:sym typeface="Consolas"/>
              </a:rPr>
              <a:t>tail</a:t>
            </a:r>
            <a:r>
              <a:rPr lang="en-US">
                <a:solidFill>
                  <a:srgbClr val="333333"/>
                </a:solidFill>
                <a:highlight>
                  <a:srgbClr val="FFFFFF"/>
                </a:highlight>
              </a:rPr>
              <a:t>:</a:t>
            </a:r>
            <a:endParaRPr>
              <a:solidFill>
                <a:srgbClr val="333333"/>
              </a:solidFill>
              <a:highlight>
                <a:srgbClr val="FFFFFF"/>
              </a:highlight>
            </a:endParaRPr>
          </a:p>
          <a:p>
            <a:pPr indent="0" lvl="0" marL="88900" marR="88900" rtl="0" algn="l">
              <a:lnSpc>
                <a:spcPct val="142857"/>
              </a:lnSpc>
              <a:spcBef>
                <a:spcPts val="800"/>
              </a:spcBef>
              <a:spcAft>
                <a:spcPts val="0"/>
              </a:spcAft>
              <a:buNone/>
            </a:pP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nano middle.sh</a:t>
            </a:r>
            <a:endParaRPr sz="1200">
              <a:solidFill>
                <a:srgbClr val="6E5494"/>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None/>
            </a:pPr>
            <a:r>
              <a:rPr lang="en-US" sz="1200">
                <a:solidFill>
                  <a:srgbClr val="303030"/>
                </a:solidFill>
                <a:highlight>
                  <a:srgbClr val="F8F8F8"/>
                </a:highlight>
                <a:latin typeface="Consolas"/>
                <a:ea typeface="Consolas"/>
                <a:cs typeface="Consolas"/>
                <a:sym typeface="Consolas"/>
              </a:rPr>
              <a:t>head -n "$2" "$1" | tail -n "$3"</a:t>
            </a:r>
            <a:endParaRPr sz="1200">
              <a:solidFill>
                <a:srgbClr val="303030"/>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0"/>
              </a:spcAft>
              <a:buNone/>
            </a:pPr>
            <a:r>
              <a:rPr lang="en-US">
                <a:solidFill>
                  <a:srgbClr val="333333"/>
                </a:solidFill>
                <a:highlight>
                  <a:srgbClr val="FFFFFF"/>
                </a:highlight>
              </a:rPr>
              <a:t>Ahora podemos ejecutar:</a:t>
            </a:r>
            <a:endParaRPr>
              <a:solidFill>
                <a:srgbClr val="333333"/>
              </a:solidFill>
              <a:highlight>
                <a:srgbClr val="FFFFFF"/>
              </a:highlight>
            </a:endParaRPr>
          </a:p>
          <a:p>
            <a:pPr indent="0" lvl="0" marL="88900" marR="88900" rtl="0" algn="l">
              <a:lnSpc>
                <a:spcPct val="142857"/>
              </a:lnSpc>
              <a:spcBef>
                <a:spcPts val="800"/>
              </a:spcBef>
              <a:spcAft>
                <a:spcPts val="0"/>
              </a:spcAft>
              <a:buNone/>
            </a:pPr>
            <a:r>
              <a:t/>
            </a:r>
            <a:endParaRPr sz="1200">
              <a:solidFill>
                <a:srgbClr val="6E5494"/>
              </a:solidFill>
              <a:highlight>
                <a:srgbClr val="F8F8F8"/>
              </a:highlight>
              <a:latin typeface="Consolas"/>
              <a:ea typeface="Consolas"/>
              <a:cs typeface="Consolas"/>
              <a:sym typeface="Consolas"/>
            </a:endParaRPr>
          </a:p>
          <a:p>
            <a:pPr indent="0" lvl="0" marL="88900" marR="88900" rtl="0" algn="l">
              <a:lnSpc>
                <a:spcPct val="100000"/>
              </a:lnSpc>
              <a:spcBef>
                <a:spcPts val="800"/>
              </a:spcBef>
              <a:spcAft>
                <a:spcPts val="800"/>
              </a:spcAft>
              <a:buNone/>
            </a:pPr>
            <a:r>
              <a:t/>
            </a:r>
            <a:endParaRPr>
              <a:solidFill>
                <a:srgbClr val="333333"/>
              </a:solidFill>
              <a:highlight>
                <a:srgbClr val="FFFFFF"/>
              </a:highlight>
            </a:endParaRPr>
          </a:p>
        </p:txBody>
      </p:sp>
      <p:sp>
        <p:nvSpPr>
          <p:cNvPr id="372" name="Google Shape;372;p28"/>
          <p:cNvSpPr txBox="1"/>
          <p:nvPr/>
        </p:nvSpPr>
        <p:spPr>
          <a:xfrm>
            <a:off x="1441500" y="4864800"/>
            <a:ext cx="3180000" cy="5808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bash middle.sh pentane.pdb 20 5</a:t>
            </a:r>
            <a:endParaRPr sz="1200">
              <a:solidFill>
                <a:srgbClr val="19177C"/>
              </a:solidFill>
              <a:highlight>
                <a:srgbClr val="F8F8F8"/>
              </a:highlight>
              <a:latin typeface="Consolas"/>
              <a:ea typeface="Consolas"/>
              <a:cs typeface="Consolas"/>
              <a:sym typeface="Consolas"/>
            </a:endParaRPr>
          </a:p>
        </p:txBody>
      </p:sp>
      <p:sp>
        <p:nvSpPr>
          <p:cNvPr id="373" name="Google Shape;373;p28"/>
          <p:cNvSpPr txBox="1"/>
          <p:nvPr/>
        </p:nvSpPr>
        <p:spPr>
          <a:xfrm>
            <a:off x="5548600" y="3248950"/>
            <a:ext cx="5364000" cy="12807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800"/>
              </a:spcAft>
              <a:buNone/>
            </a:pPr>
            <a:r>
              <a:rPr lang="en-US" sz="1000">
                <a:solidFill>
                  <a:srgbClr val="303030"/>
                </a:solidFill>
                <a:highlight>
                  <a:srgbClr val="F8F8F8"/>
                </a:highlight>
                <a:latin typeface="Consolas"/>
                <a:ea typeface="Consolas"/>
                <a:cs typeface="Consolas"/>
                <a:sym typeface="Consolas"/>
              </a:rPr>
              <a:t>ATOM      9  H           1       1.324   0.350  -1.332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10  H           1       1.271   1.378   0.122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11  H           1      -0.074  -0.384   1.288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12  H           1      -0.048  -1.362  -0.205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13  H           1      -1.183   0.500  -1.412  1.00  0.00</a:t>
            </a:r>
            <a:endParaRPr sz="1000">
              <a:solidFill>
                <a:srgbClr val="303030"/>
              </a:solidFill>
              <a:highlight>
                <a:srgbClr val="F8F8F8"/>
              </a:highlight>
              <a:latin typeface="Consolas"/>
              <a:ea typeface="Consolas"/>
              <a:cs typeface="Consolas"/>
              <a:sym typeface="Consolas"/>
            </a:endParaRPr>
          </a:p>
        </p:txBody>
      </p:sp>
      <p:sp>
        <p:nvSpPr>
          <p:cNvPr id="374" name="Google Shape;374;p28"/>
          <p:cNvSpPr txBox="1"/>
          <p:nvPr/>
        </p:nvSpPr>
        <p:spPr>
          <a:xfrm>
            <a:off x="5548600" y="4394250"/>
            <a:ext cx="5364000" cy="15219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800"/>
              </a:spcAft>
              <a:buNone/>
            </a:pPr>
            <a:r>
              <a:rPr lang="en-US" sz="1000">
                <a:solidFill>
                  <a:srgbClr val="303030"/>
                </a:solidFill>
                <a:highlight>
                  <a:srgbClr val="F8F8F8"/>
                </a:highlight>
                <a:latin typeface="Consolas"/>
                <a:ea typeface="Consolas"/>
                <a:cs typeface="Consolas"/>
                <a:sym typeface="Consolas"/>
              </a:rPr>
              <a:t>ATOM     14  H           1      -1.259   1.420   0.112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15  H           1      -2.608  -0.407   1.130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16  H           1      -2.540  -1.303  -0.404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ATOM     17  H           1      -3.393   0.254  -0.321  1.00  0.00</a:t>
            </a:r>
            <a:br>
              <a:rPr lang="en-US" sz="1000">
                <a:solidFill>
                  <a:srgbClr val="303030"/>
                </a:solidFill>
                <a:highlight>
                  <a:srgbClr val="F8F8F8"/>
                </a:highlight>
                <a:latin typeface="Consolas"/>
                <a:ea typeface="Consolas"/>
                <a:cs typeface="Consolas"/>
                <a:sym typeface="Consolas"/>
              </a:rPr>
            </a:br>
            <a:r>
              <a:rPr lang="en-US" sz="1000">
                <a:solidFill>
                  <a:srgbClr val="303030"/>
                </a:solidFill>
                <a:highlight>
                  <a:srgbClr val="F8F8F8"/>
                </a:highlight>
                <a:latin typeface="Consolas"/>
                <a:ea typeface="Consolas"/>
                <a:cs typeface="Consolas"/>
                <a:sym typeface="Consolas"/>
              </a:rPr>
              <a:t>TER      18              1</a:t>
            </a:r>
            <a:endParaRPr sz="1000">
              <a:solidFill>
                <a:srgbClr val="303030"/>
              </a:solidFill>
              <a:highlight>
                <a:srgbClr val="F8F8F8"/>
              </a:highlight>
              <a:latin typeface="Consolas"/>
              <a:ea typeface="Consolas"/>
              <a:cs typeface="Consolas"/>
              <a:sym typeface="Consolas"/>
            </a:endParaRPr>
          </a:p>
        </p:txBody>
      </p:sp>
      <p:sp>
        <p:nvSpPr>
          <p:cNvPr id="375" name="Google Shape;375;p28"/>
          <p:cNvSpPr/>
          <p:nvPr/>
        </p:nvSpPr>
        <p:spPr>
          <a:xfrm>
            <a:off x="4778400" y="49507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4778400" y="36623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txBox="1"/>
          <p:nvPr/>
        </p:nvSpPr>
        <p:spPr>
          <a:xfrm>
            <a:off x="1438800" y="3598900"/>
            <a:ext cx="3263400" cy="5808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bash middle.sh pentane.pdb 15 5</a:t>
            </a:r>
            <a:endParaRPr sz="1200">
              <a:solidFill>
                <a:srgbClr val="19177C"/>
              </a:solidFill>
              <a:highlight>
                <a:srgbClr val="F8F8F8"/>
              </a:highlight>
              <a:latin typeface="Consolas"/>
              <a:ea typeface="Consolas"/>
              <a:cs typeface="Consolas"/>
              <a:sym typeface="Consolas"/>
            </a:endParaRPr>
          </a:p>
        </p:txBody>
      </p:sp>
      <p:sp>
        <p:nvSpPr>
          <p:cNvPr id="378" name="Google Shape;378;p28"/>
          <p:cNvSpPr txBox="1"/>
          <p:nvPr/>
        </p:nvSpPr>
        <p:spPr>
          <a:xfrm>
            <a:off x="1394225" y="5556400"/>
            <a:ext cx="9036600" cy="81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333333"/>
                </a:solidFill>
                <a:highlight>
                  <a:srgbClr val="FFFFFF"/>
                </a:highlight>
              </a:rPr>
              <a:t>Esto funciona, pero a la siguiente persona que use </a:t>
            </a:r>
            <a:r>
              <a:rPr lang="en-US">
                <a:solidFill>
                  <a:srgbClr val="3D90D9"/>
                </a:solidFill>
                <a:highlight>
                  <a:srgbClr val="E7E7E7"/>
                </a:highlight>
                <a:latin typeface="Consolas"/>
                <a:ea typeface="Consolas"/>
                <a:cs typeface="Consolas"/>
                <a:sym typeface="Consolas"/>
              </a:rPr>
              <a:t>middle.sh</a:t>
            </a:r>
            <a:r>
              <a:rPr lang="en-US">
                <a:solidFill>
                  <a:srgbClr val="333333"/>
                </a:solidFill>
                <a:highlight>
                  <a:srgbClr val="FFFFFF"/>
                </a:highlight>
              </a:rPr>
              <a:t> se le puede dificultar ver lo que hace. Podemos mejorar nuestro </a:t>
            </a:r>
            <a:r>
              <a:rPr b="1" lang="en-US">
                <a:solidFill>
                  <a:srgbClr val="333333"/>
                </a:solidFill>
                <a:highlight>
                  <a:srgbClr val="FFFFFF"/>
                </a:highlight>
              </a:rPr>
              <a:t>script</a:t>
            </a:r>
            <a:r>
              <a:rPr lang="en-US">
                <a:solidFill>
                  <a:srgbClr val="333333"/>
                </a:solidFill>
                <a:highlight>
                  <a:srgbClr val="FFFFFF"/>
                </a:highlight>
              </a:rPr>
              <a:t> agregando algunos </a:t>
            </a:r>
            <a:r>
              <a:rPr b="1" lang="en-US">
                <a:solidFill>
                  <a:srgbClr val="333333"/>
                </a:solidFill>
                <a:highlight>
                  <a:srgbClr val="FFFFFF"/>
                </a:highlight>
              </a:rPr>
              <a:t>comentarios</a:t>
            </a:r>
            <a:r>
              <a:rPr lang="en-US">
                <a:solidFill>
                  <a:srgbClr val="333333"/>
                </a:solidFill>
                <a:highlight>
                  <a:srgbClr val="FFFFFF"/>
                </a:highlight>
              </a:rPr>
              <a:t> en la parte superior: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82" name="Shape 382"/>
        <p:cNvGrpSpPr/>
        <p:nvPr/>
      </p:nvGrpSpPr>
      <p:grpSpPr>
        <a:xfrm>
          <a:off x="0" y="0"/>
          <a:ext cx="0" cy="0"/>
          <a:chOff x="0" y="0"/>
          <a:chExt cx="0" cy="0"/>
        </a:xfrm>
      </p:grpSpPr>
      <p:sp>
        <p:nvSpPr>
          <p:cNvPr id="383" name="Google Shape;383;p29"/>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4" name="Google Shape;384;p29"/>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385" name="Google Shape;385;p29"/>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386" name="Google Shape;386;p29"/>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387" name="Google Shape;387;p29"/>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388" name="Google Shape;388;p29"/>
          <p:cNvSpPr txBox="1"/>
          <p:nvPr/>
        </p:nvSpPr>
        <p:spPr>
          <a:xfrm>
            <a:off x="1312650" y="750775"/>
            <a:ext cx="57738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Encontrando archivos y cosas </a:t>
            </a:r>
            <a:endParaRPr/>
          </a:p>
          <a:p>
            <a:pPr indent="0" lvl="0" marL="0" rtl="0" algn="l">
              <a:spcBef>
                <a:spcPts val="0"/>
              </a:spcBef>
              <a:spcAft>
                <a:spcPts val="0"/>
              </a:spcAft>
              <a:buNone/>
            </a:pPr>
            <a:r>
              <a:t/>
            </a:r>
            <a:endParaRPr/>
          </a:p>
        </p:txBody>
      </p:sp>
      <p:sp>
        <p:nvSpPr>
          <p:cNvPr id="389" name="Google Shape;389;p29"/>
          <p:cNvSpPr txBox="1"/>
          <p:nvPr/>
        </p:nvSpPr>
        <p:spPr>
          <a:xfrm>
            <a:off x="1312650" y="1574325"/>
            <a:ext cx="1926000" cy="718800"/>
          </a:xfrm>
          <a:prstGeom prst="rect">
            <a:avLst/>
          </a:prstGeom>
          <a:no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Clr>
                <a:schemeClr val="dk1"/>
              </a:buClr>
              <a:buSzPts val="1100"/>
              <a:buFont typeface="Arial"/>
              <a:buNone/>
            </a:pPr>
            <a:r>
              <a:rPr lang="en-US" sz="1000">
                <a:solidFill>
                  <a:srgbClr val="19177C"/>
                </a:solidFill>
                <a:highlight>
                  <a:srgbClr val="F8F8F8"/>
                </a:highlight>
                <a:latin typeface="Consolas"/>
                <a:ea typeface="Consolas"/>
                <a:cs typeface="Consolas"/>
                <a:sym typeface="Consolas"/>
              </a:rPr>
              <a:t>$ </a:t>
            </a:r>
            <a:r>
              <a:rPr lang="en-US" sz="1000">
                <a:solidFill>
                  <a:srgbClr val="008000"/>
                </a:solidFill>
                <a:highlight>
                  <a:srgbClr val="F8F8F8"/>
                </a:highlight>
                <a:latin typeface="Consolas"/>
                <a:ea typeface="Consolas"/>
                <a:cs typeface="Consolas"/>
                <a:sym typeface="Consolas"/>
              </a:rPr>
              <a:t>grep</a:t>
            </a:r>
            <a:r>
              <a:rPr lang="en-US" sz="1000">
                <a:solidFill>
                  <a:srgbClr val="6E5494"/>
                </a:solidFill>
                <a:highlight>
                  <a:srgbClr val="F8F8F8"/>
                </a:highlight>
                <a:latin typeface="Consolas"/>
                <a:ea typeface="Consolas"/>
                <a:cs typeface="Consolas"/>
                <a:sym typeface="Consolas"/>
              </a:rPr>
              <a:t> </a:t>
            </a:r>
            <a:r>
              <a:rPr b="1" lang="en-US" sz="1000">
                <a:solidFill>
                  <a:srgbClr val="008000"/>
                </a:solidFill>
                <a:highlight>
                  <a:srgbClr val="F8F8F8"/>
                </a:highlight>
                <a:latin typeface="Consolas"/>
                <a:ea typeface="Consolas"/>
                <a:cs typeface="Consolas"/>
                <a:sym typeface="Consolas"/>
              </a:rPr>
              <a:t>--help</a:t>
            </a:r>
            <a:endParaRPr b="1" sz="1000">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chemeClr val="dk1"/>
              </a:buClr>
              <a:buSzPts val="1100"/>
              <a:buFont typeface="Arial"/>
              <a:buNone/>
            </a:pPr>
            <a:r>
              <a:rPr lang="en-US" sz="1000">
                <a:solidFill>
                  <a:srgbClr val="19177C"/>
                </a:solidFill>
                <a:highlight>
                  <a:srgbClr val="F8F8F8"/>
                </a:highlight>
                <a:latin typeface="Consolas"/>
                <a:ea typeface="Consolas"/>
                <a:cs typeface="Consolas"/>
                <a:sym typeface="Consolas"/>
              </a:rPr>
              <a:t>$ </a:t>
            </a:r>
            <a:r>
              <a:rPr lang="en-US" sz="1000">
                <a:solidFill>
                  <a:srgbClr val="008000"/>
                </a:solidFill>
                <a:highlight>
                  <a:srgbClr val="F8F8F8"/>
                </a:highlight>
                <a:latin typeface="Consolas"/>
                <a:ea typeface="Consolas"/>
                <a:cs typeface="Consolas"/>
                <a:sym typeface="Consolas"/>
              </a:rPr>
              <a:t>find</a:t>
            </a:r>
            <a:r>
              <a:rPr lang="en-US" sz="1000">
                <a:solidFill>
                  <a:srgbClr val="6E5494"/>
                </a:solidFill>
                <a:highlight>
                  <a:srgbClr val="F8F8F8"/>
                </a:highlight>
                <a:latin typeface="Consolas"/>
                <a:ea typeface="Consolas"/>
                <a:cs typeface="Consolas"/>
                <a:sym typeface="Consolas"/>
              </a:rPr>
              <a:t> </a:t>
            </a:r>
            <a:r>
              <a:rPr b="1" lang="en-US" sz="1000">
                <a:solidFill>
                  <a:srgbClr val="008000"/>
                </a:solidFill>
                <a:highlight>
                  <a:srgbClr val="F8F8F8"/>
                </a:highlight>
                <a:latin typeface="Consolas"/>
                <a:ea typeface="Consolas"/>
                <a:cs typeface="Consolas"/>
                <a:sym typeface="Consolas"/>
              </a:rPr>
              <a:t>--help</a:t>
            </a:r>
            <a:endParaRPr b="1" sz="1000">
              <a:solidFill>
                <a:srgbClr val="008000"/>
              </a:solidFill>
              <a:highlight>
                <a:srgbClr val="F8F8F8"/>
              </a:highlight>
              <a:latin typeface="Consolas"/>
              <a:ea typeface="Consolas"/>
              <a:cs typeface="Consolas"/>
              <a:sym typeface="Consolas"/>
            </a:endParaRPr>
          </a:p>
          <a:p>
            <a:pPr indent="0" lvl="0" marL="0" rtl="0" algn="l">
              <a:spcBef>
                <a:spcPts val="8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9" name="Shape 99"/>
        <p:cNvGrpSpPr/>
        <p:nvPr/>
      </p:nvGrpSpPr>
      <p:grpSpPr>
        <a:xfrm>
          <a:off x="0" y="0"/>
          <a:ext cx="0" cy="0"/>
          <a:chOff x="0" y="0"/>
          <a:chExt cx="0" cy="0"/>
        </a:xfrm>
      </p:grpSpPr>
      <p:sp>
        <p:nvSpPr>
          <p:cNvPr id="100" name="Google Shape;100;p14"/>
          <p:cNvSpPr/>
          <p:nvPr/>
        </p:nvSpPr>
        <p:spPr>
          <a:xfrm>
            <a:off x="6700" y="0"/>
            <a:ext cx="12192000" cy="2562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14"/>
          <p:cNvSpPr/>
          <p:nvPr/>
        </p:nvSpPr>
        <p:spPr>
          <a:xfrm>
            <a:off x="0" y="6624734"/>
            <a:ext cx="4441370" cy="233266"/>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102" name="Google Shape;102;p14"/>
          <p:cNvSpPr/>
          <p:nvPr/>
        </p:nvSpPr>
        <p:spPr>
          <a:xfrm>
            <a:off x="4441370" y="6624734"/>
            <a:ext cx="3336053" cy="233266"/>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103" name="Google Shape;103;p14"/>
          <p:cNvSpPr/>
          <p:nvPr/>
        </p:nvSpPr>
        <p:spPr>
          <a:xfrm>
            <a:off x="7777423" y="6624734"/>
            <a:ext cx="4421281" cy="233266"/>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104" name="Google Shape;104;p14"/>
          <p:cNvSpPr/>
          <p:nvPr/>
        </p:nvSpPr>
        <p:spPr>
          <a:xfrm>
            <a:off x="1681422" y="-35899"/>
            <a:ext cx="7625137"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105" name="Google Shape;105;p14"/>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Presentando el Shell</a:t>
            </a:r>
            <a:endParaRPr b="1" sz="3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6" name="Google Shape;106;p14"/>
          <p:cNvSpPr txBox="1"/>
          <p:nvPr/>
        </p:nvSpPr>
        <p:spPr>
          <a:xfrm>
            <a:off x="795500" y="3040375"/>
            <a:ext cx="2906100" cy="168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CC4125"/>
                </a:solidFill>
                <a:highlight>
                  <a:srgbClr val="FFFFFF"/>
                </a:highlight>
              </a:rPr>
              <a:t>“U</a:t>
            </a:r>
            <a:r>
              <a:rPr lang="en-US" sz="2400">
                <a:solidFill>
                  <a:srgbClr val="CC4125"/>
                </a:solidFill>
                <a:highlight>
                  <a:srgbClr val="FFFFFF"/>
                </a:highlight>
              </a:rPr>
              <a:t>n vocabulario de comandos y una gramática simple para usarlos”</a:t>
            </a:r>
            <a:endParaRPr sz="2400">
              <a:solidFill>
                <a:srgbClr val="CC4125"/>
              </a:solidFill>
              <a:highlight>
                <a:srgbClr val="FFFFFF"/>
              </a:highlight>
            </a:endParaRPr>
          </a:p>
        </p:txBody>
      </p:sp>
      <p:sp>
        <p:nvSpPr>
          <p:cNvPr id="107" name="Google Shape;107;p14"/>
          <p:cNvSpPr/>
          <p:nvPr/>
        </p:nvSpPr>
        <p:spPr>
          <a:xfrm>
            <a:off x="4458879" y="2157385"/>
            <a:ext cx="3386700" cy="3386700"/>
          </a:xfrm>
          <a:prstGeom prst="donut">
            <a:avLst>
              <a:gd fmla="val 16067" name="adj"/>
            </a:avLst>
          </a:prstGeom>
          <a:solidFill>
            <a:srgbClr val="000000">
              <a:alpha val="1076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08" name="Google Shape;108;p14"/>
          <p:cNvGrpSpPr/>
          <p:nvPr/>
        </p:nvGrpSpPr>
        <p:grpSpPr>
          <a:xfrm>
            <a:off x="2595773" y="1931077"/>
            <a:ext cx="2509814" cy="892778"/>
            <a:chOff x="1900218" y="996036"/>
            <a:chExt cx="1882407" cy="669600"/>
          </a:xfrm>
        </p:grpSpPr>
        <p:cxnSp>
          <p:nvCxnSpPr>
            <p:cNvPr id="109" name="Google Shape;109;p14"/>
            <p:cNvCxnSpPr/>
            <p:nvPr/>
          </p:nvCxnSpPr>
          <p:spPr>
            <a:xfrm>
              <a:off x="3438525" y="1309350"/>
              <a:ext cx="344100" cy="344100"/>
            </a:xfrm>
            <a:prstGeom prst="straightConnector1">
              <a:avLst/>
            </a:prstGeom>
            <a:noFill/>
            <a:ln cap="flat" cmpd="sng" w="19050">
              <a:solidFill>
                <a:srgbClr val="0E9453"/>
              </a:solidFill>
              <a:prstDash val="solid"/>
              <a:round/>
              <a:headEnd len="med" w="med" type="oval"/>
              <a:tailEnd len="sm" w="sm" type="none"/>
            </a:ln>
          </p:spPr>
        </p:cxnSp>
        <p:sp>
          <p:nvSpPr>
            <p:cNvPr id="110" name="Google Shape;110;p14"/>
            <p:cNvSpPr txBox="1"/>
            <p:nvPr/>
          </p:nvSpPr>
          <p:spPr>
            <a:xfrm>
              <a:off x="1900218" y="996036"/>
              <a:ext cx="1495200" cy="669600"/>
            </a:xfrm>
            <a:prstGeom prst="rect">
              <a:avLst/>
            </a:prstGeom>
            <a:noFill/>
            <a:ln>
              <a:noFill/>
            </a:ln>
          </p:spPr>
          <p:txBody>
            <a:bodyPr anchorCtr="0" anchor="t" bIns="121900" lIns="121900" spcFirstLastPara="1" rIns="121900" wrap="square" tIns="121900">
              <a:noAutofit/>
            </a:bodyPr>
            <a:lstStyle/>
            <a:p>
              <a:pPr indent="0" lvl="0" marL="0" rtl="0" algn="r">
                <a:lnSpc>
                  <a:spcPct val="115000"/>
                </a:lnSpc>
                <a:spcBef>
                  <a:spcPts val="0"/>
                </a:spcBef>
                <a:spcAft>
                  <a:spcPts val="0"/>
                </a:spcAft>
                <a:buNone/>
              </a:pPr>
              <a:r>
                <a:rPr lang="en-US" sz="1100">
                  <a:latin typeface="Roboto"/>
                  <a:ea typeface="Roboto"/>
                  <a:cs typeface="Roboto"/>
                  <a:sym typeface="Roboto"/>
                </a:rPr>
                <a:t>Escribir el comando</a:t>
              </a:r>
              <a:endParaRPr sz="1100">
                <a:latin typeface="Roboto"/>
                <a:ea typeface="Roboto"/>
                <a:cs typeface="Roboto"/>
                <a:sym typeface="Roboto"/>
              </a:endParaRPr>
            </a:p>
            <a:p>
              <a:pPr indent="0" lvl="0" marL="0" rtl="0" algn="r">
                <a:lnSpc>
                  <a:spcPct val="115000"/>
                </a:lnSpc>
                <a:spcBef>
                  <a:spcPts val="0"/>
                </a:spcBef>
                <a:spcAft>
                  <a:spcPts val="0"/>
                </a:spcAft>
                <a:buNone/>
              </a:pPr>
              <a:r>
                <a:t/>
              </a:r>
              <a:endParaRPr sz="800">
                <a:latin typeface="Roboto"/>
                <a:ea typeface="Roboto"/>
                <a:cs typeface="Roboto"/>
                <a:sym typeface="Roboto"/>
              </a:endParaRPr>
            </a:p>
            <a:p>
              <a:pPr indent="0" lvl="0" marL="0" rtl="0" algn="r">
                <a:lnSpc>
                  <a:spcPct val="115000"/>
                </a:lnSpc>
                <a:spcBef>
                  <a:spcPts val="0"/>
                </a:spcBef>
                <a:spcAft>
                  <a:spcPts val="0"/>
                </a:spcAft>
                <a:buNone/>
              </a:pPr>
              <a:r>
                <a:rPr b="1" lang="en-US" sz="1100">
                  <a:latin typeface="Roboto"/>
                  <a:ea typeface="Roboto"/>
                  <a:cs typeface="Roboto"/>
                  <a:sym typeface="Roboto"/>
                </a:rPr>
                <a:t>promt Espera</a:t>
              </a:r>
              <a:endParaRPr b="1" sz="1100">
                <a:latin typeface="Roboto"/>
                <a:ea typeface="Roboto"/>
                <a:cs typeface="Roboto"/>
                <a:sym typeface="Roboto"/>
              </a:endParaRPr>
            </a:p>
          </p:txBody>
        </p:sp>
      </p:grpSp>
      <p:grpSp>
        <p:nvGrpSpPr>
          <p:cNvPr id="111" name="Google Shape;111;p14"/>
          <p:cNvGrpSpPr/>
          <p:nvPr/>
        </p:nvGrpSpPr>
        <p:grpSpPr>
          <a:xfrm>
            <a:off x="2595773" y="4806020"/>
            <a:ext cx="2508247" cy="892778"/>
            <a:chOff x="1900218" y="3152297"/>
            <a:chExt cx="1881232" cy="669600"/>
          </a:xfrm>
        </p:grpSpPr>
        <p:cxnSp>
          <p:nvCxnSpPr>
            <p:cNvPr id="112" name="Google Shape;112;p14"/>
            <p:cNvCxnSpPr/>
            <p:nvPr/>
          </p:nvCxnSpPr>
          <p:spPr>
            <a:xfrm flipH="1" rot="10800000">
              <a:off x="3436150" y="3214625"/>
              <a:ext cx="345300" cy="342900"/>
            </a:xfrm>
            <a:prstGeom prst="straightConnector1">
              <a:avLst/>
            </a:prstGeom>
            <a:noFill/>
            <a:ln cap="flat" cmpd="sng" w="19050">
              <a:solidFill>
                <a:srgbClr val="085631"/>
              </a:solidFill>
              <a:prstDash val="solid"/>
              <a:round/>
              <a:headEnd len="med" w="med" type="oval"/>
              <a:tailEnd len="sm" w="sm" type="none"/>
            </a:ln>
          </p:spPr>
        </p:cxnSp>
        <p:sp>
          <p:nvSpPr>
            <p:cNvPr id="113" name="Google Shape;113;p14"/>
            <p:cNvSpPr txBox="1"/>
            <p:nvPr/>
          </p:nvSpPr>
          <p:spPr>
            <a:xfrm>
              <a:off x="1900218" y="3152297"/>
              <a:ext cx="1495200" cy="669600"/>
            </a:xfrm>
            <a:prstGeom prst="rect">
              <a:avLst/>
            </a:prstGeom>
            <a:noFill/>
            <a:ln>
              <a:noFill/>
            </a:ln>
          </p:spPr>
          <p:txBody>
            <a:bodyPr anchorCtr="0" anchor="t" bIns="121900" lIns="121900" spcFirstLastPara="1" rIns="121900" wrap="square" tIns="121900">
              <a:noAutofit/>
            </a:bodyPr>
            <a:lstStyle/>
            <a:p>
              <a:pPr indent="0" lvl="0" marL="0" rtl="0" algn="r">
                <a:lnSpc>
                  <a:spcPct val="115000"/>
                </a:lnSpc>
                <a:spcBef>
                  <a:spcPts val="0"/>
                </a:spcBef>
                <a:spcAft>
                  <a:spcPts val="0"/>
                </a:spcAft>
                <a:buNone/>
              </a:pPr>
              <a:r>
                <a:rPr lang="en-US" sz="1100">
                  <a:latin typeface="Roboto"/>
                  <a:ea typeface="Roboto"/>
                  <a:cs typeface="Roboto"/>
                  <a:sym typeface="Roboto"/>
                </a:rPr>
                <a:t>Imprime la salida del comando</a:t>
              </a:r>
              <a:endParaRPr sz="1100">
                <a:latin typeface="Roboto"/>
                <a:ea typeface="Roboto"/>
                <a:cs typeface="Roboto"/>
                <a:sym typeface="Roboto"/>
              </a:endParaRPr>
            </a:p>
            <a:p>
              <a:pPr indent="0" lvl="0" marL="0" rtl="0" algn="r">
                <a:lnSpc>
                  <a:spcPct val="115000"/>
                </a:lnSpc>
                <a:spcBef>
                  <a:spcPts val="0"/>
                </a:spcBef>
                <a:spcAft>
                  <a:spcPts val="0"/>
                </a:spcAft>
                <a:buNone/>
              </a:pPr>
              <a:r>
                <a:t/>
              </a:r>
              <a:endParaRPr sz="800">
                <a:latin typeface="Roboto"/>
                <a:ea typeface="Roboto"/>
                <a:cs typeface="Roboto"/>
                <a:sym typeface="Roboto"/>
              </a:endParaRPr>
            </a:p>
            <a:p>
              <a:pPr indent="0" lvl="0" marL="0" rtl="0" algn="r">
                <a:lnSpc>
                  <a:spcPct val="115000"/>
                </a:lnSpc>
                <a:spcBef>
                  <a:spcPts val="0"/>
                </a:spcBef>
                <a:spcAft>
                  <a:spcPts val="0"/>
                </a:spcAft>
                <a:buNone/>
              </a:pPr>
              <a:r>
                <a:rPr b="1" lang="en-US" sz="1100">
                  <a:latin typeface="Roboto"/>
                  <a:ea typeface="Roboto"/>
                  <a:cs typeface="Roboto"/>
                  <a:sym typeface="Roboto"/>
                </a:rPr>
                <a:t>Imprimir</a:t>
              </a:r>
              <a:endParaRPr b="1" sz="1100">
                <a:latin typeface="Roboto"/>
                <a:ea typeface="Roboto"/>
                <a:cs typeface="Roboto"/>
                <a:sym typeface="Roboto"/>
              </a:endParaRPr>
            </a:p>
          </p:txBody>
        </p:sp>
      </p:grpSp>
      <p:sp>
        <p:nvSpPr>
          <p:cNvPr id="114" name="Google Shape;114;p14"/>
          <p:cNvSpPr/>
          <p:nvPr/>
        </p:nvSpPr>
        <p:spPr>
          <a:xfrm flipH="1" rot="-1800095">
            <a:off x="4358247" y="2051635"/>
            <a:ext cx="3587828" cy="3587828"/>
          </a:xfrm>
          <a:prstGeom prst="blockArc">
            <a:avLst>
              <a:gd fmla="val 14348563" name="adj1"/>
              <a:gd fmla="val 19872341" name="adj2"/>
              <a:gd fmla="val 9100" name="adj3"/>
            </a:avLst>
          </a:prstGeom>
          <a:solidFill>
            <a:srgbClr val="0E9453"/>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5" name="Google Shape;115;p14"/>
          <p:cNvGrpSpPr/>
          <p:nvPr/>
        </p:nvGrpSpPr>
        <p:grpSpPr>
          <a:xfrm>
            <a:off x="7186601" y="4806020"/>
            <a:ext cx="2493707" cy="892778"/>
            <a:chOff x="5343425" y="3152297"/>
            <a:chExt cx="1870327" cy="669600"/>
          </a:xfrm>
        </p:grpSpPr>
        <p:cxnSp>
          <p:nvCxnSpPr>
            <p:cNvPr id="116" name="Google Shape;116;p14"/>
            <p:cNvCxnSpPr/>
            <p:nvPr/>
          </p:nvCxnSpPr>
          <p:spPr>
            <a:xfrm rot="10800000">
              <a:off x="5343425" y="3214625"/>
              <a:ext cx="354900" cy="350100"/>
            </a:xfrm>
            <a:prstGeom prst="straightConnector1">
              <a:avLst/>
            </a:prstGeom>
            <a:noFill/>
            <a:ln cap="flat" cmpd="sng" w="19050">
              <a:solidFill>
                <a:srgbClr val="0E9453"/>
              </a:solidFill>
              <a:prstDash val="solid"/>
              <a:round/>
              <a:headEnd len="med" w="med" type="oval"/>
              <a:tailEnd len="sm" w="sm" type="none"/>
            </a:ln>
          </p:spPr>
        </p:cxnSp>
        <p:sp>
          <p:nvSpPr>
            <p:cNvPr id="117" name="Google Shape;117;p14"/>
            <p:cNvSpPr txBox="1"/>
            <p:nvPr/>
          </p:nvSpPr>
          <p:spPr>
            <a:xfrm>
              <a:off x="5718552" y="3152297"/>
              <a:ext cx="1495200" cy="6696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US" sz="1100">
                  <a:latin typeface="Roboto"/>
                  <a:ea typeface="Roboto"/>
                  <a:cs typeface="Roboto"/>
                  <a:sym typeface="Roboto"/>
                </a:rPr>
                <a:t>Ejecuta el comando</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800">
                <a:latin typeface="Roboto"/>
                <a:ea typeface="Roboto"/>
                <a:cs typeface="Roboto"/>
                <a:sym typeface="Roboto"/>
              </a:endParaRPr>
            </a:p>
            <a:p>
              <a:pPr indent="0" lvl="0" marL="0" rtl="0" algn="l">
                <a:lnSpc>
                  <a:spcPct val="115000"/>
                </a:lnSpc>
                <a:spcBef>
                  <a:spcPts val="0"/>
                </a:spcBef>
                <a:spcAft>
                  <a:spcPts val="0"/>
                </a:spcAft>
                <a:buNone/>
              </a:pPr>
              <a:r>
                <a:rPr b="1" lang="en-US" sz="1100">
                  <a:latin typeface="Roboto"/>
                  <a:ea typeface="Roboto"/>
                  <a:cs typeface="Roboto"/>
                  <a:sym typeface="Roboto"/>
                </a:rPr>
                <a:t>Evaluar</a:t>
              </a:r>
              <a:endParaRPr b="1" sz="1100">
                <a:latin typeface="Roboto"/>
                <a:ea typeface="Roboto"/>
                <a:cs typeface="Roboto"/>
                <a:sym typeface="Roboto"/>
              </a:endParaRPr>
            </a:p>
          </p:txBody>
        </p:sp>
      </p:grpSp>
      <p:grpSp>
        <p:nvGrpSpPr>
          <p:cNvPr id="118" name="Google Shape;118;p14"/>
          <p:cNvGrpSpPr/>
          <p:nvPr/>
        </p:nvGrpSpPr>
        <p:grpSpPr>
          <a:xfrm>
            <a:off x="7188401" y="1931077"/>
            <a:ext cx="2491907" cy="892778"/>
            <a:chOff x="5344775" y="996036"/>
            <a:chExt cx="1868977" cy="669600"/>
          </a:xfrm>
        </p:grpSpPr>
        <p:cxnSp>
          <p:nvCxnSpPr>
            <p:cNvPr id="119" name="Google Shape;119;p14"/>
            <p:cNvCxnSpPr/>
            <p:nvPr/>
          </p:nvCxnSpPr>
          <p:spPr>
            <a:xfrm flipH="1">
              <a:off x="5344775" y="1314450"/>
              <a:ext cx="336900" cy="339000"/>
            </a:xfrm>
            <a:prstGeom prst="straightConnector1">
              <a:avLst/>
            </a:prstGeom>
            <a:noFill/>
            <a:ln cap="flat" cmpd="sng" w="19050">
              <a:solidFill>
                <a:srgbClr val="085631"/>
              </a:solidFill>
              <a:prstDash val="solid"/>
              <a:round/>
              <a:headEnd len="med" w="med" type="oval"/>
              <a:tailEnd len="sm" w="sm" type="none"/>
            </a:ln>
          </p:spPr>
        </p:cxnSp>
        <p:sp>
          <p:nvSpPr>
            <p:cNvPr id="120" name="Google Shape;120;p14"/>
            <p:cNvSpPr txBox="1"/>
            <p:nvPr/>
          </p:nvSpPr>
          <p:spPr>
            <a:xfrm>
              <a:off x="5718552" y="996036"/>
              <a:ext cx="1495200" cy="6696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US" sz="1100">
                  <a:latin typeface="Roboto"/>
                  <a:ea typeface="Roboto"/>
                  <a:cs typeface="Roboto"/>
                  <a:sym typeface="Roboto"/>
                </a:rPr>
                <a:t>El </a:t>
              </a:r>
              <a:r>
                <a:rPr lang="en-US" sz="1100">
                  <a:latin typeface="Roboto"/>
                  <a:ea typeface="Roboto"/>
                  <a:cs typeface="Roboto"/>
                  <a:sym typeface="Roboto"/>
                </a:rPr>
                <a:t>intérprete </a:t>
              </a:r>
              <a:r>
                <a:rPr lang="en-US" sz="1100">
                  <a:latin typeface="Roboto"/>
                  <a:ea typeface="Roboto"/>
                  <a:cs typeface="Roboto"/>
                  <a:sym typeface="Roboto"/>
                </a:rPr>
                <a:t>lee el comando</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800">
                <a:latin typeface="Roboto"/>
                <a:ea typeface="Roboto"/>
                <a:cs typeface="Roboto"/>
                <a:sym typeface="Roboto"/>
              </a:endParaRPr>
            </a:p>
            <a:p>
              <a:pPr indent="0" lvl="0" marL="0" rtl="0" algn="l">
                <a:lnSpc>
                  <a:spcPct val="115000"/>
                </a:lnSpc>
                <a:spcBef>
                  <a:spcPts val="0"/>
                </a:spcBef>
                <a:spcAft>
                  <a:spcPts val="0"/>
                </a:spcAft>
                <a:buNone/>
              </a:pPr>
              <a:r>
                <a:rPr b="1" lang="en-US" sz="1100">
                  <a:latin typeface="Roboto"/>
                  <a:ea typeface="Roboto"/>
                  <a:cs typeface="Roboto"/>
                  <a:sym typeface="Roboto"/>
                </a:rPr>
                <a:t>Leer </a:t>
              </a:r>
              <a:endParaRPr b="1" sz="1100">
                <a:latin typeface="Roboto"/>
                <a:ea typeface="Roboto"/>
                <a:cs typeface="Roboto"/>
                <a:sym typeface="Roboto"/>
              </a:endParaRPr>
            </a:p>
          </p:txBody>
        </p:sp>
      </p:grpSp>
      <p:sp>
        <p:nvSpPr>
          <p:cNvPr id="121" name="Google Shape;121;p14"/>
          <p:cNvSpPr txBox="1"/>
          <p:nvPr/>
        </p:nvSpPr>
        <p:spPr>
          <a:xfrm>
            <a:off x="5027875" y="3345013"/>
            <a:ext cx="2261700" cy="1072500"/>
          </a:xfrm>
          <a:prstGeom prst="rect">
            <a:avLst/>
          </a:prstGeom>
          <a:no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None/>
            </a:pPr>
            <a:r>
              <a:rPr b="1" lang="en-US" sz="1600">
                <a:latin typeface="Roboto"/>
                <a:ea typeface="Roboto"/>
                <a:cs typeface="Roboto"/>
                <a:sym typeface="Roboto"/>
              </a:rPr>
              <a:t>Interfaz</a:t>
            </a:r>
            <a:r>
              <a:rPr b="1" lang="en-US" sz="1600">
                <a:latin typeface="Roboto"/>
                <a:ea typeface="Roboto"/>
                <a:cs typeface="Roboto"/>
                <a:sym typeface="Roboto"/>
              </a:rPr>
              <a:t> de línea de Comandos</a:t>
            </a:r>
            <a:endParaRPr b="1" sz="1600">
              <a:latin typeface="Roboto"/>
              <a:ea typeface="Roboto"/>
              <a:cs typeface="Roboto"/>
              <a:sym typeface="Roboto"/>
            </a:endParaRPr>
          </a:p>
          <a:p>
            <a:pPr indent="0" lvl="0" marL="0" rtl="0" algn="ctr">
              <a:lnSpc>
                <a:spcPct val="115000"/>
              </a:lnSpc>
              <a:spcBef>
                <a:spcPts val="0"/>
              </a:spcBef>
              <a:spcAft>
                <a:spcPts val="0"/>
              </a:spcAft>
              <a:buNone/>
            </a:pPr>
            <a:r>
              <a:rPr b="1" lang="en-US" sz="1600">
                <a:latin typeface="Roboto"/>
                <a:ea typeface="Roboto"/>
                <a:cs typeface="Roboto"/>
                <a:sym typeface="Roboto"/>
              </a:rPr>
              <a:t>Read-Evaluate-Print</a:t>
            </a:r>
            <a:endParaRPr b="1" sz="1600">
              <a:latin typeface="Roboto"/>
              <a:ea typeface="Roboto"/>
              <a:cs typeface="Roboto"/>
              <a:sym typeface="Roboto"/>
            </a:endParaRPr>
          </a:p>
        </p:txBody>
      </p:sp>
      <p:sp>
        <p:nvSpPr>
          <p:cNvPr id="122" name="Google Shape;122;p14"/>
          <p:cNvSpPr/>
          <p:nvPr/>
        </p:nvSpPr>
        <p:spPr>
          <a:xfrm rot="1800095">
            <a:off x="4355330" y="2051635"/>
            <a:ext cx="3587828" cy="3587828"/>
          </a:xfrm>
          <a:prstGeom prst="blockArc">
            <a:avLst>
              <a:gd fmla="val 14545937" name="adj1"/>
              <a:gd fmla="val 19902139" name="adj2"/>
              <a:gd fmla="val 9115" name="adj3"/>
            </a:avLst>
          </a:prstGeom>
          <a:solidFill>
            <a:srgbClr val="085631"/>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p14"/>
          <p:cNvSpPr/>
          <p:nvPr/>
        </p:nvSpPr>
        <p:spPr>
          <a:xfrm rot="9000757">
            <a:off x="4347497" y="2051089"/>
            <a:ext cx="3586968" cy="3586968"/>
          </a:xfrm>
          <a:prstGeom prst="blockArc">
            <a:avLst>
              <a:gd fmla="val 18041678" name="adj1"/>
              <a:gd fmla="val 1798478" name="adj2"/>
              <a:gd fmla="val 9595" name="adj3"/>
            </a:avLst>
          </a:prstGeom>
          <a:solidFill>
            <a:srgbClr val="085631"/>
          </a:solidFill>
          <a:ln>
            <a:noFill/>
          </a:ln>
          <a:effectLst>
            <a:outerShdw blurRad="71438" rotWithShape="0" algn="bl" dist="9525">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14"/>
          <p:cNvSpPr/>
          <p:nvPr/>
        </p:nvSpPr>
        <p:spPr>
          <a:xfrm flipH="1" rot="-9000757">
            <a:off x="4357724" y="2052089"/>
            <a:ext cx="3586968" cy="3586968"/>
          </a:xfrm>
          <a:prstGeom prst="blockArc">
            <a:avLst>
              <a:gd fmla="val 17967225" name="adj1"/>
              <a:gd fmla="val 1529547" name="adj2"/>
              <a:gd fmla="val 9279" name="adj3"/>
            </a:avLst>
          </a:prstGeom>
          <a:solidFill>
            <a:srgbClr val="0E9453"/>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5" name="Google Shape;125;p14"/>
          <p:cNvSpPr/>
          <p:nvPr/>
        </p:nvSpPr>
        <p:spPr>
          <a:xfrm rot="8100000">
            <a:off x="4265813" y="3639229"/>
            <a:ext cx="484085" cy="484085"/>
          </a:xfrm>
          <a:prstGeom prst="rtTriangle">
            <a:avLst/>
          </a:prstGeom>
          <a:solidFill>
            <a:srgbClr val="08563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6" name="Google Shape;126;p14"/>
          <p:cNvSpPr/>
          <p:nvPr/>
        </p:nvSpPr>
        <p:spPr>
          <a:xfrm rot="-2700000">
            <a:off x="7567558" y="3639230"/>
            <a:ext cx="484085" cy="484085"/>
          </a:xfrm>
          <a:prstGeom prst="rtTriangle">
            <a:avLst/>
          </a:prstGeom>
          <a:solidFill>
            <a:srgbClr val="08563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 name="Google Shape;127;p14"/>
          <p:cNvSpPr/>
          <p:nvPr/>
        </p:nvSpPr>
        <p:spPr>
          <a:xfrm rot="2700000">
            <a:off x="5916692" y="5214286"/>
            <a:ext cx="484085" cy="484085"/>
          </a:xfrm>
          <a:prstGeom prst="rtTriangle">
            <a:avLst/>
          </a:prstGeom>
          <a:solidFill>
            <a:srgbClr val="0E945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 name="Google Shape;128;p14"/>
          <p:cNvSpPr/>
          <p:nvPr/>
        </p:nvSpPr>
        <p:spPr>
          <a:xfrm rot="-8100000">
            <a:off x="5916691" y="1938753"/>
            <a:ext cx="484085" cy="484085"/>
          </a:xfrm>
          <a:prstGeom prst="rtTriangle">
            <a:avLst/>
          </a:prstGeom>
          <a:solidFill>
            <a:srgbClr val="0E945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9" name="Google Shape;129;p14"/>
          <p:cNvSpPr txBox="1"/>
          <p:nvPr/>
        </p:nvSpPr>
        <p:spPr>
          <a:xfrm>
            <a:off x="8820325" y="3146425"/>
            <a:ext cx="3000000" cy="146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CC4125"/>
                </a:solidFill>
                <a:highlight>
                  <a:srgbClr val="FFFFFF"/>
                </a:highlight>
              </a:rPr>
              <a:t>¿Por qué usarlo?</a:t>
            </a:r>
            <a:endParaRPr sz="2400">
              <a:solidFill>
                <a:srgbClr val="CC4125"/>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3" name="Shape 133"/>
        <p:cNvGrpSpPr/>
        <p:nvPr/>
      </p:nvGrpSpPr>
      <p:grpSpPr>
        <a:xfrm>
          <a:off x="0" y="0"/>
          <a:ext cx="0" cy="0"/>
          <a:chOff x="0" y="0"/>
          <a:chExt cx="0" cy="0"/>
        </a:xfrm>
      </p:grpSpPr>
      <p:sp>
        <p:nvSpPr>
          <p:cNvPr id="134" name="Google Shape;134;p15"/>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p15"/>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136" name="Google Shape;136;p15"/>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137" name="Google Shape;137;p15"/>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138" name="Google Shape;138;p15"/>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139" name="Google Shape;139;p15"/>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Estructura del Shell</a:t>
            </a:r>
            <a:endParaRPr b="1" sz="3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0" name="Google Shape;140;p15"/>
          <p:cNvSpPr txBox="1"/>
          <p:nvPr/>
        </p:nvSpPr>
        <p:spPr>
          <a:xfrm>
            <a:off x="1775575" y="1775650"/>
            <a:ext cx="15420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rgbClr val="0B5394"/>
                </a:solidFill>
              </a:rPr>
              <a:t>Abrir Terminal </a:t>
            </a:r>
            <a:endParaRPr b="1">
              <a:solidFill>
                <a:srgbClr val="0B5394"/>
              </a:solidFill>
            </a:endParaRPr>
          </a:p>
          <a:p>
            <a:pPr indent="0" lvl="0" marL="0" rtl="0" algn="l">
              <a:spcBef>
                <a:spcPts val="0"/>
              </a:spcBef>
              <a:spcAft>
                <a:spcPts val="0"/>
              </a:spcAft>
              <a:buNone/>
            </a:pPr>
            <a:r>
              <a:t/>
            </a:r>
            <a:endParaRPr b="1">
              <a:solidFill>
                <a:srgbClr val="0B5394"/>
              </a:solidFill>
            </a:endParaRPr>
          </a:p>
          <a:p>
            <a:pPr indent="0" lvl="0" marL="0" rtl="0" algn="l">
              <a:spcBef>
                <a:spcPts val="0"/>
              </a:spcBef>
              <a:spcAft>
                <a:spcPts val="0"/>
              </a:spcAft>
              <a:buNone/>
            </a:pPr>
            <a:r>
              <a:t/>
            </a:r>
            <a:endParaRPr/>
          </a:p>
        </p:txBody>
      </p:sp>
      <p:pic>
        <p:nvPicPr>
          <p:cNvPr id="141" name="Google Shape;141;p15"/>
          <p:cNvPicPr preferRelativeResize="0"/>
          <p:nvPr/>
        </p:nvPicPr>
        <p:blipFill rotWithShape="1">
          <a:blip r:embed="rId3">
            <a:alphaModFix/>
          </a:blip>
          <a:srcRect b="11516" l="1552" r="1397" t="12316"/>
          <a:stretch/>
        </p:blipFill>
        <p:spPr>
          <a:xfrm>
            <a:off x="1312650" y="2114350"/>
            <a:ext cx="2467840" cy="1469549"/>
          </a:xfrm>
          <a:prstGeom prst="rect">
            <a:avLst/>
          </a:prstGeom>
          <a:noFill/>
          <a:ln>
            <a:noFill/>
          </a:ln>
        </p:spPr>
      </p:pic>
      <p:sp>
        <p:nvSpPr>
          <p:cNvPr id="142" name="Google Shape;142;p15"/>
          <p:cNvSpPr txBox="1"/>
          <p:nvPr/>
        </p:nvSpPr>
        <p:spPr>
          <a:xfrm>
            <a:off x="3780500" y="4618650"/>
            <a:ext cx="909600" cy="47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a:solidFill>
                  <a:schemeClr val="dk1"/>
                </a:solidFill>
              </a:rPr>
              <a:t>Usuario</a:t>
            </a:r>
            <a:endParaRPr/>
          </a:p>
        </p:txBody>
      </p:sp>
      <p:sp>
        <p:nvSpPr>
          <p:cNvPr id="143" name="Google Shape;143;p15"/>
          <p:cNvSpPr/>
          <p:nvPr/>
        </p:nvSpPr>
        <p:spPr>
          <a:xfrm>
            <a:off x="4076975" y="2612575"/>
            <a:ext cx="425700" cy="473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4" name="Google Shape;144;p15"/>
          <p:cNvPicPr preferRelativeResize="0"/>
          <p:nvPr/>
        </p:nvPicPr>
        <p:blipFill>
          <a:blip r:embed="rId4">
            <a:alphaModFix/>
          </a:blip>
          <a:stretch>
            <a:fillRect/>
          </a:stretch>
        </p:blipFill>
        <p:spPr>
          <a:xfrm>
            <a:off x="5076200" y="2114351"/>
            <a:ext cx="4543925" cy="3756401"/>
          </a:xfrm>
          <a:prstGeom prst="rect">
            <a:avLst/>
          </a:prstGeom>
          <a:noFill/>
          <a:ln>
            <a:noFill/>
          </a:ln>
        </p:spPr>
      </p:pic>
      <p:sp>
        <p:nvSpPr>
          <p:cNvPr id="145" name="Google Shape;145;p15"/>
          <p:cNvSpPr txBox="1"/>
          <p:nvPr/>
        </p:nvSpPr>
        <p:spPr>
          <a:xfrm>
            <a:off x="6577163" y="1775650"/>
            <a:ext cx="1542000" cy="3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rgbClr val="0B5394"/>
                </a:solidFill>
              </a:rPr>
              <a:t>Terminal </a:t>
            </a:r>
            <a:endParaRPr b="1">
              <a:solidFill>
                <a:srgbClr val="0B5394"/>
              </a:solidFill>
            </a:endParaRPr>
          </a:p>
          <a:p>
            <a:pPr indent="0" lvl="0" marL="0" rtl="0" algn="l">
              <a:spcBef>
                <a:spcPts val="0"/>
              </a:spcBef>
              <a:spcAft>
                <a:spcPts val="0"/>
              </a:spcAft>
              <a:buNone/>
            </a:pPr>
            <a:r>
              <a:t/>
            </a:r>
            <a:endParaRPr b="1">
              <a:solidFill>
                <a:srgbClr val="0B5394"/>
              </a:solidFill>
            </a:endParaRPr>
          </a:p>
          <a:p>
            <a:pPr indent="0" lvl="0" marL="0" rtl="0" algn="l">
              <a:spcBef>
                <a:spcPts val="0"/>
              </a:spcBef>
              <a:spcAft>
                <a:spcPts val="0"/>
              </a:spcAft>
              <a:buNone/>
            </a:pPr>
            <a:r>
              <a:t/>
            </a:r>
            <a:endParaRPr/>
          </a:p>
        </p:txBody>
      </p:sp>
      <p:sp>
        <p:nvSpPr>
          <p:cNvPr id="146" name="Google Shape;146;p15"/>
          <p:cNvSpPr/>
          <p:nvPr/>
        </p:nvSpPr>
        <p:spPr>
          <a:xfrm>
            <a:off x="8286375" y="2774275"/>
            <a:ext cx="113400" cy="14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 name="Google Shape;147;p15"/>
          <p:cNvCxnSpPr>
            <a:stCxn id="146" idx="3"/>
          </p:cNvCxnSpPr>
          <p:nvPr/>
        </p:nvCxnSpPr>
        <p:spPr>
          <a:xfrm>
            <a:off x="8399775" y="2848675"/>
            <a:ext cx="2100000" cy="689100"/>
          </a:xfrm>
          <a:prstGeom prst="straightConnector1">
            <a:avLst/>
          </a:prstGeom>
          <a:noFill/>
          <a:ln cap="flat" cmpd="sng" w="9525">
            <a:solidFill>
              <a:srgbClr val="FF0000"/>
            </a:solidFill>
            <a:prstDash val="solid"/>
            <a:round/>
            <a:headEnd len="med" w="med" type="none"/>
            <a:tailEnd len="med" w="med" type="triangle"/>
          </a:ln>
        </p:spPr>
      </p:cxnSp>
      <p:sp>
        <p:nvSpPr>
          <p:cNvPr id="148" name="Google Shape;148;p15"/>
          <p:cNvSpPr txBox="1"/>
          <p:nvPr/>
        </p:nvSpPr>
        <p:spPr>
          <a:xfrm>
            <a:off x="10499775" y="3277825"/>
            <a:ext cx="841800" cy="57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solidFill>
                  <a:schemeClr val="dk1"/>
                </a:solidFill>
              </a:rPr>
              <a:t>prompt</a:t>
            </a:r>
            <a:endParaRPr b="1"/>
          </a:p>
        </p:txBody>
      </p:sp>
      <p:sp>
        <p:nvSpPr>
          <p:cNvPr id="149" name="Google Shape;149;p15"/>
          <p:cNvSpPr/>
          <p:nvPr/>
        </p:nvSpPr>
        <p:spPr>
          <a:xfrm rot="-5400000">
            <a:off x="6493575" y="1600300"/>
            <a:ext cx="198900" cy="2938800"/>
          </a:xfrm>
          <a:prstGeom prst="leftBrace">
            <a:avLst>
              <a:gd fmla="val 8333" name="adj1"/>
              <a:gd fmla="val 50106"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 name="Google Shape;150;p15"/>
          <p:cNvCxnSpPr>
            <a:stCxn id="149" idx="1"/>
          </p:cNvCxnSpPr>
          <p:nvPr/>
        </p:nvCxnSpPr>
        <p:spPr>
          <a:xfrm flipH="1">
            <a:off x="4332340" y="3169150"/>
            <a:ext cx="2263800" cy="1532100"/>
          </a:xfrm>
          <a:prstGeom prst="straightConnector1">
            <a:avLst/>
          </a:prstGeom>
          <a:noFill/>
          <a:ln cap="flat" cmpd="sng" w="9525">
            <a:solidFill>
              <a:srgbClr val="FF0000"/>
            </a:solidFill>
            <a:prstDash val="solid"/>
            <a:round/>
            <a:headEnd len="med" w="med" type="none"/>
            <a:tailEnd len="med" w="med" type="triangle"/>
          </a:ln>
        </p:spPr>
      </p:cxnSp>
      <p:cxnSp>
        <p:nvCxnSpPr>
          <p:cNvPr id="151" name="Google Shape;151;p15"/>
          <p:cNvCxnSpPr/>
          <p:nvPr/>
        </p:nvCxnSpPr>
        <p:spPr>
          <a:xfrm>
            <a:off x="8185200" y="2923075"/>
            <a:ext cx="2191800" cy="1437600"/>
          </a:xfrm>
          <a:prstGeom prst="straightConnector1">
            <a:avLst/>
          </a:prstGeom>
          <a:noFill/>
          <a:ln cap="flat" cmpd="sng" w="9525">
            <a:solidFill>
              <a:srgbClr val="FF0000"/>
            </a:solidFill>
            <a:prstDash val="solid"/>
            <a:round/>
            <a:headEnd len="med" w="med" type="none"/>
            <a:tailEnd len="med" w="med" type="triangle"/>
          </a:ln>
        </p:spPr>
      </p:cxnSp>
      <p:sp>
        <p:nvSpPr>
          <p:cNvPr id="152" name="Google Shape;152;p15"/>
          <p:cNvSpPr txBox="1"/>
          <p:nvPr/>
        </p:nvSpPr>
        <p:spPr>
          <a:xfrm>
            <a:off x="10377000" y="4228150"/>
            <a:ext cx="1210800" cy="47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solidFill>
                  <a:schemeClr val="dk1"/>
                </a:solidFill>
              </a:rPr>
              <a:t>Ubicación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6" name="Shape 156"/>
        <p:cNvGrpSpPr/>
        <p:nvPr/>
      </p:nvGrpSpPr>
      <p:grpSpPr>
        <a:xfrm>
          <a:off x="0" y="0"/>
          <a:ext cx="0" cy="0"/>
          <a:chOff x="0" y="0"/>
          <a:chExt cx="0" cy="0"/>
        </a:xfrm>
      </p:grpSpPr>
      <p:sp>
        <p:nvSpPr>
          <p:cNvPr id="157" name="Google Shape;157;p16"/>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 name="Google Shape;158;p16"/>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159" name="Google Shape;159;p16"/>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160" name="Google Shape;160;p16"/>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161" name="Google Shape;161;p16"/>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162" name="Google Shape;162;p16"/>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Jerarquias</a:t>
            </a:r>
            <a:endParaRPr b="1" sz="3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3" name="Google Shape;163;p16"/>
          <p:cNvSpPr txBox="1"/>
          <p:nvPr/>
        </p:nvSpPr>
        <p:spPr>
          <a:xfrm>
            <a:off x="1426175" y="1768975"/>
            <a:ext cx="32751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u="sng"/>
              <a:t>Comandos</a:t>
            </a:r>
            <a:r>
              <a:rPr b="1" lang="en-US" sz="1800"/>
              <a:t>:</a:t>
            </a:r>
            <a:r>
              <a:rPr lang="en-US" sz="1800"/>
              <a:t> </a:t>
            </a:r>
            <a:r>
              <a:rPr lang="en-US" sz="1800">
                <a:solidFill>
                  <a:srgbClr val="FF0000"/>
                </a:solidFill>
              </a:rPr>
              <a:t>pwd</a:t>
            </a:r>
            <a:r>
              <a:rPr lang="en-US" sz="1800"/>
              <a:t>, </a:t>
            </a:r>
            <a:r>
              <a:rPr lang="en-US" sz="1800">
                <a:solidFill>
                  <a:srgbClr val="FF0000"/>
                </a:solidFill>
              </a:rPr>
              <a:t>ls</a:t>
            </a:r>
            <a:r>
              <a:rPr lang="en-US" sz="1800"/>
              <a:t>, </a:t>
            </a:r>
            <a:r>
              <a:rPr lang="en-US" sz="1800">
                <a:solidFill>
                  <a:srgbClr val="FF0000"/>
                </a:solidFill>
              </a:rPr>
              <a:t>cd, cd..</a:t>
            </a:r>
            <a:r>
              <a:rPr lang="en-US">
                <a:solidFill>
                  <a:srgbClr val="FF0000"/>
                </a:solidFill>
              </a:rPr>
              <a:t> </a:t>
            </a:r>
            <a:endParaRPr>
              <a:solidFill>
                <a:srgbClr val="FF0000"/>
              </a:solidFill>
            </a:endParaRPr>
          </a:p>
        </p:txBody>
      </p:sp>
      <p:pic>
        <p:nvPicPr>
          <p:cNvPr id="164" name="Google Shape;164;p16"/>
          <p:cNvPicPr preferRelativeResize="0"/>
          <p:nvPr/>
        </p:nvPicPr>
        <p:blipFill>
          <a:blip r:embed="rId3">
            <a:alphaModFix/>
          </a:blip>
          <a:stretch>
            <a:fillRect/>
          </a:stretch>
        </p:blipFill>
        <p:spPr>
          <a:xfrm>
            <a:off x="1546475" y="2404675"/>
            <a:ext cx="3528800" cy="1257595"/>
          </a:xfrm>
          <a:prstGeom prst="rect">
            <a:avLst/>
          </a:prstGeom>
          <a:noFill/>
          <a:ln>
            <a:noFill/>
          </a:ln>
        </p:spPr>
      </p:pic>
      <p:pic>
        <p:nvPicPr>
          <p:cNvPr id="165" name="Google Shape;165;p16"/>
          <p:cNvPicPr preferRelativeResize="0"/>
          <p:nvPr/>
        </p:nvPicPr>
        <p:blipFill>
          <a:blip r:embed="rId4">
            <a:alphaModFix/>
          </a:blip>
          <a:stretch>
            <a:fillRect/>
          </a:stretch>
        </p:blipFill>
        <p:spPr>
          <a:xfrm>
            <a:off x="6856550" y="2404675"/>
            <a:ext cx="2810175" cy="1654225"/>
          </a:xfrm>
          <a:prstGeom prst="rect">
            <a:avLst/>
          </a:prstGeom>
          <a:noFill/>
          <a:ln>
            <a:noFill/>
          </a:ln>
        </p:spPr>
      </p:pic>
      <p:sp>
        <p:nvSpPr>
          <p:cNvPr id="166" name="Google Shape;166;p16"/>
          <p:cNvSpPr/>
          <p:nvPr/>
        </p:nvSpPr>
        <p:spPr>
          <a:xfrm>
            <a:off x="5772275" y="2951300"/>
            <a:ext cx="2934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txBox="1"/>
          <p:nvPr/>
        </p:nvSpPr>
        <p:spPr>
          <a:xfrm>
            <a:off x="5375075" y="2648625"/>
            <a:ext cx="10878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073763"/>
                </a:solidFill>
              </a:rPr>
              <a:t>$</a:t>
            </a:r>
            <a:r>
              <a:rPr lang="en-US"/>
              <a:t> </a:t>
            </a:r>
            <a:r>
              <a:rPr lang="en-US">
                <a:solidFill>
                  <a:srgbClr val="FF0000"/>
                </a:solidFill>
              </a:rPr>
              <a:t>cd</a:t>
            </a:r>
            <a:r>
              <a:rPr lang="en-US"/>
              <a:t> home</a:t>
            </a:r>
            <a:endParaRPr/>
          </a:p>
        </p:txBody>
      </p:sp>
      <p:sp>
        <p:nvSpPr>
          <p:cNvPr id="168" name="Google Shape;168;p16"/>
          <p:cNvSpPr txBox="1"/>
          <p:nvPr/>
        </p:nvSpPr>
        <p:spPr>
          <a:xfrm>
            <a:off x="2308075" y="2347925"/>
            <a:ext cx="640200" cy="52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solidFill>
                  <a:schemeClr val="dk1"/>
                </a:solidFill>
              </a:rPr>
              <a:t> </a:t>
            </a:r>
            <a:r>
              <a:rPr lang="en-US" sz="1800">
                <a:solidFill>
                  <a:srgbClr val="073763"/>
                </a:solidFill>
              </a:rPr>
              <a:t>$</a:t>
            </a:r>
            <a:r>
              <a:rPr lang="en-US" sz="1800">
                <a:solidFill>
                  <a:schemeClr val="dk1"/>
                </a:solidFill>
              </a:rPr>
              <a:t> </a:t>
            </a:r>
            <a:r>
              <a:rPr lang="en-US" sz="1800">
                <a:solidFill>
                  <a:srgbClr val="FF0000"/>
                </a:solidFill>
              </a:rPr>
              <a:t>ls</a:t>
            </a:r>
            <a:endParaRPr/>
          </a:p>
        </p:txBody>
      </p:sp>
      <p:cxnSp>
        <p:nvCxnSpPr>
          <p:cNvPr id="169" name="Google Shape;169;p16"/>
          <p:cNvCxnSpPr/>
          <p:nvPr/>
        </p:nvCxnSpPr>
        <p:spPr>
          <a:xfrm>
            <a:off x="8334700" y="3868850"/>
            <a:ext cx="681000" cy="0"/>
          </a:xfrm>
          <a:prstGeom prst="straightConnector1">
            <a:avLst/>
          </a:prstGeom>
          <a:noFill/>
          <a:ln cap="flat" cmpd="sng" w="9525">
            <a:solidFill>
              <a:schemeClr val="dk2"/>
            </a:solidFill>
            <a:prstDash val="solid"/>
            <a:round/>
            <a:headEnd len="med" w="med" type="none"/>
            <a:tailEnd len="med" w="med" type="triangle"/>
          </a:ln>
        </p:spPr>
      </p:cxnSp>
      <p:sp>
        <p:nvSpPr>
          <p:cNvPr id="170" name="Google Shape;170;p16"/>
          <p:cNvSpPr txBox="1"/>
          <p:nvPr/>
        </p:nvSpPr>
        <p:spPr>
          <a:xfrm>
            <a:off x="8976900" y="3673700"/>
            <a:ext cx="9459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usuarios</a:t>
            </a:r>
            <a:endParaRPr/>
          </a:p>
        </p:txBody>
      </p:sp>
      <p:sp>
        <p:nvSpPr>
          <p:cNvPr id="171" name="Google Shape;171;p16"/>
          <p:cNvSpPr txBox="1"/>
          <p:nvPr/>
        </p:nvSpPr>
        <p:spPr>
          <a:xfrm>
            <a:off x="5573675" y="3641750"/>
            <a:ext cx="690600" cy="45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073763"/>
                </a:solidFill>
              </a:rPr>
              <a:t>$</a:t>
            </a:r>
            <a:r>
              <a:rPr lang="en-US">
                <a:solidFill>
                  <a:schemeClr val="dk1"/>
                </a:solidFill>
              </a:rPr>
              <a:t> </a:t>
            </a:r>
            <a:r>
              <a:rPr lang="en-US">
                <a:solidFill>
                  <a:srgbClr val="FF0000"/>
                </a:solidFill>
              </a:rPr>
              <a:t>cd </a:t>
            </a:r>
            <a:r>
              <a:rPr lang="en-US"/>
              <a:t>..</a:t>
            </a:r>
            <a:endParaRPr/>
          </a:p>
        </p:txBody>
      </p:sp>
      <p:sp>
        <p:nvSpPr>
          <p:cNvPr id="172" name="Google Shape;172;p16"/>
          <p:cNvSpPr/>
          <p:nvPr/>
        </p:nvSpPr>
        <p:spPr>
          <a:xfrm rot="10800000">
            <a:off x="5772275" y="3406400"/>
            <a:ext cx="2934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rot="5400000">
            <a:off x="8191125" y="4144225"/>
            <a:ext cx="2934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txBox="1"/>
          <p:nvPr/>
        </p:nvSpPr>
        <p:spPr>
          <a:xfrm>
            <a:off x="8543813" y="4086475"/>
            <a:ext cx="1199100" cy="45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073763"/>
                </a:solidFill>
              </a:rPr>
              <a:t>$</a:t>
            </a:r>
            <a:r>
              <a:rPr lang="en-US">
                <a:solidFill>
                  <a:schemeClr val="dk1"/>
                </a:solidFill>
              </a:rPr>
              <a:t> </a:t>
            </a:r>
            <a:r>
              <a:rPr lang="en-US">
                <a:solidFill>
                  <a:srgbClr val="FF0000"/>
                </a:solidFill>
              </a:rPr>
              <a:t>cd</a:t>
            </a:r>
            <a:r>
              <a:rPr lang="en-US">
                <a:solidFill>
                  <a:schemeClr val="dk1"/>
                </a:solidFill>
              </a:rPr>
              <a:t> Luke</a:t>
            </a:r>
            <a:endParaRPr/>
          </a:p>
        </p:txBody>
      </p:sp>
      <p:pic>
        <p:nvPicPr>
          <p:cNvPr id="175" name="Google Shape;175;p16"/>
          <p:cNvPicPr preferRelativeResize="0"/>
          <p:nvPr/>
        </p:nvPicPr>
        <p:blipFill>
          <a:blip r:embed="rId5">
            <a:alphaModFix/>
          </a:blip>
          <a:stretch>
            <a:fillRect/>
          </a:stretch>
        </p:blipFill>
        <p:spPr>
          <a:xfrm>
            <a:off x="6909300" y="4568250"/>
            <a:ext cx="2857051" cy="1018200"/>
          </a:xfrm>
          <a:prstGeom prst="rect">
            <a:avLst/>
          </a:prstGeom>
          <a:noFill/>
          <a:ln>
            <a:noFill/>
          </a:ln>
        </p:spPr>
      </p:pic>
      <p:sp>
        <p:nvSpPr>
          <p:cNvPr id="176" name="Google Shape;176;p16"/>
          <p:cNvSpPr/>
          <p:nvPr/>
        </p:nvSpPr>
        <p:spPr>
          <a:xfrm rot="10800000">
            <a:off x="5796900" y="5072275"/>
            <a:ext cx="293400" cy="338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txBox="1"/>
          <p:nvPr/>
        </p:nvSpPr>
        <p:spPr>
          <a:xfrm>
            <a:off x="5551350" y="4604725"/>
            <a:ext cx="784500" cy="45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073763"/>
                </a:solidFill>
              </a:rPr>
              <a:t>$</a:t>
            </a:r>
            <a:r>
              <a:rPr lang="en-US">
                <a:solidFill>
                  <a:schemeClr val="dk1"/>
                </a:solidFill>
              </a:rPr>
              <a:t> </a:t>
            </a:r>
            <a:r>
              <a:rPr lang="en-US">
                <a:solidFill>
                  <a:srgbClr val="FF0000"/>
                </a:solidFill>
              </a:rPr>
              <a:t>pwd</a:t>
            </a:r>
            <a:endParaRPr/>
          </a:p>
        </p:txBody>
      </p:sp>
      <p:sp>
        <p:nvSpPr>
          <p:cNvPr id="178" name="Google Shape;178;p16"/>
          <p:cNvSpPr txBox="1"/>
          <p:nvPr/>
        </p:nvSpPr>
        <p:spPr>
          <a:xfrm>
            <a:off x="4035600" y="5014525"/>
            <a:ext cx="1475700" cy="45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800">
                <a:solidFill>
                  <a:schemeClr val="dk1"/>
                </a:solidFill>
              </a:rPr>
              <a:t>/home/Luke</a:t>
            </a:r>
            <a:endParaRPr b="1" sz="1800"/>
          </a:p>
        </p:txBody>
      </p:sp>
      <p:cxnSp>
        <p:nvCxnSpPr>
          <p:cNvPr id="179" name="Google Shape;179;p16"/>
          <p:cNvCxnSpPr/>
          <p:nvPr/>
        </p:nvCxnSpPr>
        <p:spPr>
          <a:xfrm>
            <a:off x="3146400" y="5241625"/>
            <a:ext cx="889200" cy="0"/>
          </a:xfrm>
          <a:prstGeom prst="straightConnector1">
            <a:avLst/>
          </a:prstGeom>
          <a:noFill/>
          <a:ln cap="flat" cmpd="sng" w="9525">
            <a:solidFill>
              <a:schemeClr val="dk2"/>
            </a:solidFill>
            <a:prstDash val="solid"/>
            <a:round/>
            <a:headEnd len="med" w="med" type="none"/>
            <a:tailEnd len="med" w="med" type="triangle"/>
          </a:ln>
        </p:spPr>
      </p:cxnSp>
      <p:sp>
        <p:nvSpPr>
          <p:cNvPr id="180" name="Google Shape;180;p16"/>
          <p:cNvSpPr txBox="1"/>
          <p:nvPr/>
        </p:nvSpPr>
        <p:spPr>
          <a:xfrm>
            <a:off x="2174200" y="5046475"/>
            <a:ext cx="10404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ubicación</a:t>
            </a:r>
            <a:endParaRPr/>
          </a:p>
        </p:txBody>
      </p:sp>
      <p:sp>
        <p:nvSpPr>
          <p:cNvPr id="181" name="Google Shape;181;p16"/>
          <p:cNvSpPr txBox="1"/>
          <p:nvPr/>
        </p:nvSpPr>
        <p:spPr>
          <a:xfrm>
            <a:off x="7307200" y="4540675"/>
            <a:ext cx="690600" cy="45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solidFill>
                  <a:schemeClr val="dk1"/>
                </a:solidFill>
              </a:rPr>
              <a:t> </a:t>
            </a:r>
            <a:r>
              <a:rPr lang="en-US" sz="1800">
                <a:solidFill>
                  <a:srgbClr val="073763"/>
                </a:solidFill>
              </a:rPr>
              <a:t>$</a:t>
            </a:r>
            <a:r>
              <a:rPr lang="en-US" sz="1800">
                <a:solidFill>
                  <a:schemeClr val="dk1"/>
                </a:solidFill>
              </a:rPr>
              <a:t> </a:t>
            </a:r>
            <a:r>
              <a:rPr lang="en-US" sz="1800">
                <a:solidFill>
                  <a:srgbClr val="FF0000"/>
                </a:solidFill>
              </a:rPr>
              <a:t>ls</a:t>
            </a:r>
            <a:endParaRPr/>
          </a:p>
        </p:txBody>
      </p:sp>
      <p:sp>
        <p:nvSpPr>
          <p:cNvPr id="182" name="Google Shape;182;p16"/>
          <p:cNvSpPr/>
          <p:nvPr/>
        </p:nvSpPr>
        <p:spPr>
          <a:xfrm>
            <a:off x="10175625" y="5678825"/>
            <a:ext cx="2023200" cy="9459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txBox="1"/>
          <p:nvPr/>
        </p:nvSpPr>
        <p:spPr>
          <a:xfrm>
            <a:off x="10212975" y="6086825"/>
            <a:ext cx="1948500" cy="390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073763"/>
                </a:solidFill>
              </a:rPr>
              <a:t>$</a:t>
            </a:r>
            <a:r>
              <a:rPr lang="en-US">
                <a:solidFill>
                  <a:srgbClr val="FF0000"/>
                </a:solidFill>
              </a:rPr>
              <a:t> gedit </a:t>
            </a:r>
            <a:r>
              <a:rPr lang="en-US"/>
              <a:t>~/.bashrc</a:t>
            </a:r>
            <a:endParaRPr/>
          </a:p>
        </p:txBody>
      </p:sp>
      <p:sp>
        <p:nvSpPr>
          <p:cNvPr id="184" name="Google Shape;184;p16"/>
          <p:cNvSpPr txBox="1"/>
          <p:nvPr/>
        </p:nvSpPr>
        <p:spPr>
          <a:xfrm>
            <a:off x="10175625" y="5664575"/>
            <a:ext cx="2023200" cy="5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IDEAS...</a:t>
            </a:r>
            <a:r>
              <a:rPr b="1" lang="en-US"/>
              <a:t> bashrc</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8" name="Shape 188"/>
        <p:cNvGrpSpPr/>
        <p:nvPr/>
      </p:nvGrpSpPr>
      <p:grpSpPr>
        <a:xfrm>
          <a:off x="0" y="0"/>
          <a:ext cx="0" cy="0"/>
          <a:chOff x="0" y="0"/>
          <a:chExt cx="0" cy="0"/>
        </a:xfrm>
      </p:grpSpPr>
      <p:sp>
        <p:nvSpPr>
          <p:cNvPr id="189" name="Google Shape;189;p17"/>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0" name="Google Shape;190;p17"/>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191" name="Google Shape;191;p17"/>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192" name="Google Shape;192;p17"/>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193" name="Google Shape;193;p17"/>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194" name="Google Shape;194;p17"/>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Archivos y Directorios </a:t>
            </a:r>
            <a:endParaRPr b="1" sz="3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8" name="Shape 198"/>
        <p:cNvGrpSpPr/>
        <p:nvPr/>
      </p:nvGrpSpPr>
      <p:grpSpPr>
        <a:xfrm>
          <a:off x="0" y="0"/>
          <a:ext cx="0" cy="0"/>
          <a:chOff x="0" y="0"/>
          <a:chExt cx="0" cy="0"/>
        </a:xfrm>
      </p:grpSpPr>
      <p:sp>
        <p:nvSpPr>
          <p:cNvPr id="199" name="Google Shape;199;p18"/>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0" name="Google Shape;200;p18"/>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201" name="Google Shape;201;p18"/>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202" name="Google Shape;202;p18"/>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203" name="Google Shape;203;p18"/>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204" name="Google Shape;204;p18"/>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Tuberías y Filtros (“</a:t>
            </a:r>
            <a:r>
              <a:rPr b="1" i="1" lang="en-US" sz="3000"/>
              <a:t>Pipes and Filters</a:t>
            </a:r>
            <a:r>
              <a:rPr b="1" lang="en-US" sz="3000"/>
              <a:t>”)</a:t>
            </a:r>
            <a:endParaRPr b="1" sz="3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8" name="Shape 208"/>
        <p:cNvGrpSpPr/>
        <p:nvPr/>
      </p:nvGrpSpPr>
      <p:grpSpPr>
        <a:xfrm>
          <a:off x="0" y="0"/>
          <a:ext cx="0" cy="0"/>
          <a:chOff x="0" y="0"/>
          <a:chExt cx="0" cy="0"/>
        </a:xfrm>
      </p:grpSpPr>
      <p:sp>
        <p:nvSpPr>
          <p:cNvPr id="209" name="Google Shape;209;p19"/>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0" name="Google Shape;210;p19"/>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211" name="Google Shape;211;p19"/>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212" name="Google Shape;212;p19"/>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213" name="Google Shape;213;p19"/>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214" name="Google Shape;214;p19"/>
          <p:cNvSpPr txBox="1"/>
          <p:nvPr/>
        </p:nvSpPr>
        <p:spPr>
          <a:xfrm>
            <a:off x="1312650" y="1463375"/>
            <a:ext cx="9443100" cy="718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a:t>Los bucles (loops en inglés) son fundamentales para mejorar la productividad a través de la automatización, debido a que nos permiten ejecutar comandos de forma repetitiva.</a:t>
            </a:r>
            <a:endParaRPr/>
          </a:p>
        </p:txBody>
      </p:sp>
      <p:sp>
        <p:nvSpPr>
          <p:cNvPr id="215" name="Google Shape;215;p19"/>
          <p:cNvSpPr txBox="1"/>
          <p:nvPr/>
        </p:nvSpPr>
        <p:spPr>
          <a:xfrm>
            <a:off x="1312650" y="3031100"/>
            <a:ext cx="7233300" cy="1228800"/>
          </a:xfrm>
          <a:prstGeom prst="rect">
            <a:avLst/>
          </a:prstGeom>
          <a:no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19177C"/>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filename </a:t>
            </a:r>
            <a:r>
              <a:rPr b="1" lang="en-US" sz="1200">
                <a:solidFill>
                  <a:srgbClr val="008000"/>
                </a:solidFill>
                <a:highlight>
                  <a:srgbClr val="F8F8F8"/>
                </a:highlight>
                <a:latin typeface="Consolas"/>
                <a:ea typeface="Consolas"/>
                <a:cs typeface="Consolas"/>
                <a:sym typeface="Consolas"/>
              </a:rPr>
              <a:t>in </a:t>
            </a:r>
            <a:r>
              <a:rPr lang="en-US" sz="1200">
                <a:solidFill>
                  <a:srgbClr val="6E5494"/>
                </a:solidFill>
                <a:highlight>
                  <a:srgbClr val="F8F8F8"/>
                </a:highlight>
                <a:latin typeface="Consolas"/>
                <a:ea typeface="Consolas"/>
                <a:cs typeface="Consolas"/>
                <a:sym typeface="Consolas"/>
              </a:rPr>
              <a:t>basilisk.dat unicorn.dat</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head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3 </a:t>
            </a:r>
            <a:r>
              <a:rPr lang="en-US" sz="1200">
                <a:solidFill>
                  <a:srgbClr val="19177C"/>
                </a:solidFill>
                <a:highlight>
                  <a:srgbClr val="F8F8F8"/>
                </a:highlight>
                <a:latin typeface="Consolas"/>
                <a:ea typeface="Consolas"/>
                <a:cs typeface="Consolas"/>
                <a:sym typeface="Consolas"/>
              </a:rPr>
              <a:t>$filename</a:t>
            </a:r>
            <a:r>
              <a:rPr lang="en-US" sz="1200">
                <a:solidFill>
                  <a:srgbClr val="6E5494"/>
                </a:solidFill>
                <a:highlight>
                  <a:srgbClr val="F8F8F8"/>
                </a:highlight>
                <a:latin typeface="Consolas"/>
                <a:ea typeface="Consolas"/>
                <a:cs typeface="Consolas"/>
                <a:sym typeface="Consolas"/>
              </a:rPr>
              <a:t>	</a:t>
            </a:r>
            <a:r>
              <a:rPr i="1" lang="en-US" sz="1200">
                <a:solidFill>
                  <a:srgbClr val="408080"/>
                </a:solidFill>
                <a:highlight>
                  <a:srgbClr val="F8F8F8"/>
                </a:highlight>
                <a:latin typeface="Consolas"/>
                <a:ea typeface="Consolas"/>
                <a:cs typeface="Consolas"/>
                <a:sym typeface="Consolas"/>
              </a:rPr>
              <a:t># La sangría dentro del bucle ayuda a la legibilidad</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done</a:t>
            </a:r>
            <a:endParaRPr b="1" sz="1200">
              <a:solidFill>
                <a:srgbClr val="008000"/>
              </a:solidFill>
              <a:highlight>
                <a:srgbClr val="F8F8F8"/>
              </a:highlight>
              <a:latin typeface="Consolas"/>
              <a:ea typeface="Consolas"/>
              <a:cs typeface="Consolas"/>
              <a:sym typeface="Consolas"/>
            </a:endParaRPr>
          </a:p>
          <a:p>
            <a:pPr indent="0" lvl="0" marL="88900" marR="88900" rtl="0" algn="l">
              <a:lnSpc>
                <a:spcPct val="142857"/>
              </a:lnSpc>
              <a:spcBef>
                <a:spcPts val="800"/>
              </a:spcBef>
              <a:spcAft>
                <a:spcPts val="0"/>
              </a:spcAft>
              <a:buClr>
                <a:schemeClr val="dk1"/>
              </a:buClr>
              <a:buSzPts val="1100"/>
              <a:buFont typeface="Arial"/>
              <a:buNone/>
            </a:pPr>
            <a:r>
              <a:t/>
            </a:r>
            <a:endParaRPr sz="1000">
              <a:solidFill>
                <a:srgbClr val="19177C"/>
              </a:solidFill>
              <a:highlight>
                <a:srgbClr val="F8F8F8"/>
              </a:highlight>
              <a:latin typeface="Consolas"/>
              <a:ea typeface="Consolas"/>
              <a:cs typeface="Consolas"/>
              <a:sym typeface="Consolas"/>
            </a:endParaRPr>
          </a:p>
          <a:p>
            <a:pPr indent="0" lvl="0" marL="0" rtl="0" algn="l">
              <a:spcBef>
                <a:spcPts val="800"/>
              </a:spcBef>
              <a:spcAft>
                <a:spcPts val="0"/>
              </a:spcAft>
              <a:buNone/>
            </a:pPr>
            <a:r>
              <a:t/>
            </a:r>
            <a:endParaRPr/>
          </a:p>
        </p:txBody>
      </p:sp>
      <p:sp>
        <p:nvSpPr>
          <p:cNvPr id="216" name="Google Shape;216;p19"/>
          <p:cNvSpPr txBox="1"/>
          <p:nvPr/>
        </p:nvSpPr>
        <p:spPr>
          <a:xfrm>
            <a:off x="1809650" y="2485325"/>
            <a:ext cx="7854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t>variable</a:t>
            </a:r>
            <a:endParaRPr b="1" sz="1200"/>
          </a:p>
        </p:txBody>
      </p:sp>
      <p:sp>
        <p:nvSpPr>
          <p:cNvPr id="217" name="Google Shape;217;p19"/>
          <p:cNvSpPr txBox="1"/>
          <p:nvPr/>
        </p:nvSpPr>
        <p:spPr>
          <a:xfrm>
            <a:off x="2632050" y="2535175"/>
            <a:ext cx="1922400" cy="3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t>elemento iterable (lista)</a:t>
            </a:r>
            <a:endParaRPr b="1" sz="1200"/>
          </a:p>
        </p:txBody>
      </p:sp>
      <p:sp>
        <p:nvSpPr>
          <p:cNvPr id="218" name="Google Shape;218;p19"/>
          <p:cNvSpPr txBox="1"/>
          <p:nvPr/>
        </p:nvSpPr>
        <p:spPr>
          <a:xfrm>
            <a:off x="8545950" y="3558900"/>
            <a:ext cx="14004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t>cuerpo del bucle</a:t>
            </a:r>
            <a:endParaRPr b="1" sz="1200"/>
          </a:p>
        </p:txBody>
      </p:sp>
      <p:cxnSp>
        <p:nvCxnSpPr>
          <p:cNvPr id="219" name="Google Shape;219;p19"/>
          <p:cNvCxnSpPr>
            <a:endCxn id="218" idx="1"/>
          </p:cNvCxnSpPr>
          <p:nvPr/>
        </p:nvCxnSpPr>
        <p:spPr>
          <a:xfrm flipH="1" rot="10800000">
            <a:off x="8122350" y="3728250"/>
            <a:ext cx="423600" cy="6600"/>
          </a:xfrm>
          <a:prstGeom prst="straightConnector1">
            <a:avLst/>
          </a:prstGeom>
          <a:noFill/>
          <a:ln cap="flat" cmpd="sng" w="9525">
            <a:solidFill>
              <a:srgbClr val="FF0000"/>
            </a:solidFill>
            <a:prstDash val="solid"/>
            <a:round/>
            <a:headEnd len="med" w="med" type="none"/>
            <a:tailEnd len="med" w="med" type="triangle"/>
          </a:ln>
        </p:spPr>
      </p:cxnSp>
      <p:cxnSp>
        <p:nvCxnSpPr>
          <p:cNvPr id="220" name="Google Shape;220;p19"/>
          <p:cNvCxnSpPr>
            <a:endCxn id="216" idx="2"/>
          </p:cNvCxnSpPr>
          <p:nvPr/>
        </p:nvCxnSpPr>
        <p:spPr>
          <a:xfrm flipH="1" rot="10800000">
            <a:off x="2190950" y="2824025"/>
            <a:ext cx="11400" cy="240300"/>
          </a:xfrm>
          <a:prstGeom prst="straightConnector1">
            <a:avLst/>
          </a:prstGeom>
          <a:noFill/>
          <a:ln cap="flat" cmpd="sng" w="9525">
            <a:solidFill>
              <a:srgbClr val="FF0000"/>
            </a:solidFill>
            <a:prstDash val="solid"/>
            <a:round/>
            <a:headEnd len="med" w="med" type="none"/>
            <a:tailEnd len="med" w="med" type="triangle"/>
          </a:ln>
        </p:spPr>
      </p:cxnSp>
      <p:cxnSp>
        <p:nvCxnSpPr>
          <p:cNvPr id="221" name="Google Shape;221;p19"/>
          <p:cNvCxnSpPr>
            <a:endCxn id="217" idx="2"/>
          </p:cNvCxnSpPr>
          <p:nvPr/>
        </p:nvCxnSpPr>
        <p:spPr>
          <a:xfrm flipH="1" rot="10800000">
            <a:off x="3589950" y="2923675"/>
            <a:ext cx="3300" cy="175200"/>
          </a:xfrm>
          <a:prstGeom prst="straightConnector1">
            <a:avLst/>
          </a:prstGeom>
          <a:noFill/>
          <a:ln cap="flat" cmpd="sng" w="9525">
            <a:solidFill>
              <a:srgbClr val="FF0000"/>
            </a:solidFill>
            <a:prstDash val="solid"/>
            <a:round/>
            <a:headEnd len="med" w="med" type="none"/>
            <a:tailEnd len="med" w="med" type="triangle"/>
          </a:ln>
        </p:spPr>
      </p:cxnSp>
      <p:sp>
        <p:nvSpPr>
          <p:cNvPr id="222" name="Google Shape;222;p19"/>
          <p:cNvSpPr txBox="1"/>
          <p:nvPr/>
        </p:nvSpPr>
        <p:spPr>
          <a:xfrm>
            <a:off x="1483325" y="2099550"/>
            <a:ext cx="5274000" cy="47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Sintaxis de un bucle </a:t>
            </a:r>
            <a:r>
              <a:rPr lang="en-US">
                <a:solidFill>
                  <a:srgbClr val="38761D"/>
                </a:solidFill>
              </a:rPr>
              <a:t>for</a:t>
            </a:r>
            <a:r>
              <a:rPr lang="en-US"/>
              <a:t> </a:t>
            </a:r>
            <a:endParaRPr/>
          </a:p>
        </p:txBody>
      </p:sp>
      <p:sp>
        <p:nvSpPr>
          <p:cNvPr id="223" name="Google Shape;223;p19"/>
          <p:cNvSpPr txBox="1"/>
          <p:nvPr/>
        </p:nvSpPr>
        <p:spPr>
          <a:xfrm>
            <a:off x="1426175" y="750775"/>
            <a:ext cx="8033100" cy="10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3000">
                <a:solidFill>
                  <a:schemeClr val="dk1"/>
                </a:solidFill>
              </a:rPr>
              <a:t>Bucles</a:t>
            </a:r>
            <a:endParaRPr b="1" sz="3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4" name="Google Shape;224;p19"/>
          <p:cNvSpPr txBox="1"/>
          <p:nvPr/>
        </p:nvSpPr>
        <p:spPr>
          <a:xfrm>
            <a:off x="1349975" y="4373375"/>
            <a:ext cx="9443100" cy="1654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i="1" lang="en-US">
                <a:solidFill>
                  <a:schemeClr val="dk1"/>
                </a:solidFill>
              </a:rPr>
              <a:t>Nota:</a:t>
            </a:r>
            <a:endParaRPr b="1" i="1">
              <a:solidFill>
                <a:schemeClr val="dk1"/>
              </a:solidFill>
            </a:endParaRPr>
          </a:p>
          <a:p>
            <a:pPr indent="0" lvl="0" marL="0" rtl="0" algn="just">
              <a:spcBef>
                <a:spcPts val="0"/>
              </a:spcBef>
              <a:spcAft>
                <a:spcPts val="0"/>
              </a:spcAft>
              <a:buClr>
                <a:schemeClr val="dk1"/>
              </a:buClr>
              <a:buSzPts val="1100"/>
              <a:buFont typeface="Arial"/>
              <a:buNone/>
            </a:pPr>
            <a:r>
              <a:rPr lang="en-US">
                <a:solidFill>
                  <a:schemeClr val="dk1"/>
                </a:solidFill>
              </a:rPr>
              <a:t>El prompt de la terminal cambia de </a:t>
            </a:r>
            <a:r>
              <a:rPr lang="en-US">
                <a:solidFill>
                  <a:srgbClr val="3D90D9"/>
                </a:solidFill>
                <a:highlight>
                  <a:srgbClr val="E7E7E7"/>
                </a:highlight>
                <a:latin typeface="Consolas"/>
                <a:ea typeface="Consolas"/>
                <a:cs typeface="Consolas"/>
                <a:sym typeface="Consolas"/>
              </a:rPr>
              <a:t>$</a:t>
            </a:r>
            <a:r>
              <a:rPr lang="en-US">
                <a:solidFill>
                  <a:schemeClr val="dk1"/>
                </a:solidFill>
              </a:rPr>
              <a:t> a </a:t>
            </a:r>
            <a:r>
              <a:rPr lang="en-US">
                <a:solidFill>
                  <a:srgbClr val="3D90D9"/>
                </a:solidFill>
                <a:highlight>
                  <a:srgbClr val="E7E7E7"/>
                </a:highlight>
                <a:latin typeface="Consolas"/>
                <a:ea typeface="Consolas"/>
                <a:cs typeface="Consolas"/>
                <a:sym typeface="Consolas"/>
              </a:rPr>
              <a:t>&gt;</a:t>
            </a:r>
            <a:r>
              <a:rPr lang="en-US">
                <a:solidFill>
                  <a:schemeClr val="dk1"/>
                </a:solidFill>
              </a:rPr>
              <a:t> y de nuevo a </a:t>
            </a:r>
            <a:r>
              <a:rPr lang="en-US">
                <a:solidFill>
                  <a:srgbClr val="3D90D9"/>
                </a:solidFill>
                <a:highlight>
                  <a:srgbClr val="E7E7E7"/>
                </a:highlight>
                <a:latin typeface="Consolas"/>
                <a:ea typeface="Consolas"/>
                <a:cs typeface="Consolas"/>
                <a:sym typeface="Consolas"/>
              </a:rPr>
              <a:t>$</a:t>
            </a:r>
            <a:r>
              <a:rPr lang="en-US">
                <a:solidFill>
                  <a:schemeClr val="dk1"/>
                </a:solidFill>
              </a:rPr>
              <a:t> conforme escribimos nuestro bucle. El segundo prompt, </a:t>
            </a:r>
            <a:r>
              <a:rPr lang="en-US">
                <a:solidFill>
                  <a:srgbClr val="3D90D9"/>
                </a:solidFill>
                <a:highlight>
                  <a:srgbClr val="E7E7E7"/>
                </a:highlight>
                <a:latin typeface="Consolas"/>
                <a:ea typeface="Consolas"/>
                <a:cs typeface="Consolas"/>
                <a:sym typeface="Consolas"/>
              </a:rPr>
              <a:t>&gt;</a:t>
            </a:r>
            <a:r>
              <a:rPr lang="en-US">
                <a:solidFill>
                  <a:schemeClr val="dk1"/>
                </a:solidFill>
              </a:rPr>
              <a:t>, es diferente para recordarnos que todavía no hemos terminado de escribir un comando completo. Un punto y coma, </a:t>
            </a:r>
            <a:r>
              <a:rPr lang="en-US">
                <a:solidFill>
                  <a:srgbClr val="3D90D9"/>
                </a:solidFill>
                <a:highlight>
                  <a:srgbClr val="E7E7E7"/>
                </a:highlight>
                <a:latin typeface="Consolas"/>
                <a:ea typeface="Consolas"/>
                <a:cs typeface="Consolas"/>
                <a:sym typeface="Consolas"/>
              </a:rPr>
              <a:t>;</a:t>
            </a:r>
            <a:r>
              <a:rPr lang="en-US">
                <a:solidFill>
                  <a:schemeClr val="dk1"/>
                </a:solidFill>
              </a:rPr>
              <a:t>, se puede utilizar para separar dos comandos escritos en una sola línea. Cabe señalar que, </a:t>
            </a:r>
            <a:r>
              <a:rPr lang="en-US">
                <a:solidFill>
                  <a:srgbClr val="3D90D9"/>
                </a:solidFill>
                <a:highlight>
                  <a:srgbClr val="E7E7E7"/>
                </a:highlight>
                <a:latin typeface="Consolas"/>
                <a:ea typeface="Consolas"/>
                <a:cs typeface="Consolas"/>
                <a:sym typeface="Consolas"/>
              </a:rPr>
              <a:t>$</a:t>
            </a:r>
            <a:r>
              <a:rPr lang="en-US">
                <a:solidFill>
                  <a:schemeClr val="dk1"/>
                </a:solidFill>
              </a:rPr>
              <a:t> y </a:t>
            </a:r>
            <a:r>
              <a:rPr lang="en-US">
                <a:solidFill>
                  <a:srgbClr val="3D90D9"/>
                </a:solidFill>
                <a:highlight>
                  <a:srgbClr val="E7E7E7"/>
                </a:highlight>
                <a:latin typeface="Consolas"/>
                <a:ea typeface="Consolas"/>
                <a:cs typeface="Consolas"/>
                <a:sym typeface="Consolas"/>
              </a:rPr>
              <a:t>&gt;</a:t>
            </a:r>
            <a:r>
              <a:rPr lang="en-US">
                <a:solidFill>
                  <a:schemeClr val="dk1"/>
                </a:solidFill>
              </a:rPr>
              <a:t> también se utilizan para pedir que la terminal obtenga el valor de una variable y redirigir la salida de un comando, respectivamente.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8" name="Shape 228"/>
        <p:cNvGrpSpPr/>
        <p:nvPr/>
      </p:nvGrpSpPr>
      <p:grpSpPr>
        <a:xfrm>
          <a:off x="0" y="0"/>
          <a:ext cx="0" cy="0"/>
          <a:chOff x="0" y="0"/>
          <a:chExt cx="0" cy="0"/>
        </a:xfrm>
      </p:grpSpPr>
      <p:sp>
        <p:nvSpPr>
          <p:cNvPr id="229" name="Google Shape;229;p20"/>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0" name="Google Shape;230;p20"/>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231" name="Google Shape;231;p20"/>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232" name="Google Shape;232;p20"/>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233" name="Google Shape;233;p20"/>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234" name="Google Shape;234;p20"/>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EJEMPLO 1</a:t>
            </a:r>
            <a:endParaRPr b="1"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235" name="Google Shape;235;p20"/>
          <p:cNvSpPr txBox="1"/>
          <p:nvPr/>
        </p:nvSpPr>
        <p:spPr>
          <a:xfrm>
            <a:off x="1521625" y="4981375"/>
            <a:ext cx="4138500" cy="1162800"/>
          </a:xfrm>
          <a:prstGeom prst="rect">
            <a:avLst/>
          </a:prstGeom>
          <a:no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filename </a:t>
            </a:r>
            <a:r>
              <a:rPr b="1" lang="en-US" sz="1200">
                <a:solidFill>
                  <a:srgbClr val="008000"/>
                </a:solidFill>
                <a:highlight>
                  <a:srgbClr val="F8F8F8"/>
                </a:highlight>
                <a:latin typeface="Consolas"/>
                <a:ea typeface="Consolas"/>
                <a:cs typeface="Consolas"/>
                <a:sym typeface="Consolas"/>
              </a:rPr>
              <a:t>in </a:t>
            </a:r>
            <a:r>
              <a:rPr lang="en-US" sz="1200">
                <a:solidFill>
                  <a:srgbClr val="6E5494"/>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.dat</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 cp </a:t>
            </a:r>
            <a:r>
              <a:rPr lang="en-US" sz="1200">
                <a:solidFill>
                  <a:srgbClr val="19177C"/>
                </a:solidFill>
                <a:highlight>
                  <a:srgbClr val="F8F8F8"/>
                </a:highlight>
                <a:latin typeface="Consolas"/>
                <a:ea typeface="Consolas"/>
                <a:cs typeface="Consolas"/>
                <a:sym typeface="Consolas"/>
              </a:rPr>
              <a:t>$filename </a:t>
            </a:r>
            <a:r>
              <a:rPr lang="en-US" sz="1200">
                <a:solidFill>
                  <a:srgbClr val="6E5494"/>
                </a:solidFill>
                <a:highlight>
                  <a:srgbClr val="F8F8F8"/>
                </a:highlight>
                <a:latin typeface="Consolas"/>
                <a:ea typeface="Consolas"/>
                <a:cs typeface="Consolas"/>
                <a:sym typeface="Consolas"/>
              </a:rPr>
              <a:t>original-</a:t>
            </a:r>
            <a:r>
              <a:rPr lang="en-US" sz="1200">
                <a:solidFill>
                  <a:srgbClr val="19177C"/>
                </a:solidFill>
                <a:highlight>
                  <a:srgbClr val="F8F8F8"/>
                </a:highlight>
                <a:latin typeface="Consolas"/>
                <a:ea typeface="Consolas"/>
                <a:cs typeface="Consolas"/>
                <a:sym typeface="Consolas"/>
              </a:rPr>
              <a:t>$filename</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done</a:t>
            </a:r>
            <a:endParaRPr/>
          </a:p>
        </p:txBody>
      </p:sp>
      <p:sp>
        <p:nvSpPr>
          <p:cNvPr id="236" name="Google Shape;236;p20"/>
          <p:cNvSpPr txBox="1"/>
          <p:nvPr/>
        </p:nvSpPr>
        <p:spPr>
          <a:xfrm>
            <a:off x="5113350" y="4981375"/>
            <a:ext cx="6375600" cy="116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333333"/>
                </a:solidFill>
                <a:highlight>
                  <a:srgbClr val="FFFFFF"/>
                </a:highlight>
              </a:rPr>
              <a:t>Este bucle ejecuta el comando </a:t>
            </a:r>
            <a:r>
              <a:rPr lang="en-US">
                <a:solidFill>
                  <a:srgbClr val="3D90D9"/>
                </a:solidFill>
                <a:highlight>
                  <a:srgbClr val="E7E7E7"/>
                </a:highlight>
                <a:latin typeface="Consolas"/>
                <a:ea typeface="Consolas"/>
                <a:cs typeface="Consolas"/>
                <a:sym typeface="Consolas"/>
              </a:rPr>
              <a:t>cp</a:t>
            </a:r>
            <a:r>
              <a:rPr lang="en-US">
                <a:solidFill>
                  <a:srgbClr val="333333"/>
                </a:solidFill>
                <a:highlight>
                  <a:srgbClr val="FFFFFF"/>
                </a:highlight>
              </a:rPr>
              <a:t> una vez para cada nombre de archivo:</a:t>
            </a:r>
            <a:endParaRPr>
              <a:solidFill>
                <a:srgbClr val="333333"/>
              </a:solidFill>
              <a:highlight>
                <a:srgbClr val="FFFFFF"/>
              </a:highlight>
            </a:endParaRPr>
          </a:p>
          <a:p>
            <a:pPr indent="0" lvl="0" marL="0" rtl="0" algn="l">
              <a:spcBef>
                <a:spcPts val="0"/>
              </a:spcBef>
              <a:spcAft>
                <a:spcPts val="0"/>
              </a:spcAft>
              <a:buNone/>
            </a:pPr>
            <a:r>
              <a:t/>
            </a:r>
            <a:endParaRPr sz="1000">
              <a:solidFill>
                <a:srgbClr val="6E5494"/>
              </a:solidFill>
              <a:highlight>
                <a:srgbClr val="F8F8F8"/>
              </a:highlight>
              <a:latin typeface="Consolas"/>
              <a:ea typeface="Consolas"/>
              <a:cs typeface="Consolas"/>
              <a:sym typeface="Consolas"/>
            </a:endParaRPr>
          </a:p>
          <a:p>
            <a:pPr indent="-304800" lvl="0" marL="457200" rtl="0" algn="l">
              <a:spcBef>
                <a:spcPts val="0"/>
              </a:spcBef>
              <a:spcAft>
                <a:spcPts val="0"/>
              </a:spcAft>
              <a:buClr>
                <a:srgbClr val="6E5494"/>
              </a:buClr>
              <a:buSzPts val="1200"/>
              <a:buFont typeface="Consolas"/>
              <a:buChar char="❖"/>
            </a:pPr>
            <a:r>
              <a:rPr lang="en-US" sz="1200">
                <a:solidFill>
                  <a:srgbClr val="6E5494"/>
                </a:solidFill>
                <a:highlight>
                  <a:srgbClr val="F8F8F8"/>
                </a:highlight>
                <a:latin typeface="Consolas"/>
                <a:ea typeface="Consolas"/>
                <a:cs typeface="Consolas"/>
                <a:sym typeface="Consolas"/>
              </a:rPr>
              <a:t>cp basilisk.dat original-basilisk.dat</a:t>
            </a:r>
            <a:endParaRPr sz="1200">
              <a:solidFill>
                <a:srgbClr val="6E5494"/>
              </a:solidFill>
              <a:highlight>
                <a:srgbClr val="F8F8F8"/>
              </a:highlight>
              <a:latin typeface="Consolas"/>
              <a:ea typeface="Consolas"/>
              <a:cs typeface="Consolas"/>
              <a:sym typeface="Consolas"/>
            </a:endParaRPr>
          </a:p>
          <a:p>
            <a:pPr indent="-304800" lvl="0" marL="457200" marR="88900" rtl="0" algn="l">
              <a:lnSpc>
                <a:spcPct val="142857"/>
              </a:lnSpc>
              <a:spcBef>
                <a:spcPts val="0"/>
              </a:spcBef>
              <a:spcAft>
                <a:spcPts val="0"/>
              </a:spcAft>
              <a:buClr>
                <a:srgbClr val="6E5494"/>
              </a:buClr>
              <a:buSzPts val="1200"/>
              <a:buFont typeface="Consolas"/>
              <a:buChar char="❖"/>
            </a:pPr>
            <a:r>
              <a:rPr lang="en-US" sz="1200">
                <a:solidFill>
                  <a:srgbClr val="6E5494"/>
                </a:solidFill>
                <a:highlight>
                  <a:srgbClr val="F8F8F8"/>
                </a:highlight>
                <a:latin typeface="Consolas"/>
                <a:ea typeface="Consolas"/>
                <a:cs typeface="Consolas"/>
                <a:sym typeface="Consolas"/>
              </a:rPr>
              <a:t>cp unicorn.dat original-unicorn.dat</a:t>
            </a:r>
            <a:endParaRPr sz="1200">
              <a:solidFill>
                <a:srgbClr val="6E5494"/>
              </a:solidFill>
              <a:highlight>
                <a:srgbClr val="F8F8F8"/>
              </a:highlight>
              <a:latin typeface="Consolas"/>
              <a:ea typeface="Consolas"/>
              <a:cs typeface="Consolas"/>
              <a:sym typeface="Consolas"/>
            </a:endParaRPr>
          </a:p>
        </p:txBody>
      </p:sp>
      <p:sp>
        <p:nvSpPr>
          <p:cNvPr id="237" name="Google Shape;237;p20"/>
          <p:cNvSpPr txBox="1"/>
          <p:nvPr/>
        </p:nvSpPr>
        <p:spPr>
          <a:xfrm>
            <a:off x="1312650" y="1234775"/>
            <a:ext cx="9443100" cy="3850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US">
                <a:solidFill>
                  <a:schemeClr val="dk1"/>
                </a:solidFill>
              </a:rPr>
              <a:t>En este ejemplo, usaremos el directorio creatures que sólo tiene dos archivos de ejemplo, pero los principios se pueden aplicar a muchos más archivos a la vez. Nos gustaría modificar estos archivos, pero también guardar una versión de los archivos originales, nombrando las copias </a:t>
            </a:r>
            <a:r>
              <a:rPr lang="en-US">
                <a:solidFill>
                  <a:srgbClr val="6E5494"/>
                </a:solidFill>
                <a:highlight>
                  <a:srgbClr val="F8F8F8"/>
                </a:highlight>
                <a:latin typeface="Consolas"/>
                <a:ea typeface="Consolas"/>
                <a:cs typeface="Consolas"/>
                <a:sym typeface="Consolas"/>
              </a:rPr>
              <a:t>original-basilisk.dat</a:t>
            </a:r>
            <a:r>
              <a:rPr lang="en-US">
                <a:solidFill>
                  <a:schemeClr val="dk1"/>
                </a:solidFill>
              </a:rPr>
              <a:t> y </a:t>
            </a:r>
            <a:r>
              <a:rPr lang="en-US">
                <a:solidFill>
                  <a:srgbClr val="6E5494"/>
                </a:solidFill>
                <a:highlight>
                  <a:srgbClr val="F8F8F8"/>
                </a:highlight>
                <a:latin typeface="Consolas"/>
                <a:ea typeface="Consolas"/>
                <a:cs typeface="Consolas"/>
                <a:sym typeface="Consolas"/>
              </a:rPr>
              <a:t>original-unicorn.dat</a:t>
            </a:r>
            <a:r>
              <a:rPr lang="en-US">
                <a:solidFill>
                  <a:schemeClr val="dk1"/>
                </a:solidFill>
              </a:rPr>
              <a:t>.</a:t>
            </a:r>
            <a:endParaRPr>
              <a:solidFill>
                <a:schemeClr val="dk1"/>
              </a:solidFill>
            </a:endParaRPr>
          </a:p>
          <a:p>
            <a:pPr indent="0" lvl="0" marL="0" rtl="0" algn="just">
              <a:spcBef>
                <a:spcPts val="0"/>
              </a:spcBef>
              <a:spcAft>
                <a:spcPts val="0"/>
              </a:spcAft>
              <a:buClr>
                <a:schemeClr val="dk1"/>
              </a:buClr>
              <a:buSzPts val="1100"/>
              <a:buFont typeface="Arial"/>
              <a:buNone/>
            </a:pPr>
            <a:r>
              <a:t/>
            </a:r>
            <a:endParaRPr>
              <a:solidFill>
                <a:schemeClr val="dk1"/>
              </a:solidFill>
            </a:endParaRPr>
          </a:p>
          <a:p>
            <a:pPr indent="0" lvl="0" marL="0" rtl="0" algn="just">
              <a:spcBef>
                <a:spcPts val="0"/>
              </a:spcBef>
              <a:spcAft>
                <a:spcPts val="0"/>
              </a:spcAft>
              <a:buNone/>
            </a:pPr>
            <a:r>
              <a:rPr lang="en-US">
                <a:solidFill>
                  <a:schemeClr val="dk1"/>
                </a:solidFill>
              </a:rPr>
              <a:t>No se puede usar: </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Clr>
                <a:schemeClr val="dk1"/>
              </a:buClr>
              <a:buSzPts val="1100"/>
              <a:buFont typeface="Arial"/>
              <a:buNone/>
            </a:pPr>
            <a:r>
              <a:rPr lang="en-US">
                <a:solidFill>
                  <a:schemeClr val="dk1"/>
                </a:solidFill>
              </a:rPr>
              <a:t>       </a:t>
            </a: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cp </a:t>
            </a:r>
            <a:r>
              <a:rPr b="1" lang="en-US" sz="1200">
                <a:solidFill>
                  <a:srgbClr val="008000"/>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.dat original-</a:t>
            </a:r>
            <a:r>
              <a:rPr b="1" lang="en-US" sz="1200">
                <a:solidFill>
                  <a:srgbClr val="008000"/>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.dat</a:t>
            </a:r>
            <a:endParaRPr sz="1200">
              <a:solidFill>
                <a:srgbClr val="6E5494"/>
              </a:solidFill>
              <a:highlight>
                <a:srgbClr val="F8F8F8"/>
              </a:highlight>
              <a:latin typeface="Consolas"/>
              <a:ea typeface="Consolas"/>
              <a:cs typeface="Consolas"/>
              <a:sym typeface="Consolas"/>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rPr lang="en-US">
                <a:solidFill>
                  <a:schemeClr val="dk1"/>
                </a:solidFill>
              </a:rPr>
              <a:t>Puesto que se expandiría a: </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Clr>
                <a:schemeClr val="dk1"/>
              </a:buClr>
              <a:buSzPts val="1100"/>
              <a:buFont typeface="Arial"/>
              <a:buNone/>
            </a:pPr>
            <a:r>
              <a:rPr lang="en-US">
                <a:solidFill>
                  <a:schemeClr val="dk1"/>
                </a:solidFill>
              </a:rPr>
              <a:t>       </a:t>
            </a:r>
            <a:r>
              <a:rPr lang="en-US" sz="1200">
                <a:solidFill>
                  <a:srgbClr val="19177C"/>
                </a:solidFill>
                <a:highlight>
                  <a:srgbClr val="F8F8F8"/>
                </a:highlight>
                <a:latin typeface="Consolas"/>
                <a:ea typeface="Consolas"/>
                <a:cs typeface="Consolas"/>
                <a:sym typeface="Consolas"/>
              </a:rPr>
              <a:t>$ </a:t>
            </a:r>
            <a:r>
              <a:rPr lang="en-US" sz="1200">
                <a:solidFill>
                  <a:srgbClr val="6E5494"/>
                </a:solidFill>
                <a:highlight>
                  <a:srgbClr val="F8F8F8"/>
                </a:highlight>
                <a:latin typeface="Consolas"/>
                <a:ea typeface="Consolas"/>
                <a:cs typeface="Consolas"/>
                <a:sym typeface="Consolas"/>
              </a:rPr>
              <a:t>cp basilisk.dat unicorn.dat original-</a:t>
            </a:r>
            <a:r>
              <a:rPr b="1" lang="en-US" sz="1200">
                <a:solidFill>
                  <a:srgbClr val="008000"/>
                </a:solidFill>
                <a:highlight>
                  <a:srgbClr val="F8F8F8"/>
                </a:highlight>
                <a:latin typeface="Consolas"/>
                <a:ea typeface="Consolas"/>
                <a:cs typeface="Consolas"/>
                <a:sym typeface="Consolas"/>
              </a:rPr>
              <a:t>*</a:t>
            </a:r>
            <a:r>
              <a:rPr lang="en-US" sz="1200">
                <a:solidFill>
                  <a:srgbClr val="6E5494"/>
                </a:solidFill>
                <a:highlight>
                  <a:srgbClr val="F8F8F8"/>
                </a:highlight>
                <a:latin typeface="Consolas"/>
                <a:ea typeface="Consolas"/>
                <a:cs typeface="Consolas"/>
                <a:sym typeface="Consolas"/>
              </a:rPr>
              <a:t>.dat</a:t>
            </a:r>
            <a:br>
              <a:rPr lang="en-US" sz="1000">
                <a:solidFill>
                  <a:srgbClr val="6E5494"/>
                </a:solidFill>
                <a:highlight>
                  <a:srgbClr val="F8F8F8"/>
                </a:highlight>
                <a:latin typeface="Consolas"/>
                <a:ea typeface="Consolas"/>
                <a:cs typeface="Consolas"/>
                <a:sym typeface="Consolas"/>
              </a:rPr>
            </a:br>
            <a:endParaRPr sz="1000">
              <a:solidFill>
                <a:srgbClr val="6E5494"/>
              </a:solidFill>
              <a:highlight>
                <a:srgbClr val="F8F8F8"/>
              </a:highlight>
              <a:latin typeface="Consolas"/>
              <a:ea typeface="Consolas"/>
              <a:cs typeface="Consolas"/>
              <a:sym typeface="Consolas"/>
            </a:endParaRPr>
          </a:p>
          <a:p>
            <a:pPr indent="0" lvl="0" marL="0" rtl="0" algn="just">
              <a:spcBef>
                <a:spcPts val="0"/>
              </a:spcBef>
              <a:spcAft>
                <a:spcPts val="0"/>
              </a:spcAft>
              <a:buNone/>
            </a:pPr>
            <a:r>
              <a:rPr lang="en-US">
                <a:solidFill>
                  <a:schemeClr val="dk1"/>
                </a:solidFill>
              </a:rPr>
              <a:t>Esto no respalda nuestros archivos, en su lugar obtenemos un error:</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Clr>
                <a:schemeClr val="dk1"/>
              </a:buClr>
              <a:buSzPts val="1100"/>
              <a:buFont typeface="Arial"/>
              <a:buNone/>
            </a:pPr>
            <a:r>
              <a:rPr lang="en-US">
                <a:solidFill>
                  <a:schemeClr val="dk1"/>
                </a:solidFill>
              </a:rPr>
              <a:t>      </a:t>
            </a:r>
            <a:r>
              <a:rPr lang="en-US" sz="1200">
                <a:solidFill>
                  <a:srgbClr val="BD2C00"/>
                </a:solidFill>
                <a:highlight>
                  <a:srgbClr val="F8F8F8"/>
                </a:highlight>
                <a:latin typeface="Consolas"/>
                <a:ea typeface="Consolas"/>
                <a:cs typeface="Consolas"/>
                <a:sym typeface="Consolas"/>
              </a:rPr>
              <a:t>cp: target `original-*.dat' is not a directory</a:t>
            </a:r>
            <a:br>
              <a:rPr lang="en-US" sz="1000">
                <a:solidFill>
                  <a:srgbClr val="BD2C00"/>
                </a:solidFill>
                <a:highlight>
                  <a:srgbClr val="F8F8F8"/>
                </a:highlight>
                <a:latin typeface="Consolas"/>
                <a:ea typeface="Consolas"/>
                <a:cs typeface="Consolas"/>
                <a:sym typeface="Consolas"/>
              </a:rPr>
            </a:br>
            <a:endParaRPr sz="1000">
              <a:solidFill>
                <a:srgbClr val="BD2C00"/>
              </a:solidFill>
              <a:highlight>
                <a:srgbClr val="F8F8F8"/>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a:solidFill>
                  <a:srgbClr val="333333"/>
                </a:solidFill>
                <a:highlight>
                  <a:srgbClr val="FFFFFF"/>
                </a:highlight>
              </a:rPr>
              <a:t>En cambio, podemos usar un </a:t>
            </a:r>
            <a:r>
              <a:rPr b="1" lang="en-US">
                <a:solidFill>
                  <a:srgbClr val="333333"/>
                </a:solidFill>
                <a:highlight>
                  <a:srgbClr val="FFFFFF"/>
                </a:highlight>
              </a:rPr>
              <a:t>bucle</a:t>
            </a:r>
            <a:r>
              <a:rPr lang="en-US">
                <a:solidFill>
                  <a:srgbClr val="333333"/>
                </a:solidFill>
                <a:highlight>
                  <a:srgbClr val="FFFFFF"/>
                </a:highlight>
              </a:rPr>
              <a:t> para ejecutar una operación a la vez sobre cada cosa en una lista: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1" name="Shape 241"/>
        <p:cNvGrpSpPr/>
        <p:nvPr/>
      </p:nvGrpSpPr>
      <p:grpSpPr>
        <a:xfrm>
          <a:off x="0" y="0"/>
          <a:ext cx="0" cy="0"/>
          <a:chOff x="0" y="0"/>
          <a:chExt cx="0" cy="0"/>
        </a:xfrm>
      </p:grpSpPr>
      <p:sp>
        <p:nvSpPr>
          <p:cNvPr id="242" name="Google Shape;242;p21"/>
          <p:cNvSpPr/>
          <p:nvPr/>
        </p:nvSpPr>
        <p:spPr>
          <a:xfrm>
            <a:off x="6575" y="0"/>
            <a:ext cx="12192000" cy="256500"/>
          </a:xfrm>
          <a:prstGeom prst="rect">
            <a:avLst/>
          </a:prstGeom>
          <a:gradFill>
            <a:gsLst>
              <a:gs pos="0">
                <a:srgbClr val="1E4E79"/>
              </a:gs>
              <a:gs pos="51000">
                <a:srgbClr val="1F3864"/>
              </a:gs>
              <a:gs pos="83000">
                <a:srgbClr val="222A35"/>
              </a:gs>
              <a:gs pos="100000">
                <a:schemeClr val="dk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3" name="Google Shape;243;p21"/>
          <p:cNvSpPr/>
          <p:nvPr/>
        </p:nvSpPr>
        <p:spPr>
          <a:xfrm>
            <a:off x="0" y="6624734"/>
            <a:ext cx="44415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Times New Roman"/>
                <a:ea typeface="Times New Roman"/>
                <a:cs typeface="Times New Roman"/>
                <a:sym typeface="Times New Roman"/>
              </a:rPr>
              <a:t>Semana Internacional de la Ciencia</a:t>
            </a:r>
            <a:endParaRPr/>
          </a:p>
        </p:txBody>
      </p:sp>
      <p:sp>
        <p:nvSpPr>
          <p:cNvPr id="244" name="Google Shape;244;p21"/>
          <p:cNvSpPr/>
          <p:nvPr/>
        </p:nvSpPr>
        <p:spPr>
          <a:xfrm>
            <a:off x="4441370" y="6624734"/>
            <a:ext cx="3336000" cy="2334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chemeClr val="lt1"/>
                </a:solidFill>
                <a:latin typeface="Calibri"/>
                <a:ea typeface="Calibri"/>
                <a:cs typeface="Calibri"/>
                <a:sym typeface="Calibri"/>
              </a:rPr>
              <a:t>Curso de Computación Científica </a:t>
            </a:r>
            <a:endParaRPr b="1" sz="1200">
              <a:solidFill>
                <a:schemeClr val="lt1"/>
              </a:solidFill>
              <a:latin typeface="Calibri"/>
              <a:ea typeface="Calibri"/>
              <a:cs typeface="Calibri"/>
              <a:sym typeface="Calibri"/>
            </a:endParaRPr>
          </a:p>
        </p:txBody>
      </p:sp>
      <p:sp>
        <p:nvSpPr>
          <p:cNvPr id="245" name="Google Shape;245;p21"/>
          <p:cNvSpPr/>
          <p:nvPr/>
        </p:nvSpPr>
        <p:spPr>
          <a:xfrm>
            <a:off x="7777423" y="6624734"/>
            <a:ext cx="4421400" cy="233400"/>
          </a:xfrm>
          <a:prstGeom prst="rect">
            <a:avLst/>
          </a:prstGeom>
          <a:solidFill>
            <a:srgbClr val="1E4E79"/>
          </a:solidFill>
          <a:ln cap="flat" cmpd="sng" w="127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19 de septiembre de 2018</a:t>
            </a:r>
            <a:endParaRPr/>
          </a:p>
        </p:txBody>
      </p:sp>
      <p:sp>
        <p:nvSpPr>
          <p:cNvPr id="246" name="Google Shape;246;p21"/>
          <p:cNvSpPr/>
          <p:nvPr/>
        </p:nvSpPr>
        <p:spPr>
          <a:xfrm>
            <a:off x="1681422" y="-35899"/>
            <a:ext cx="762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Calibri"/>
                <a:ea typeface="Calibri"/>
                <a:cs typeface="Calibri"/>
                <a:sym typeface="Calibri"/>
              </a:rPr>
              <a:t>Introducción Shell-UNIX y Programación en BASH</a:t>
            </a:r>
            <a:br>
              <a:rPr b="1" lang="en-US" sz="1600">
                <a:solidFill>
                  <a:schemeClr val="lt1"/>
                </a:solidFill>
                <a:latin typeface="Calibri"/>
                <a:ea typeface="Calibri"/>
                <a:cs typeface="Calibri"/>
                <a:sym typeface="Calibri"/>
              </a:rPr>
            </a:br>
            <a:endParaRPr b="1" sz="1600">
              <a:solidFill>
                <a:schemeClr val="lt1"/>
              </a:solidFill>
              <a:latin typeface="Calibri"/>
              <a:ea typeface="Calibri"/>
              <a:cs typeface="Calibri"/>
              <a:sym typeface="Calibri"/>
            </a:endParaRPr>
          </a:p>
        </p:txBody>
      </p:sp>
      <p:sp>
        <p:nvSpPr>
          <p:cNvPr id="247" name="Google Shape;247;p21"/>
          <p:cNvSpPr txBox="1"/>
          <p:nvPr/>
        </p:nvSpPr>
        <p:spPr>
          <a:xfrm>
            <a:off x="1529025" y="3916500"/>
            <a:ext cx="4671000" cy="15156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x </a:t>
            </a:r>
            <a:r>
              <a:rPr b="1" lang="en-US" sz="1200">
                <a:solidFill>
                  <a:srgbClr val="008000"/>
                </a:solidFill>
                <a:highlight>
                  <a:srgbClr val="F8F8F8"/>
                </a:highlight>
                <a:latin typeface="Consolas"/>
                <a:ea typeface="Consolas"/>
                <a:cs typeface="Consolas"/>
                <a:sym typeface="Consolas"/>
              </a:rPr>
              <a:t>in </a:t>
            </a:r>
            <a:r>
              <a:rPr lang="en-US" sz="1200">
                <a:solidFill>
                  <a:srgbClr val="6E5494"/>
                </a:solidFill>
                <a:highlight>
                  <a:srgbClr val="F8F8F8"/>
                </a:highlight>
                <a:latin typeface="Consolas"/>
                <a:ea typeface="Consolas"/>
                <a:cs typeface="Consolas"/>
                <a:sym typeface="Consolas"/>
              </a:rPr>
              <a:t>basilisk.dat unicorn.dat</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head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3 </a:t>
            </a:r>
            <a:r>
              <a:rPr lang="en-US" sz="1200">
                <a:solidFill>
                  <a:srgbClr val="19177C"/>
                </a:solidFill>
                <a:highlight>
                  <a:srgbClr val="F8F8F8"/>
                </a:highlight>
                <a:latin typeface="Consolas"/>
                <a:ea typeface="Consolas"/>
                <a:cs typeface="Consolas"/>
                <a:sym typeface="Consolas"/>
              </a:rPr>
              <a:t>$x</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done</a:t>
            </a:r>
            <a:endParaRPr b="1" sz="1200">
              <a:solidFill>
                <a:srgbClr val="008000"/>
              </a:solidFill>
              <a:highlight>
                <a:srgbClr val="F8F8F8"/>
              </a:highlight>
              <a:latin typeface="Consolas"/>
              <a:ea typeface="Consolas"/>
              <a:cs typeface="Consolas"/>
              <a:sym typeface="Consolas"/>
            </a:endParaRPr>
          </a:p>
        </p:txBody>
      </p:sp>
      <p:sp>
        <p:nvSpPr>
          <p:cNvPr id="248" name="Google Shape;248;p21"/>
          <p:cNvSpPr txBox="1"/>
          <p:nvPr/>
        </p:nvSpPr>
        <p:spPr>
          <a:xfrm>
            <a:off x="6063600" y="3939600"/>
            <a:ext cx="4336200" cy="14694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temperature </a:t>
            </a:r>
            <a:r>
              <a:rPr b="1" lang="en-US" sz="1200">
                <a:solidFill>
                  <a:srgbClr val="008000"/>
                </a:solidFill>
                <a:highlight>
                  <a:srgbClr val="F8F8F8"/>
                </a:highlight>
                <a:latin typeface="Consolas"/>
                <a:ea typeface="Consolas"/>
                <a:cs typeface="Consolas"/>
                <a:sym typeface="Consolas"/>
              </a:rPr>
              <a:t>in </a:t>
            </a:r>
            <a:r>
              <a:rPr lang="en-US" sz="1200">
                <a:solidFill>
                  <a:srgbClr val="6E5494"/>
                </a:solidFill>
                <a:highlight>
                  <a:srgbClr val="F8F8F8"/>
                </a:highlight>
                <a:latin typeface="Consolas"/>
                <a:ea typeface="Consolas"/>
                <a:cs typeface="Consolas"/>
                <a:sym typeface="Consolas"/>
              </a:rPr>
              <a:t>basilisk.dat unicorn.dat</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head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3 </a:t>
            </a:r>
            <a:r>
              <a:rPr lang="en-US" sz="1200">
                <a:solidFill>
                  <a:srgbClr val="19177C"/>
                </a:solidFill>
                <a:highlight>
                  <a:srgbClr val="F8F8F8"/>
                </a:highlight>
                <a:latin typeface="Consolas"/>
                <a:ea typeface="Consolas"/>
                <a:cs typeface="Consolas"/>
                <a:sym typeface="Consolas"/>
              </a:rPr>
              <a:t>$temperature</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done</a:t>
            </a:r>
            <a:endParaRPr b="1" sz="1200">
              <a:solidFill>
                <a:srgbClr val="008000"/>
              </a:solidFill>
              <a:highlight>
                <a:srgbClr val="F8F8F8"/>
              </a:highlight>
              <a:latin typeface="Consolas"/>
              <a:ea typeface="Consolas"/>
              <a:cs typeface="Consolas"/>
              <a:sym typeface="Consolas"/>
            </a:endParaRPr>
          </a:p>
        </p:txBody>
      </p:sp>
      <p:sp>
        <p:nvSpPr>
          <p:cNvPr id="249" name="Google Shape;249;p21"/>
          <p:cNvSpPr txBox="1"/>
          <p:nvPr/>
        </p:nvSpPr>
        <p:spPr>
          <a:xfrm>
            <a:off x="1263875" y="5272800"/>
            <a:ext cx="9467700" cy="879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a:t>Los programas solo son útiles si la gente puede entenderlos, por lo tanto, nombres sin sentido (</a:t>
            </a:r>
            <a:r>
              <a:rPr lang="en-US">
                <a:solidFill>
                  <a:srgbClr val="3D90D9"/>
                </a:solidFill>
                <a:highlight>
                  <a:srgbClr val="E7E7E7"/>
                </a:highlight>
                <a:latin typeface="Consolas"/>
                <a:ea typeface="Consolas"/>
                <a:cs typeface="Consolas"/>
                <a:sym typeface="Consolas"/>
              </a:rPr>
              <a:t>x</a:t>
            </a:r>
            <a:r>
              <a:rPr lang="en-US"/>
              <a:t>) o nombres engañosos (</a:t>
            </a:r>
            <a:r>
              <a:rPr lang="en-US">
                <a:solidFill>
                  <a:srgbClr val="3D90D9"/>
                </a:solidFill>
                <a:highlight>
                  <a:srgbClr val="E7E7E7"/>
                </a:highlight>
                <a:latin typeface="Consolas"/>
                <a:ea typeface="Consolas"/>
                <a:cs typeface="Consolas"/>
                <a:sym typeface="Consolas"/>
              </a:rPr>
              <a:t>temperature</a:t>
            </a:r>
            <a:r>
              <a:rPr lang="en-US"/>
              <a:t>), </a:t>
            </a:r>
            <a:r>
              <a:rPr lang="en-US"/>
              <a:t>aumentan las probabilidades de que el programa no haga lo que sus lectores piensan que hace.</a:t>
            </a:r>
            <a:endParaRPr/>
          </a:p>
        </p:txBody>
      </p:sp>
      <p:sp>
        <p:nvSpPr>
          <p:cNvPr id="250" name="Google Shape;250;p21"/>
          <p:cNvSpPr/>
          <p:nvPr/>
        </p:nvSpPr>
        <p:spPr>
          <a:xfrm>
            <a:off x="5189550" y="4372650"/>
            <a:ext cx="634500" cy="6033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txBox="1"/>
          <p:nvPr/>
        </p:nvSpPr>
        <p:spPr>
          <a:xfrm>
            <a:off x="1263875" y="3112100"/>
            <a:ext cx="9559200" cy="81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a:solidFill>
                  <a:srgbClr val="333333"/>
                </a:solidFill>
                <a:highlight>
                  <a:srgbClr val="FFFFFF"/>
                </a:highlight>
              </a:rPr>
              <a:t>Teniendo en cuenta el bucle anterior, hemos llamado a la variable en este bucle </a:t>
            </a:r>
            <a:r>
              <a:rPr lang="en-US">
                <a:solidFill>
                  <a:srgbClr val="3D90D9"/>
                </a:solidFill>
                <a:highlight>
                  <a:srgbClr val="E7E7E7"/>
                </a:highlight>
                <a:latin typeface="Consolas"/>
                <a:ea typeface="Consolas"/>
                <a:cs typeface="Consolas"/>
                <a:sym typeface="Consolas"/>
              </a:rPr>
              <a:t>filename</a:t>
            </a:r>
            <a:r>
              <a:rPr lang="en-US">
                <a:solidFill>
                  <a:srgbClr val="333333"/>
                </a:solidFill>
                <a:highlight>
                  <a:srgbClr val="FFFFFF"/>
                </a:highlight>
              </a:rPr>
              <a:t> con el fin de hacer su propósito más claro para los lectores humanos. A la terminal no le importa el nombre de la variable; si escribimos este bucle como:</a:t>
            </a:r>
            <a:endParaRPr/>
          </a:p>
        </p:txBody>
      </p:sp>
      <p:sp>
        <p:nvSpPr>
          <p:cNvPr id="252" name="Google Shape;252;p21"/>
          <p:cNvSpPr txBox="1"/>
          <p:nvPr/>
        </p:nvSpPr>
        <p:spPr>
          <a:xfrm>
            <a:off x="5948925" y="1553900"/>
            <a:ext cx="3589200" cy="1634400"/>
          </a:xfrm>
          <a:prstGeom prst="rect">
            <a:avLst/>
          </a:prstGeom>
          <a:no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0"/>
              </a:spcAft>
              <a:buNone/>
            </a:pPr>
            <a:r>
              <a:rPr lang="en-US" sz="1200">
                <a:solidFill>
                  <a:srgbClr val="303030"/>
                </a:solidFill>
                <a:highlight>
                  <a:srgbClr val="F8F8F8"/>
                </a:highlight>
                <a:latin typeface="Consolas"/>
                <a:ea typeface="Consolas"/>
                <a:cs typeface="Consolas"/>
                <a:sym typeface="Consolas"/>
              </a:rPr>
              <a:t>COMMON NAME: basilisk</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CLASSIFICATION: basiliscus vulgaris</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UPDATED: 1745-05-02</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COMMON NAME: unicorn</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CLASSIFICATION: equus monoceros</a:t>
            </a:r>
            <a:br>
              <a:rPr lang="en-US" sz="1200">
                <a:solidFill>
                  <a:srgbClr val="303030"/>
                </a:solidFill>
                <a:highlight>
                  <a:srgbClr val="F8F8F8"/>
                </a:highlight>
                <a:latin typeface="Consolas"/>
                <a:ea typeface="Consolas"/>
                <a:cs typeface="Consolas"/>
                <a:sym typeface="Consolas"/>
              </a:rPr>
            </a:br>
            <a:r>
              <a:rPr lang="en-US" sz="1200">
                <a:solidFill>
                  <a:srgbClr val="303030"/>
                </a:solidFill>
                <a:highlight>
                  <a:srgbClr val="F8F8F8"/>
                </a:highlight>
                <a:latin typeface="Consolas"/>
                <a:ea typeface="Consolas"/>
                <a:cs typeface="Consolas"/>
                <a:sym typeface="Consolas"/>
              </a:rPr>
              <a:t>UPDATED: 1738-11-24</a:t>
            </a:r>
            <a:endParaRPr sz="1200">
              <a:solidFill>
                <a:srgbClr val="303030"/>
              </a:solidFill>
              <a:highlight>
                <a:srgbClr val="F8F8F8"/>
              </a:highlight>
              <a:latin typeface="Consolas"/>
              <a:ea typeface="Consolas"/>
              <a:cs typeface="Consolas"/>
              <a:sym typeface="Consolas"/>
            </a:endParaRPr>
          </a:p>
          <a:p>
            <a:pPr indent="0" lvl="0" marL="0" rtl="0" algn="l">
              <a:spcBef>
                <a:spcPts val="800"/>
              </a:spcBef>
              <a:spcAft>
                <a:spcPts val="0"/>
              </a:spcAft>
              <a:buNone/>
            </a:pPr>
            <a:r>
              <a:t/>
            </a:r>
            <a:endParaRPr sz="1200"/>
          </a:p>
        </p:txBody>
      </p:sp>
      <p:sp>
        <p:nvSpPr>
          <p:cNvPr id="253" name="Google Shape;253;p21"/>
          <p:cNvSpPr txBox="1"/>
          <p:nvPr/>
        </p:nvSpPr>
        <p:spPr>
          <a:xfrm>
            <a:off x="1535625" y="1789700"/>
            <a:ext cx="4138500" cy="1162800"/>
          </a:xfrm>
          <a:prstGeom prst="rect">
            <a:avLst/>
          </a:prstGeom>
          <a:noFill/>
          <a:ln>
            <a:noFill/>
          </a:ln>
        </p:spPr>
        <p:txBody>
          <a:bodyPr anchorCtr="0" anchor="t" bIns="91425" lIns="91425" spcFirstLastPara="1" rIns="91425" wrap="square" tIns="91425">
            <a:noAutofit/>
          </a:bodyPr>
          <a:lstStyle/>
          <a:p>
            <a:pPr indent="0" lvl="0" marL="88900" marR="88900" rtl="0" algn="l">
              <a:lnSpc>
                <a:spcPct val="142857"/>
              </a:lnSpc>
              <a:spcBef>
                <a:spcPts val="0"/>
              </a:spcBef>
              <a:spcAft>
                <a:spcPts val="800"/>
              </a:spcAft>
              <a:buNone/>
            </a:pPr>
            <a:r>
              <a:rPr lang="en-US" sz="1200">
                <a:solidFill>
                  <a:srgbClr val="19177C"/>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for </a:t>
            </a:r>
            <a:r>
              <a:rPr lang="en-US" sz="1200">
                <a:solidFill>
                  <a:srgbClr val="6E5494"/>
                </a:solidFill>
                <a:highlight>
                  <a:srgbClr val="F8F8F8"/>
                </a:highlight>
                <a:latin typeface="Consolas"/>
                <a:ea typeface="Consolas"/>
                <a:cs typeface="Consolas"/>
                <a:sym typeface="Consolas"/>
              </a:rPr>
              <a:t>filename </a:t>
            </a:r>
            <a:r>
              <a:rPr b="1" lang="en-US" sz="1200">
                <a:solidFill>
                  <a:srgbClr val="008000"/>
                </a:solidFill>
                <a:highlight>
                  <a:srgbClr val="F8F8F8"/>
                </a:highlight>
                <a:latin typeface="Consolas"/>
                <a:ea typeface="Consolas"/>
                <a:cs typeface="Consolas"/>
                <a:sym typeface="Consolas"/>
              </a:rPr>
              <a:t>in </a:t>
            </a:r>
            <a:r>
              <a:rPr lang="en-US" sz="1200">
                <a:solidFill>
                  <a:srgbClr val="6E5494"/>
                </a:solidFill>
                <a:highlight>
                  <a:srgbClr val="F8F8F8"/>
                </a:highlight>
                <a:latin typeface="Consolas"/>
                <a:ea typeface="Consolas"/>
                <a:cs typeface="Consolas"/>
                <a:sym typeface="Consolas"/>
              </a:rPr>
              <a:t>basilisk.dat unicorn.dat</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head </a:t>
            </a:r>
            <a:r>
              <a:rPr b="1" lang="en-US" sz="1200">
                <a:solidFill>
                  <a:srgbClr val="008000"/>
                </a:solidFill>
                <a:highlight>
                  <a:srgbClr val="F8F8F8"/>
                </a:highlight>
                <a:latin typeface="Consolas"/>
                <a:ea typeface="Consolas"/>
                <a:cs typeface="Consolas"/>
                <a:sym typeface="Consolas"/>
              </a:rPr>
              <a:t>-n</a:t>
            </a:r>
            <a:r>
              <a:rPr lang="en-US" sz="1200">
                <a:solidFill>
                  <a:srgbClr val="6E5494"/>
                </a:solidFill>
                <a:highlight>
                  <a:srgbClr val="F8F8F8"/>
                </a:highlight>
                <a:latin typeface="Consolas"/>
                <a:ea typeface="Consolas"/>
                <a:cs typeface="Consolas"/>
                <a:sym typeface="Consolas"/>
              </a:rPr>
              <a:t> 3 </a:t>
            </a:r>
            <a:r>
              <a:rPr lang="en-US" sz="1200">
                <a:solidFill>
                  <a:srgbClr val="19177C"/>
                </a:solidFill>
                <a:highlight>
                  <a:srgbClr val="F8F8F8"/>
                </a:highlight>
                <a:latin typeface="Consolas"/>
                <a:ea typeface="Consolas"/>
                <a:cs typeface="Consolas"/>
                <a:sym typeface="Consolas"/>
              </a:rPr>
              <a:t>$filename</a:t>
            </a:r>
            <a:br>
              <a:rPr lang="en-US" sz="1200">
                <a:solidFill>
                  <a:srgbClr val="6E5494"/>
                </a:solidFill>
                <a:highlight>
                  <a:srgbClr val="F8F8F8"/>
                </a:highlight>
                <a:latin typeface="Consolas"/>
                <a:ea typeface="Consolas"/>
                <a:cs typeface="Consolas"/>
                <a:sym typeface="Consolas"/>
              </a:rPr>
            </a:br>
            <a:r>
              <a:rPr lang="en-US" sz="1200">
                <a:solidFill>
                  <a:srgbClr val="666666"/>
                </a:solidFill>
                <a:highlight>
                  <a:srgbClr val="F8F8F8"/>
                </a:highlight>
                <a:latin typeface="Consolas"/>
                <a:ea typeface="Consolas"/>
                <a:cs typeface="Consolas"/>
                <a:sym typeface="Consolas"/>
              </a:rPr>
              <a:t>&gt;</a:t>
            </a:r>
            <a:r>
              <a:rPr lang="en-US" sz="1200">
                <a:solidFill>
                  <a:srgbClr val="6E5494"/>
                </a:solidFill>
                <a:highlight>
                  <a:srgbClr val="F8F8F8"/>
                </a:highlight>
                <a:latin typeface="Consolas"/>
                <a:ea typeface="Consolas"/>
                <a:cs typeface="Consolas"/>
                <a:sym typeface="Consolas"/>
              </a:rPr>
              <a:t> </a:t>
            </a:r>
            <a:r>
              <a:rPr b="1" lang="en-US" sz="1200">
                <a:solidFill>
                  <a:srgbClr val="008000"/>
                </a:solidFill>
                <a:highlight>
                  <a:srgbClr val="F8F8F8"/>
                </a:highlight>
                <a:latin typeface="Consolas"/>
                <a:ea typeface="Consolas"/>
                <a:cs typeface="Consolas"/>
                <a:sym typeface="Consolas"/>
              </a:rPr>
              <a:t>done</a:t>
            </a:r>
            <a:endParaRPr/>
          </a:p>
        </p:txBody>
      </p:sp>
      <p:sp>
        <p:nvSpPr>
          <p:cNvPr id="254" name="Google Shape;254;p21"/>
          <p:cNvSpPr/>
          <p:nvPr/>
        </p:nvSpPr>
        <p:spPr>
          <a:xfrm>
            <a:off x="5542275" y="2242850"/>
            <a:ext cx="329700" cy="256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txBox="1"/>
          <p:nvPr/>
        </p:nvSpPr>
        <p:spPr>
          <a:xfrm>
            <a:off x="1263875" y="1291400"/>
            <a:ext cx="8800800" cy="338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a:solidFill>
                  <a:srgbClr val="333333"/>
                </a:solidFill>
                <a:highlight>
                  <a:srgbClr val="FFFFFF"/>
                </a:highlight>
              </a:rPr>
              <a:t>Aquí un ejemplo sencillo que muestra las tres primeras líneas de cada archivo de una sola vez:</a:t>
            </a:r>
            <a:endParaRPr/>
          </a:p>
        </p:txBody>
      </p:sp>
      <p:sp>
        <p:nvSpPr>
          <p:cNvPr id="256" name="Google Shape;256;p21"/>
          <p:cNvSpPr txBox="1"/>
          <p:nvPr/>
        </p:nvSpPr>
        <p:spPr>
          <a:xfrm>
            <a:off x="1312650" y="750775"/>
            <a:ext cx="50679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EJEMPLO 2</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7" name="Google Shape;257;p21"/>
          <p:cNvSpPr/>
          <p:nvPr/>
        </p:nvSpPr>
        <p:spPr>
          <a:xfrm>
            <a:off x="4609575" y="3631500"/>
            <a:ext cx="584700" cy="603300"/>
          </a:xfrm>
          <a:prstGeom prst="mathMultiply">
            <a:avLst>
              <a:gd fmla="val 23520" name="adj1"/>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
        <p:nvSpPr>
          <p:cNvPr id="258" name="Google Shape;258;p21"/>
          <p:cNvSpPr/>
          <p:nvPr/>
        </p:nvSpPr>
        <p:spPr>
          <a:xfrm>
            <a:off x="9977400" y="3631500"/>
            <a:ext cx="584700" cy="603300"/>
          </a:xfrm>
          <a:prstGeom prst="mathMultiply">
            <a:avLst>
              <a:gd fmla="val 23520" name="adj1"/>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