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ovelo" charset="1" panose="020000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80963" y="2846361"/>
            <a:ext cx="3868505" cy="2030235"/>
            <a:chOff x="0" y="0"/>
            <a:chExt cx="1018866" cy="5347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8866" cy="534712"/>
            </a:xfrm>
            <a:custGeom>
              <a:avLst/>
              <a:gdLst/>
              <a:ahLst/>
              <a:cxnLst/>
              <a:rect r="r" b="b" t="t" l="l"/>
              <a:pathLst>
                <a:path h="534712" w="1018866">
                  <a:moveTo>
                    <a:pt x="0" y="0"/>
                  </a:moveTo>
                  <a:lnTo>
                    <a:pt x="1018866" y="0"/>
                  </a:lnTo>
                  <a:lnTo>
                    <a:pt x="1018866" y="534712"/>
                  </a:lnTo>
                  <a:lnTo>
                    <a:pt x="0" y="534712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018866" cy="610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Cliente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4244296" y="3830660"/>
            <a:ext cx="313079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375207" y="2822823"/>
            <a:ext cx="3317924" cy="2053773"/>
            <a:chOff x="0" y="0"/>
            <a:chExt cx="873856" cy="5409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3856" cy="540911"/>
            </a:xfrm>
            <a:custGeom>
              <a:avLst/>
              <a:gdLst/>
              <a:ahLst/>
              <a:cxnLst/>
              <a:rect r="r" b="b" t="t" l="l"/>
              <a:pathLst>
                <a:path h="540911" w="873856">
                  <a:moveTo>
                    <a:pt x="119002" y="0"/>
                  </a:moveTo>
                  <a:lnTo>
                    <a:pt x="754855" y="0"/>
                  </a:lnTo>
                  <a:cubicBezTo>
                    <a:pt x="820578" y="0"/>
                    <a:pt x="873856" y="53279"/>
                    <a:pt x="873856" y="119002"/>
                  </a:cubicBezTo>
                  <a:lnTo>
                    <a:pt x="873856" y="421910"/>
                  </a:lnTo>
                  <a:cubicBezTo>
                    <a:pt x="873856" y="487633"/>
                    <a:pt x="820578" y="540911"/>
                    <a:pt x="754855" y="540911"/>
                  </a:cubicBezTo>
                  <a:lnTo>
                    <a:pt x="119002" y="540911"/>
                  </a:lnTo>
                  <a:cubicBezTo>
                    <a:pt x="87440" y="540911"/>
                    <a:pt x="57172" y="528374"/>
                    <a:pt x="34855" y="506057"/>
                  </a:cubicBezTo>
                  <a:cubicBezTo>
                    <a:pt x="12538" y="483740"/>
                    <a:pt x="0" y="453471"/>
                    <a:pt x="0" y="421910"/>
                  </a:cubicBezTo>
                  <a:lnTo>
                    <a:pt x="0" y="119002"/>
                  </a:lnTo>
                  <a:cubicBezTo>
                    <a:pt x="0" y="53279"/>
                    <a:pt x="53279" y="0"/>
                    <a:pt x="11900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73856" cy="607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Lovelo"/>
                </a:rPr>
                <a:t>SAC-B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8868" y="2815542"/>
            <a:ext cx="3868505" cy="2030235"/>
            <a:chOff x="0" y="0"/>
            <a:chExt cx="1018866" cy="5347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8866" cy="534712"/>
            </a:xfrm>
            <a:custGeom>
              <a:avLst/>
              <a:gdLst/>
              <a:ahLst/>
              <a:cxnLst/>
              <a:rect r="r" b="b" t="t" l="l"/>
              <a:pathLst>
                <a:path h="534712" w="1018866">
                  <a:moveTo>
                    <a:pt x="0" y="0"/>
                  </a:moveTo>
                  <a:lnTo>
                    <a:pt x="1018866" y="0"/>
                  </a:lnTo>
                  <a:lnTo>
                    <a:pt x="1018866" y="534712"/>
                  </a:lnTo>
                  <a:lnTo>
                    <a:pt x="0" y="534712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018866" cy="610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funcionário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BOTICÁRIO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0693130" y="3849710"/>
            <a:ext cx="2587833" cy="117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3171132" y="5218360"/>
            <a:ext cx="4088168" cy="215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5038" indent="-337519" lvl="1">
              <a:lnSpc>
                <a:spcPts val="4377"/>
              </a:lnSpc>
              <a:buFont typeface="Arial"/>
              <a:buChar char="•"/>
            </a:pPr>
            <a:r>
              <a:rPr lang="en-US" sz="3126">
                <a:solidFill>
                  <a:srgbClr val="000000"/>
                </a:solidFill>
                <a:latin typeface="Open Sans"/>
              </a:rPr>
              <a:t>Realizar compra</a:t>
            </a:r>
          </a:p>
          <a:p>
            <a:pPr marL="675038" indent="-337519" lvl="1">
              <a:lnSpc>
                <a:spcPts val="4377"/>
              </a:lnSpc>
              <a:buFont typeface="Arial"/>
              <a:buChar char="•"/>
            </a:pPr>
            <a:r>
              <a:rPr lang="en-US" sz="3126">
                <a:solidFill>
                  <a:srgbClr val="000000"/>
                </a:solidFill>
                <a:latin typeface="Open Sans"/>
              </a:rPr>
              <a:t>Receber ofertas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Acompanhar pedidos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4619" y="5081035"/>
            <a:ext cx="4062755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Cadastrar clientes e compras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Analisar preferências de produtos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Pesquisa de mercado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82446" y="2922741"/>
            <a:ext cx="3781384" cy="1420394"/>
            <a:chOff x="0" y="0"/>
            <a:chExt cx="995920" cy="374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74096"/>
            </a:xfrm>
            <a:custGeom>
              <a:avLst/>
              <a:gdLst/>
              <a:ahLst/>
              <a:cxnLst/>
              <a:rect r="r" b="b" t="t" l="l"/>
              <a:pathLst>
                <a:path h="374096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74096"/>
                  </a:lnTo>
                  <a:lnTo>
                    <a:pt x="0" y="37409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50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funcionário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BOTICÁRIO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60946" y="2887186"/>
            <a:ext cx="3781384" cy="1491505"/>
            <a:chOff x="0" y="0"/>
            <a:chExt cx="995920" cy="3928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5920" cy="392824"/>
            </a:xfrm>
            <a:custGeom>
              <a:avLst/>
              <a:gdLst/>
              <a:ahLst/>
              <a:cxnLst/>
              <a:rect r="r" b="b" t="t" l="l"/>
              <a:pathLst>
                <a:path h="392824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92824"/>
                  </a:lnTo>
                  <a:lnTo>
                    <a:pt x="0" y="392824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5920" cy="46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Cliente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Sistema de cadastro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53256" y="490854"/>
            <a:ext cx="618148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Cadastrar clientes e compras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9134654" y="1028700"/>
            <a:ext cx="8276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4386881" y="1028785"/>
            <a:ext cx="4783374" cy="1893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9127641" y="1046497"/>
            <a:ext cx="4685596" cy="1392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9108591" y="4365705"/>
            <a:ext cx="784701" cy="2773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9893292" y="6279865"/>
            <a:ext cx="6881913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Cadastrar o perfil do cliente no sistema juntamente da compra realizada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82446" y="2922741"/>
            <a:ext cx="3781384" cy="1420394"/>
            <a:chOff x="0" y="0"/>
            <a:chExt cx="995920" cy="374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74096"/>
            </a:xfrm>
            <a:custGeom>
              <a:avLst/>
              <a:gdLst/>
              <a:ahLst/>
              <a:cxnLst/>
              <a:rect r="r" b="b" t="t" l="l"/>
              <a:pathLst>
                <a:path h="374096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74096"/>
                  </a:lnTo>
                  <a:lnTo>
                    <a:pt x="0" y="37409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50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funcionário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BOTICÁRIO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banco de dados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49575" y="490854"/>
            <a:ext cx="711803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Analisar preferências de produtos</a:t>
            </a:r>
          </a:p>
        </p:txBody>
      </p:sp>
      <p:sp>
        <p:nvSpPr>
          <p:cNvPr name="AutoShape 20" id="20"/>
          <p:cNvSpPr/>
          <p:nvPr/>
        </p:nvSpPr>
        <p:spPr>
          <a:xfrm flipH="true" flipV="true">
            <a:off x="9111576" y="1028700"/>
            <a:ext cx="23078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4386881" y="1028785"/>
            <a:ext cx="4783374" cy="1893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9108591" y="4365705"/>
            <a:ext cx="784701" cy="2773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9893292" y="6279865"/>
            <a:ext cx="6881913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Projetar novas linhas de produtos com base nos dados das vendas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82446" y="2922741"/>
            <a:ext cx="3781384" cy="1420394"/>
            <a:chOff x="0" y="0"/>
            <a:chExt cx="995920" cy="374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74096"/>
            </a:xfrm>
            <a:custGeom>
              <a:avLst/>
              <a:gdLst/>
              <a:ahLst/>
              <a:cxnLst/>
              <a:rect r="r" b="b" t="t" l="l"/>
              <a:pathLst>
                <a:path h="374096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74096"/>
                  </a:lnTo>
                  <a:lnTo>
                    <a:pt x="0" y="37409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50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funcionário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BOTICÁRIO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banco de dados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32402" y="490854"/>
            <a:ext cx="475238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Pesquisa de mercado</a:t>
            </a:r>
          </a:p>
        </p:txBody>
      </p:sp>
      <p:sp>
        <p:nvSpPr>
          <p:cNvPr name="AutoShape 20" id="20"/>
          <p:cNvSpPr/>
          <p:nvPr/>
        </p:nvSpPr>
        <p:spPr>
          <a:xfrm flipH="true" flipV="true">
            <a:off x="9111576" y="1028700"/>
            <a:ext cx="23078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4386881" y="1028785"/>
            <a:ext cx="4783374" cy="1893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9108591" y="4365705"/>
            <a:ext cx="784701" cy="2773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9893292" y="6279865"/>
            <a:ext cx="6881913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Entender o perfil de cada tipo de cliente de acordo com os dados cadastrados no sistema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82446" y="2922741"/>
            <a:ext cx="3781384" cy="1420394"/>
            <a:chOff x="0" y="0"/>
            <a:chExt cx="995920" cy="374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74096"/>
            </a:xfrm>
            <a:custGeom>
              <a:avLst/>
              <a:gdLst/>
              <a:ahLst/>
              <a:cxnLst/>
              <a:rect r="r" b="b" t="t" l="l"/>
              <a:pathLst>
                <a:path h="374096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74096"/>
                  </a:lnTo>
                  <a:lnTo>
                    <a:pt x="0" y="37409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50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funcionário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BOTICÁRIO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60946" y="2887186"/>
            <a:ext cx="3781384" cy="1491505"/>
            <a:chOff x="0" y="0"/>
            <a:chExt cx="995920" cy="3928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5920" cy="392824"/>
            </a:xfrm>
            <a:custGeom>
              <a:avLst/>
              <a:gdLst/>
              <a:ahLst/>
              <a:cxnLst/>
              <a:rect r="r" b="b" t="t" l="l"/>
              <a:pathLst>
                <a:path h="392824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92824"/>
                  </a:lnTo>
                  <a:lnTo>
                    <a:pt x="0" y="392824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5920" cy="46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Cliente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Sistema de cadastro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70492" y="490854"/>
            <a:ext cx="3747016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Realizar compra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9134654" y="1028700"/>
            <a:ext cx="8276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4386881" y="1028785"/>
            <a:ext cx="4783374" cy="1893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9127641" y="1046497"/>
            <a:ext cx="4685596" cy="1392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9108591" y="4365705"/>
            <a:ext cx="2587404" cy="24926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1695996" y="6279865"/>
            <a:ext cx="5079210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Realizar a compra (online/presencial)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60946" y="2887186"/>
            <a:ext cx="3781384" cy="1491505"/>
            <a:chOff x="0" y="0"/>
            <a:chExt cx="995920" cy="3928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92824"/>
            </a:xfrm>
            <a:custGeom>
              <a:avLst/>
              <a:gdLst/>
              <a:ahLst/>
              <a:cxnLst/>
              <a:rect r="r" b="b" t="t" l="l"/>
              <a:pathLst>
                <a:path h="392824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92824"/>
                  </a:lnTo>
                  <a:lnTo>
                    <a:pt x="0" y="392824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6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Cliente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Email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03829" y="490854"/>
            <a:ext cx="368034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Receber ofertas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9134654" y="1028700"/>
            <a:ext cx="8276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9127641" y="1046497"/>
            <a:ext cx="4685596" cy="1392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9108591" y="4365705"/>
            <a:ext cx="784701" cy="22116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9893292" y="5978282"/>
            <a:ext cx="6928192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Receber ofertas personalizadas de acordo com as preferências de compras anteriores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07267"/>
            <a:ext cx="16230600" cy="3436233"/>
            <a:chOff x="0" y="0"/>
            <a:chExt cx="4274726" cy="905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05016"/>
            </a:xfrm>
            <a:custGeom>
              <a:avLst/>
              <a:gdLst/>
              <a:ahLst/>
              <a:cxnLst/>
              <a:rect r="r" b="b" t="t" l="l"/>
              <a:pathLst>
                <a:path h="90501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05016"/>
                  </a:lnTo>
                  <a:lnTo>
                    <a:pt x="0" y="905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43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707267"/>
            <a:ext cx="16230600" cy="6872467"/>
            <a:chOff x="0" y="0"/>
            <a:chExt cx="4274726" cy="1810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810032"/>
            </a:xfrm>
            <a:custGeom>
              <a:avLst/>
              <a:gdLst/>
              <a:ahLst/>
              <a:cxnLst/>
              <a:rect r="r" b="b" t="t" l="l"/>
              <a:pathLst>
                <a:path h="181003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10032"/>
                  </a:lnTo>
                  <a:lnTo>
                    <a:pt x="0" y="181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84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60946" y="2887186"/>
            <a:ext cx="3781384" cy="1491505"/>
            <a:chOff x="0" y="0"/>
            <a:chExt cx="995920" cy="3928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5920" cy="392824"/>
            </a:xfrm>
            <a:custGeom>
              <a:avLst/>
              <a:gdLst/>
              <a:ahLst/>
              <a:cxnLst/>
              <a:rect r="r" b="b" t="t" l="l"/>
              <a:pathLst>
                <a:path h="392824" w="995920">
                  <a:moveTo>
                    <a:pt x="0" y="0"/>
                  </a:moveTo>
                  <a:lnTo>
                    <a:pt x="995920" y="0"/>
                  </a:lnTo>
                  <a:lnTo>
                    <a:pt x="995920" y="392824"/>
                  </a:lnTo>
                  <a:lnTo>
                    <a:pt x="0" y="392824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5920" cy="46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Lovelo"/>
                </a:rPr>
                <a:t>Cliente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91604" y="2887186"/>
            <a:ext cx="3086100" cy="1543050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8459"/>
                  </a:lnTo>
                  <a:cubicBezTo>
                    <a:pt x="812800" y="312391"/>
                    <a:pt x="799321" y="344933"/>
                    <a:pt x="775327" y="368927"/>
                  </a:cubicBezTo>
                  <a:cubicBezTo>
                    <a:pt x="751333" y="392921"/>
                    <a:pt x="718791" y="406400"/>
                    <a:pt x="684859" y="406400"/>
                  </a:cubicBezTo>
                  <a:lnTo>
                    <a:pt x="127941" y="406400"/>
                  </a:lnTo>
                  <a:cubicBezTo>
                    <a:pt x="94009" y="406400"/>
                    <a:pt x="61467" y="392921"/>
                    <a:pt x="37473" y="368927"/>
                  </a:cubicBezTo>
                  <a:cubicBezTo>
                    <a:pt x="13479" y="344933"/>
                    <a:pt x="0" y="312391"/>
                    <a:pt x="0" y="2784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Lovelo"/>
                </a:rPr>
                <a:t>Site/ email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23283" y="1841648"/>
            <a:ext cx="33769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Nó operacional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3283" y="5228273"/>
            <a:ext cx="52997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Capacidade operacional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67274" y="490854"/>
            <a:ext cx="475345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Acompanhar pedidos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9134654" y="1028700"/>
            <a:ext cx="8276" cy="1858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9127641" y="1046497"/>
            <a:ext cx="4685596" cy="1392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9108591" y="4365705"/>
            <a:ext cx="784701" cy="24926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9893292" y="6279865"/>
            <a:ext cx="6881913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Acompanhar o processo de entrega do pedido via 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DAF-GQkltQ8</dc:identifier>
  <dcterms:modified xsi:type="dcterms:W3CDTF">2011-08-01T06:04:30Z</dcterms:modified>
  <cp:revision>1</cp:revision>
  <dc:title>15. Arquitetura de Negócio para cada Cenário</dc:title>
</cp:coreProperties>
</file>