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63"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64935"/>
  </p:normalViewPr>
  <p:slideViewPr>
    <p:cSldViewPr snapToGrid="0">
      <p:cViewPr varScale="1">
        <p:scale>
          <a:sx n="75" d="100"/>
          <a:sy n="75" d="100"/>
        </p:scale>
        <p:origin x="2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85C50-5966-7F47-B65F-115231D8156F}" type="datetimeFigureOut">
              <a:rPr lang="en-CH" smtClean="0"/>
              <a:t>31.05.23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3657F-E9E0-704C-BC01-D825157ACA77}" type="slidenum">
              <a:rPr lang="en-CH" smtClean="0"/>
              <a:t>‹#›</a:t>
            </a:fld>
            <a:endParaRPr lang="en-CH"/>
          </a:p>
        </p:txBody>
      </p:sp>
    </p:spTree>
    <p:extLst>
      <p:ext uri="{BB962C8B-B14F-4D97-AF65-F5344CB8AC3E}">
        <p14:creationId xmlns:p14="http://schemas.microsoft.com/office/powerpoint/2010/main" val="229388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Times New Roman" panose="02020603050405020304" pitchFamily="18" charset="0"/>
              </a:rPr>
              <a:t>Viviane:</a:t>
            </a:r>
          </a:p>
          <a:p>
            <a:r>
              <a:rPr lang="en-US" sz="1800" b="1" dirty="0">
                <a:effectLst/>
                <a:latin typeface="Calibri" panose="020F0502020204030204" pitchFamily="34" charset="0"/>
                <a:ea typeface="Times New Roman" panose="02020603050405020304" pitchFamily="18" charset="0"/>
              </a:rPr>
              <a:t>Flying High: Convincing Corporate travelers to upgrade to business class </a:t>
            </a:r>
          </a:p>
          <a:p>
            <a:r>
              <a:rPr lang="en-CH" sz="1800" dirty="0">
                <a:effectLst/>
                <a:latin typeface="Calibri" panose="020F0502020204030204" pitchFamily="34" charset="0"/>
                <a:ea typeface="Times New Roman" panose="02020603050405020304" pitchFamily="18" charset="0"/>
              </a:rPr>
              <a:t>Boost passenger satisfaction and increase profits for your airline by prioritizing your business class passengers, particularly corporate travelers</a:t>
            </a:r>
            <a:r>
              <a:rPr lang="en-US" sz="1800" dirty="0">
                <a:effectLst/>
                <a:latin typeface="Calibri" panose="020F0502020204030204" pitchFamily="34" charset="0"/>
                <a:ea typeface="Times New Roman" panose="02020603050405020304" pitchFamily="18" charset="0"/>
              </a:rPr>
              <a:t>, </a:t>
            </a:r>
            <a:r>
              <a:rPr lang="en-CH" sz="1800" dirty="0">
                <a:effectLst/>
                <a:latin typeface="Calibri" panose="020F0502020204030204" pitchFamily="34" charset="0"/>
                <a:ea typeface="Times New Roman" panose="02020603050405020304" pitchFamily="18" charset="0"/>
              </a:rPr>
              <a:t>who generate up to 70% of total profits</a:t>
            </a:r>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However, not</a:t>
            </a:r>
            <a:r>
              <a:rPr lang="en-CH" sz="1800" dirty="0">
                <a:effectLst/>
                <a:latin typeface="Calibri" panose="020F0502020204030204" pitchFamily="34" charset="0"/>
                <a:ea typeface="Times New Roman" panose="02020603050405020304" pitchFamily="18" charset="0"/>
              </a:rPr>
              <a:t> all corporate travelers choose to fly business class; some opt for economy. Evidence reveals that the needs of corporate travelers are not fully met in economy class. By encouraging them to upgrade, you can capture more profit and enhance their overall satisfaction.</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With climate change impacting the number of flights and </a:t>
            </a:r>
            <a:r>
              <a:rPr lang="en-US" sz="1800" dirty="0">
                <a:effectLst/>
                <a:latin typeface="Calibri" panose="020F0502020204030204" pitchFamily="34" charset="0"/>
                <a:ea typeface="Times New Roman" panose="02020603050405020304" pitchFamily="18" charset="0"/>
              </a:rPr>
              <a:t>thereby </a:t>
            </a:r>
            <a:r>
              <a:rPr lang="en-CH" sz="1800" dirty="0">
                <a:effectLst/>
                <a:latin typeface="Calibri" panose="020F0502020204030204" pitchFamily="34" charset="0"/>
                <a:ea typeface="Times New Roman" panose="02020603050405020304" pitchFamily="18" charset="0"/>
              </a:rPr>
              <a:t>increasing competition, passenger satisfaction becomes even more crucial.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understand the needs of these valuable customers, we </a:t>
            </a:r>
            <a:r>
              <a:rPr lang="en-US" sz="1800" dirty="0" err="1">
                <a:effectLst/>
                <a:latin typeface="Calibri" panose="020F0502020204030204" pitchFamily="34" charset="0"/>
                <a:ea typeface="Times New Roman" panose="02020603050405020304" pitchFamily="18" charset="0"/>
              </a:rPr>
              <a:t>analysed</a:t>
            </a:r>
            <a:r>
              <a:rPr lang="en-CH" sz="1800" dirty="0">
                <a:effectLst/>
                <a:latin typeface="Calibri" panose="020F0502020204030204" pitchFamily="34" charset="0"/>
                <a:ea typeface="Times New Roman" panose="02020603050405020304" pitchFamily="18" charset="0"/>
              </a:rPr>
              <a:t> the 'US Airline passenger satisfaction' dataset (which includes ratings of 14 air travel services and  additional information about each passenger</a:t>
            </a:r>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endParaRPr lang="en-CH" dirty="0"/>
          </a:p>
          <a:p>
            <a:endParaRPr lang="en-CH" dirty="0"/>
          </a:p>
          <a:p>
            <a:r>
              <a:rPr lang="en-US" sz="1800" b="1" dirty="0" err="1">
                <a:effectLst/>
                <a:latin typeface="Calibri" panose="020F0502020204030204" pitchFamily="34" charset="0"/>
                <a:ea typeface="Times New Roman" panose="02020603050405020304" pitchFamily="18" charset="0"/>
              </a:rPr>
              <a:t>Cosima</a:t>
            </a:r>
            <a:r>
              <a:rPr lang="en-US" sz="1800" b="1" dirty="0">
                <a:effectLst/>
                <a:latin typeface="Calibri" panose="020F0502020204030204" pitchFamily="34" charset="0"/>
                <a:ea typeface="Times New Roman" panose="02020603050405020304" pitchFamily="18" charset="0"/>
              </a:rPr>
              <a:t>:</a:t>
            </a:r>
            <a:endParaRPr lang="en-CH" sz="1800" b="1"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Our aim is to</a:t>
            </a:r>
            <a:r>
              <a:rPr lang="en-CH" sz="1800" dirty="0">
                <a:effectLst/>
                <a:latin typeface="Calibri" panose="020F0502020204030204" pitchFamily="34" charset="0"/>
                <a:ea typeface="Times New Roman" panose="02020603050405020304" pitchFamily="18" charset="0"/>
              </a:rPr>
              <a:t> identify which services should be </a:t>
            </a:r>
            <a:r>
              <a:rPr lang="en-CH" sz="1800" u="sng" dirty="0">
                <a:effectLst/>
                <a:latin typeface="Calibri" panose="020F0502020204030204" pitchFamily="34" charset="0"/>
                <a:ea typeface="Times New Roman" panose="02020603050405020304" pitchFamily="18" charset="0"/>
              </a:rPr>
              <a:t>marketed</a:t>
            </a:r>
            <a:r>
              <a:rPr lang="en-CH" sz="1800" dirty="0">
                <a:effectLst/>
                <a:latin typeface="Calibri" panose="020F0502020204030204" pitchFamily="34" charset="0"/>
                <a:ea typeface="Times New Roman" panose="02020603050405020304" pitchFamily="18" charset="0"/>
              </a:rPr>
              <a:t> to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flying economy class to convince them to upgrade to business class. By doing so, we can enhance passenger satisfaction and drive profits for your airline.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determine which airline services to </a:t>
            </a:r>
            <a:r>
              <a:rPr lang="en-US" sz="1800" dirty="0">
                <a:effectLst/>
                <a:latin typeface="Calibri" panose="020F0502020204030204" pitchFamily="34" charset="0"/>
                <a:ea typeface="Times New Roman" panose="02020603050405020304" pitchFamily="18" charset="0"/>
              </a:rPr>
              <a:t>market</a:t>
            </a:r>
            <a:r>
              <a:rPr lang="en-CH" sz="1800" dirty="0">
                <a:effectLst/>
                <a:latin typeface="Calibri" panose="020F0502020204030204" pitchFamily="34" charset="0"/>
                <a:ea typeface="Times New Roman" panose="02020603050405020304" pitchFamily="18" charset="0"/>
              </a:rPr>
              <a:t>, we </a:t>
            </a:r>
            <a:r>
              <a:rPr lang="en-US" sz="1800" dirty="0">
                <a:effectLst/>
                <a:latin typeface="Calibri" panose="020F0502020204030204" pitchFamily="34" charset="0"/>
                <a:ea typeface="Times New Roman" panose="02020603050405020304" pitchFamily="18" charset="0"/>
              </a:rPr>
              <a:t>compared</a:t>
            </a:r>
            <a:r>
              <a:rPr lang="en-CH" sz="1800" dirty="0">
                <a:effectLst/>
                <a:latin typeface="Calibri" panose="020F0502020204030204" pitchFamily="34" charset="0"/>
                <a:ea typeface="Times New Roman" panose="02020603050405020304" pitchFamily="18" charset="0"/>
              </a:rPr>
              <a:t> passenger satisfaction</a:t>
            </a:r>
            <a:r>
              <a:rPr lang="en-US" sz="1800" dirty="0">
                <a:effectLst/>
                <a:latin typeface="Calibri" panose="020F0502020204030204" pitchFamily="34" charset="0"/>
                <a:ea typeface="Times New Roman" panose="02020603050405020304" pitchFamily="18" charset="0"/>
              </a:rPr>
              <a:t> of the airline services between</a:t>
            </a:r>
            <a:r>
              <a:rPr lang="en-CH" sz="1800" dirty="0">
                <a:effectLst/>
                <a:latin typeface="Calibri" panose="020F0502020204030204" pitchFamily="34" charset="0"/>
                <a:ea typeface="Times New Roman" panose="02020603050405020304" pitchFamily="18" charset="0"/>
              </a:rPr>
              <a:t> economy and business class. We evaluated 14 different services and calculated the percentage of passengers who were satisfied or very satisfied (rated 4 or 5 on a scale) in </a:t>
            </a:r>
            <a:r>
              <a:rPr lang="en-US" sz="1800" dirty="0">
                <a:effectLst/>
                <a:latin typeface="Calibri" panose="020F0502020204030204" pitchFamily="34" charset="0"/>
                <a:ea typeface="Times New Roman" panose="02020603050405020304" pitchFamily="18" charset="0"/>
              </a:rPr>
              <a:t>this two</a:t>
            </a:r>
            <a:r>
              <a:rPr lang="en-CH" sz="1800" dirty="0">
                <a:effectLst/>
                <a:latin typeface="Calibri" panose="020F0502020204030204" pitchFamily="34" charset="0"/>
                <a:ea typeface="Times New Roman" panose="02020603050405020304" pitchFamily="18" charset="0"/>
              </a:rPr>
              <a:t> class</a:t>
            </a:r>
            <a:r>
              <a:rPr lang="en-US" sz="1800" dirty="0">
                <a:effectLst/>
                <a:latin typeface="Calibri" panose="020F0502020204030204" pitchFamily="34" charset="0"/>
                <a:ea typeface="Times New Roman" panose="02020603050405020304" pitchFamily="18" charset="0"/>
              </a:rPr>
              <a:t>es</a:t>
            </a:r>
            <a:r>
              <a:rPr lang="en-CH" sz="1800" dirty="0">
                <a:effectLst/>
                <a:latin typeface="Calibri" panose="020F0502020204030204" pitchFamily="34" charset="0"/>
                <a:ea typeface="Times New Roman" panose="02020603050405020304" pitchFamily="18" charset="0"/>
              </a:rPr>
              <a:t>. Then, we c</a:t>
            </a:r>
            <a:r>
              <a:rPr lang="en-CH" sz="1800" u="sng" dirty="0">
                <a:effectLst/>
                <a:latin typeface="Calibri" panose="020F0502020204030204" pitchFamily="34" charset="0"/>
                <a:ea typeface="Times New Roman" panose="02020603050405020304" pitchFamily="18" charset="0"/>
              </a:rPr>
              <a:t>ompared</a:t>
            </a:r>
            <a:r>
              <a:rPr lang="en-CH" sz="1800" dirty="0">
                <a:effectLst/>
                <a:latin typeface="Calibri" panose="020F0502020204030204" pitchFamily="34" charset="0"/>
                <a:ea typeface="Times New Roman" panose="02020603050405020304" pitchFamily="18" charset="0"/>
              </a:rPr>
              <a:t> the proportions between economy and business class for each service to identify the largest differences.</a:t>
            </a:r>
            <a:endParaRPr lang="en-CH" sz="1800" dirty="0">
              <a:effectLst/>
              <a:latin typeface="Times New Roman" panose="02020603050405020304" pitchFamily="18" charset="0"/>
              <a:ea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C213657F-E9E0-704C-BC01-D825157ACA77}" type="slidenum">
              <a:rPr lang="en-CH" smtClean="0"/>
              <a:t>1</a:t>
            </a:fld>
            <a:endParaRPr lang="en-CH"/>
          </a:p>
        </p:txBody>
      </p:sp>
    </p:spTree>
    <p:extLst>
      <p:ext uri="{BB962C8B-B14F-4D97-AF65-F5344CB8AC3E}">
        <p14:creationId xmlns:p14="http://schemas.microsoft.com/office/powerpoint/2010/main" val="164263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116E-7B9A-6BCE-974D-2CC40237F7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FA7C2B-A914-1A89-5641-78A0AC9C4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CCACB53-113F-F46E-BEA4-35566C3C4ECA}"/>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5" name="Footer Placeholder 4">
            <a:extLst>
              <a:ext uri="{FF2B5EF4-FFF2-40B4-BE49-F238E27FC236}">
                <a16:creationId xmlns:a16="http://schemas.microsoft.com/office/drawing/2014/main" id="{B9BA64EC-61EB-BC44-5D6E-63BE446E5E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D867-3442-AF7F-4842-7925AA17470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71369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AE2-5E56-12CD-A570-760223D5BA93}"/>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FEE723F-47A4-0082-657E-609165142C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C3157-0370-988C-9211-920265FC127B}"/>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5" name="Footer Placeholder 4">
            <a:extLst>
              <a:ext uri="{FF2B5EF4-FFF2-40B4-BE49-F238E27FC236}">
                <a16:creationId xmlns:a16="http://schemas.microsoft.com/office/drawing/2014/main" id="{F422AA63-DAF4-2775-FBF7-4B8147E126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BE0B38-AC82-A345-EC2C-B686EF7FF33A}"/>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8307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2339E-5F73-3FC2-D4B7-191A414F78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EDC7317-1917-F2F0-7095-892D412115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B06AA3-F25C-22F9-026A-472C6B6C3C3E}"/>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5" name="Footer Placeholder 4">
            <a:extLst>
              <a:ext uri="{FF2B5EF4-FFF2-40B4-BE49-F238E27FC236}">
                <a16:creationId xmlns:a16="http://schemas.microsoft.com/office/drawing/2014/main" id="{80CCFB9D-B8D7-5AE2-6197-D87FD5A22D2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D4587A0-E5B4-9DF0-77A3-F388F179174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26114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AA70-27B6-8454-2319-978C0A4987D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DE3BC38-70B2-8CA5-D39A-30C98CD638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7A24F31-E9F1-C04A-07B4-46DEDC298F1B}"/>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5" name="Footer Placeholder 4">
            <a:extLst>
              <a:ext uri="{FF2B5EF4-FFF2-40B4-BE49-F238E27FC236}">
                <a16:creationId xmlns:a16="http://schemas.microsoft.com/office/drawing/2014/main" id="{EECFF432-F9DD-C400-B59F-E37773A38FC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18396-2130-3138-5688-41CBB381CAF8}"/>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2549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DCDC-C1D7-266C-6243-6D96FE37D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B0A8AF7-12D1-09D1-42EE-2A8454729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91C7C6-E50F-D2B0-F889-EC341877FD0A}"/>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5" name="Footer Placeholder 4">
            <a:extLst>
              <a:ext uri="{FF2B5EF4-FFF2-40B4-BE49-F238E27FC236}">
                <a16:creationId xmlns:a16="http://schemas.microsoft.com/office/drawing/2014/main" id="{E8CF39FE-9207-9017-08EF-B256DDD4665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D590BE-D4B3-C39C-2B48-B63B63B3980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82959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3409-4DDC-17C7-06E8-59282E11585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08AB52-83F1-2D08-A4D3-0B7A67B503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1FCB12-7209-F39D-99F7-9F70853DAC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B818665-CA7C-ECD3-D88E-1BA14654E02E}"/>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6" name="Footer Placeholder 5">
            <a:extLst>
              <a:ext uri="{FF2B5EF4-FFF2-40B4-BE49-F238E27FC236}">
                <a16:creationId xmlns:a16="http://schemas.microsoft.com/office/drawing/2014/main" id="{4C8EC9BB-79D6-0666-462A-213750C9F9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034C00F-3FA7-69C1-F98E-8625169E0AE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4399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84E4-6B51-DBD3-FF15-61D4A576993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381C6BE6-C5DA-8FDD-20ED-3B7ACBA72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2B84E5-F6E4-E535-0D1A-E81B4CD1C8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28C1A4E-001E-85D0-FA24-44E0F8E66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FBE23F-73B8-14C6-9560-DC36A9E8BB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973835C-6CF0-153C-2D21-1E9E723F0482}"/>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8" name="Footer Placeholder 7">
            <a:extLst>
              <a:ext uri="{FF2B5EF4-FFF2-40B4-BE49-F238E27FC236}">
                <a16:creationId xmlns:a16="http://schemas.microsoft.com/office/drawing/2014/main" id="{D1DD0F0C-21EE-5BFA-CE2D-47B579DCF13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ABD4B75-DAF8-67CB-0B70-F1936911085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65524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7200-412C-FC69-DC07-4A7C518A2DD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8B381F2-BD28-B034-0390-AA9F4E7AF84A}"/>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4" name="Footer Placeholder 3">
            <a:extLst>
              <a:ext uri="{FF2B5EF4-FFF2-40B4-BE49-F238E27FC236}">
                <a16:creationId xmlns:a16="http://schemas.microsoft.com/office/drawing/2014/main" id="{0480B3BC-3F0A-5E21-E92E-75AD1D557A4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83A5D49-8F8B-629E-AD29-2B1EAF14EEA6}"/>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315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35DC4-759E-58D0-AC9E-B5A6B854AEE2}"/>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3" name="Footer Placeholder 2">
            <a:extLst>
              <a:ext uri="{FF2B5EF4-FFF2-40B4-BE49-F238E27FC236}">
                <a16:creationId xmlns:a16="http://schemas.microsoft.com/office/drawing/2014/main" id="{25F5025D-C00D-D934-0387-2C1A625236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32FD0E3-0364-53AD-563B-25BE0016421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9175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234-7E76-FFC0-B24A-6E708B03C0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F9623-4D6C-66FD-9A9D-1FD26AFF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E6AD678-9B19-7E9B-3EB4-0BA2CC948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A854C7-EEB1-DA97-AE42-52C52B72EDB5}"/>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6" name="Footer Placeholder 5">
            <a:extLst>
              <a:ext uri="{FF2B5EF4-FFF2-40B4-BE49-F238E27FC236}">
                <a16:creationId xmlns:a16="http://schemas.microsoft.com/office/drawing/2014/main" id="{9AF20A01-BBE4-7406-F269-0BBC099F299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670D204-077D-4CDA-B33A-8B681E71358D}"/>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0863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4765-410C-9C26-BE55-F07A44D0B2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69582DBC-665E-CE8A-E097-9CB054B46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E94D6E0-EA04-E13E-A43C-BEF22867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D35C8C-C57E-585C-9B49-9A7D1B6E462A}"/>
              </a:ext>
            </a:extLst>
          </p:cNvPr>
          <p:cNvSpPr>
            <a:spLocks noGrp="1"/>
          </p:cNvSpPr>
          <p:nvPr>
            <p:ph type="dt" sz="half" idx="10"/>
          </p:nvPr>
        </p:nvSpPr>
        <p:spPr/>
        <p:txBody>
          <a:bodyPr/>
          <a:lstStyle/>
          <a:p>
            <a:fld id="{C7C76689-8582-794D-9C38-C0FFCB35800C}" type="datetimeFigureOut">
              <a:rPr lang="en-CH" smtClean="0"/>
              <a:t>31.05.23</a:t>
            </a:fld>
            <a:endParaRPr lang="en-CH"/>
          </a:p>
        </p:txBody>
      </p:sp>
      <p:sp>
        <p:nvSpPr>
          <p:cNvPr id="6" name="Footer Placeholder 5">
            <a:extLst>
              <a:ext uri="{FF2B5EF4-FFF2-40B4-BE49-F238E27FC236}">
                <a16:creationId xmlns:a16="http://schemas.microsoft.com/office/drawing/2014/main" id="{B50CBC8B-9B57-6421-A1AB-CD999C79F12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7899BF-D4F0-B3B5-BEC1-B10B1EB2F9F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1846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86B9A-1D56-BB81-0A26-6883CFB6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79C1A2-3C5D-8FA5-E8C3-94EA10193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2CDF6F9-9D38-97E7-5E75-01B80B73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76689-8582-794D-9C38-C0FFCB35800C}" type="datetimeFigureOut">
              <a:rPr lang="en-CH" smtClean="0"/>
              <a:t>31.05.23</a:t>
            </a:fld>
            <a:endParaRPr lang="en-CH"/>
          </a:p>
        </p:txBody>
      </p:sp>
      <p:sp>
        <p:nvSpPr>
          <p:cNvPr id="5" name="Footer Placeholder 4">
            <a:extLst>
              <a:ext uri="{FF2B5EF4-FFF2-40B4-BE49-F238E27FC236}">
                <a16:creationId xmlns:a16="http://schemas.microsoft.com/office/drawing/2014/main" id="{74BC9AB8-B0E4-F383-68DB-791DE03A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FCB15CC-CDD7-B504-1457-4C0331B88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7F7A-1A19-CA4E-A073-E29A2C32AAD1}" type="slidenum">
              <a:rPr lang="en-CH" smtClean="0"/>
              <a:t>‹#›</a:t>
            </a:fld>
            <a:endParaRPr lang="en-CH"/>
          </a:p>
        </p:txBody>
      </p:sp>
    </p:spTree>
    <p:extLst>
      <p:ext uri="{BB962C8B-B14F-4D97-AF65-F5344CB8AC3E}">
        <p14:creationId xmlns:p14="http://schemas.microsoft.com/office/powerpoint/2010/main" val="147309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in a waiting area&#10;&#10;Description automatically generated with low confidence">
            <a:extLst>
              <a:ext uri="{FF2B5EF4-FFF2-40B4-BE49-F238E27FC236}">
                <a16:creationId xmlns:a16="http://schemas.microsoft.com/office/drawing/2014/main" id="{D4419C94-76B9-9F65-F7BA-9E63DE98DB89}"/>
              </a:ext>
            </a:extLst>
          </p:cNvPr>
          <p:cNvPicPr>
            <a:picLocks noChangeAspect="1"/>
          </p:cNvPicPr>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263267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5420A1-6C0B-544D-9833-B993595E1B9C}"/>
              </a:ext>
            </a:extLst>
          </p:cNvPr>
          <p:cNvPicPr>
            <a:picLocks noChangeAspect="1"/>
          </p:cNvPicPr>
          <p:nvPr/>
        </p:nvPicPr>
        <p:blipFill>
          <a:blip r:embed="rId2"/>
          <a:stretch>
            <a:fillRect/>
          </a:stretch>
        </p:blipFill>
        <p:spPr>
          <a:xfrm>
            <a:off x="-1" y="1016"/>
            <a:ext cx="12188951" cy="6854252"/>
          </a:xfrm>
          <a:prstGeom prst="rect">
            <a:avLst/>
          </a:prstGeom>
        </p:spPr>
      </p:pic>
      <p:sp>
        <p:nvSpPr>
          <p:cNvPr id="32" name="Rectangle 31">
            <a:extLst>
              <a:ext uri="{FF2B5EF4-FFF2-40B4-BE49-F238E27FC236}">
                <a16:creationId xmlns:a16="http://schemas.microsoft.com/office/drawing/2014/main" id="{1764A936-E2FA-5007-31CF-CA456E7E1E18}"/>
              </a:ext>
            </a:extLst>
          </p:cNvPr>
          <p:cNvSpPr/>
          <p:nvPr/>
        </p:nvSpPr>
        <p:spPr>
          <a:xfrm>
            <a:off x="5973054" y="626675"/>
            <a:ext cx="5281999" cy="5657492"/>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Left Brace 20">
            <a:extLst>
              <a:ext uri="{FF2B5EF4-FFF2-40B4-BE49-F238E27FC236}">
                <a16:creationId xmlns:a16="http://schemas.microsoft.com/office/drawing/2014/main" id="{8B0C6770-7F46-1458-E7D0-82AA07AE2293}"/>
              </a:ext>
            </a:extLst>
          </p:cNvPr>
          <p:cNvSpPr/>
          <p:nvPr/>
        </p:nvSpPr>
        <p:spPr>
          <a:xfrm>
            <a:off x="2786905" y="882540"/>
            <a:ext cx="402294" cy="1223979"/>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9" name="Left Brace 18">
            <a:extLst>
              <a:ext uri="{FF2B5EF4-FFF2-40B4-BE49-F238E27FC236}">
                <a16:creationId xmlns:a16="http://schemas.microsoft.com/office/drawing/2014/main" id="{7758D39D-AAFB-70DB-9584-69F66BEC1BF7}"/>
              </a:ext>
            </a:extLst>
          </p:cNvPr>
          <p:cNvSpPr/>
          <p:nvPr/>
        </p:nvSpPr>
        <p:spPr>
          <a:xfrm>
            <a:off x="2786905" y="2201112"/>
            <a:ext cx="402294" cy="2867056"/>
          </a:xfrm>
          <a:prstGeom prst="leftBrace">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7" name="Left Brace 16">
            <a:extLst>
              <a:ext uri="{FF2B5EF4-FFF2-40B4-BE49-F238E27FC236}">
                <a16:creationId xmlns:a16="http://schemas.microsoft.com/office/drawing/2014/main" id="{937F9889-E6CB-5C1E-9809-7951F6E5D59C}"/>
              </a:ext>
            </a:extLst>
          </p:cNvPr>
          <p:cNvSpPr/>
          <p:nvPr/>
        </p:nvSpPr>
        <p:spPr>
          <a:xfrm>
            <a:off x="2786905" y="5162762"/>
            <a:ext cx="402294" cy="65997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cxnSp>
        <p:nvCxnSpPr>
          <p:cNvPr id="4" name="Straight Connector 3">
            <a:extLst>
              <a:ext uri="{FF2B5EF4-FFF2-40B4-BE49-F238E27FC236}">
                <a16:creationId xmlns:a16="http://schemas.microsoft.com/office/drawing/2014/main" id="{2EDF8D28-1B5D-0127-107B-3889BF53B111}"/>
              </a:ext>
            </a:extLst>
          </p:cNvPr>
          <p:cNvCxnSpPr/>
          <p:nvPr/>
        </p:nvCxnSpPr>
        <p:spPr>
          <a:xfrm>
            <a:off x="4035972" y="4761186"/>
            <a:ext cx="1839311"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3D9DA2-8FFC-1C96-29B1-C0CC9FC259B6}"/>
              </a:ext>
            </a:extLst>
          </p:cNvPr>
          <p:cNvCxnSpPr>
            <a:cxnSpLocks/>
          </p:cNvCxnSpPr>
          <p:nvPr/>
        </p:nvCxnSpPr>
        <p:spPr>
          <a:xfrm>
            <a:off x="5474525" y="6310984"/>
            <a:ext cx="50005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0E0262E-AAAC-1910-682B-6356C192703A}"/>
              </a:ext>
            </a:extLst>
          </p:cNvPr>
          <p:cNvPicPr>
            <a:picLocks noChangeAspect="1"/>
          </p:cNvPicPr>
          <p:nvPr/>
        </p:nvPicPr>
        <p:blipFill rotWithShape="1">
          <a:blip r:embed="rId3"/>
          <a:srcRect r="1418"/>
          <a:stretch/>
        </p:blipFill>
        <p:spPr>
          <a:xfrm>
            <a:off x="5974580" y="757990"/>
            <a:ext cx="5282000" cy="5499360"/>
          </a:xfrm>
          <a:prstGeom prst="rect">
            <a:avLst/>
          </a:prstGeom>
        </p:spPr>
      </p:pic>
      <p:sp>
        <p:nvSpPr>
          <p:cNvPr id="9" name="Rectangle 8">
            <a:extLst>
              <a:ext uri="{FF2B5EF4-FFF2-40B4-BE49-F238E27FC236}">
                <a16:creationId xmlns:a16="http://schemas.microsoft.com/office/drawing/2014/main" id="{418F8AA8-73E1-1C2A-0C39-D4891DF51B48}"/>
              </a:ext>
            </a:extLst>
          </p:cNvPr>
          <p:cNvSpPr/>
          <p:nvPr/>
        </p:nvSpPr>
        <p:spPr>
          <a:xfrm>
            <a:off x="11255053" y="784805"/>
            <a:ext cx="121420" cy="5499361"/>
          </a:xfrm>
          <a:prstGeom prst="rect">
            <a:avLst/>
          </a:prstGeom>
          <a:solidFill>
            <a:srgbClr val="B6D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cxnSp>
        <p:nvCxnSpPr>
          <p:cNvPr id="2" name="Straight Connector 1">
            <a:extLst>
              <a:ext uri="{FF2B5EF4-FFF2-40B4-BE49-F238E27FC236}">
                <a16:creationId xmlns:a16="http://schemas.microsoft.com/office/drawing/2014/main" id="{F54E8307-9095-29BA-A2FA-9FFF8D9E9D7D}"/>
              </a:ext>
            </a:extLst>
          </p:cNvPr>
          <p:cNvCxnSpPr>
            <a:cxnSpLocks/>
          </p:cNvCxnSpPr>
          <p:nvPr/>
        </p:nvCxnSpPr>
        <p:spPr>
          <a:xfrm>
            <a:off x="4809067" y="3965319"/>
            <a:ext cx="116398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267</Words>
  <Application>Microsoft Macintosh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Viviane Pinti</dc:creator>
  <cp:lastModifiedBy>Viviane Pinti</cp:lastModifiedBy>
  <cp:revision>15</cp:revision>
  <dcterms:created xsi:type="dcterms:W3CDTF">2023-05-01T17:52:53Z</dcterms:created>
  <dcterms:modified xsi:type="dcterms:W3CDTF">2023-05-31T19:18:02Z</dcterms:modified>
</cp:coreProperties>
</file>