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63"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6071"/>
  </p:normalViewPr>
  <p:slideViewPr>
    <p:cSldViewPr snapToGrid="0">
      <p:cViewPr varScale="1">
        <p:scale>
          <a:sx n="117" d="100"/>
          <a:sy n="117" d="100"/>
        </p:scale>
        <p:origin x="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85C50-5966-7F47-B65F-115231D8156F}" type="datetimeFigureOut">
              <a:rPr lang="en-CH" smtClean="0"/>
              <a:t>26.05.23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3657F-E9E0-704C-BC01-D825157ACA77}" type="slidenum">
              <a:rPr lang="en-CH" smtClean="0"/>
              <a:t>‹#›</a:t>
            </a:fld>
            <a:endParaRPr lang="en-CH"/>
          </a:p>
        </p:txBody>
      </p:sp>
    </p:spTree>
    <p:extLst>
      <p:ext uri="{BB962C8B-B14F-4D97-AF65-F5344CB8AC3E}">
        <p14:creationId xmlns:p14="http://schemas.microsoft.com/office/powerpoint/2010/main" val="229388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Calibri" panose="020F0502020204030204" pitchFamily="34" charset="0"/>
                <a:ea typeface="Times New Roman" panose="02020603050405020304" pitchFamily="18" charset="0"/>
              </a:rPr>
              <a:t>Viviane:</a:t>
            </a:r>
          </a:p>
          <a:p>
            <a:r>
              <a:rPr lang="en-US" sz="1800" b="1" dirty="0">
                <a:effectLst/>
                <a:latin typeface="Calibri" panose="020F0502020204030204" pitchFamily="34" charset="0"/>
                <a:ea typeface="Times New Roman" panose="02020603050405020304" pitchFamily="18" charset="0"/>
              </a:rPr>
              <a:t>Flying High: Convincing Corporate travelers to upgrade to business class </a:t>
            </a:r>
            <a:endParaRPr lang="en-CH" sz="1800" b="1"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Are you looking to boost passenger satisfaction and increase profits for your airline? Look no further than your business class </a:t>
            </a:r>
            <a:r>
              <a:rPr lang="en-US" sz="1800" dirty="0">
                <a:effectLst/>
                <a:latin typeface="Calibri" panose="020F0502020204030204" pitchFamily="34" charset="0"/>
                <a:ea typeface="Times New Roman" panose="02020603050405020304" pitchFamily="18" charset="0"/>
              </a:rPr>
              <a:t>passengers and potential business class passengers</a:t>
            </a:r>
            <a:r>
              <a:rPr lang="en-CH" sz="1800" dirty="0">
                <a:effectLst/>
                <a:latin typeface="Calibri" panose="020F0502020204030204" pitchFamily="34" charset="0"/>
                <a:ea typeface="Times New Roman" panose="02020603050405020304" pitchFamily="18" charset="0"/>
              </a:rPr>
              <a:t>. With 70% of your total profit coming from these passengers, it is clear that they're crucial to your success.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Evidence shows that I</a:t>
            </a:r>
            <a:r>
              <a:rPr lang="en-CH" sz="1800" dirty="0">
                <a:effectLst/>
                <a:latin typeface="Calibri" panose="020F0502020204030204" pitchFamily="34" charset="0"/>
                <a:ea typeface="Times New Roman" panose="02020603050405020304" pitchFamily="18" charset="0"/>
              </a:rPr>
              <a:t>ndividuals traveling for work are significantly less satisfied in economy class than those traveling for personal reasons. However, corporate travelers are </a:t>
            </a:r>
            <a:r>
              <a:rPr lang="en-US" sz="1800" dirty="0">
                <a:effectLst/>
                <a:latin typeface="Calibri" panose="020F0502020204030204" pitchFamily="34" charset="0"/>
                <a:ea typeface="Times New Roman" panose="02020603050405020304" pitchFamily="18" charset="0"/>
              </a:rPr>
              <a:t>more</a:t>
            </a:r>
            <a:r>
              <a:rPr lang="en-CH" sz="1800" dirty="0">
                <a:effectLst/>
                <a:latin typeface="Calibri" panose="020F0502020204030204" pitchFamily="34" charset="0"/>
                <a:ea typeface="Times New Roman" panose="02020603050405020304" pitchFamily="18" charset="0"/>
              </a:rPr>
              <a:t> satisfied in business class </a:t>
            </a:r>
            <a:r>
              <a:rPr lang="en-US" sz="1800" dirty="0">
                <a:effectLst/>
                <a:latin typeface="Calibri" panose="020F0502020204030204" pitchFamily="34" charset="0"/>
                <a:ea typeface="Times New Roman" panose="02020603050405020304" pitchFamily="18" charset="0"/>
              </a:rPr>
              <a:t>than those traveling for personal reasons</a:t>
            </a:r>
            <a:r>
              <a:rPr lang="en-CH" sz="1800" dirty="0">
                <a:effectLst/>
                <a:latin typeface="Calibri" panose="020F0502020204030204" pitchFamily="34" charset="0"/>
                <a:ea typeface="Times New Roman" panose="02020603050405020304" pitchFamily="18" charset="0"/>
              </a:rPr>
              <a:t>. This suggests that the needs of corporate travelers are not being fully met in economy class, but upgrading to business class offers a better experience.</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better understand these valuable customers, we've analyzed the 'US Airline passenger satisfaction' dataset from 2015. This dataset includes ratings of 14 air travel services as well as additional information about each passenger, such as their class and type of travel. </a:t>
            </a:r>
            <a:r>
              <a:rPr lang="en-US" sz="1800" dirty="0">
                <a:effectLst/>
                <a:latin typeface="Calibri" panose="020F0502020204030204" pitchFamily="34" charset="0"/>
                <a:ea typeface="Times New Roman" panose="02020603050405020304" pitchFamily="18" charset="0"/>
              </a:rPr>
              <a:t>The 14 ranked services include airline </a:t>
            </a:r>
            <a:r>
              <a:rPr lang="en-US" sz="1800" dirty="0" err="1">
                <a:effectLst/>
                <a:latin typeface="Calibri" panose="020F0502020204030204" pitchFamily="34" charset="0"/>
                <a:ea typeface="Times New Roman" panose="02020603050405020304" pitchFamily="18" charset="0"/>
              </a:rPr>
              <a:t>backoffice</a:t>
            </a:r>
            <a:r>
              <a:rPr lang="en-US" sz="1800" dirty="0">
                <a:effectLst/>
                <a:latin typeface="Calibri" panose="020F0502020204030204" pitchFamily="34" charset="0"/>
                <a:ea typeface="Times New Roman" panose="02020603050405020304" pitchFamily="18" charset="0"/>
              </a:rPr>
              <a:t> services, airport services, in-flight-services and on-board-infrastructure. </a:t>
            </a:r>
            <a:endParaRPr lang="en-CH" sz="1800" dirty="0">
              <a:effectLst/>
              <a:latin typeface="Times New Roman" panose="02020603050405020304" pitchFamily="18" charset="0"/>
              <a:ea typeface="Times New Roman" panose="02020603050405020304" pitchFamily="18" charset="0"/>
            </a:endParaRPr>
          </a:p>
          <a:p>
            <a:endParaRPr lang="en-CH" dirty="0"/>
          </a:p>
          <a:p>
            <a:endParaRPr lang="en-CH" dirty="0"/>
          </a:p>
          <a:p>
            <a:r>
              <a:rPr lang="en-US" sz="1800" b="1" dirty="0" err="1">
                <a:effectLst/>
                <a:latin typeface="Calibri" panose="020F0502020204030204" pitchFamily="34" charset="0"/>
                <a:ea typeface="Times New Roman" panose="02020603050405020304" pitchFamily="18" charset="0"/>
              </a:rPr>
              <a:t>Cosima</a:t>
            </a:r>
            <a:r>
              <a:rPr lang="en-US" sz="1800" b="1" dirty="0">
                <a:effectLst/>
                <a:latin typeface="Calibri" panose="020F0502020204030204" pitchFamily="34" charset="0"/>
                <a:ea typeface="Times New Roman" panose="02020603050405020304" pitchFamily="18" charset="0"/>
              </a:rPr>
              <a:t>:</a:t>
            </a:r>
            <a:endParaRPr lang="en-CH" sz="1800" b="1"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Our aim is to</a:t>
            </a:r>
            <a:r>
              <a:rPr lang="en-CH" sz="1800" dirty="0">
                <a:effectLst/>
                <a:latin typeface="Calibri" panose="020F0502020204030204" pitchFamily="34" charset="0"/>
                <a:ea typeface="Times New Roman" panose="02020603050405020304" pitchFamily="18" charset="0"/>
              </a:rPr>
              <a:t> identify which services should be </a:t>
            </a:r>
            <a:r>
              <a:rPr lang="en-CH" sz="1800" u="sng" dirty="0">
                <a:effectLst/>
                <a:latin typeface="Calibri" panose="020F0502020204030204" pitchFamily="34" charset="0"/>
                <a:ea typeface="Times New Roman" panose="02020603050405020304" pitchFamily="18" charset="0"/>
              </a:rPr>
              <a:t>marketed</a:t>
            </a:r>
            <a:r>
              <a:rPr lang="en-CH" sz="1800" dirty="0">
                <a:effectLst/>
                <a:latin typeface="Calibri" panose="020F0502020204030204" pitchFamily="34" charset="0"/>
                <a:ea typeface="Times New Roman" panose="02020603050405020304" pitchFamily="18" charset="0"/>
              </a:rPr>
              <a:t> to </a:t>
            </a:r>
            <a:r>
              <a:rPr lang="en-US" sz="1800" dirty="0">
                <a:effectLst/>
                <a:latin typeface="Calibri" panose="020F0502020204030204" pitchFamily="34" charset="0"/>
                <a:ea typeface="Times New Roman" panose="02020603050405020304" pitchFamily="18" charset="0"/>
              </a:rPr>
              <a:t>corporate</a:t>
            </a:r>
            <a:r>
              <a:rPr lang="en-CH" sz="1800" dirty="0">
                <a:effectLst/>
                <a:latin typeface="Calibri" panose="020F0502020204030204" pitchFamily="34" charset="0"/>
                <a:ea typeface="Times New Roman" panose="02020603050405020304" pitchFamily="18" charset="0"/>
              </a:rPr>
              <a:t> travelers flying economy class to convince them to upgrade to business class. By doing so, we can enhance passenger satisfaction and drive profits for your airline.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determine which airline services to </a:t>
            </a:r>
            <a:r>
              <a:rPr lang="en-US" sz="1800" dirty="0">
                <a:effectLst/>
                <a:latin typeface="Calibri" panose="020F0502020204030204" pitchFamily="34" charset="0"/>
                <a:ea typeface="Times New Roman" panose="02020603050405020304" pitchFamily="18" charset="0"/>
              </a:rPr>
              <a:t>market</a:t>
            </a:r>
            <a:r>
              <a:rPr lang="en-CH" sz="1800" dirty="0">
                <a:effectLst/>
                <a:latin typeface="Calibri" panose="020F0502020204030204" pitchFamily="34" charset="0"/>
                <a:ea typeface="Times New Roman" panose="02020603050405020304" pitchFamily="18" charset="0"/>
              </a:rPr>
              <a:t>, we </a:t>
            </a:r>
            <a:r>
              <a:rPr lang="en-US" sz="1800" dirty="0">
                <a:effectLst/>
                <a:latin typeface="Calibri" panose="020F0502020204030204" pitchFamily="34" charset="0"/>
                <a:ea typeface="Times New Roman" panose="02020603050405020304" pitchFamily="18" charset="0"/>
              </a:rPr>
              <a:t>compared</a:t>
            </a:r>
            <a:r>
              <a:rPr lang="en-CH" sz="1800" dirty="0">
                <a:effectLst/>
                <a:latin typeface="Calibri" panose="020F0502020204030204" pitchFamily="34" charset="0"/>
                <a:ea typeface="Times New Roman" panose="02020603050405020304" pitchFamily="18" charset="0"/>
              </a:rPr>
              <a:t> passenger satisfaction</a:t>
            </a:r>
            <a:r>
              <a:rPr lang="en-US" sz="1800" dirty="0">
                <a:effectLst/>
                <a:latin typeface="Calibri" panose="020F0502020204030204" pitchFamily="34" charset="0"/>
                <a:ea typeface="Times New Roman" panose="02020603050405020304" pitchFamily="18" charset="0"/>
              </a:rPr>
              <a:t> of the airline services between</a:t>
            </a:r>
            <a:r>
              <a:rPr lang="en-CH" sz="1800" dirty="0">
                <a:effectLst/>
                <a:latin typeface="Calibri" panose="020F0502020204030204" pitchFamily="34" charset="0"/>
                <a:ea typeface="Times New Roman" panose="02020603050405020304" pitchFamily="18" charset="0"/>
              </a:rPr>
              <a:t> economy and business class. We evaluated 14 different services and calculated the percentage of passengers who were satisfied or very satisfied (rated 4 or 5 on a scale) in </a:t>
            </a:r>
            <a:r>
              <a:rPr lang="en-US" sz="1800" dirty="0">
                <a:effectLst/>
                <a:latin typeface="Calibri" panose="020F0502020204030204" pitchFamily="34" charset="0"/>
                <a:ea typeface="Times New Roman" panose="02020603050405020304" pitchFamily="18" charset="0"/>
              </a:rPr>
              <a:t>this two</a:t>
            </a:r>
            <a:r>
              <a:rPr lang="en-CH" sz="1800" dirty="0">
                <a:effectLst/>
                <a:latin typeface="Calibri" panose="020F0502020204030204" pitchFamily="34" charset="0"/>
                <a:ea typeface="Times New Roman" panose="02020603050405020304" pitchFamily="18" charset="0"/>
              </a:rPr>
              <a:t> class</a:t>
            </a:r>
            <a:r>
              <a:rPr lang="en-US" sz="1800" dirty="0">
                <a:effectLst/>
                <a:latin typeface="Calibri" panose="020F0502020204030204" pitchFamily="34" charset="0"/>
                <a:ea typeface="Times New Roman" panose="02020603050405020304" pitchFamily="18" charset="0"/>
              </a:rPr>
              <a:t>es</a:t>
            </a:r>
            <a:r>
              <a:rPr lang="en-CH" sz="1800" dirty="0">
                <a:effectLst/>
                <a:latin typeface="Calibri" panose="020F0502020204030204" pitchFamily="34" charset="0"/>
                <a:ea typeface="Times New Roman" panose="02020603050405020304" pitchFamily="18" charset="0"/>
              </a:rPr>
              <a:t>. Then, we c</a:t>
            </a:r>
            <a:r>
              <a:rPr lang="en-CH" sz="1800" u="sng" dirty="0">
                <a:effectLst/>
                <a:latin typeface="Calibri" panose="020F0502020204030204" pitchFamily="34" charset="0"/>
                <a:ea typeface="Times New Roman" panose="02020603050405020304" pitchFamily="18" charset="0"/>
              </a:rPr>
              <a:t>ompared</a:t>
            </a:r>
            <a:r>
              <a:rPr lang="en-CH" sz="1800" dirty="0">
                <a:effectLst/>
                <a:latin typeface="Calibri" panose="020F0502020204030204" pitchFamily="34" charset="0"/>
                <a:ea typeface="Times New Roman" panose="02020603050405020304" pitchFamily="18" charset="0"/>
              </a:rPr>
              <a:t> the proportions between economy and business class for each service to identify the largest differences.</a:t>
            </a:r>
            <a:endParaRPr lang="en-CH" sz="1800" dirty="0">
              <a:effectLst/>
              <a:latin typeface="Times New Roman" panose="02020603050405020304" pitchFamily="18" charset="0"/>
              <a:ea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C213657F-E9E0-704C-BC01-D825157ACA77}" type="slidenum">
              <a:rPr lang="en-CH" smtClean="0"/>
              <a:t>1</a:t>
            </a:fld>
            <a:endParaRPr lang="en-CH"/>
          </a:p>
        </p:txBody>
      </p:sp>
    </p:spTree>
    <p:extLst>
      <p:ext uri="{BB962C8B-B14F-4D97-AF65-F5344CB8AC3E}">
        <p14:creationId xmlns:p14="http://schemas.microsoft.com/office/powerpoint/2010/main" val="164263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116E-7B9A-6BCE-974D-2CC40237F7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FA7C2B-A914-1A89-5641-78A0AC9C4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7CCACB53-113F-F46E-BEA4-35566C3C4ECA}"/>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5" name="Footer Placeholder 4">
            <a:extLst>
              <a:ext uri="{FF2B5EF4-FFF2-40B4-BE49-F238E27FC236}">
                <a16:creationId xmlns:a16="http://schemas.microsoft.com/office/drawing/2014/main" id="{B9BA64EC-61EB-BC44-5D6E-63BE446E5E1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1FD867-3442-AF7F-4842-7925AA17470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71369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FAE2-5E56-12CD-A570-760223D5BA93}"/>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FEE723F-47A4-0082-657E-609165142C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3DC3157-0370-988C-9211-920265FC127B}"/>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5" name="Footer Placeholder 4">
            <a:extLst>
              <a:ext uri="{FF2B5EF4-FFF2-40B4-BE49-F238E27FC236}">
                <a16:creationId xmlns:a16="http://schemas.microsoft.com/office/drawing/2014/main" id="{F422AA63-DAF4-2775-FBF7-4B8147E126E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BE0B38-AC82-A345-EC2C-B686EF7FF33A}"/>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8307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2339E-5F73-3FC2-D4B7-191A414F78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EEDC7317-1917-F2F0-7095-892D412115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DB06AA3-F25C-22F9-026A-472C6B6C3C3E}"/>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5" name="Footer Placeholder 4">
            <a:extLst>
              <a:ext uri="{FF2B5EF4-FFF2-40B4-BE49-F238E27FC236}">
                <a16:creationId xmlns:a16="http://schemas.microsoft.com/office/drawing/2014/main" id="{80CCFB9D-B8D7-5AE2-6197-D87FD5A22D2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D4587A0-E5B4-9DF0-77A3-F388F179174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26114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AA70-27B6-8454-2319-978C0A4987D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DE3BC38-70B2-8CA5-D39A-30C98CD638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7A24F31-E9F1-C04A-07B4-46DEDC298F1B}"/>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5" name="Footer Placeholder 4">
            <a:extLst>
              <a:ext uri="{FF2B5EF4-FFF2-40B4-BE49-F238E27FC236}">
                <a16:creationId xmlns:a16="http://schemas.microsoft.com/office/drawing/2014/main" id="{EECFF432-F9DD-C400-B59F-E37773A38FC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818396-2130-3138-5688-41CBB381CAF8}"/>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25497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DCDC-C1D7-266C-6243-6D96FE37D3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B0A8AF7-12D1-09D1-42EE-2A8454729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91C7C6-E50F-D2B0-F889-EC341877FD0A}"/>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5" name="Footer Placeholder 4">
            <a:extLst>
              <a:ext uri="{FF2B5EF4-FFF2-40B4-BE49-F238E27FC236}">
                <a16:creationId xmlns:a16="http://schemas.microsoft.com/office/drawing/2014/main" id="{E8CF39FE-9207-9017-08EF-B256DDD4665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6D590BE-D4B3-C39C-2B48-B63B63B3980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82959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3409-4DDC-17C7-06E8-59282E11585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08AB52-83F1-2D08-A4D3-0B7A67B503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21FCB12-7209-F39D-99F7-9F70853DACF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FB818665-CA7C-ECD3-D88E-1BA14654E02E}"/>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6" name="Footer Placeholder 5">
            <a:extLst>
              <a:ext uri="{FF2B5EF4-FFF2-40B4-BE49-F238E27FC236}">
                <a16:creationId xmlns:a16="http://schemas.microsoft.com/office/drawing/2014/main" id="{4C8EC9BB-79D6-0666-462A-213750C9F9F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034C00F-3FA7-69C1-F98E-8625169E0AE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4399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84E4-6B51-DBD3-FF15-61D4A576993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381C6BE6-C5DA-8FDD-20ED-3B7ACBA72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2B84E5-F6E4-E535-0D1A-E81B4CD1C8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28C1A4E-001E-85D0-FA24-44E0F8E66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FBE23F-73B8-14C6-9560-DC36A9E8BB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973835C-6CF0-153C-2D21-1E9E723F0482}"/>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8" name="Footer Placeholder 7">
            <a:extLst>
              <a:ext uri="{FF2B5EF4-FFF2-40B4-BE49-F238E27FC236}">
                <a16:creationId xmlns:a16="http://schemas.microsoft.com/office/drawing/2014/main" id="{D1DD0F0C-21EE-5BFA-CE2D-47B579DCF13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ABD4B75-DAF8-67CB-0B70-F1936911085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65524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7200-412C-FC69-DC07-4A7C518A2DD8}"/>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8B381F2-BD28-B034-0390-AA9F4E7AF84A}"/>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4" name="Footer Placeholder 3">
            <a:extLst>
              <a:ext uri="{FF2B5EF4-FFF2-40B4-BE49-F238E27FC236}">
                <a16:creationId xmlns:a16="http://schemas.microsoft.com/office/drawing/2014/main" id="{0480B3BC-3F0A-5E21-E92E-75AD1D557A4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83A5D49-8F8B-629E-AD29-2B1EAF14EEA6}"/>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3150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35DC4-759E-58D0-AC9E-B5A6B854AEE2}"/>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3" name="Footer Placeholder 2">
            <a:extLst>
              <a:ext uri="{FF2B5EF4-FFF2-40B4-BE49-F238E27FC236}">
                <a16:creationId xmlns:a16="http://schemas.microsoft.com/office/drawing/2014/main" id="{25F5025D-C00D-D934-0387-2C1A625236C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32FD0E3-0364-53AD-563B-25BE0016421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91755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A234-7E76-FFC0-B24A-6E708B03C0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FDF9623-4D6C-66FD-9A9D-1FD26AFF8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E6AD678-9B19-7E9B-3EB4-0BA2CC948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A854C7-EEB1-DA97-AE42-52C52B72EDB5}"/>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6" name="Footer Placeholder 5">
            <a:extLst>
              <a:ext uri="{FF2B5EF4-FFF2-40B4-BE49-F238E27FC236}">
                <a16:creationId xmlns:a16="http://schemas.microsoft.com/office/drawing/2014/main" id="{9AF20A01-BBE4-7406-F269-0BBC099F299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670D204-077D-4CDA-B33A-8B681E71358D}"/>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0863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4765-410C-9C26-BE55-F07A44D0B2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69582DBC-665E-CE8A-E097-9CB054B46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E94D6E0-EA04-E13E-A43C-BEF22867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D35C8C-C57E-585C-9B49-9A7D1B6E462A}"/>
              </a:ext>
            </a:extLst>
          </p:cNvPr>
          <p:cNvSpPr>
            <a:spLocks noGrp="1"/>
          </p:cNvSpPr>
          <p:nvPr>
            <p:ph type="dt" sz="half" idx="10"/>
          </p:nvPr>
        </p:nvSpPr>
        <p:spPr/>
        <p:txBody>
          <a:bodyPr/>
          <a:lstStyle/>
          <a:p>
            <a:fld id="{C7C76689-8582-794D-9C38-C0FFCB35800C}" type="datetimeFigureOut">
              <a:rPr lang="en-CH" smtClean="0"/>
              <a:t>26.05.23</a:t>
            </a:fld>
            <a:endParaRPr lang="en-CH"/>
          </a:p>
        </p:txBody>
      </p:sp>
      <p:sp>
        <p:nvSpPr>
          <p:cNvPr id="6" name="Footer Placeholder 5">
            <a:extLst>
              <a:ext uri="{FF2B5EF4-FFF2-40B4-BE49-F238E27FC236}">
                <a16:creationId xmlns:a16="http://schemas.microsoft.com/office/drawing/2014/main" id="{B50CBC8B-9B57-6421-A1AB-CD999C79F12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B7899BF-D4F0-B3B5-BEC1-B10B1EB2F9F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1846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86B9A-1D56-BB81-0A26-6883CFB60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A79C1A2-3C5D-8FA5-E8C3-94EA10193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2CDF6F9-9D38-97E7-5E75-01B80B73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76689-8582-794D-9C38-C0FFCB35800C}" type="datetimeFigureOut">
              <a:rPr lang="en-CH" smtClean="0"/>
              <a:t>26.05.23</a:t>
            </a:fld>
            <a:endParaRPr lang="en-CH"/>
          </a:p>
        </p:txBody>
      </p:sp>
      <p:sp>
        <p:nvSpPr>
          <p:cNvPr id="5" name="Footer Placeholder 4">
            <a:extLst>
              <a:ext uri="{FF2B5EF4-FFF2-40B4-BE49-F238E27FC236}">
                <a16:creationId xmlns:a16="http://schemas.microsoft.com/office/drawing/2014/main" id="{74BC9AB8-B0E4-F383-68DB-791DE03AE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FCB15CC-CDD7-B504-1457-4C0331B88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D7F7A-1A19-CA4E-A073-E29A2C32AAD1}" type="slidenum">
              <a:rPr lang="en-CH" smtClean="0"/>
              <a:t>‹#›</a:t>
            </a:fld>
            <a:endParaRPr lang="en-CH"/>
          </a:p>
        </p:txBody>
      </p:sp>
    </p:spTree>
    <p:extLst>
      <p:ext uri="{BB962C8B-B14F-4D97-AF65-F5344CB8AC3E}">
        <p14:creationId xmlns:p14="http://schemas.microsoft.com/office/powerpoint/2010/main" val="147309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group of people in a waiting area&#10;&#10;Description automatically generated with low confidence">
            <a:extLst>
              <a:ext uri="{FF2B5EF4-FFF2-40B4-BE49-F238E27FC236}">
                <a16:creationId xmlns:a16="http://schemas.microsoft.com/office/drawing/2014/main" id="{D4419C94-76B9-9F65-F7BA-9E63DE98DB89}"/>
              </a:ext>
            </a:extLst>
          </p:cNvPr>
          <p:cNvPicPr>
            <a:picLocks noChangeAspect="1"/>
          </p:cNvPicPr>
          <p:nvPr/>
        </p:nvPicPr>
        <p:blipFill rotWithShape="1">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263267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5420A1-6C0B-544D-9833-B993595E1B9C}"/>
              </a:ext>
            </a:extLst>
          </p:cNvPr>
          <p:cNvPicPr>
            <a:picLocks noChangeAspect="1"/>
          </p:cNvPicPr>
          <p:nvPr/>
        </p:nvPicPr>
        <p:blipFill>
          <a:blip r:embed="rId2"/>
          <a:stretch>
            <a:fillRect/>
          </a:stretch>
        </p:blipFill>
        <p:spPr>
          <a:xfrm>
            <a:off x="-1" y="1016"/>
            <a:ext cx="12188951" cy="6854252"/>
          </a:xfrm>
          <a:prstGeom prst="rect">
            <a:avLst/>
          </a:prstGeom>
        </p:spPr>
      </p:pic>
      <p:sp>
        <p:nvSpPr>
          <p:cNvPr id="32" name="Rectangle 31">
            <a:extLst>
              <a:ext uri="{FF2B5EF4-FFF2-40B4-BE49-F238E27FC236}">
                <a16:creationId xmlns:a16="http://schemas.microsoft.com/office/drawing/2014/main" id="{1764A936-E2FA-5007-31CF-CA456E7E1E18}"/>
              </a:ext>
            </a:extLst>
          </p:cNvPr>
          <p:cNvSpPr/>
          <p:nvPr/>
        </p:nvSpPr>
        <p:spPr>
          <a:xfrm>
            <a:off x="5973054" y="626675"/>
            <a:ext cx="5281999" cy="5657492"/>
          </a:xfrm>
          <a:prstGeom prst="rect">
            <a:avLst/>
          </a:prstGeom>
          <a:solidFill>
            <a:srgbClr val="B6D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Left Brace 20">
            <a:extLst>
              <a:ext uri="{FF2B5EF4-FFF2-40B4-BE49-F238E27FC236}">
                <a16:creationId xmlns:a16="http://schemas.microsoft.com/office/drawing/2014/main" id="{8B0C6770-7F46-1458-E7D0-82AA07AE2293}"/>
              </a:ext>
            </a:extLst>
          </p:cNvPr>
          <p:cNvSpPr/>
          <p:nvPr/>
        </p:nvSpPr>
        <p:spPr>
          <a:xfrm>
            <a:off x="2786905" y="882540"/>
            <a:ext cx="402294" cy="1223979"/>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9" name="Left Brace 18">
            <a:extLst>
              <a:ext uri="{FF2B5EF4-FFF2-40B4-BE49-F238E27FC236}">
                <a16:creationId xmlns:a16="http://schemas.microsoft.com/office/drawing/2014/main" id="{7758D39D-AAFB-70DB-9584-69F66BEC1BF7}"/>
              </a:ext>
            </a:extLst>
          </p:cNvPr>
          <p:cNvSpPr/>
          <p:nvPr/>
        </p:nvSpPr>
        <p:spPr>
          <a:xfrm>
            <a:off x="2786905" y="2201112"/>
            <a:ext cx="402294" cy="2867056"/>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7" name="Left Brace 16">
            <a:extLst>
              <a:ext uri="{FF2B5EF4-FFF2-40B4-BE49-F238E27FC236}">
                <a16:creationId xmlns:a16="http://schemas.microsoft.com/office/drawing/2014/main" id="{937F9889-E6CB-5C1E-9809-7951F6E5D59C}"/>
              </a:ext>
            </a:extLst>
          </p:cNvPr>
          <p:cNvSpPr/>
          <p:nvPr/>
        </p:nvSpPr>
        <p:spPr>
          <a:xfrm>
            <a:off x="2786905" y="5162762"/>
            <a:ext cx="402294" cy="65997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cxnSp>
        <p:nvCxnSpPr>
          <p:cNvPr id="4" name="Straight Connector 3">
            <a:extLst>
              <a:ext uri="{FF2B5EF4-FFF2-40B4-BE49-F238E27FC236}">
                <a16:creationId xmlns:a16="http://schemas.microsoft.com/office/drawing/2014/main" id="{2EDF8D28-1B5D-0127-107B-3889BF53B111}"/>
              </a:ext>
            </a:extLst>
          </p:cNvPr>
          <p:cNvCxnSpPr/>
          <p:nvPr/>
        </p:nvCxnSpPr>
        <p:spPr>
          <a:xfrm>
            <a:off x="4035972" y="4761186"/>
            <a:ext cx="1839311"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3D9DA2-8FFC-1C96-29B1-C0CC9FC259B6}"/>
              </a:ext>
            </a:extLst>
          </p:cNvPr>
          <p:cNvCxnSpPr>
            <a:cxnSpLocks/>
          </p:cNvCxnSpPr>
          <p:nvPr/>
        </p:nvCxnSpPr>
        <p:spPr>
          <a:xfrm>
            <a:off x="5474525" y="6310984"/>
            <a:ext cx="500055"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0E0262E-AAAC-1910-682B-6356C192703A}"/>
              </a:ext>
            </a:extLst>
          </p:cNvPr>
          <p:cNvPicPr>
            <a:picLocks noChangeAspect="1"/>
          </p:cNvPicPr>
          <p:nvPr/>
        </p:nvPicPr>
        <p:blipFill rotWithShape="1">
          <a:blip r:embed="rId3"/>
          <a:srcRect r="1418"/>
          <a:stretch/>
        </p:blipFill>
        <p:spPr>
          <a:xfrm>
            <a:off x="5974580" y="757990"/>
            <a:ext cx="5282000" cy="5499360"/>
          </a:xfrm>
          <a:prstGeom prst="rect">
            <a:avLst/>
          </a:prstGeom>
        </p:spPr>
      </p:pic>
      <p:sp>
        <p:nvSpPr>
          <p:cNvPr id="9" name="Rectangle 8">
            <a:extLst>
              <a:ext uri="{FF2B5EF4-FFF2-40B4-BE49-F238E27FC236}">
                <a16:creationId xmlns:a16="http://schemas.microsoft.com/office/drawing/2014/main" id="{418F8AA8-73E1-1C2A-0C39-D4891DF51B48}"/>
              </a:ext>
            </a:extLst>
          </p:cNvPr>
          <p:cNvSpPr/>
          <p:nvPr/>
        </p:nvSpPr>
        <p:spPr>
          <a:xfrm>
            <a:off x="11255053" y="784805"/>
            <a:ext cx="121420" cy="5499361"/>
          </a:xfrm>
          <a:prstGeom prst="rect">
            <a:avLst/>
          </a:prstGeom>
          <a:solidFill>
            <a:srgbClr val="B6D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Tree>
    <p:extLst>
      <p:ext uri="{BB962C8B-B14F-4D97-AF65-F5344CB8AC3E}">
        <p14:creationId xmlns:p14="http://schemas.microsoft.com/office/powerpoint/2010/main" val="142390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312</Words>
  <Application>Microsoft Macintosh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Viviane Pinti</dc:creator>
  <cp:lastModifiedBy>Viviane Pinti</cp:lastModifiedBy>
  <cp:revision>8</cp:revision>
  <dcterms:created xsi:type="dcterms:W3CDTF">2023-05-01T17:52:53Z</dcterms:created>
  <dcterms:modified xsi:type="dcterms:W3CDTF">2023-05-26T14:23:35Z</dcterms:modified>
</cp:coreProperties>
</file>