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56" r:id="rId5"/>
    <p:sldId id="259" r:id="rId6"/>
    <p:sldId id="260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6FF"/>
    <a:srgbClr val="96BAF2"/>
    <a:srgbClr val="B6D5F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432"/>
  </p:normalViewPr>
  <p:slideViewPr>
    <p:cSldViewPr snapToGrid="0">
      <p:cViewPr varScale="1">
        <p:scale>
          <a:sx n="96" d="100"/>
          <a:sy n="96" d="100"/>
        </p:scale>
        <p:origin x="1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5C50-5966-7F47-B65F-115231D8156F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657F-E9E0-704C-BC01-D825157AC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388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657F-E9E0-704C-BC01-D825157ACA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63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657F-E9E0-704C-BC01-D825157ACA7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31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Ideen hinter den Plots darstellen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657F-E9E0-704C-BC01-D825157ACA7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63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116E-7B9A-6BCE-974D-2CC40237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7C2B-A914-1A89-5641-78A0AC9C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CB53-113F-F46E-BEA4-35566C3C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64EC-61EB-BC44-5D6E-63BE446E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D867-3442-AF7F-4842-7925AA17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36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FAE2-5E56-12CD-A570-760223D5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723F-47A4-0082-657E-60916514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3157-0370-988C-9211-920265FC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AA63-DAF4-2775-FBF7-4B8147E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0B38-AC82-A345-EC2C-B686EF7F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307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2339E-5F73-3FC2-D4B7-191A414F7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C7317-1917-F2F0-7095-892D4121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6AA3-F25C-22F9-026A-472C6B6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FB9D-B8D7-5AE2-6197-D87FD5A2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87A0-E5B4-9DF0-77A3-F388F179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11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AA70-27B6-8454-2319-978C0A49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BC38-70B2-8CA5-D39A-30C98CD6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4F31-E9F1-C04A-07B4-46DEDC29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F432-F9DD-C400-B59F-E37773A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8396-2130-3138-5688-41CBB381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497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DCDC-C1D7-266C-6243-6D96FE37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A8AF7-12D1-09D1-42EE-2A845472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C7C6-E50F-D2B0-F889-EC341877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39FE-9207-9017-08EF-B256DDD4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90BE-D4B3-C39C-2B48-B63B63B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95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409-4DDC-17C7-06E8-59282E11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AB52-83F1-2D08-A4D3-0B7A67B50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FCB12-7209-F39D-99F7-9F70853DA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665-CA7C-ECD3-D88E-1BA14654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EC9BB-79D6-0666-462A-213750C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C00F-3FA7-69C1-F98E-8625169E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9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4E4-6B51-DBD3-FF15-61D4A576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6BE6-C5DA-8FDD-20ED-3B7ACBA7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84E5-F6E4-E535-0D1A-E81B4CD1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C1A4E-001E-85D0-FA24-44E0F8E6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E23F-73B8-14C6-9560-DC36A9E8B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3835C-6CF0-153C-2D21-1E9E723F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D0F0C-21EE-5BFA-CE2D-47B579DC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D4B75-DAF8-67CB-0B70-F1936911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524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7200-412C-FC69-DC07-4A7C518A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381F2-BD28-B034-0390-AA9F4E7A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0B3BC-3F0A-5E21-E92E-75AD1D55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5D49-8F8B-629E-AD29-2B1EAF14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5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35DC4-759E-58D0-AC9E-B5A6B854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5025D-C00D-D934-0387-2C1A6252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D0E3-0364-53AD-563B-25BE0016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755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234-7E76-FFC0-B24A-6E708B03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9623-4D6C-66FD-9A9D-1FD26AFF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AD678-9B19-7E9B-3EB4-0BA2CC94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54C7-EEB1-DA97-AE42-52C52B7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0A01-BBE4-7406-F269-0BBC099F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D204-077D-4CDA-B33A-8B681E71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86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4765-410C-9C26-BE55-F07A44D0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82DBC-665E-CE8A-E097-9CB054B4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4D6E0-EA04-E13E-A43C-BEF228672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5C8C-C57E-585C-9B49-9A7D1B6E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BC8B-9B57-6421-A1AB-CD999C79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899BF-D4F0-B3B5-BEC1-B10B1EB2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46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86B9A-1D56-BB81-0A26-6883CFB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C1A2-3C5D-8FA5-E8C3-94EA1019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F6F9-9D38-97E7-5E75-01B80B73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9AB8-B0E4-F383-68DB-791DE03AE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15CC-CDD7-B504-1457-4C0331B8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30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in a waiting area&#10;&#10;Description automatically generated with low confidence">
            <a:extLst>
              <a:ext uri="{FF2B5EF4-FFF2-40B4-BE49-F238E27FC236}">
                <a16:creationId xmlns:a16="http://schemas.microsoft.com/office/drawing/2014/main" id="{D4419C94-76B9-9F65-F7BA-9E63DE98D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98F28-8501-BA12-EF1C-3C9C993BB560}"/>
              </a:ext>
            </a:extLst>
          </p:cNvPr>
          <p:cNvSpPr txBox="1"/>
          <p:nvPr/>
        </p:nvSpPr>
        <p:spPr>
          <a:xfrm>
            <a:off x="757784" y="1085242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Rese</a:t>
            </a:r>
            <a:r>
              <a:rPr lang="en-GB" dirty="0" err="1"/>
              <a:t>ar</a:t>
            </a:r>
            <a:r>
              <a:rPr lang="en-CH" dirty="0"/>
              <a:t>ch Aim + motivation </a:t>
            </a: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Are you looking to boost passenger satisfaction and increase profits for your airline? Look no further than your business class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passengers and potential business class passengers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With 70% of your total profit coming from these passengers, it's clear that they're crucial to your success.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the potential decrease in air travel due to climate change, it becomes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vital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focus on customer satisfaction in order to stay ahead of the competition.</a:t>
            </a:r>
          </a:p>
          <a:p>
            <a:endParaRPr lang="en-CH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aim is to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identify which services should be </a:t>
            </a:r>
            <a:r>
              <a:rPr lang="en-CH" sz="18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marketed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corporate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travelers flying economy class to convince them to upgrade to business class. By doing so, we can enhance passenger satisfaction and drive profits for your airline.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Dataset: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'US Airline passenger satisfaction’ 2015 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355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98F28-8501-BA12-EF1C-3C9C993BB560}"/>
              </a:ext>
            </a:extLst>
          </p:cNvPr>
          <p:cNvSpPr txBox="1"/>
          <p:nvPr/>
        </p:nvSpPr>
        <p:spPr>
          <a:xfrm>
            <a:off x="426479" y="197346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Methods:  Vorgang step by step </a:t>
            </a:r>
            <a:r>
              <a:rPr lang="en-CH" dirty="0">
                <a:sym typeface="Wingdings" pitchFamily="2" charset="2"/>
              </a:rPr>
              <a:t> picture of markdown file; NA’s</a:t>
            </a:r>
          </a:p>
          <a:p>
            <a:endParaRPr lang="en-CH" dirty="0">
              <a:sym typeface="Wingdings" pitchFamily="2" charset="2"/>
            </a:endParaRPr>
          </a:p>
          <a:p>
            <a:endParaRPr lang="en-CH" dirty="0">
              <a:sym typeface="Wingdings" pitchFamily="2" charset="2"/>
            </a:endParaRPr>
          </a:p>
          <a:p>
            <a:r>
              <a:rPr lang="en-CH" dirty="0">
                <a:sym typeface="Wingdings" pitchFamily="2" charset="2"/>
              </a:rPr>
              <a:t>1) Data Wrangling: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sym typeface="Wingdings" pitchFamily="2" charset="2"/>
              </a:rPr>
              <a:t>Created subset only with necessary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sym typeface="Wingdings" pitchFamily="2" charset="2"/>
              </a:rPr>
              <a:t>NA’s analysis: </a:t>
            </a: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 each satisfaction variable: between mind. 0% ; max: 5.14% (mean: 0.8%)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Final plot only works with data from corporate travelers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sym typeface="Wingdings" pitchFamily="2" charset="2"/>
            </a:endParaRPr>
          </a:p>
          <a:p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2) Generate first Insight: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Investigated the different mean satisfaction between corporate and personal </a:t>
            </a:r>
            <a:r>
              <a:rPr lang="en-US" dirty="0" err="1">
                <a:latin typeface="Calibri" panose="020F0502020204030204" pitchFamily="34" charset="0"/>
                <a:sym typeface="Wingdings" pitchFamily="2" charset="2"/>
              </a:rPr>
              <a:t>travellers</a:t>
            </a: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 between Business and Eco class: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Corporate travelers were less satisfied in </a:t>
            </a:r>
            <a:r>
              <a:rPr lang="en-US" dirty="0" err="1">
                <a:latin typeface="Calibri" panose="020F0502020204030204" pitchFamily="34" charset="0"/>
                <a:sym typeface="Wingdings" pitchFamily="2" charset="2"/>
              </a:rPr>
              <a:t>economoy</a:t>
            </a: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 class than personal travelers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Corporate travelers were more satisfied in business class than personal travelers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- Needs of corporate travelers are not fully met in </a:t>
            </a:r>
            <a:r>
              <a:rPr lang="en-US" dirty="0" err="1">
                <a:latin typeface="Calibri" panose="020F0502020204030204" pitchFamily="34" charset="0"/>
                <a:sym typeface="Wingdings" pitchFamily="2" charset="2"/>
              </a:rPr>
              <a:t>economoy</a:t>
            </a: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 class &amp; they would be more </a:t>
            </a:r>
            <a:r>
              <a:rPr lang="en-US" dirty="0" err="1">
                <a:latin typeface="Calibri" panose="020F0502020204030204" pitchFamily="34" charset="0"/>
                <a:sym typeface="Wingdings" pitchFamily="2" charset="2"/>
              </a:rPr>
              <a:t>satifisied</a:t>
            </a: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 upgrading to business class </a:t>
            </a:r>
          </a:p>
          <a:p>
            <a:pPr lvl="1"/>
            <a:endParaRPr lang="en-US" dirty="0">
              <a:latin typeface="Calibri" panose="020F0502020204030204" pitchFamily="34" charset="0"/>
              <a:sym typeface="Wingdings" pitchFamily="2" charset="2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Tried a few plots to answer our research question: (following slides)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1541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034F81F1-F282-A23B-2FF9-3A1B8C786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9834A-7379-C6A5-30A4-C16478F7E77D}"/>
              </a:ext>
            </a:extLst>
          </p:cNvPr>
          <p:cNvSpPr txBox="1"/>
          <p:nvPr/>
        </p:nvSpPr>
        <p:spPr>
          <a:xfrm>
            <a:off x="2133600" y="692727"/>
            <a:ext cx="615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Final Plot </a:t>
            </a:r>
          </a:p>
          <a:p>
            <a:endParaRPr lang="en-CH" dirty="0"/>
          </a:p>
          <a:p>
            <a:endParaRPr lang="en-CH" dirty="0"/>
          </a:p>
          <a:p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3) Computation of </a:t>
            </a:r>
            <a:r>
              <a:rPr lang="en-US" dirty="0" err="1">
                <a:latin typeface="Calibri" panose="020F0502020204030204" pitchFamily="34" charset="0"/>
                <a:sym typeface="Wingdings" pitchFamily="2" charset="2"/>
              </a:rPr>
              <a:t>porportions</a:t>
            </a:r>
            <a:r>
              <a:rPr lang="en-US" dirty="0">
                <a:latin typeface="Calibri" panose="020F0502020204030204" pitchFamily="34" charset="0"/>
                <a:sym typeface="Wingdings" pitchFamily="2" charset="2"/>
              </a:rPr>
              <a:t> and deltas </a:t>
            </a:r>
            <a:endParaRPr lang="en-CH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evaluated 14 different services and calculated the percentage of passengers who were satisfied or very satisfied (rated 4 or 5 on a scale) in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two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class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Then, we c</a:t>
            </a:r>
            <a:r>
              <a:rPr lang="en-CH" sz="18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ompared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the proportions between economy and business class for each service to identify the largest differences.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H" dirty="0"/>
          </a:p>
          <a:p>
            <a:r>
              <a:rPr lang="en-CH" dirty="0"/>
              <a:t>Plot erklären wie er aufgebaut ist 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 resultate + implications &amp; Methode  </a:t>
            </a:r>
          </a:p>
        </p:txBody>
      </p:sp>
    </p:spTree>
    <p:extLst>
      <p:ext uri="{BB962C8B-B14F-4D97-AF65-F5344CB8AC3E}">
        <p14:creationId xmlns:p14="http://schemas.microsoft.com/office/powerpoint/2010/main" val="161167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9834A-7379-C6A5-30A4-C16478F7E77D}"/>
              </a:ext>
            </a:extLst>
          </p:cNvPr>
          <p:cNvSpPr txBox="1"/>
          <p:nvPr/>
        </p:nvSpPr>
        <p:spPr>
          <a:xfrm>
            <a:off x="2133600" y="692727"/>
            <a:ext cx="6151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Limitations 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pPr marL="285750" indent="-285750">
              <a:buFont typeface="Wingdings" pitchFamily="2" charset="2"/>
              <a:buChar char="à"/>
            </a:pPr>
            <a:r>
              <a:rPr lang="en-CH" dirty="0">
                <a:sym typeface="Wingdings" pitchFamily="2" charset="2"/>
              </a:rPr>
              <a:t>Data set precovid 2015: airtravel might have changed quite a bit</a:t>
            </a:r>
          </a:p>
          <a:p>
            <a:pPr marL="285750" indent="-285750">
              <a:buFont typeface="Wingdings" pitchFamily="2" charset="2"/>
              <a:buChar char="à"/>
            </a:pPr>
            <a:endParaRPr lang="en-CH" dirty="0"/>
          </a:p>
          <a:p>
            <a:pPr marL="285750" indent="-285750">
              <a:buFont typeface="Wingdings" pitchFamily="2" charset="2"/>
              <a:buChar char="à"/>
            </a:pPr>
            <a:endParaRPr lang="en-CH" dirty="0"/>
          </a:p>
          <a:p>
            <a:pPr marL="285750" indent="-285750">
              <a:buFont typeface="Wingdings" pitchFamily="2" charset="2"/>
              <a:buChar char="à"/>
            </a:pPr>
            <a:endParaRPr lang="en-CH" dirty="0"/>
          </a:p>
          <a:p>
            <a:pPr marL="285750" indent="-285750">
              <a:buFont typeface="Wingdings" pitchFamily="2" charset="2"/>
              <a:buChar char="à"/>
            </a:pPr>
            <a:endParaRPr lang="en-CH" dirty="0"/>
          </a:p>
          <a:p>
            <a:r>
              <a:rPr lang="en-CH" dirty="0"/>
              <a:t>Relektion</a:t>
            </a:r>
          </a:p>
          <a:p>
            <a:r>
              <a:rPr lang="en-CH" dirty="0"/>
              <a:t>- </a:t>
            </a:r>
            <a:r>
              <a:rPr lang="en-GB" dirty="0"/>
              <a:t>N</a:t>
            </a:r>
            <a:r>
              <a:rPr lang="en-CH" dirty="0"/>
              <a:t>icht immer inferenzstatistik betreiben (haben wir direkt gemacht) </a:t>
            </a:r>
          </a:p>
        </p:txBody>
      </p:sp>
    </p:spTree>
    <p:extLst>
      <p:ext uri="{BB962C8B-B14F-4D97-AF65-F5344CB8AC3E}">
        <p14:creationId xmlns:p14="http://schemas.microsoft.com/office/powerpoint/2010/main" val="36688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196</TotalTime>
  <Words>378</Words>
  <Application>Microsoft Macintosh PowerPoint</Application>
  <PresentationFormat>Widescreen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Viviane Pinti</dc:creator>
  <cp:lastModifiedBy>Viviane Pinti</cp:lastModifiedBy>
  <cp:revision>11</cp:revision>
  <dcterms:created xsi:type="dcterms:W3CDTF">2023-05-01T17:52:53Z</dcterms:created>
  <dcterms:modified xsi:type="dcterms:W3CDTF">2023-05-12T12:39:23Z</dcterms:modified>
</cp:coreProperties>
</file>