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84" r:id="rId10"/>
    <p:sldId id="275" r:id="rId11"/>
    <p:sldId id="268" r:id="rId12"/>
    <p:sldId id="267" r:id="rId13"/>
    <p:sldId id="271" r:id="rId14"/>
    <p:sldId id="285" r:id="rId15"/>
    <p:sldId id="272" r:id="rId16"/>
    <p:sldId id="286" r:id="rId17"/>
    <p:sldId id="287" r:id="rId18"/>
    <p:sldId id="270" r:id="rId19"/>
    <p:sldId id="280" r:id="rId20"/>
    <p:sldId id="273" r:id="rId21"/>
    <p:sldId id="278" r:id="rId22"/>
    <p:sldId id="276" r:id="rId23"/>
    <p:sldId id="283" r:id="rId24"/>
    <p:sldId id="265" r:id="rId25"/>
    <p:sldId id="266" r:id="rId26"/>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Clear Sans Regular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488"/>
    <a:srgbClr val="461B49"/>
    <a:srgbClr val="A100FF"/>
    <a:srgbClr val="2831A2"/>
    <a:srgbClr val="883C84"/>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5268" autoAdjust="0"/>
  </p:normalViewPr>
  <p:slideViewPr>
    <p:cSldViewPr>
      <p:cViewPr varScale="1">
        <p:scale>
          <a:sx n="58" d="100"/>
          <a:sy n="58" d="100"/>
        </p:scale>
        <p:origin x="595"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21514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0847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344264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3177216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extLst>
      <p:ext uri="{BB962C8B-B14F-4D97-AF65-F5344CB8AC3E}">
        <p14:creationId xmlns:p14="http://schemas.microsoft.com/office/powerpoint/2010/main" val="397323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extLst>
      <p:ext uri="{BB962C8B-B14F-4D97-AF65-F5344CB8AC3E}">
        <p14:creationId xmlns:p14="http://schemas.microsoft.com/office/powerpoint/2010/main" val="1015609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extLst>
      <p:ext uri="{BB962C8B-B14F-4D97-AF65-F5344CB8AC3E}">
        <p14:creationId xmlns:p14="http://schemas.microsoft.com/office/powerpoint/2010/main" val="237560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extLst>
      <p:ext uri="{BB962C8B-B14F-4D97-AF65-F5344CB8AC3E}">
        <p14:creationId xmlns:p14="http://schemas.microsoft.com/office/powerpoint/2010/main" val="850740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extLst>
      <p:ext uri="{BB962C8B-B14F-4D97-AF65-F5344CB8AC3E}">
        <p14:creationId xmlns:p14="http://schemas.microsoft.com/office/powerpoint/2010/main" val="294742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extLst>
      <p:ext uri="{BB962C8B-B14F-4D97-AF65-F5344CB8AC3E}">
        <p14:creationId xmlns:p14="http://schemas.microsoft.com/office/powerpoint/2010/main" val="3445930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extLst>
      <p:ext uri="{BB962C8B-B14F-4D97-AF65-F5344CB8AC3E}">
        <p14:creationId xmlns:p14="http://schemas.microsoft.com/office/powerpoint/2010/main" val="3695387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extLst>
      <p:ext uri="{BB962C8B-B14F-4D97-AF65-F5344CB8AC3E}">
        <p14:creationId xmlns:p14="http://schemas.microsoft.com/office/powerpoint/2010/main" val="2762864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extLst>
      <p:ext uri="{BB962C8B-B14F-4D97-AF65-F5344CB8AC3E}">
        <p14:creationId xmlns:p14="http://schemas.microsoft.com/office/powerpoint/2010/main" val="2877358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24</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25</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36399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9" name="Group 28">
            <a:extLst>
              <a:ext uri="{FF2B5EF4-FFF2-40B4-BE49-F238E27FC236}">
                <a16:creationId xmlns:a16="http://schemas.microsoft.com/office/drawing/2014/main" id="{C077ADBA-51C9-48BD-82FF-3D564440C4A1}"/>
              </a:ext>
            </a:extLst>
          </p:cNvPr>
          <p:cNvGrpSpPr/>
          <p:nvPr/>
        </p:nvGrpSpPr>
        <p:grpSpPr>
          <a:xfrm>
            <a:off x="1143000" y="336322"/>
            <a:ext cx="14554200" cy="4067960"/>
            <a:chOff x="1143000" y="336322"/>
            <a:chExt cx="14554200" cy="4067960"/>
          </a:xfrm>
        </p:grpSpPr>
        <p:sp>
          <p:nvSpPr>
            <p:cNvPr id="25" name="Oval 24">
              <a:extLst>
                <a:ext uri="{FF2B5EF4-FFF2-40B4-BE49-F238E27FC236}">
                  <a16:creationId xmlns:a16="http://schemas.microsoft.com/office/drawing/2014/main" id="{1BD75024-FAA7-46A9-881A-57666A542441}"/>
                </a:ext>
              </a:extLst>
            </p:cNvPr>
            <p:cNvSpPr/>
            <p:nvPr/>
          </p:nvSpPr>
          <p:spPr>
            <a:xfrm>
              <a:off x="1143000" y="336322"/>
              <a:ext cx="14554200" cy="40679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4">
              <a:extLst>
                <a:ext uri="{FF2B5EF4-FFF2-40B4-BE49-F238E27FC236}">
                  <a16:creationId xmlns:a16="http://schemas.microsoft.com/office/drawing/2014/main" id="{5CCB0DB7-B380-45BC-9F9A-84FAC9F2F1BD}"/>
                </a:ext>
              </a:extLst>
            </p:cNvPr>
            <p:cNvSpPr txBox="1"/>
            <p:nvPr/>
          </p:nvSpPr>
          <p:spPr>
            <a:xfrm>
              <a:off x="2968635" y="871836"/>
              <a:ext cx="10902930" cy="2734788"/>
            </a:xfrm>
            <a:prstGeom prst="rect">
              <a:avLst/>
            </a:prstGeom>
          </p:spPr>
          <p:txBody>
            <a:bodyPr wrap="square" lIns="0" tIns="0" rIns="0" bIns="0" rtlCol="0" anchor="t">
              <a:spAutoFit/>
            </a:bodyPr>
            <a:lstStyle/>
            <a:p>
              <a:pPr algn="ctr">
                <a:lnSpc>
                  <a:spcPts val="11059"/>
                </a:lnSpc>
              </a:pPr>
              <a:r>
                <a:rPr lang="en-US" sz="6000" b="1" spc="-105" dirty="0">
                  <a:solidFill>
                    <a:srgbClr val="2831A2"/>
                  </a:solidFill>
                  <a:latin typeface="Graphik Regular" panose="020B0503030202060203" pitchFamily="34" charset="0"/>
                </a:rPr>
                <a:t>EXPLORATORY DATA ANALYTICS</a:t>
              </a:r>
            </a:p>
            <a:p>
              <a:pPr algn="ctr">
                <a:lnSpc>
                  <a:spcPts val="11059"/>
                </a:lnSpc>
              </a:pPr>
              <a:r>
                <a:rPr lang="en-US" sz="6000" b="1" spc="-105" dirty="0">
                  <a:solidFill>
                    <a:srgbClr val="2831A2"/>
                  </a:solidFill>
                  <a:latin typeface="Graphik Regular" panose="020B0503030202060203" pitchFamily="34" charset="0"/>
                </a:rPr>
                <a:t>STERLING E-COMMERCE COMPANY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1200" y="9443358"/>
            <a:ext cx="16252074" cy="799890"/>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333037" y="9099208"/>
            <a:ext cx="1381600" cy="124128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7297401" y="0"/>
            <a:ext cx="990599" cy="9525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3">
            <a:extLst>
              <a:ext uri="{FF2B5EF4-FFF2-40B4-BE49-F238E27FC236}">
                <a16:creationId xmlns:a16="http://schemas.microsoft.com/office/drawing/2014/main" id="{CB55CDEF-D788-4F51-80C2-C0FA0A7E196D}"/>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grpSp>
        <p:nvGrpSpPr>
          <p:cNvPr id="30" name="Group 29">
            <a:extLst>
              <a:ext uri="{FF2B5EF4-FFF2-40B4-BE49-F238E27FC236}">
                <a16:creationId xmlns:a16="http://schemas.microsoft.com/office/drawing/2014/main" id="{ED406F52-153F-4316-8E9F-C492DA1C3920}"/>
              </a:ext>
            </a:extLst>
          </p:cNvPr>
          <p:cNvGrpSpPr/>
          <p:nvPr/>
        </p:nvGrpSpPr>
        <p:grpSpPr>
          <a:xfrm>
            <a:off x="450902" y="764674"/>
            <a:ext cx="16619290" cy="9518889"/>
            <a:chOff x="450902" y="764674"/>
            <a:chExt cx="16619290" cy="9518889"/>
          </a:xfrm>
        </p:grpSpPr>
        <p:pic>
          <p:nvPicPr>
            <p:cNvPr id="28" name="Picture 27">
              <a:extLst>
                <a:ext uri="{FF2B5EF4-FFF2-40B4-BE49-F238E27FC236}">
                  <a16:creationId xmlns:a16="http://schemas.microsoft.com/office/drawing/2014/main" id="{91075B92-8FF1-48D1-8443-BD9155C93C37}"/>
                </a:ext>
              </a:extLst>
            </p:cNvPr>
            <p:cNvPicPr>
              <a:picLocks noChangeAspect="1"/>
            </p:cNvPicPr>
            <p:nvPr/>
          </p:nvPicPr>
          <p:blipFill>
            <a:blip r:embed="rId7"/>
            <a:stretch>
              <a:fillRect/>
            </a:stretch>
          </p:blipFill>
          <p:spPr>
            <a:xfrm>
              <a:off x="450902" y="764674"/>
              <a:ext cx="16619290" cy="9518889"/>
            </a:xfrm>
            <a:prstGeom prst="rect">
              <a:avLst/>
            </a:prstGeom>
          </p:spPr>
        </p:pic>
        <p:sp>
          <p:nvSpPr>
            <p:cNvPr id="27" name="TextBox 26">
              <a:extLst>
                <a:ext uri="{FF2B5EF4-FFF2-40B4-BE49-F238E27FC236}">
                  <a16:creationId xmlns:a16="http://schemas.microsoft.com/office/drawing/2014/main" id="{79D3473E-79B0-4F92-801F-5A7BF4B97684}"/>
                </a:ext>
              </a:extLst>
            </p:cNvPr>
            <p:cNvSpPr txBox="1"/>
            <p:nvPr/>
          </p:nvSpPr>
          <p:spPr>
            <a:xfrm rot="16200000">
              <a:off x="229984" y="4222335"/>
              <a:ext cx="1266437" cy="461665"/>
            </a:xfrm>
            <a:prstGeom prst="rect">
              <a:avLst/>
            </a:prstGeom>
            <a:noFill/>
          </p:spPr>
          <p:txBody>
            <a:bodyPr wrap="none" rtlCol="0">
              <a:spAutoFit/>
            </a:bodyPr>
            <a:lstStyle/>
            <a:p>
              <a:r>
                <a:rPr lang="en-GB" sz="2400" dirty="0"/>
                <a:t>Revenue</a:t>
              </a:r>
            </a:p>
          </p:txBody>
        </p:sp>
      </p:grpSp>
      <p:sp>
        <p:nvSpPr>
          <p:cNvPr id="32" name="TextBox 31">
            <a:extLst>
              <a:ext uri="{FF2B5EF4-FFF2-40B4-BE49-F238E27FC236}">
                <a16:creationId xmlns:a16="http://schemas.microsoft.com/office/drawing/2014/main" id="{809FEAEC-F209-4B5E-9820-92A685AE9C37}"/>
              </a:ext>
            </a:extLst>
          </p:cNvPr>
          <p:cNvSpPr txBox="1"/>
          <p:nvPr/>
        </p:nvSpPr>
        <p:spPr>
          <a:xfrm>
            <a:off x="12898484" y="852433"/>
            <a:ext cx="3890232" cy="2554545"/>
          </a:xfrm>
          <a:prstGeom prst="rect">
            <a:avLst/>
          </a:prstGeom>
          <a:noFill/>
        </p:spPr>
        <p:txBody>
          <a:bodyPr wrap="none" rtlCol="0">
            <a:spAutoFit/>
          </a:bodyPr>
          <a:lstStyle/>
          <a:p>
            <a:pPr marL="457200" indent="-457200">
              <a:buFont typeface="Wingdings" panose="05000000000000000000" pitchFamily="2" charset="2"/>
              <a:buChar char="v"/>
            </a:pPr>
            <a:r>
              <a:rPr lang="en-GB" sz="3200" b="1" dirty="0">
                <a:solidFill>
                  <a:srgbClr val="A100FF"/>
                </a:solidFill>
              </a:rPr>
              <a:t>MOBILE &amp; TABLETS</a:t>
            </a:r>
          </a:p>
          <a:p>
            <a:endParaRPr lang="en-GB" sz="3200" b="1" dirty="0">
              <a:solidFill>
                <a:srgbClr val="A100FF"/>
              </a:solidFill>
            </a:endParaRPr>
          </a:p>
          <a:p>
            <a:pPr marL="457200" indent="-457200">
              <a:buFont typeface="Wingdings" panose="05000000000000000000" pitchFamily="2" charset="2"/>
              <a:buChar char="v"/>
            </a:pPr>
            <a:r>
              <a:rPr lang="en-GB" sz="3200" b="1" dirty="0">
                <a:solidFill>
                  <a:srgbClr val="A100FF"/>
                </a:solidFill>
              </a:rPr>
              <a:t>ENTERTAINMENT</a:t>
            </a:r>
          </a:p>
          <a:p>
            <a:endParaRPr lang="en-GB" sz="3200" b="1" dirty="0">
              <a:solidFill>
                <a:srgbClr val="A100FF"/>
              </a:solidFill>
            </a:endParaRPr>
          </a:p>
          <a:p>
            <a:pPr marL="457200" indent="-457200">
              <a:buFont typeface="Wingdings" panose="05000000000000000000" pitchFamily="2" charset="2"/>
              <a:buChar char="v"/>
            </a:pPr>
            <a:r>
              <a:rPr lang="en-GB" sz="3200" b="1" dirty="0">
                <a:solidFill>
                  <a:srgbClr val="A100FF"/>
                </a:solidFill>
              </a:rPr>
              <a:t>APPLIANCES</a:t>
            </a:r>
          </a:p>
        </p:txBody>
      </p:sp>
      <p:sp>
        <p:nvSpPr>
          <p:cNvPr id="33" name="TextBox 32">
            <a:extLst>
              <a:ext uri="{FF2B5EF4-FFF2-40B4-BE49-F238E27FC236}">
                <a16:creationId xmlns:a16="http://schemas.microsoft.com/office/drawing/2014/main" id="{CFAC4402-1291-4B23-BE4E-58315B5E4448}"/>
              </a:ext>
            </a:extLst>
          </p:cNvPr>
          <p:cNvSpPr txBox="1"/>
          <p:nvPr/>
        </p:nvSpPr>
        <p:spPr>
          <a:xfrm>
            <a:off x="7391400" y="867342"/>
            <a:ext cx="4662938" cy="584775"/>
          </a:xfrm>
          <a:prstGeom prst="rect">
            <a:avLst/>
          </a:prstGeom>
          <a:noFill/>
        </p:spPr>
        <p:txBody>
          <a:bodyPr wrap="square" rtlCol="0">
            <a:spAutoFit/>
          </a:bodyPr>
          <a:lstStyle/>
          <a:p>
            <a:r>
              <a:rPr lang="en-GB" sz="3200" u="sng" dirty="0"/>
              <a:t>CATEGORY VS REVENUE</a:t>
            </a:r>
          </a:p>
        </p:txBody>
      </p:sp>
    </p:spTree>
    <p:extLst>
      <p:ext uri="{BB962C8B-B14F-4D97-AF65-F5344CB8AC3E}">
        <p14:creationId xmlns:p14="http://schemas.microsoft.com/office/powerpoint/2010/main" val="254666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1200" y="9443358"/>
            <a:ext cx="16252074" cy="799890"/>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382230" cy="10287000"/>
          </a:xfrm>
          <a:prstGeom prst="rect">
            <a:avLst/>
          </a:prstGeom>
          <a:solidFill>
            <a:srgbClr val="A100FF"/>
          </a:solidFill>
        </p:spPr>
      </p:sp>
      <p:pic>
        <p:nvPicPr>
          <p:cNvPr id="27" name="Picture 26">
            <a:extLst>
              <a:ext uri="{FF2B5EF4-FFF2-40B4-BE49-F238E27FC236}">
                <a16:creationId xmlns:a16="http://schemas.microsoft.com/office/drawing/2014/main" id="{5495A625-E034-4332-8561-CB0CB0F3CB35}"/>
              </a:ext>
            </a:extLst>
          </p:cNvPr>
          <p:cNvPicPr>
            <a:picLocks noChangeAspect="1"/>
          </p:cNvPicPr>
          <p:nvPr/>
        </p:nvPicPr>
        <p:blipFill>
          <a:blip r:embed="rId5"/>
          <a:stretch>
            <a:fillRect/>
          </a:stretch>
        </p:blipFill>
        <p:spPr>
          <a:xfrm>
            <a:off x="1336468" y="934810"/>
            <a:ext cx="16037132" cy="8933090"/>
          </a:xfrm>
          <a:prstGeom prst="rect">
            <a:avLst/>
          </a:prstGeom>
        </p:spPr>
      </p:pic>
      <p:sp>
        <p:nvSpPr>
          <p:cNvPr id="32" name="TextBox 3">
            <a:extLst>
              <a:ext uri="{FF2B5EF4-FFF2-40B4-BE49-F238E27FC236}">
                <a16:creationId xmlns:a16="http://schemas.microsoft.com/office/drawing/2014/main" id="{C220E401-9C61-4DC5-9B33-12A7FF5CBB29}"/>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pic>
        <p:nvPicPr>
          <p:cNvPr id="33" name="Picture 32">
            <a:extLst>
              <a:ext uri="{FF2B5EF4-FFF2-40B4-BE49-F238E27FC236}">
                <a16:creationId xmlns:a16="http://schemas.microsoft.com/office/drawing/2014/main" id="{21C9FC48-5D3A-4A87-9A4D-A61B98469F6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083331" y="2687200"/>
            <a:ext cx="7214069" cy="6571100"/>
          </a:xfrm>
          <a:prstGeom prst="rect">
            <a:avLst/>
          </a:prstGeom>
        </p:spPr>
      </p:pic>
      <p:grpSp>
        <p:nvGrpSpPr>
          <p:cNvPr id="10" name="Group 10"/>
          <p:cNvGrpSpPr/>
          <p:nvPr/>
        </p:nvGrpSpPr>
        <p:grpSpPr>
          <a:xfrm rot="1153642">
            <a:off x="1299879" y="9133978"/>
            <a:ext cx="1289621" cy="1142680"/>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grpSp>
        <p:nvGrpSpPr>
          <p:cNvPr id="23" name="Group 23"/>
          <p:cNvGrpSpPr/>
          <p:nvPr/>
        </p:nvGrpSpPr>
        <p:grpSpPr>
          <a:xfrm>
            <a:off x="16611599" y="1"/>
            <a:ext cx="1676399" cy="15621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29498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CD33681-C004-4179-9F7C-1838E046A7D5}"/>
              </a:ext>
            </a:extLst>
          </p:cNvPr>
          <p:cNvPicPr>
            <a:picLocks noChangeAspect="1"/>
          </p:cNvPicPr>
          <p:nvPr/>
        </p:nvPicPr>
        <p:blipFill>
          <a:blip r:embed="rId3"/>
          <a:stretch>
            <a:fillRect/>
          </a:stretch>
        </p:blipFill>
        <p:spPr>
          <a:xfrm>
            <a:off x="1361018" y="1057338"/>
            <a:ext cx="16756476" cy="8315121"/>
          </a:xfrm>
          <a:prstGeom prst="rect">
            <a:avLst/>
          </a:prstGeom>
        </p:spPr>
      </p:pic>
      <p:grpSp>
        <p:nvGrpSpPr>
          <p:cNvPr id="2" name="Group 2"/>
          <p:cNvGrpSpPr/>
          <p:nvPr/>
        </p:nvGrpSpPr>
        <p:grpSpPr>
          <a:xfrm>
            <a:off x="1531524" y="9448660"/>
            <a:ext cx="16756476" cy="724040"/>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1143000" cy="10287000"/>
          </a:xfrm>
          <a:prstGeom prst="rect">
            <a:avLst/>
          </a:prstGeom>
          <a:solidFill>
            <a:srgbClr val="A100FF"/>
          </a:solidFill>
        </p:spPr>
      </p:sp>
      <p:sp>
        <p:nvSpPr>
          <p:cNvPr id="31" name="TextBox 3">
            <a:extLst>
              <a:ext uri="{FF2B5EF4-FFF2-40B4-BE49-F238E27FC236}">
                <a16:creationId xmlns:a16="http://schemas.microsoft.com/office/drawing/2014/main" id="{5BF7A30B-05DE-4A21-9336-BD6F167A2854}"/>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grpSp>
        <p:nvGrpSpPr>
          <p:cNvPr id="23" name="Group 23"/>
          <p:cNvGrpSpPr/>
          <p:nvPr/>
        </p:nvGrpSpPr>
        <p:grpSpPr>
          <a:xfrm>
            <a:off x="16687800" y="58074"/>
            <a:ext cx="1600200" cy="1656426"/>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35" name="TextBox 34">
            <a:extLst>
              <a:ext uri="{FF2B5EF4-FFF2-40B4-BE49-F238E27FC236}">
                <a16:creationId xmlns:a16="http://schemas.microsoft.com/office/drawing/2014/main" id="{9851B4B8-4878-4FC6-BE08-AFAEB86ADC28}"/>
              </a:ext>
            </a:extLst>
          </p:cNvPr>
          <p:cNvSpPr txBox="1"/>
          <p:nvPr/>
        </p:nvSpPr>
        <p:spPr>
          <a:xfrm>
            <a:off x="14017078" y="3543300"/>
            <a:ext cx="4052904" cy="584775"/>
          </a:xfrm>
          <a:prstGeom prst="rect">
            <a:avLst/>
          </a:prstGeom>
          <a:noFill/>
        </p:spPr>
        <p:txBody>
          <a:bodyPr wrap="none" rtlCol="0">
            <a:spAutoFit/>
          </a:bodyPr>
          <a:lstStyle/>
          <a:p>
            <a:pPr marL="457200" indent="-457200">
              <a:buFont typeface="Wingdings" panose="05000000000000000000" pitchFamily="2" charset="2"/>
              <a:buChar char="v"/>
            </a:pPr>
            <a:r>
              <a:rPr lang="en-GB" sz="3200" b="1" dirty="0">
                <a:solidFill>
                  <a:srgbClr val="A100FF"/>
                </a:solidFill>
              </a:rPr>
              <a:t>Easypay = 19142.5%</a:t>
            </a:r>
          </a:p>
        </p:txBody>
      </p:sp>
      <p:grpSp>
        <p:nvGrpSpPr>
          <p:cNvPr id="10" name="Group 10"/>
          <p:cNvGrpSpPr/>
          <p:nvPr/>
        </p:nvGrpSpPr>
        <p:grpSpPr>
          <a:xfrm rot="1153642">
            <a:off x="641262" y="8871310"/>
            <a:ext cx="1580455" cy="1423905"/>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245385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620431" y="9007072"/>
            <a:ext cx="1427584" cy="1323683"/>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838200" cy="10287000"/>
          </a:xfrm>
          <a:prstGeom prst="rect">
            <a:avLst/>
          </a:prstGeom>
          <a:solidFill>
            <a:srgbClr val="A100FF"/>
          </a:solidFill>
        </p:spPr>
      </p:sp>
      <p:grpSp>
        <p:nvGrpSpPr>
          <p:cNvPr id="23" name="Group 23"/>
          <p:cNvGrpSpPr/>
          <p:nvPr/>
        </p:nvGrpSpPr>
        <p:grpSpPr>
          <a:xfrm>
            <a:off x="17145000" y="-11596"/>
            <a:ext cx="1187830" cy="108581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BDEE9646-BB59-4645-A98D-A568F5E88CB9}"/>
              </a:ext>
            </a:extLst>
          </p:cNvPr>
          <p:cNvPicPr>
            <a:picLocks noChangeAspect="1"/>
          </p:cNvPicPr>
          <p:nvPr/>
        </p:nvPicPr>
        <p:blipFill rotWithShape="1">
          <a:blip r:embed="rId5">
            <a:clrChange>
              <a:clrFrom>
                <a:srgbClr val="FFFFFF"/>
              </a:clrFrom>
              <a:clrTo>
                <a:srgbClr val="FFFFFF">
                  <a:alpha val="0"/>
                </a:srgbClr>
              </a:clrTo>
            </a:clrChange>
          </a:blip>
          <a:srcRect t="-204" r="1799" b="204"/>
          <a:stretch/>
        </p:blipFill>
        <p:spPr>
          <a:xfrm>
            <a:off x="838201" y="-38100"/>
            <a:ext cx="11810999" cy="4953000"/>
          </a:xfrm>
          <a:prstGeom prst="rect">
            <a:avLst/>
          </a:prstGeom>
          <a:ln>
            <a:noFill/>
          </a:ln>
        </p:spPr>
      </p:pic>
      <p:sp>
        <p:nvSpPr>
          <p:cNvPr id="33" name="TextBox 3">
            <a:extLst>
              <a:ext uri="{FF2B5EF4-FFF2-40B4-BE49-F238E27FC236}">
                <a16:creationId xmlns:a16="http://schemas.microsoft.com/office/drawing/2014/main" id="{498F23A5-CF00-49C4-864C-17EB5F7B6632}"/>
              </a:ext>
            </a:extLst>
          </p:cNvPr>
          <p:cNvSpPr txBox="1"/>
          <p:nvPr/>
        </p:nvSpPr>
        <p:spPr>
          <a:xfrm>
            <a:off x="12496559" y="-542905"/>
            <a:ext cx="4861401" cy="1085810"/>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a:t>
            </a:r>
          </a:p>
        </p:txBody>
      </p:sp>
      <p:sp>
        <p:nvSpPr>
          <p:cNvPr id="39" name="TextBox 38">
            <a:extLst>
              <a:ext uri="{FF2B5EF4-FFF2-40B4-BE49-F238E27FC236}">
                <a16:creationId xmlns:a16="http://schemas.microsoft.com/office/drawing/2014/main" id="{8CD4FB91-8FE1-4AD4-912C-B8FFA8AB6DB6}"/>
              </a:ext>
            </a:extLst>
          </p:cNvPr>
          <p:cNvSpPr txBox="1"/>
          <p:nvPr/>
        </p:nvSpPr>
        <p:spPr>
          <a:xfrm>
            <a:off x="14942153" y="2567686"/>
            <a:ext cx="2234907" cy="707886"/>
          </a:xfrm>
          <a:prstGeom prst="rect">
            <a:avLst/>
          </a:prstGeom>
          <a:noFill/>
        </p:spPr>
        <p:txBody>
          <a:bodyPr wrap="none" rtlCol="0">
            <a:spAutoFit/>
          </a:bodyPr>
          <a:lstStyle/>
          <a:p>
            <a:r>
              <a:rPr lang="en-GB" sz="4000" b="1" dirty="0">
                <a:solidFill>
                  <a:srgbClr val="A100FF"/>
                </a:solidFill>
              </a:rPr>
              <a:t>TX = 6.2%</a:t>
            </a:r>
          </a:p>
        </p:txBody>
      </p:sp>
      <p:pic>
        <p:nvPicPr>
          <p:cNvPr id="2" name="Picture 1">
            <a:extLst>
              <a:ext uri="{FF2B5EF4-FFF2-40B4-BE49-F238E27FC236}">
                <a16:creationId xmlns:a16="http://schemas.microsoft.com/office/drawing/2014/main" id="{EF07BEF8-D65A-406A-8AB7-41AC61E48A7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354072" y="4914900"/>
            <a:ext cx="12830175" cy="5333297"/>
          </a:xfrm>
          <a:prstGeom prst="rect">
            <a:avLst/>
          </a:prstGeom>
        </p:spPr>
      </p:pic>
    </p:spTree>
    <p:extLst>
      <p:ext uri="{BB962C8B-B14F-4D97-AF65-F5344CB8AC3E}">
        <p14:creationId xmlns:p14="http://schemas.microsoft.com/office/powerpoint/2010/main" val="125582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36365" y="7772132"/>
            <a:ext cx="2527480" cy="2636709"/>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94261" cy="10287000"/>
          </a:xfrm>
          <a:prstGeom prst="rect">
            <a:avLst/>
          </a:prstGeom>
          <a:solidFill>
            <a:srgbClr val="A100FF"/>
          </a:solidFill>
        </p:spPr>
      </p:sp>
      <p:grpSp>
        <p:nvGrpSpPr>
          <p:cNvPr id="23" name="Group 23"/>
          <p:cNvGrpSpPr/>
          <p:nvPr/>
        </p:nvGrpSpPr>
        <p:grpSpPr>
          <a:xfrm>
            <a:off x="16459199" y="0"/>
            <a:ext cx="1828800" cy="1783347"/>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38" name="TextBox 3">
            <a:extLst>
              <a:ext uri="{FF2B5EF4-FFF2-40B4-BE49-F238E27FC236}">
                <a16:creationId xmlns:a16="http://schemas.microsoft.com/office/drawing/2014/main" id="{BB43A593-69CC-48B0-A8CA-F1CC1C88F5A3}"/>
              </a:ext>
            </a:extLst>
          </p:cNvPr>
          <p:cNvSpPr txBox="1"/>
          <p:nvPr/>
        </p:nvSpPr>
        <p:spPr>
          <a:xfrm>
            <a:off x="10439400" y="-495300"/>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pic>
        <p:nvPicPr>
          <p:cNvPr id="2" name="Picture 1">
            <a:extLst>
              <a:ext uri="{FF2B5EF4-FFF2-40B4-BE49-F238E27FC236}">
                <a16:creationId xmlns:a16="http://schemas.microsoft.com/office/drawing/2014/main" id="{F89D6B7E-826F-4B54-B833-EC789834F12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12142" y="0"/>
            <a:ext cx="9974858" cy="5132470"/>
          </a:xfrm>
          <a:prstGeom prst="rect">
            <a:avLst/>
          </a:prstGeom>
        </p:spPr>
      </p:pic>
      <p:pic>
        <p:nvPicPr>
          <p:cNvPr id="3" name="Picture 2">
            <a:extLst>
              <a:ext uri="{FF2B5EF4-FFF2-40B4-BE49-F238E27FC236}">
                <a16:creationId xmlns:a16="http://schemas.microsoft.com/office/drawing/2014/main" id="{8C6B417A-038D-4B14-8BAF-0F41852A238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086600" y="4686300"/>
            <a:ext cx="10744200" cy="5559581"/>
          </a:xfrm>
          <a:prstGeom prst="rect">
            <a:avLst/>
          </a:prstGeom>
        </p:spPr>
      </p:pic>
    </p:spTree>
    <p:extLst>
      <p:ext uri="{BB962C8B-B14F-4D97-AF65-F5344CB8AC3E}">
        <p14:creationId xmlns:p14="http://schemas.microsoft.com/office/powerpoint/2010/main" val="316414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1200" y="9443358"/>
            <a:ext cx="16252074" cy="799890"/>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36365" y="7772132"/>
            <a:ext cx="2527480" cy="2636709"/>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94261" cy="10287000"/>
          </a:xfrm>
          <a:prstGeom prst="rect">
            <a:avLst/>
          </a:prstGeom>
          <a:solidFill>
            <a:srgbClr val="A100FF"/>
          </a:solidFill>
        </p:spPr>
      </p:sp>
      <p:sp>
        <p:nvSpPr>
          <p:cNvPr id="38" name="TextBox 3">
            <a:extLst>
              <a:ext uri="{FF2B5EF4-FFF2-40B4-BE49-F238E27FC236}">
                <a16:creationId xmlns:a16="http://schemas.microsoft.com/office/drawing/2014/main" id="{BB43A593-69CC-48B0-A8CA-F1CC1C88F5A3}"/>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pic>
        <p:nvPicPr>
          <p:cNvPr id="39" name="Picture 38">
            <a:extLst>
              <a:ext uri="{FF2B5EF4-FFF2-40B4-BE49-F238E27FC236}">
                <a16:creationId xmlns:a16="http://schemas.microsoft.com/office/drawing/2014/main" id="{9814395C-6A0C-4E9B-A8A6-5E7DCA3FF11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76856" y="938333"/>
            <a:ext cx="6366977" cy="7811632"/>
          </a:xfrm>
          <a:prstGeom prst="rect">
            <a:avLst/>
          </a:prstGeom>
        </p:spPr>
      </p:pic>
      <p:grpSp>
        <p:nvGrpSpPr>
          <p:cNvPr id="23" name="Group 23"/>
          <p:cNvGrpSpPr/>
          <p:nvPr/>
        </p:nvGrpSpPr>
        <p:grpSpPr>
          <a:xfrm>
            <a:off x="16459199" y="0"/>
            <a:ext cx="1828800" cy="1783347"/>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4" name="Picture 13">
            <a:extLst>
              <a:ext uri="{FF2B5EF4-FFF2-40B4-BE49-F238E27FC236}">
                <a16:creationId xmlns:a16="http://schemas.microsoft.com/office/drawing/2014/main" id="{CA729638-7BF7-4709-9A60-DF0F0B2EC2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7592996" y="1705194"/>
            <a:ext cx="10309780" cy="7044771"/>
          </a:xfrm>
          <a:prstGeom prst="rect">
            <a:avLst/>
          </a:prstGeom>
        </p:spPr>
      </p:pic>
    </p:spTree>
    <p:extLst>
      <p:ext uri="{BB962C8B-B14F-4D97-AF65-F5344CB8AC3E}">
        <p14:creationId xmlns:p14="http://schemas.microsoft.com/office/powerpoint/2010/main" val="53774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94261" cy="10287000"/>
          </a:xfrm>
          <a:prstGeom prst="rect">
            <a:avLst/>
          </a:prstGeom>
          <a:solidFill>
            <a:srgbClr val="A100FF"/>
          </a:solidFill>
        </p:spPr>
      </p:sp>
      <p:sp>
        <p:nvSpPr>
          <p:cNvPr id="38" name="TextBox 3">
            <a:extLst>
              <a:ext uri="{FF2B5EF4-FFF2-40B4-BE49-F238E27FC236}">
                <a16:creationId xmlns:a16="http://schemas.microsoft.com/office/drawing/2014/main" id="{BB43A593-69CC-48B0-A8CA-F1CC1C88F5A3}"/>
              </a:ext>
            </a:extLst>
          </p:cNvPr>
          <p:cNvSpPr txBox="1"/>
          <p:nvPr/>
        </p:nvSpPr>
        <p:spPr>
          <a:xfrm>
            <a:off x="310826" y="-560425"/>
            <a:ext cx="7750168" cy="1085810"/>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 Time Analysis</a:t>
            </a:r>
          </a:p>
        </p:txBody>
      </p:sp>
      <p:pic>
        <p:nvPicPr>
          <p:cNvPr id="14" name="Picture 13">
            <a:extLst>
              <a:ext uri="{FF2B5EF4-FFF2-40B4-BE49-F238E27FC236}">
                <a16:creationId xmlns:a16="http://schemas.microsoft.com/office/drawing/2014/main" id="{60D036ED-EB39-416F-983F-703FE146271B}"/>
              </a:ext>
            </a:extLst>
          </p:cNvPr>
          <p:cNvPicPr>
            <a:picLocks noChangeAspect="1"/>
          </p:cNvPicPr>
          <p:nvPr/>
        </p:nvPicPr>
        <p:blipFill>
          <a:blip r:embed="rId3"/>
          <a:stretch>
            <a:fillRect/>
          </a:stretch>
        </p:blipFill>
        <p:spPr>
          <a:xfrm>
            <a:off x="527816" y="494367"/>
            <a:ext cx="17633935" cy="9449733"/>
          </a:xfrm>
          <a:prstGeom prst="rect">
            <a:avLst/>
          </a:prstGeom>
        </p:spPr>
      </p:pic>
      <p:grpSp>
        <p:nvGrpSpPr>
          <p:cNvPr id="23" name="Group 23"/>
          <p:cNvGrpSpPr/>
          <p:nvPr/>
        </p:nvGrpSpPr>
        <p:grpSpPr>
          <a:xfrm>
            <a:off x="17068799" y="0"/>
            <a:ext cx="1219199" cy="1085811"/>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0" name="Group 10"/>
          <p:cNvGrpSpPr/>
          <p:nvPr/>
        </p:nvGrpSpPr>
        <p:grpSpPr>
          <a:xfrm rot="1153642">
            <a:off x="270565" y="8854868"/>
            <a:ext cx="1298294" cy="13358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BF308642-23AB-4539-BF74-19A91E723B68}"/>
              </a:ext>
            </a:extLst>
          </p:cNvPr>
          <p:cNvPicPr>
            <a:picLocks noChangeAspect="1"/>
          </p:cNvPicPr>
          <p:nvPr/>
        </p:nvPicPr>
        <p:blipFill>
          <a:blip r:embed="rId6"/>
          <a:stretch>
            <a:fillRect/>
          </a:stretch>
        </p:blipFill>
        <p:spPr>
          <a:xfrm>
            <a:off x="9489141" y="3008549"/>
            <a:ext cx="8596306" cy="5648264"/>
          </a:xfrm>
          <a:prstGeom prst="rect">
            <a:avLst/>
          </a:prstGeom>
          <a:solidFill>
            <a:srgbClr val="461B49"/>
          </a:solidFill>
          <a:ln>
            <a:solidFill>
              <a:schemeClr val="tx1"/>
            </a:solidFill>
          </a:ln>
        </p:spPr>
      </p:pic>
    </p:spTree>
    <p:extLst>
      <p:ext uri="{BB962C8B-B14F-4D97-AF65-F5344CB8AC3E}">
        <p14:creationId xmlns:p14="http://schemas.microsoft.com/office/powerpoint/2010/main" val="310234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94261" cy="10287000"/>
          </a:xfrm>
          <a:prstGeom prst="rect">
            <a:avLst/>
          </a:prstGeom>
          <a:solidFill>
            <a:srgbClr val="A100FF"/>
          </a:solidFill>
        </p:spPr>
      </p:sp>
      <p:pic>
        <p:nvPicPr>
          <p:cNvPr id="14" name="Picture 13">
            <a:extLst>
              <a:ext uri="{FF2B5EF4-FFF2-40B4-BE49-F238E27FC236}">
                <a16:creationId xmlns:a16="http://schemas.microsoft.com/office/drawing/2014/main" id="{34961CA7-EFC8-4420-8434-E95AAC4CBD8B}"/>
              </a:ext>
            </a:extLst>
          </p:cNvPr>
          <p:cNvPicPr>
            <a:picLocks noChangeAspect="1"/>
          </p:cNvPicPr>
          <p:nvPr/>
        </p:nvPicPr>
        <p:blipFill>
          <a:blip r:embed="rId3"/>
          <a:stretch>
            <a:fillRect/>
          </a:stretch>
        </p:blipFill>
        <p:spPr>
          <a:xfrm>
            <a:off x="992730" y="840981"/>
            <a:ext cx="16771072" cy="9421170"/>
          </a:xfrm>
          <a:prstGeom prst="rect">
            <a:avLst/>
          </a:prstGeom>
        </p:spPr>
      </p:pic>
      <p:sp>
        <p:nvSpPr>
          <p:cNvPr id="21" name="TextBox 3">
            <a:extLst>
              <a:ext uri="{FF2B5EF4-FFF2-40B4-BE49-F238E27FC236}">
                <a16:creationId xmlns:a16="http://schemas.microsoft.com/office/drawing/2014/main" id="{5C9C7280-000A-4CC6-AAD3-61C986BE61DE}"/>
              </a:ext>
            </a:extLst>
          </p:cNvPr>
          <p:cNvSpPr txBox="1"/>
          <p:nvPr/>
        </p:nvSpPr>
        <p:spPr>
          <a:xfrm>
            <a:off x="310826" y="-560425"/>
            <a:ext cx="7750168" cy="1085810"/>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 Time Analysis</a:t>
            </a:r>
          </a:p>
        </p:txBody>
      </p:sp>
      <p:grpSp>
        <p:nvGrpSpPr>
          <p:cNvPr id="10" name="Group 10"/>
          <p:cNvGrpSpPr/>
          <p:nvPr/>
        </p:nvGrpSpPr>
        <p:grpSpPr>
          <a:xfrm rot="1153642">
            <a:off x="246936" y="9084661"/>
            <a:ext cx="1204376" cy="1108223"/>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23" name="Group 23"/>
          <p:cNvGrpSpPr/>
          <p:nvPr/>
        </p:nvGrpSpPr>
        <p:grpSpPr>
          <a:xfrm>
            <a:off x="17144999" y="1"/>
            <a:ext cx="1142999" cy="100308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93234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1" y="0"/>
            <a:ext cx="969953" cy="10287000"/>
          </a:xfrm>
          <a:prstGeom prst="rect">
            <a:avLst/>
          </a:prstGeom>
          <a:solidFill>
            <a:srgbClr val="A100FF"/>
          </a:solidFill>
        </p:spPr>
      </p:sp>
      <p:grpSp>
        <p:nvGrpSpPr>
          <p:cNvPr id="23" name="Group 23"/>
          <p:cNvGrpSpPr/>
          <p:nvPr/>
        </p:nvGrpSpPr>
        <p:grpSpPr>
          <a:xfrm>
            <a:off x="16764000" y="1"/>
            <a:ext cx="1523998" cy="14859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B2D61B5A-247B-4BD0-B4D6-DF529374EB6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49464" y="1473220"/>
            <a:ext cx="17183810" cy="7632680"/>
          </a:xfrm>
          <a:prstGeom prst="rect">
            <a:avLst/>
          </a:prstGeom>
        </p:spPr>
      </p:pic>
      <p:sp>
        <p:nvSpPr>
          <p:cNvPr id="38" name="TextBox 3">
            <a:extLst>
              <a:ext uri="{FF2B5EF4-FFF2-40B4-BE49-F238E27FC236}">
                <a16:creationId xmlns:a16="http://schemas.microsoft.com/office/drawing/2014/main" id="{5BEDECDD-E05D-423E-90FD-778ACB48CA02}"/>
              </a:ext>
            </a:extLst>
          </p:cNvPr>
          <p:cNvSpPr txBox="1"/>
          <p:nvPr/>
        </p:nvSpPr>
        <p:spPr>
          <a:xfrm>
            <a:off x="2024318" y="-499153"/>
            <a:ext cx="7750168" cy="1085810"/>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 Time Analysis</a:t>
            </a:r>
          </a:p>
        </p:txBody>
      </p:sp>
      <p:grpSp>
        <p:nvGrpSpPr>
          <p:cNvPr id="10" name="Group 10"/>
          <p:cNvGrpSpPr/>
          <p:nvPr/>
        </p:nvGrpSpPr>
        <p:grpSpPr>
          <a:xfrm rot="1153642">
            <a:off x="1179998" y="9027456"/>
            <a:ext cx="1277205" cy="1228813"/>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05682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333037" y="9099208"/>
            <a:ext cx="1381600" cy="124128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7297401" y="0"/>
            <a:ext cx="990599" cy="9525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FCF969BB-12ED-4464-8D1E-9F6467F68D07}"/>
              </a:ext>
            </a:extLst>
          </p:cNvPr>
          <p:cNvPicPr>
            <a:picLocks noChangeAspect="1"/>
          </p:cNvPicPr>
          <p:nvPr/>
        </p:nvPicPr>
        <p:blipFill rotWithShape="1">
          <a:blip r:embed="rId5"/>
          <a:srcRect r="731"/>
          <a:stretch/>
        </p:blipFill>
        <p:spPr>
          <a:xfrm>
            <a:off x="456763" y="1139766"/>
            <a:ext cx="17776511" cy="8633911"/>
          </a:xfrm>
          <a:prstGeom prst="rect">
            <a:avLst/>
          </a:prstGeom>
        </p:spPr>
      </p:pic>
      <p:sp>
        <p:nvSpPr>
          <p:cNvPr id="28" name="TextBox 3">
            <a:extLst>
              <a:ext uri="{FF2B5EF4-FFF2-40B4-BE49-F238E27FC236}">
                <a16:creationId xmlns:a16="http://schemas.microsoft.com/office/drawing/2014/main" id="{8E6E9BD5-8DA5-438B-A62B-D8514DD80518}"/>
              </a:ext>
            </a:extLst>
          </p:cNvPr>
          <p:cNvSpPr txBox="1"/>
          <p:nvPr/>
        </p:nvSpPr>
        <p:spPr>
          <a:xfrm>
            <a:off x="474298" y="-444966"/>
            <a:ext cx="7750168" cy="1085810"/>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 Time Analysis</a:t>
            </a:r>
          </a:p>
        </p:txBody>
      </p:sp>
    </p:spTree>
    <p:extLst>
      <p:ext uri="{BB962C8B-B14F-4D97-AF65-F5344CB8AC3E}">
        <p14:creationId xmlns:p14="http://schemas.microsoft.com/office/powerpoint/2010/main" val="124699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14015" y="876300"/>
            <a:ext cx="8673443" cy="8522333"/>
            <a:chOff x="0" y="0"/>
            <a:chExt cx="11564591" cy="1136310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A100FF"/>
                  </a:solidFill>
                  <a:latin typeface="Graphik Regular" panose="020B0503030202060203" pitchFamily="34" charset="0"/>
                </a:rPr>
                <a:t>Outline</a:t>
              </a:r>
            </a:p>
          </p:txBody>
        </p:sp>
        <p:sp>
          <p:nvSpPr>
            <p:cNvPr id="4" name="TextBox 4"/>
            <p:cNvSpPr txBox="1"/>
            <p:nvPr/>
          </p:nvSpPr>
          <p:spPr>
            <a:xfrm>
              <a:off x="1556937" y="1641474"/>
              <a:ext cx="7392247" cy="9721634"/>
            </a:xfrm>
            <a:prstGeom prst="rect">
              <a:avLst/>
            </a:prstGeom>
          </p:spPr>
          <p:txBody>
            <a:bodyPr wrap="square" lIns="0" tIns="0" rIns="0" bIns="0" rtlCol="0" anchor="t">
              <a:spAutoFit/>
            </a:bodyPr>
            <a:lstStyle/>
            <a:p>
              <a:pPr>
                <a:lnSpc>
                  <a:spcPct val="150000"/>
                </a:lnSpc>
              </a:pPr>
              <a:r>
                <a:rPr lang="en-US" sz="4000" b="1" spc="-19" dirty="0">
                  <a:solidFill>
                    <a:srgbClr val="000000"/>
                  </a:solidFill>
                  <a:latin typeface="Graphik Regular" panose="020B0503030202060203" pitchFamily="34" charset="0"/>
                </a:rPr>
                <a:t>Project recap</a:t>
              </a:r>
            </a:p>
            <a:p>
              <a:pPr>
                <a:lnSpc>
                  <a:spcPct val="150000"/>
                </a:lnSpc>
              </a:pPr>
              <a:r>
                <a:rPr lang="en-US" sz="4000" b="1" spc="-19" dirty="0">
                  <a:solidFill>
                    <a:srgbClr val="000000"/>
                  </a:solidFill>
                  <a:latin typeface="Graphik Regular" panose="020B0503030202060203" pitchFamily="34" charset="0"/>
                </a:rPr>
                <a:t>Problem</a:t>
              </a:r>
            </a:p>
            <a:p>
              <a:pPr>
                <a:lnSpc>
                  <a:spcPct val="150000"/>
                </a:lnSpc>
              </a:pPr>
              <a:r>
                <a:rPr lang="en-US" sz="4000" b="1" spc="-19" dirty="0">
                  <a:solidFill>
                    <a:srgbClr val="000000"/>
                  </a:solidFill>
                  <a:latin typeface="Graphik Regular" panose="020B0503030202060203" pitchFamily="34" charset="0"/>
                </a:rPr>
                <a:t>The Analytics team</a:t>
              </a:r>
            </a:p>
            <a:p>
              <a:pPr>
                <a:lnSpc>
                  <a:spcPct val="150000"/>
                </a:lnSpc>
              </a:pPr>
              <a:r>
                <a:rPr lang="en-US" sz="4000" b="1" spc="-19" dirty="0">
                  <a:solidFill>
                    <a:srgbClr val="000000"/>
                  </a:solidFill>
                  <a:latin typeface="Graphik Regular" panose="020B0503030202060203" pitchFamily="34" charset="0"/>
                </a:rPr>
                <a:t>Process</a:t>
              </a:r>
            </a:p>
            <a:p>
              <a:pPr>
                <a:lnSpc>
                  <a:spcPct val="150000"/>
                </a:lnSpc>
              </a:pPr>
              <a:r>
                <a:rPr lang="en-US" sz="4000" b="1" spc="-19" dirty="0">
                  <a:solidFill>
                    <a:srgbClr val="000000"/>
                  </a:solidFill>
                  <a:latin typeface="Graphik Regular" panose="020B0503030202060203" pitchFamily="34" charset="0"/>
                </a:rPr>
                <a:t>Insights</a:t>
              </a:r>
            </a:p>
            <a:p>
              <a:pPr>
                <a:lnSpc>
                  <a:spcPct val="150000"/>
                </a:lnSpc>
              </a:pPr>
              <a:r>
                <a:rPr lang="en-US" sz="4000" b="1" spc="-19" dirty="0">
                  <a:solidFill>
                    <a:srgbClr val="000000"/>
                  </a:solidFill>
                  <a:latin typeface="Graphik Regular" panose="020B0503030202060203" pitchFamily="34" charset="0"/>
                </a:rPr>
                <a:t>Interpretation</a:t>
              </a:r>
            </a:p>
            <a:p>
              <a:pPr>
                <a:lnSpc>
                  <a:spcPct val="150000"/>
                </a:lnSpc>
              </a:pPr>
              <a:r>
                <a:rPr lang="en-US" sz="4000" b="1" spc="-19" dirty="0">
                  <a:solidFill>
                    <a:srgbClr val="000000"/>
                  </a:solidFill>
                  <a:latin typeface="Graphik Regular" panose="020B0503030202060203" pitchFamily="34" charset="0"/>
                </a:rPr>
                <a:t>Recommendations</a:t>
              </a:r>
            </a:p>
            <a:p>
              <a:pPr>
                <a:lnSpc>
                  <a:spcPct val="150000"/>
                </a:lnSpc>
              </a:pPr>
              <a:r>
                <a:rPr lang="en-US" sz="4000" b="1" spc="-19" dirty="0">
                  <a:solidFill>
                    <a:srgbClr val="000000"/>
                  </a:solidFill>
                  <a:latin typeface="Graphik Regular" panose="020B0503030202060203" pitchFamily="34" charset="0"/>
                </a:rPr>
                <a:t>Summary</a:t>
              </a:r>
              <a:endParaRPr lang="en-US" sz="2400" b="1" spc="-19" dirty="0">
                <a:solidFill>
                  <a:srgbClr val="000000"/>
                </a:solidFill>
                <a:latin typeface="Graphik Regular" panose="020B0503030202060203" pitchFamily="34" charset="0"/>
              </a:endParaRPr>
            </a:p>
          </p:txBody>
        </p:sp>
      </p:grpSp>
      <p:grpSp>
        <p:nvGrpSpPr>
          <p:cNvPr id="5" name="Group 5"/>
          <p:cNvGrpSpPr/>
          <p:nvPr/>
        </p:nvGrpSpPr>
        <p:grpSpPr>
          <a:xfrm>
            <a:off x="14478000" y="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360212" y="3564095"/>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587458" y="6896543"/>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5522"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6916401" y="0"/>
            <a:ext cx="1371600" cy="137676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AAF3ABA7-627A-4D59-AD33-FBDCE3F4D7CA}"/>
              </a:ext>
            </a:extLst>
          </p:cNvPr>
          <p:cNvPicPr>
            <a:picLocks noChangeAspect="1"/>
          </p:cNvPicPr>
          <p:nvPr/>
        </p:nvPicPr>
        <p:blipFill>
          <a:blip r:embed="rId5"/>
          <a:stretch>
            <a:fillRect/>
          </a:stretch>
        </p:blipFill>
        <p:spPr>
          <a:xfrm>
            <a:off x="804654" y="1376768"/>
            <a:ext cx="17426431" cy="8262532"/>
          </a:xfrm>
          <a:prstGeom prst="rect">
            <a:avLst/>
          </a:prstGeom>
        </p:spPr>
      </p:pic>
      <p:sp>
        <p:nvSpPr>
          <p:cNvPr id="32" name="TextBox 3">
            <a:extLst>
              <a:ext uri="{FF2B5EF4-FFF2-40B4-BE49-F238E27FC236}">
                <a16:creationId xmlns:a16="http://schemas.microsoft.com/office/drawing/2014/main" id="{8F8C6A24-6EA6-4813-910F-072D1079192D}"/>
              </a:ext>
            </a:extLst>
          </p:cNvPr>
          <p:cNvSpPr txBox="1"/>
          <p:nvPr/>
        </p:nvSpPr>
        <p:spPr>
          <a:xfrm>
            <a:off x="499464" y="-440242"/>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sp>
        <p:nvSpPr>
          <p:cNvPr id="33" name="TextBox 32">
            <a:extLst>
              <a:ext uri="{FF2B5EF4-FFF2-40B4-BE49-F238E27FC236}">
                <a16:creationId xmlns:a16="http://schemas.microsoft.com/office/drawing/2014/main" id="{5D4EF6D1-FD04-4A91-BA92-BF912F656A66}"/>
              </a:ext>
            </a:extLst>
          </p:cNvPr>
          <p:cNvSpPr txBox="1"/>
          <p:nvPr/>
        </p:nvSpPr>
        <p:spPr>
          <a:xfrm>
            <a:off x="7391400" y="867342"/>
            <a:ext cx="4662938" cy="584775"/>
          </a:xfrm>
          <a:prstGeom prst="rect">
            <a:avLst/>
          </a:prstGeom>
          <a:noFill/>
        </p:spPr>
        <p:txBody>
          <a:bodyPr wrap="square" rtlCol="0">
            <a:spAutoFit/>
          </a:bodyPr>
          <a:lstStyle/>
          <a:p>
            <a:r>
              <a:rPr lang="en-GB" sz="3200" u="sng" dirty="0"/>
              <a:t>UNIT PRICE VS CATEGORY</a:t>
            </a:r>
          </a:p>
        </p:txBody>
      </p:sp>
      <p:grpSp>
        <p:nvGrpSpPr>
          <p:cNvPr id="10" name="Group 10"/>
          <p:cNvGrpSpPr/>
          <p:nvPr/>
        </p:nvGrpSpPr>
        <p:grpSpPr>
          <a:xfrm rot="1153642">
            <a:off x="349084" y="9175217"/>
            <a:ext cx="1150474" cy="1075430"/>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38" name="TextBox 37">
            <a:extLst>
              <a:ext uri="{FF2B5EF4-FFF2-40B4-BE49-F238E27FC236}">
                <a16:creationId xmlns:a16="http://schemas.microsoft.com/office/drawing/2014/main" id="{94F0C225-8A84-411D-9D84-2D58052A087F}"/>
              </a:ext>
            </a:extLst>
          </p:cNvPr>
          <p:cNvSpPr txBox="1"/>
          <p:nvPr/>
        </p:nvSpPr>
        <p:spPr>
          <a:xfrm rot="16200000">
            <a:off x="120595" y="4912667"/>
            <a:ext cx="1491114" cy="461665"/>
          </a:xfrm>
          <a:prstGeom prst="rect">
            <a:avLst/>
          </a:prstGeom>
          <a:noFill/>
        </p:spPr>
        <p:txBody>
          <a:bodyPr wrap="none" rtlCol="0">
            <a:spAutoFit/>
          </a:bodyPr>
          <a:lstStyle/>
          <a:p>
            <a:r>
              <a:rPr lang="en-GB" sz="2400" dirty="0"/>
              <a:t>Unit_Price</a:t>
            </a:r>
          </a:p>
        </p:txBody>
      </p:sp>
    </p:spTree>
    <p:extLst>
      <p:ext uri="{BB962C8B-B14F-4D97-AF65-F5344CB8AC3E}">
        <p14:creationId xmlns:p14="http://schemas.microsoft.com/office/powerpoint/2010/main" val="100858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7297401" y="0"/>
            <a:ext cx="990599" cy="9525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016D2AF3-3412-457C-A0FD-7206ACBD954E}"/>
              </a:ext>
            </a:extLst>
          </p:cNvPr>
          <p:cNvPicPr>
            <a:picLocks noChangeAspect="1"/>
          </p:cNvPicPr>
          <p:nvPr/>
        </p:nvPicPr>
        <p:blipFill>
          <a:blip r:embed="rId5"/>
          <a:stretch>
            <a:fillRect/>
          </a:stretch>
        </p:blipFill>
        <p:spPr>
          <a:xfrm>
            <a:off x="816916" y="661753"/>
            <a:ext cx="17048162" cy="9144000"/>
          </a:xfrm>
          <a:prstGeom prst="rect">
            <a:avLst/>
          </a:prstGeom>
        </p:spPr>
      </p:pic>
      <p:grpSp>
        <p:nvGrpSpPr>
          <p:cNvPr id="10" name="Group 10"/>
          <p:cNvGrpSpPr/>
          <p:nvPr/>
        </p:nvGrpSpPr>
        <p:grpSpPr>
          <a:xfrm rot="1153642">
            <a:off x="314538" y="9271103"/>
            <a:ext cx="1117913" cy="1041193"/>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9" name="TextBox 3">
            <a:extLst>
              <a:ext uri="{FF2B5EF4-FFF2-40B4-BE49-F238E27FC236}">
                <a16:creationId xmlns:a16="http://schemas.microsoft.com/office/drawing/2014/main" id="{AC585F89-A9AC-4EE3-AAA2-241278473DC6}"/>
              </a:ext>
            </a:extLst>
          </p:cNvPr>
          <p:cNvSpPr txBox="1"/>
          <p:nvPr/>
        </p:nvSpPr>
        <p:spPr>
          <a:xfrm>
            <a:off x="543147" y="-455902"/>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spTree>
    <p:extLst>
      <p:ext uri="{BB962C8B-B14F-4D97-AF65-F5344CB8AC3E}">
        <p14:creationId xmlns:p14="http://schemas.microsoft.com/office/powerpoint/2010/main" val="2674445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7297401" y="0"/>
            <a:ext cx="990599" cy="9525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9" name="TextBox 3">
            <a:extLst>
              <a:ext uri="{FF2B5EF4-FFF2-40B4-BE49-F238E27FC236}">
                <a16:creationId xmlns:a16="http://schemas.microsoft.com/office/drawing/2014/main" id="{185E97EA-FBE6-40FA-8590-A28B34D5642B}"/>
              </a:ext>
            </a:extLst>
          </p:cNvPr>
          <p:cNvSpPr txBox="1"/>
          <p:nvPr/>
        </p:nvSpPr>
        <p:spPr>
          <a:xfrm>
            <a:off x="408184" y="-440242"/>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pic>
        <p:nvPicPr>
          <p:cNvPr id="28" name="Picture 27">
            <a:extLst>
              <a:ext uri="{FF2B5EF4-FFF2-40B4-BE49-F238E27FC236}">
                <a16:creationId xmlns:a16="http://schemas.microsoft.com/office/drawing/2014/main" id="{6945455D-873C-4F5F-86EF-0E40AF132B88}"/>
              </a:ext>
            </a:extLst>
          </p:cNvPr>
          <p:cNvPicPr>
            <a:picLocks noChangeAspect="1"/>
          </p:cNvPicPr>
          <p:nvPr/>
        </p:nvPicPr>
        <p:blipFill>
          <a:blip r:embed="rId5"/>
          <a:stretch>
            <a:fillRect/>
          </a:stretch>
        </p:blipFill>
        <p:spPr>
          <a:xfrm>
            <a:off x="655794" y="1152066"/>
            <a:ext cx="16976412" cy="8563434"/>
          </a:xfrm>
          <a:prstGeom prst="rect">
            <a:avLst/>
          </a:prstGeom>
        </p:spPr>
      </p:pic>
      <p:grpSp>
        <p:nvGrpSpPr>
          <p:cNvPr id="10" name="Group 10"/>
          <p:cNvGrpSpPr/>
          <p:nvPr/>
        </p:nvGrpSpPr>
        <p:grpSpPr>
          <a:xfrm rot="1153642">
            <a:off x="333037" y="9099208"/>
            <a:ext cx="1381600" cy="124128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6233A7D7-975E-4AEF-A930-02C65AC99B78}"/>
              </a:ext>
            </a:extLst>
          </p:cNvPr>
          <p:cNvSpPr txBox="1"/>
          <p:nvPr/>
        </p:nvSpPr>
        <p:spPr>
          <a:xfrm>
            <a:off x="6542734" y="555315"/>
            <a:ext cx="5886940" cy="584775"/>
          </a:xfrm>
          <a:prstGeom prst="rect">
            <a:avLst/>
          </a:prstGeom>
          <a:noFill/>
        </p:spPr>
        <p:txBody>
          <a:bodyPr wrap="square" rtlCol="0">
            <a:spAutoFit/>
          </a:bodyPr>
          <a:lstStyle/>
          <a:p>
            <a:r>
              <a:rPr lang="en-GB" sz="3200" u="sng" dirty="0"/>
              <a:t>TOP TEN CUSTOMER VS REVENUE</a:t>
            </a:r>
          </a:p>
        </p:txBody>
      </p:sp>
    </p:spTree>
    <p:extLst>
      <p:ext uri="{BB962C8B-B14F-4D97-AF65-F5344CB8AC3E}">
        <p14:creationId xmlns:p14="http://schemas.microsoft.com/office/powerpoint/2010/main" val="206942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333037" y="9099208"/>
            <a:ext cx="1381600" cy="124128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408184" cy="10287000"/>
          </a:xfrm>
          <a:prstGeom prst="rect">
            <a:avLst/>
          </a:prstGeom>
          <a:solidFill>
            <a:srgbClr val="A100FF"/>
          </a:solidFill>
        </p:spPr>
      </p:sp>
      <p:grpSp>
        <p:nvGrpSpPr>
          <p:cNvPr id="23" name="Group 23"/>
          <p:cNvGrpSpPr/>
          <p:nvPr/>
        </p:nvGrpSpPr>
        <p:grpSpPr>
          <a:xfrm>
            <a:off x="17297401" y="0"/>
            <a:ext cx="990599" cy="9525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11613D7A-4B8F-4E6D-BB1A-1055793F1C2F}"/>
              </a:ext>
            </a:extLst>
          </p:cNvPr>
          <p:cNvPicPr>
            <a:picLocks noChangeAspect="1"/>
          </p:cNvPicPr>
          <p:nvPr/>
        </p:nvPicPr>
        <p:blipFill>
          <a:blip r:embed="rId5"/>
          <a:stretch>
            <a:fillRect/>
          </a:stretch>
        </p:blipFill>
        <p:spPr>
          <a:xfrm>
            <a:off x="2590800" y="867342"/>
            <a:ext cx="12304611" cy="9004622"/>
          </a:xfrm>
          <a:prstGeom prst="rect">
            <a:avLst/>
          </a:prstGeom>
        </p:spPr>
      </p:pic>
      <p:sp>
        <p:nvSpPr>
          <p:cNvPr id="28" name="TextBox 3">
            <a:extLst>
              <a:ext uri="{FF2B5EF4-FFF2-40B4-BE49-F238E27FC236}">
                <a16:creationId xmlns:a16="http://schemas.microsoft.com/office/drawing/2014/main" id="{489D9D79-A47B-4608-9CB2-96106A4222CC}"/>
              </a:ext>
            </a:extLst>
          </p:cNvPr>
          <p:cNvSpPr txBox="1"/>
          <p:nvPr/>
        </p:nvSpPr>
        <p:spPr>
          <a:xfrm>
            <a:off x="474298" y="-444966"/>
            <a:ext cx="9507902" cy="1058751"/>
          </a:xfrm>
          <a:prstGeom prst="rect">
            <a:avLst/>
          </a:prstGeom>
        </p:spPr>
        <p:txBody>
          <a:bodyPr wrap="square" lIns="0" tIns="0" rIns="0" bIns="0" rtlCol="0" anchor="t">
            <a:spAutoFit/>
          </a:bodyPr>
          <a:lstStyle/>
          <a:p>
            <a:pPr>
              <a:lnSpc>
                <a:spcPts val="9600"/>
              </a:lnSpc>
            </a:pPr>
            <a:r>
              <a:rPr lang="en-US" sz="4000" b="1" u="sng" spc="-80" dirty="0">
                <a:solidFill>
                  <a:srgbClr val="002060"/>
                </a:solidFill>
                <a:latin typeface="Graphik Regular" panose="020B0503030202060203" pitchFamily="34" charset="0"/>
              </a:rPr>
              <a:t>DATA INTERPRETATION: Correlation Analysis</a:t>
            </a:r>
          </a:p>
        </p:txBody>
      </p:sp>
    </p:spTree>
    <p:extLst>
      <p:ext uri="{BB962C8B-B14F-4D97-AF65-F5344CB8AC3E}">
        <p14:creationId xmlns:p14="http://schemas.microsoft.com/office/powerpoint/2010/main" val="141913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73141" y="1415970"/>
            <a:ext cx="4371490" cy="7703132"/>
          </a:xfrm>
          <a:prstGeom prst="rect">
            <a:avLst/>
          </a:prstGeom>
        </p:spPr>
      </p:pic>
      <p:sp>
        <p:nvSpPr>
          <p:cNvPr id="6" name="TextBox 6"/>
          <p:cNvSpPr txBox="1"/>
          <p:nvPr/>
        </p:nvSpPr>
        <p:spPr>
          <a:xfrm>
            <a:off x="996800" y="-321420"/>
            <a:ext cx="3081660" cy="1167051"/>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C95CC0D4-47F8-4FBD-BA1A-90FF3F80D8F9}"/>
              </a:ext>
            </a:extLst>
          </p:cNvPr>
          <p:cNvSpPr txBox="1"/>
          <p:nvPr/>
        </p:nvSpPr>
        <p:spPr>
          <a:xfrm>
            <a:off x="4846159" y="647700"/>
            <a:ext cx="13289442" cy="1292662"/>
          </a:xfrm>
          <a:prstGeom prst="rect">
            <a:avLst/>
          </a:prstGeom>
          <a:noFill/>
        </p:spPr>
        <p:txBody>
          <a:bodyPr wrap="square" rtlCol="0">
            <a:spAutoFit/>
          </a:bodyPr>
          <a:lstStyle/>
          <a:p>
            <a:pPr algn="just"/>
            <a:r>
              <a:rPr lang="en-GB" sz="2600" dirty="0"/>
              <a:t>Sterling E-commerce company is an online business that needs thorough insight into its customer data to effectively scale its business. A sales table containing 15 product categories and 13 payment methods along with other variables was available for this study. </a:t>
            </a:r>
          </a:p>
        </p:txBody>
      </p:sp>
      <p:sp>
        <p:nvSpPr>
          <p:cNvPr id="27" name="TextBox 26">
            <a:extLst>
              <a:ext uri="{FF2B5EF4-FFF2-40B4-BE49-F238E27FC236}">
                <a16:creationId xmlns:a16="http://schemas.microsoft.com/office/drawing/2014/main" id="{20975439-0FFC-491F-BB9B-5DA95A0ADE93}"/>
              </a:ext>
            </a:extLst>
          </p:cNvPr>
          <p:cNvSpPr txBox="1"/>
          <p:nvPr/>
        </p:nvSpPr>
        <p:spPr>
          <a:xfrm>
            <a:off x="4789403" y="2725854"/>
            <a:ext cx="13357783" cy="6832640"/>
          </a:xfrm>
          <a:prstGeom prst="rect">
            <a:avLst/>
          </a:prstGeom>
          <a:noFill/>
        </p:spPr>
        <p:txBody>
          <a:bodyPr wrap="square" rtlCol="0">
            <a:spAutoFit/>
          </a:bodyPr>
          <a:lstStyle/>
          <a:p>
            <a:pPr algn="just"/>
            <a:r>
              <a:rPr lang="en-GB" sz="2600" dirty="0"/>
              <a:t>The users are more inclined towards </a:t>
            </a:r>
            <a:r>
              <a:rPr lang="en-GB" sz="2600" b="1" dirty="0"/>
              <a:t>Mobile &amp; Tablets, Men’s fashion, Appliances, and Superstore products </a:t>
            </a:r>
            <a:r>
              <a:rPr lang="en-GB" sz="2600" dirty="0"/>
              <a:t>with books and school products as the least desired. The most qty </a:t>
            </a:r>
            <a:r>
              <a:rPr lang="en-GB" sz="2600" b="1" dirty="0"/>
              <a:t>ordered</a:t>
            </a:r>
            <a:r>
              <a:rPr lang="en-GB" sz="2600" dirty="0"/>
              <a:t> and highest </a:t>
            </a:r>
            <a:r>
              <a:rPr lang="en-GB" sz="2600" b="1" dirty="0"/>
              <a:t>revenue</a:t>
            </a:r>
            <a:r>
              <a:rPr lang="en-GB" sz="2600" dirty="0"/>
              <a:t> is observed in </a:t>
            </a:r>
            <a:r>
              <a:rPr lang="en-GB" sz="2600" b="1" dirty="0"/>
              <a:t>December</a:t>
            </a:r>
            <a:r>
              <a:rPr lang="en-GB" sz="2600" dirty="0"/>
              <a:t> and </a:t>
            </a:r>
            <a:r>
              <a:rPr lang="en-GB" sz="2600" b="1" dirty="0"/>
              <a:t>April</a:t>
            </a:r>
            <a:r>
              <a:rPr lang="en-GB" sz="2600" dirty="0"/>
              <a:t>. </a:t>
            </a:r>
            <a:r>
              <a:rPr lang="en-GB" sz="2600" b="1" dirty="0"/>
              <a:t>Col </a:t>
            </a:r>
            <a:r>
              <a:rPr lang="en-GB" sz="2600" dirty="0"/>
              <a:t>and </a:t>
            </a:r>
            <a:r>
              <a:rPr lang="en-GB" sz="2600" b="1" dirty="0"/>
              <a:t>Easypay</a:t>
            </a:r>
            <a:r>
              <a:rPr lang="en-GB" sz="2600" dirty="0"/>
              <a:t> are the most preferred in terms of product order and revenue generation respectively. </a:t>
            </a:r>
            <a:r>
              <a:rPr lang="en-GB" sz="2600" b="1" dirty="0"/>
              <a:t>Beebe, </a:t>
            </a:r>
            <a:r>
              <a:rPr lang="en-GB" sz="2600" b="1" dirty="0" err="1"/>
              <a:t>Glines</a:t>
            </a:r>
            <a:r>
              <a:rPr lang="en-GB" sz="2600" b="1" dirty="0"/>
              <a:t>, </a:t>
            </a:r>
            <a:r>
              <a:rPr lang="en-GB" sz="2600" dirty="0"/>
              <a:t>and</a:t>
            </a:r>
            <a:r>
              <a:rPr lang="en-GB" sz="2600" b="1" dirty="0"/>
              <a:t> Jesse </a:t>
            </a:r>
            <a:r>
              <a:rPr lang="en-GB" sz="2600" dirty="0"/>
              <a:t>are the top 3 performing customers. </a:t>
            </a:r>
          </a:p>
          <a:p>
            <a:pPr algn="just"/>
            <a:endParaRPr lang="en-GB" sz="1600" dirty="0"/>
          </a:p>
          <a:p>
            <a:pPr algn="just"/>
            <a:r>
              <a:rPr lang="en-GB" sz="2600" dirty="0"/>
              <a:t>Although the male gender seems to make the most purchase the females turn in greater revenue for Sterling e-commerce. It was noted that more orders were placed in the year 2022, and this complements the surge in the use of payment methods in the same year.</a:t>
            </a:r>
          </a:p>
          <a:p>
            <a:pPr algn="just"/>
            <a:endParaRPr lang="en-GB" sz="1600" dirty="0"/>
          </a:p>
          <a:p>
            <a:pPr algn="just"/>
            <a:r>
              <a:rPr lang="en-GB" sz="2600" dirty="0"/>
              <a:t>To boast unpopular payment method usability, increase the order of the least desired product category, and maximize revenue,  it is recommended that the campaign be built around the payment methods, Books, and schools products. Using the discount implementation strategy, new customers could be won over while old customers could make more purchases. </a:t>
            </a:r>
          </a:p>
          <a:p>
            <a:pPr algn="just"/>
            <a:endParaRPr lang="en-GB" sz="1600" dirty="0"/>
          </a:p>
          <a:p>
            <a:pPr algn="just"/>
            <a:r>
              <a:rPr lang="en-GB" sz="2600" dirty="0"/>
              <a:t>Moving forward, it is advised that the purchase table including cost variables be made available for effective profit calculation. This will provide insight into which product performs better than the other.</a:t>
            </a:r>
          </a:p>
        </p:txBody>
      </p:sp>
      <p:grpSp>
        <p:nvGrpSpPr>
          <p:cNvPr id="19" name="Group 18">
            <a:extLst>
              <a:ext uri="{FF2B5EF4-FFF2-40B4-BE49-F238E27FC236}">
                <a16:creationId xmlns:a16="http://schemas.microsoft.com/office/drawing/2014/main" id="{C5D8716B-7B76-4E3D-86CD-B62B1A31697E}"/>
              </a:ext>
            </a:extLst>
          </p:cNvPr>
          <p:cNvGrpSpPr/>
          <p:nvPr/>
        </p:nvGrpSpPr>
        <p:grpSpPr>
          <a:xfrm>
            <a:off x="4453046" y="706617"/>
            <a:ext cx="327263" cy="8412485"/>
            <a:chOff x="10429321" y="577360"/>
            <a:chExt cx="327263" cy="8412485"/>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37959" y="2831077"/>
              <a:ext cx="942466" cy="279598"/>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24829" y="908794"/>
              <a:ext cx="942466" cy="279598"/>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5552" y="8378813"/>
              <a:ext cx="942466" cy="279598"/>
            </a:xfrm>
            <a:prstGeom prst="rect">
              <a:avLst/>
            </a:prstGeom>
          </p:spPr>
        </p:pic>
        <p:pic>
          <p:nvPicPr>
            <p:cNvPr id="30" name="Picture 2">
              <a:extLst>
                <a:ext uri="{FF2B5EF4-FFF2-40B4-BE49-F238E27FC236}">
                  <a16:creationId xmlns:a16="http://schemas.microsoft.com/office/drawing/2014/main" id="{0CB20AC3-373F-4F1F-BF90-E2CAB24EA1C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097887" y="5012811"/>
              <a:ext cx="942466" cy="279598"/>
            </a:xfrm>
            <a:prstGeom prst="rect">
              <a:avLst/>
            </a:prstGeom>
          </p:spPr>
        </p:pic>
      </p:grpSp>
      <p:sp>
        <p:nvSpPr>
          <p:cNvPr id="18" name="TextBox 17">
            <a:extLst>
              <a:ext uri="{FF2B5EF4-FFF2-40B4-BE49-F238E27FC236}">
                <a16:creationId xmlns:a16="http://schemas.microsoft.com/office/drawing/2014/main" id="{560E1209-8D95-4C51-A14F-BDD4D068FA45}"/>
              </a:ext>
            </a:extLst>
          </p:cNvPr>
          <p:cNvSpPr txBox="1"/>
          <p:nvPr/>
        </p:nvSpPr>
        <p:spPr>
          <a:xfrm>
            <a:off x="10006786" y="-49068"/>
            <a:ext cx="1575047" cy="584775"/>
          </a:xfrm>
          <a:prstGeom prst="rect">
            <a:avLst/>
          </a:prstGeom>
          <a:noFill/>
        </p:spPr>
        <p:txBody>
          <a:bodyPr wrap="none" rtlCol="0">
            <a:spAutoFit/>
          </a:bodyPr>
          <a:lstStyle/>
          <a:p>
            <a:r>
              <a:rPr lang="en-GB" sz="3200" b="1" u="sng" dirty="0"/>
              <a:t>Analysis</a:t>
            </a:r>
          </a:p>
        </p:txBody>
      </p:sp>
      <p:sp>
        <p:nvSpPr>
          <p:cNvPr id="31" name="TextBox 30">
            <a:extLst>
              <a:ext uri="{FF2B5EF4-FFF2-40B4-BE49-F238E27FC236}">
                <a16:creationId xmlns:a16="http://schemas.microsoft.com/office/drawing/2014/main" id="{9277ABD0-1102-47B2-A51C-1357936B68CF}"/>
              </a:ext>
            </a:extLst>
          </p:cNvPr>
          <p:cNvSpPr txBox="1"/>
          <p:nvPr/>
        </p:nvSpPr>
        <p:spPr>
          <a:xfrm>
            <a:off x="8206334" y="2135141"/>
            <a:ext cx="5338769" cy="584775"/>
          </a:xfrm>
          <a:prstGeom prst="rect">
            <a:avLst/>
          </a:prstGeom>
          <a:noFill/>
        </p:spPr>
        <p:txBody>
          <a:bodyPr wrap="none" rtlCol="0">
            <a:spAutoFit/>
          </a:bodyPr>
          <a:lstStyle/>
          <a:p>
            <a:r>
              <a:rPr lang="en-GB" sz="3200" b="1" u="sng" dirty="0"/>
              <a:t>Insights and Recommendation</a:t>
            </a:r>
          </a:p>
        </p:txBody>
      </p:sp>
      <p:pic>
        <p:nvPicPr>
          <p:cNvPr id="34" name="Picture 4">
            <a:extLst>
              <a:ext uri="{FF2B5EF4-FFF2-40B4-BE49-F238E27FC236}">
                <a16:creationId xmlns:a16="http://schemas.microsoft.com/office/drawing/2014/main" id="{77E12C6C-C28E-402A-811B-A387D97C710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4099311" y="6825069"/>
            <a:ext cx="942466" cy="2795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B9537914-0F02-4FB2-A426-A6305D0AEEBB}"/>
              </a:ext>
            </a:extLst>
          </p:cNvPr>
          <p:cNvSpPr txBox="1"/>
          <p:nvPr/>
        </p:nvSpPr>
        <p:spPr>
          <a:xfrm>
            <a:off x="8719949" y="3869269"/>
            <a:ext cx="6825266" cy="2308324"/>
          </a:xfrm>
          <a:prstGeom prst="rect">
            <a:avLst/>
          </a:prstGeom>
          <a:noFill/>
        </p:spPr>
        <p:txBody>
          <a:bodyPr wrap="square" rtlCol="0">
            <a:spAutoFit/>
          </a:bodyPr>
          <a:lstStyle/>
          <a:p>
            <a:r>
              <a:rPr lang="en-GB" sz="4800" dirty="0">
                <a:latin typeface="Graphik Regular" panose="020B0503030202060203"/>
              </a:rPr>
              <a:t>Data analytics for better scaling of an e-commerce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82878" y="7820958"/>
            <a:ext cx="2578747" cy="2460098"/>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8763000"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621001" y="-1"/>
            <a:ext cx="2667000" cy="2308953"/>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9" y="2308953"/>
            <a:ext cx="4778862"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3729B671-7E54-4FB1-9E7D-EAB3162AEFBC}"/>
              </a:ext>
            </a:extLst>
          </p:cNvPr>
          <p:cNvSpPr txBox="1"/>
          <p:nvPr/>
        </p:nvSpPr>
        <p:spPr>
          <a:xfrm>
            <a:off x="8879462" y="4084577"/>
            <a:ext cx="9902843" cy="1754326"/>
          </a:xfrm>
          <a:prstGeom prst="rect">
            <a:avLst/>
          </a:prstGeom>
          <a:noFill/>
        </p:spPr>
        <p:txBody>
          <a:bodyPr wrap="square" rtlCol="0">
            <a:spAutoFit/>
          </a:bodyPr>
          <a:lstStyle/>
          <a:p>
            <a:r>
              <a:rPr lang="en-GB" sz="5400" dirty="0"/>
              <a:t>Challenges extracting meaningful insight from the company’s data </a:t>
            </a:r>
            <a:endParaRPr lang="en-GB" sz="13800" dirty="0">
              <a:latin typeface="Graphik Regular" panose="020B050303020206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3314700"/>
            <a:ext cx="6750815" cy="3048000"/>
          </a:xfrm>
          <a:prstGeom prst="rect">
            <a:avLst/>
          </a:prstGeom>
          <a:solidFill>
            <a:srgbClr val="FFFFFF"/>
          </a:solidFill>
        </p:spPr>
      </p:sp>
      <p:grpSp>
        <p:nvGrpSpPr>
          <p:cNvPr id="16" name="Group 16"/>
          <p:cNvGrpSpPr>
            <a:grpSpLocks noChangeAspect="1"/>
          </p:cNvGrpSpPr>
          <p:nvPr/>
        </p:nvGrpSpPr>
        <p:grpSpPr>
          <a:xfrm>
            <a:off x="11899152" y="1122747"/>
            <a:ext cx="1814435" cy="1814435"/>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31" name="TextBox 31"/>
          <p:cNvSpPr txBox="1"/>
          <p:nvPr/>
        </p:nvSpPr>
        <p:spPr>
          <a:xfrm>
            <a:off x="2670509" y="3607179"/>
            <a:ext cx="5612273" cy="2462213"/>
          </a:xfrm>
          <a:prstGeom prst="rect">
            <a:avLst/>
          </a:prstGeom>
        </p:spPr>
        <p:txBody>
          <a:bodyPr lIns="0" tIns="0" rIns="0" bIns="0" rtlCol="0" anchor="t">
            <a:spAutoFit/>
          </a:bodyPr>
          <a:lstStyle/>
          <a:p>
            <a:pPr algn="ctr">
              <a:lnSpc>
                <a:spcPts val="9600"/>
              </a:lnSpc>
            </a:pPr>
            <a:r>
              <a:rPr lang="en-US" sz="7200" b="1" spc="-80" dirty="0">
                <a:solidFill>
                  <a:srgbClr val="A100FF"/>
                </a:solidFill>
                <a:latin typeface="Graphik Regular" panose="020B0503030202060203" pitchFamily="34" charset="0"/>
              </a:rPr>
              <a:t>The Analytics team</a:t>
            </a:r>
          </a:p>
        </p:txBody>
      </p:sp>
      <p:sp>
        <p:nvSpPr>
          <p:cNvPr id="36" name="Rectangle 35">
            <a:extLst>
              <a:ext uri="{FF2B5EF4-FFF2-40B4-BE49-F238E27FC236}">
                <a16:creationId xmlns:a16="http://schemas.microsoft.com/office/drawing/2014/main" id="{E2DB492E-9928-455A-854D-AA488078D38C}"/>
              </a:ext>
            </a:extLst>
          </p:cNvPr>
          <p:cNvSpPr/>
          <p:nvPr/>
        </p:nvSpPr>
        <p:spPr>
          <a:xfrm>
            <a:off x="11957000" y="0"/>
            <a:ext cx="2324739" cy="769441"/>
          </a:xfrm>
          <a:prstGeom prst="rect">
            <a:avLst/>
          </a:prstGeom>
        </p:spPr>
        <p:txBody>
          <a:bodyPr wrap="none">
            <a:spAutoFit/>
          </a:bodyPr>
          <a:lstStyle/>
          <a:p>
            <a:r>
              <a:rPr lang="en-GB" sz="4400" b="1" dirty="0"/>
              <a:t>Maureen</a:t>
            </a:r>
          </a:p>
        </p:txBody>
      </p:sp>
      <p:sp>
        <p:nvSpPr>
          <p:cNvPr id="37" name="Rectangle 36">
            <a:extLst>
              <a:ext uri="{FF2B5EF4-FFF2-40B4-BE49-F238E27FC236}">
                <a16:creationId xmlns:a16="http://schemas.microsoft.com/office/drawing/2014/main" id="{2290E1F4-2955-4B95-9036-625168A1F5D1}"/>
              </a:ext>
            </a:extLst>
          </p:cNvPr>
          <p:cNvSpPr/>
          <p:nvPr/>
        </p:nvSpPr>
        <p:spPr>
          <a:xfrm>
            <a:off x="14016925" y="3520949"/>
            <a:ext cx="1600566" cy="769441"/>
          </a:xfrm>
          <a:prstGeom prst="rect">
            <a:avLst/>
          </a:prstGeom>
        </p:spPr>
        <p:txBody>
          <a:bodyPr wrap="none">
            <a:spAutoFit/>
          </a:bodyPr>
          <a:lstStyle/>
          <a:p>
            <a:r>
              <a:rPr lang="en-GB" sz="4400" b="1" dirty="0" err="1"/>
              <a:t>Joram</a:t>
            </a:r>
            <a:endParaRPr lang="en-GB" sz="4400" b="1" dirty="0"/>
          </a:p>
        </p:txBody>
      </p:sp>
      <p:sp>
        <p:nvSpPr>
          <p:cNvPr id="38" name="Rectangle 37">
            <a:extLst>
              <a:ext uri="{FF2B5EF4-FFF2-40B4-BE49-F238E27FC236}">
                <a16:creationId xmlns:a16="http://schemas.microsoft.com/office/drawing/2014/main" id="{91A13579-A394-4B1A-A591-28244ECAB69C}"/>
              </a:ext>
            </a:extLst>
          </p:cNvPr>
          <p:cNvSpPr/>
          <p:nvPr/>
        </p:nvSpPr>
        <p:spPr>
          <a:xfrm>
            <a:off x="10720916" y="8897078"/>
            <a:ext cx="4684809" cy="707886"/>
          </a:xfrm>
          <a:prstGeom prst="rect">
            <a:avLst/>
          </a:prstGeom>
        </p:spPr>
        <p:txBody>
          <a:bodyPr wrap="none">
            <a:spAutoFit/>
          </a:bodyPr>
          <a:lstStyle/>
          <a:p>
            <a:r>
              <a:rPr lang="en-GB" sz="4000" b="1" dirty="0"/>
              <a:t>Vivian O. Oguadinma</a:t>
            </a:r>
          </a:p>
        </p:txBody>
      </p:sp>
      <p:sp>
        <p:nvSpPr>
          <p:cNvPr id="18" name="TextBox 17">
            <a:extLst>
              <a:ext uri="{FF2B5EF4-FFF2-40B4-BE49-F238E27FC236}">
                <a16:creationId xmlns:a16="http://schemas.microsoft.com/office/drawing/2014/main" id="{718DD247-4DD1-425C-82A1-100D3829636B}"/>
              </a:ext>
            </a:extLst>
          </p:cNvPr>
          <p:cNvSpPr txBox="1"/>
          <p:nvPr/>
        </p:nvSpPr>
        <p:spPr>
          <a:xfrm>
            <a:off x="11899152" y="660703"/>
            <a:ext cx="2663733" cy="400110"/>
          </a:xfrm>
          <a:prstGeom prst="rect">
            <a:avLst/>
          </a:prstGeom>
          <a:noFill/>
        </p:spPr>
        <p:txBody>
          <a:bodyPr wrap="square" rtlCol="0">
            <a:spAutoFit/>
          </a:bodyPr>
          <a:lstStyle/>
          <a:p>
            <a:r>
              <a:rPr lang="en-GB" sz="2000" b="1" dirty="0"/>
              <a:t>Principal Data Scientist</a:t>
            </a:r>
          </a:p>
        </p:txBody>
      </p:sp>
      <p:sp>
        <p:nvSpPr>
          <p:cNvPr id="28" name="TextBox 27">
            <a:extLst>
              <a:ext uri="{FF2B5EF4-FFF2-40B4-BE49-F238E27FC236}">
                <a16:creationId xmlns:a16="http://schemas.microsoft.com/office/drawing/2014/main" id="{F8D26D62-31D6-4565-BE73-339654846C1E}"/>
              </a:ext>
            </a:extLst>
          </p:cNvPr>
          <p:cNvSpPr txBox="1"/>
          <p:nvPr/>
        </p:nvSpPr>
        <p:spPr>
          <a:xfrm>
            <a:off x="14064377" y="4114668"/>
            <a:ext cx="1814436" cy="400110"/>
          </a:xfrm>
          <a:prstGeom prst="rect">
            <a:avLst/>
          </a:prstGeom>
          <a:noFill/>
        </p:spPr>
        <p:txBody>
          <a:bodyPr wrap="square" rtlCol="0">
            <a:spAutoFit/>
          </a:bodyPr>
          <a:lstStyle/>
          <a:p>
            <a:r>
              <a:rPr lang="en-GB" sz="2000" b="1" dirty="0"/>
              <a:t>Data Scientist</a:t>
            </a:r>
          </a:p>
        </p:txBody>
      </p:sp>
      <p:sp>
        <p:nvSpPr>
          <p:cNvPr id="29" name="TextBox 28">
            <a:extLst>
              <a:ext uri="{FF2B5EF4-FFF2-40B4-BE49-F238E27FC236}">
                <a16:creationId xmlns:a16="http://schemas.microsoft.com/office/drawing/2014/main" id="{E3418FB7-CB5F-4EF7-B63C-75ABBA5D8F97}"/>
              </a:ext>
            </a:extLst>
          </p:cNvPr>
          <p:cNvSpPr txBox="1"/>
          <p:nvPr/>
        </p:nvSpPr>
        <p:spPr>
          <a:xfrm>
            <a:off x="12029787" y="9453217"/>
            <a:ext cx="1756075" cy="400110"/>
          </a:xfrm>
          <a:prstGeom prst="rect">
            <a:avLst/>
          </a:prstGeom>
          <a:noFill/>
        </p:spPr>
        <p:txBody>
          <a:bodyPr wrap="square" rtlCol="0">
            <a:spAutoFit/>
          </a:bodyPr>
          <a:lstStyle/>
          <a:p>
            <a:r>
              <a:rPr lang="en-GB" sz="2000" b="1" dirty="0"/>
              <a:t>Data Scientist</a:t>
            </a:r>
          </a:p>
        </p:txBody>
      </p:sp>
      <p:sp>
        <p:nvSpPr>
          <p:cNvPr id="30" name="Rectangle 29">
            <a:extLst>
              <a:ext uri="{FF2B5EF4-FFF2-40B4-BE49-F238E27FC236}">
                <a16:creationId xmlns:a16="http://schemas.microsoft.com/office/drawing/2014/main" id="{04EBA7A8-45F4-431B-84E4-B259E008834B}"/>
              </a:ext>
            </a:extLst>
          </p:cNvPr>
          <p:cNvSpPr/>
          <p:nvPr/>
        </p:nvSpPr>
        <p:spPr>
          <a:xfrm>
            <a:off x="13841925" y="1592502"/>
            <a:ext cx="2209259" cy="769441"/>
          </a:xfrm>
          <a:prstGeom prst="rect">
            <a:avLst/>
          </a:prstGeom>
        </p:spPr>
        <p:txBody>
          <a:bodyPr wrap="none">
            <a:spAutoFit/>
          </a:bodyPr>
          <a:lstStyle/>
          <a:p>
            <a:r>
              <a:rPr lang="en-GB" sz="4400" b="1" dirty="0"/>
              <a:t>Williams</a:t>
            </a:r>
          </a:p>
        </p:txBody>
      </p:sp>
      <p:sp>
        <p:nvSpPr>
          <p:cNvPr id="32" name="Rectangle 31">
            <a:extLst>
              <a:ext uri="{FF2B5EF4-FFF2-40B4-BE49-F238E27FC236}">
                <a16:creationId xmlns:a16="http://schemas.microsoft.com/office/drawing/2014/main" id="{BC8DD89E-E6C2-4E1A-BC30-19A6CD3B192C}"/>
              </a:ext>
            </a:extLst>
          </p:cNvPr>
          <p:cNvSpPr/>
          <p:nvPr/>
        </p:nvSpPr>
        <p:spPr>
          <a:xfrm>
            <a:off x="13841925" y="7582752"/>
            <a:ext cx="2683748" cy="769441"/>
          </a:xfrm>
          <a:prstGeom prst="rect">
            <a:avLst/>
          </a:prstGeom>
        </p:spPr>
        <p:txBody>
          <a:bodyPr wrap="none">
            <a:spAutoFit/>
          </a:bodyPr>
          <a:lstStyle/>
          <a:p>
            <a:r>
              <a:rPr lang="en-GB" sz="4400" b="1" dirty="0"/>
              <a:t>Emmanuel</a:t>
            </a:r>
          </a:p>
        </p:txBody>
      </p:sp>
      <p:grpSp>
        <p:nvGrpSpPr>
          <p:cNvPr id="33" name="Group 16">
            <a:extLst>
              <a:ext uri="{FF2B5EF4-FFF2-40B4-BE49-F238E27FC236}">
                <a16:creationId xmlns:a16="http://schemas.microsoft.com/office/drawing/2014/main" id="{BFA6FEF7-56E7-4DD1-9CC4-184A7B46C0D2}"/>
              </a:ext>
            </a:extLst>
          </p:cNvPr>
          <p:cNvGrpSpPr>
            <a:grpSpLocks noChangeAspect="1"/>
          </p:cNvGrpSpPr>
          <p:nvPr/>
        </p:nvGrpSpPr>
        <p:grpSpPr>
          <a:xfrm>
            <a:off x="11900593" y="3126538"/>
            <a:ext cx="1814435" cy="1814435"/>
            <a:chOff x="0" y="0"/>
            <a:chExt cx="6350000" cy="6350000"/>
          </a:xfrm>
        </p:grpSpPr>
        <p:sp>
          <p:nvSpPr>
            <p:cNvPr id="34" name="Freeform 17">
              <a:extLst>
                <a:ext uri="{FF2B5EF4-FFF2-40B4-BE49-F238E27FC236}">
                  <a16:creationId xmlns:a16="http://schemas.microsoft.com/office/drawing/2014/main" id="{49F611B0-90CB-44F1-BC0B-610AA2162D0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35" name="Group 16">
            <a:extLst>
              <a:ext uri="{FF2B5EF4-FFF2-40B4-BE49-F238E27FC236}">
                <a16:creationId xmlns:a16="http://schemas.microsoft.com/office/drawing/2014/main" id="{0B03921E-5193-4C18-8C05-F871A2033DC2}"/>
              </a:ext>
            </a:extLst>
          </p:cNvPr>
          <p:cNvGrpSpPr>
            <a:grpSpLocks noChangeAspect="1"/>
          </p:cNvGrpSpPr>
          <p:nvPr/>
        </p:nvGrpSpPr>
        <p:grpSpPr>
          <a:xfrm>
            <a:off x="11899153" y="5172833"/>
            <a:ext cx="1814435" cy="1814435"/>
            <a:chOff x="0" y="0"/>
            <a:chExt cx="6350000" cy="6350000"/>
          </a:xfrm>
        </p:grpSpPr>
        <p:sp>
          <p:nvSpPr>
            <p:cNvPr id="39" name="Freeform 17">
              <a:extLst>
                <a:ext uri="{FF2B5EF4-FFF2-40B4-BE49-F238E27FC236}">
                  <a16:creationId xmlns:a16="http://schemas.microsoft.com/office/drawing/2014/main" id="{3F1367EE-0775-4F4C-9AAB-C7BC0231A39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40" name="Group 16">
            <a:extLst>
              <a:ext uri="{FF2B5EF4-FFF2-40B4-BE49-F238E27FC236}">
                <a16:creationId xmlns:a16="http://schemas.microsoft.com/office/drawing/2014/main" id="{1B559F95-3660-485F-944D-5372D0B15DB5}"/>
              </a:ext>
            </a:extLst>
          </p:cNvPr>
          <p:cNvGrpSpPr>
            <a:grpSpLocks noChangeAspect="1"/>
          </p:cNvGrpSpPr>
          <p:nvPr/>
        </p:nvGrpSpPr>
        <p:grpSpPr>
          <a:xfrm>
            <a:off x="11978197" y="7176624"/>
            <a:ext cx="1814435" cy="1814435"/>
            <a:chOff x="0" y="0"/>
            <a:chExt cx="6350000" cy="6350000"/>
          </a:xfrm>
        </p:grpSpPr>
        <p:sp>
          <p:nvSpPr>
            <p:cNvPr id="41" name="Freeform 17">
              <a:extLst>
                <a:ext uri="{FF2B5EF4-FFF2-40B4-BE49-F238E27FC236}">
                  <a16:creationId xmlns:a16="http://schemas.microsoft.com/office/drawing/2014/main" id="{0FA828D1-3331-4E0F-9613-9F9EE49F757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42" name="TextBox 41">
            <a:extLst>
              <a:ext uri="{FF2B5EF4-FFF2-40B4-BE49-F238E27FC236}">
                <a16:creationId xmlns:a16="http://schemas.microsoft.com/office/drawing/2014/main" id="{E4A7E535-6AF4-47F9-9A7F-24B79337F327}"/>
              </a:ext>
            </a:extLst>
          </p:cNvPr>
          <p:cNvSpPr txBox="1"/>
          <p:nvPr/>
        </p:nvSpPr>
        <p:spPr>
          <a:xfrm>
            <a:off x="14114923" y="6095957"/>
            <a:ext cx="1763889" cy="400110"/>
          </a:xfrm>
          <a:prstGeom prst="rect">
            <a:avLst/>
          </a:prstGeom>
          <a:noFill/>
        </p:spPr>
        <p:txBody>
          <a:bodyPr wrap="square" rtlCol="0">
            <a:spAutoFit/>
          </a:bodyPr>
          <a:lstStyle/>
          <a:p>
            <a:r>
              <a:rPr lang="en-GB" sz="2000" b="1" dirty="0"/>
              <a:t>Data Scientist</a:t>
            </a:r>
          </a:p>
        </p:txBody>
      </p:sp>
      <p:sp>
        <p:nvSpPr>
          <p:cNvPr id="43" name="TextBox 42">
            <a:extLst>
              <a:ext uri="{FF2B5EF4-FFF2-40B4-BE49-F238E27FC236}">
                <a16:creationId xmlns:a16="http://schemas.microsoft.com/office/drawing/2014/main" id="{827372AC-369F-49A7-8AEB-9D24F9C7C87D}"/>
              </a:ext>
            </a:extLst>
          </p:cNvPr>
          <p:cNvSpPr txBox="1"/>
          <p:nvPr/>
        </p:nvSpPr>
        <p:spPr>
          <a:xfrm>
            <a:off x="14114925" y="2122166"/>
            <a:ext cx="1814436" cy="400110"/>
          </a:xfrm>
          <a:prstGeom prst="rect">
            <a:avLst/>
          </a:prstGeom>
          <a:noFill/>
        </p:spPr>
        <p:txBody>
          <a:bodyPr wrap="square" rtlCol="0">
            <a:spAutoFit/>
          </a:bodyPr>
          <a:lstStyle/>
          <a:p>
            <a:r>
              <a:rPr lang="en-GB" sz="2000" b="1" dirty="0"/>
              <a:t>Data Scientist</a:t>
            </a:r>
          </a:p>
        </p:txBody>
      </p:sp>
      <p:sp>
        <p:nvSpPr>
          <p:cNvPr id="45" name="Rectangle 44">
            <a:extLst>
              <a:ext uri="{FF2B5EF4-FFF2-40B4-BE49-F238E27FC236}">
                <a16:creationId xmlns:a16="http://schemas.microsoft.com/office/drawing/2014/main" id="{479BE6C1-E5A2-4437-9679-446796CEE0CE}"/>
              </a:ext>
            </a:extLst>
          </p:cNvPr>
          <p:cNvSpPr/>
          <p:nvPr/>
        </p:nvSpPr>
        <p:spPr>
          <a:xfrm>
            <a:off x="13785862" y="5578157"/>
            <a:ext cx="2273379" cy="769441"/>
          </a:xfrm>
          <a:prstGeom prst="rect">
            <a:avLst/>
          </a:prstGeom>
        </p:spPr>
        <p:txBody>
          <a:bodyPr wrap="none">
            <a:spAutoFit/>
          </a:bodyPr>
          <a:lstStyle/>
          <a:p>
            <a:r>
              <a:rPr lang="en-GB" sz="4400" b="1" dirty="0"/>
              <a:t>Damilola</a:t>
            </a:r>
          </a:p>
        </p:txBody>
      </p:sp>
      <p:sp>
        <p:nvSpPr>
          <p:cNvPr id="47" name="TextBox 46">
            <a:extLst>
              <a:ext uri="{FF2B5EF4-FFF2-40B4-BE49-F238E27FC236}">
                <a16:creationId xmlns:a16="http://schemas.microsoft.com/office/drawing/2014/main" id="{570B2108-E00D-468D-A5DD-5CAFC7F0A7FB}"/>
              </a:ext>
            </a:extLst>
          </p:cNvPr>
          <p:cNvSpPr txBox="1"/>
          <p:nvPr/>
        </p:nvSpPr>
        <p:spPr>
          <a:xfrm>
            <a:off x="14142695" y="8176303"/>
            <a:ext cx="1814436" cy="400110"/>
          </a:xfrm>
          <a:prstGeom prst="rect">
            <a:avLst/>
          </a:prstGeom>
          <a:noFill/>
        </p:spPr>
        <p:txBody>
          <a:bodyPr wrap="square" rtlCol="0">
            <a:spAutoFit/>
          </a:bodyPr>
          <a:lstStyle/>
          <a:p>
            <a:r>
              <a:rPr lang="en-GB" sz="2000" b="1" dirty="0"/>
              <a:t>Data Scientist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4141221" y="0"/>
            <a:ext cx="3670563" cy="1231106"/>
          </a:xfrm>
          <a:prstGeom prst="rect">
            <a:avLst/>
          </a:prstGeom>
          <a:solidFill>
            <a:srgbClr val="A100FF"/>
          </a:solidFill>
        </p:spPr>
        <p:txBody>
          <a:bodyPr wrap="square" lIns="0" tIns="0" rIns="0" bIns="0" rtlCol="0" anchor="t">
            <a:spAutoFit/>
          </a:bodyPr>
          <a:lstStyle/>
          <a:p>
            <a:pPr algn="r">
              <a:lnSpc>
                <a:spcPts val="9600"/>
              </a:lnSpc>
            </a:pPr>
            <a:r>
              <a:rPr lang="en-US" sz="8800" b="1"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3">
            <a:extLst>
              <a:ext uri="{FF2B5EF4-FFF2-40B4-BE49-F238E27FC236}">
                <a16:creationId xmlns:a16="http://schemas.microsoft.com/office/drawing/2014/main" id="{5ACE75AD-50C8-4765-AFA0-E215D7B993E0}"/>
              </a:ext>
            </a:extLst>
          </p:cNvPr>
          <p:cNvSpPr txBox="1"/>
          <p:nvPr/>
        </p:nvSpPr>
        <p:spPr>
          <a:xfrm>
            <a:off x="3869462" y="918483"/>
            <a:ext cx="4722749" cy="1167051"/>
          </a:xfrm>
          <a:prstGeom prst="rect">
            <a:avLst/>
          </a:prstGeom>
        </p:spPr>
        <p:txBody>
          <a:bodyPr wrap="square" lIns="0" tIns="0" rIns="0" bIns="0" rtlCol="0" anchor="t">
            <a:spAutoFit/>
          </a:bodyPr>
          <a:lstStyle/>
          <a:p>
            <a:pPr algn="r">
              <a:lnSpc>
                <a:spcPts val="9600"/>
              </a:lnSpc>
            </a:pPr>
            <a:r>
              <a:rPr lang="en-US" sz="6600" spc="-80" dirty="0">
                <a:solidFill>
                  <a:srgbClr val="FFFFFF"/>
                </a:solidFill>
                <a:latin typeface="Graphik Regular" panose="020B0503030202060203" pitchFamily="34" charset="0"/>
              </a:rPr>
              <a:t>Data cleaning</a:t>
            </a:r>
          </a:p>
        </p:txBody>
      </p:sp>
      <p:sp>
        <p:nvSpPr>
          <p:cNvPr id="41" name="TextBox 33">
            <a:extLst>
              <a:ext uri="{FF2B5EF4-FFF2-40B4-BE49-F238E27FC236}">
                <a16:creationId xmlns:a16="http://schemas.microsoft.com/office/drawing/2014/main" id="{911A20BF-1BF3-4706-AAD9-655FD75CD908}"/>
              </a:ext>
            </a:extLst>
          </p:cNvPr>
          <p:cNvSpPr txBox="1"/>
          <p:nvPr/>
        </p:nvSpPr>
        <p:spPr>
          <a:xfrm>
            <a:off x="5479860" y="2576785"/>
            <a:ext cx="6284115" cy="1146789"/>
          </a:xfrm>
          <a:prstGeom prst="rect">
            <a:avLst/>
          </a:prstGeom>
        </p:spPr>
        <p:txBody>
          <a:bodyPr wrap="square" lIns="0" tIns="0" rIns="0" bIns="0" rtlCol="0" anchor="t">
            <a:spAutoFit/>
          </a:bodyPr>
          <a:lstStyle/>
          <a:p>
            <a:pPr algn="r">
              <a:lnSpc>
                <a:spcPts val="9600"/>
              </a:lnSpc>
            </a:pPr>
            <a:r>
              <a:rPr lang="en-US" sz="6600" spc="-80" dirty="0">
                <a:solidFill>
                  <a:srgbClr val="FFFFFF"/>
                </a:solidFill>
                <a:latin typeface="Graphik Regular" panose="020B0503030202060203" pitchFamily="34" charset="0"/>
              </a:rPr>
              <a:t>Data Future Engr.</a:t>
            </a:r>
          </a:p>
        </p:txBody>
      </p:sp>
      <p:sp>
        <p:nvSpPr>
          <p:cNvPr id="42" name="TextBox 33">
            <a:extLst>
              <a:ext uri="{FF2B5EF4-FFF2-40B4-BE49-F238E27FC236}">
                <a16:creationId xmlns:a16="http://schemas.microsoft.com/office/drawing/2014/main" id="{0DD4BF8B-F740-49B5-96AE-891D687D13E2}"/>
              </a:ext>
            </a:extLst>
          </p:cNvPr>
          <p:cNvSpPr txBox="1"/>
          <p:nvPr/>
        </p:nvSpPr>
        <p:spPr>
          <a:xfrm>
            <a:off x="7562108" y="4165029"/>
            <a:ext cx="10725892" cy="1146789"/>
          </a:xfrm>
          <a:prstGeom prst="rect">
            <a:avLst/>
          </a:prstGeom>
        </p:spPr>
        <p:txBody>
          <a:bodyPr wrap="square" lIns="0" tIns="0" rIns="0" bIns="0" rtlCol="0" anchor="t">
            <a:spAutoFit/>
          </a:bodyPr>
          <a:lstStyle/>
          <a:p>
            <a:pPr algn="r">
              <a:lnSpc>
                <a:spcPts val="9600"/>
              </a:lnSpc>
            </a:pPr>
            <a:r>
              <a:rPr lang="en-US" sz="6600" spc="-80" dirty="0">
                <a:solidFill>
                  <a:srgbClr val="FFFFFF"/>
                </a:solidFill>
                <a:latin typeface="Graphik Regular" panose="020B0503030202060203" pitchFamily="34" charset="0"/>
              </a:rPr>
              <a:t>Data exploration/Interpretation</a:t>
            </a:r>
          </a:p>
        </p:txBody>
      </p:sp>
      <p:sp>
        <p:nvSpPr>
          <p:cNvPr id="43" name="TextBox 33">
            <a:extLst>
              <a:ext uri="{FF2B5EF4-FFF2-40B4-BE49-F238E27FC236}">
                <a16:creationId xmlns:a16="http://schemas.microsoft.com/office/drawing/2014/main" id="{37AD9D61-B28A-4394-94FB-00E7A7B44BB2}"/>
              </a:ext>
            </a:extLst>
          </p:cNvPr>
          <p:cNvSpPr txBox="1"/>
          <p:nvPr/>
        </p:nvSpPr>
        <p:spPr>
          <a:xfrm>
            <a:off x="9423367" y="5825353"/>
            <a:ext cx="5906919" cy="1146789"/>
          </a:xfrm>
          <a:prstGeom prst="rect">
            <a:avLst/>
          </a:prstGeom>
        </p:spPr>
        <p:txBody>
          <a:bodyPr wrap="square" lIns="0" tIns="0" rIns="0" bIns="0" rtlCol="0" anchor="t">
            <a:spAutoFit/>
          </a:bodyPr>
          <a:lstStyle/>
          <a:p>
            <a:pPr algn="r">
              <a:lnSpc>
                <a:spcPts val="9600"/>
              </a:lnSpc>
            </a:pPr>
            <a:r>
              <a:rPr lang="en-US" sz="6600" spc="-80" dirty="0">
                <a:solidFill>
                  <a:srgbClr val="FFFFFF"/>
                </a:solidFill>
                <a:latin typeface="Graphik Regular" panose="020B0503030202060203" pitchFamily="34" charset="0"/>
              </a:rPr>
              <a:t>Data visualization</a:t>
            </a:r>
          </a:p>
        </p:txBody>
      </p:sp>
      <p:sp>
        <p:nvSpPr>
          <p:cNvPr id="44" name="TextBox 33">
            <a:extLst>
              <a:ext uri="{FF2B5EF4-FFF2-40B4-BE49-F238E27FC236}">
                <a16:creationId xmlns:a16="http://schemas.microsoft.com/office/drawing/2014/main" id="{B6A8CA93-F07D-4958-9F2D-6ACF8C193752}"/>
              </a:ext>
            </a:extLst>
          </p:cNvPr>
          <p:cNvSpPr txBox="1"/>
          <p:nvPr/>
        </p:nvSpPr>
        <p:spPr>
          <a:xfrm>
            <a:off x="11179806" y="7628378"/>
            <a:ext cx="5460358" cy="1167051"/>
          </a:xfrm>
          <a:prstGeom prst="rect">
            <a:avLst/>
          </a:prstGeom>
        </p:spPr>
        <p:txBody>
          <a:bodyPr wrap="square" lIns="0" tIns="0" rIns="0" bIns="0" rtlCol="0" anchor="t">
            <a:spAutoFit/>
          </a:bodyPr>
          <a:lstStyle/>
          <a:p>
            <a:pPr algn="r">
              <a:lnSpc>
                <a:spcPts val="9600"/>
              </a:lnSpc>
            </a:pPr>
            <a:r>
              <a:rPr lang="en-US" sz="6600" spc="-80" dirty="0">
                <a:solidFill>
                  <a:srgbClr val="FFFFFF"/>
                </a:solidFill>
                <a:latin typeface="Graphik Regular" panose="020B0503030202060203" pitchFamily="34" charset="0"/>
              </a:rPr>
              <a:t>Data storytelling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001000" y="-458437"/>
            <a:ext cx="2514600" cy="1085810"/>
          </a:xfrm>
          <a:prstGeom prst="rect">
            <a:avLst/>
          </a:prstGeom>
        </p:spPr>
        <p:txBody>
          <a:bodyPr wrap="square" lIns="0" tIns="0" rIns="0" bIns="0" rtlCol="0" anchor="t">
            <a:spAutoFit/>
          </a:bodyPr>
          <a:lstStyle/>
          <a:p>
            <a:pPr>
              <a:lnSpc>
                <a:spcPts val="9600"/>
              </a:lnSpc>
            </a:pPr>
            <a:r>
              <a:rPr lang="en-US" sz="4800" b="1" spc="-80" dirty="0">
                <a:solidFill>
                  <a:srgbClr val="002060"/>
                </a:solidFill>
                <a:latin typeface="Graphik Regular" panose="020B0503030202060203" pitchFamily="34" charset="0"/>
              </a:rPr>
              <a:t>INSIGHTS</a:t>
            </a:r>
          </a:p>
        </p:txBody>
      </p:sp>
      <p:grpSp>
        <p:nvGrpSpPr>
          <p:cNvPr id="16" name="Group 15">
            <a:extLst>
              <a:ext uri="{FF2B5EF4-FFF2-40B4-BE49-F238E27FC236}">
                <a16:creationId xmlns:a16="http://schemas.microsoft.com/office/drawing/2014/main" id="{5DBAB3FE-7FC7-4042-BE1C-2FF69D799504}"/>
              </a:ext>
            </a:extLst>
          </p:cNvPr>
          <p:cNvGrpSpPr/>
          <p:nvPr/>
        </p:nvGrpSpPr>
        <p:grpSpPr>
          <a:xfrm>
            <a:off x="685800" y="495300"/>
            <a:ext cx="16418213" cy="8519980"/>
            <a:chOff x="522178" y="890720"/>
            <a:chExt cx="16418213" cy="8519980"/>
          </a:xfrm>
        </p:grpSpPr>
        <p:grpSp>
          <p:nvGrpSpPr>
            <p:cNvPr id="15" name="Group 14">
              <a:extLst>
                <a:ext uri="{FF2B5EF4-FFF2-40B4-BE49-F238E27FC236}">
                  <a16:creationId xmlns:a16="http://schemas.microsoft.com/office/drawing/2014/main" id="{DE44E8BD-C1D3-482E-ACDD-404EAD591C55}"/>
                </a:ext>
              </a:extLst>
            </p:cNvPr>
            <p:cNvGrpSpPr/>
            <p:nvPr/>
          </p:nvGrpSpPr>
          <p:grpSpPr>
            <a:xfrm>
              <a:off x="522178" y="890720"/>
              <a:ext cx="8429896" cy="8519980"/>
              <a:chOff x="522178" y="890720"/>
              <a:chExt cx="8429896" cy="8519980"/>
            </a:xfrm>
          </p:grpSpPr>
          <p:grpSp>
            <p:nvGrpSpPr>
              <p:cNvPr id="38" name="Group 37">
                <a:extLst>
                  <a:ext uri="{FF2B5EF4-FFF2-40B4-BE49-F238E27FC236}">
                    <a16:creationId xmlns:a16="http://schemas.microsoft.com/office/drawing/2014/main" id="{1367CA41-6CA8-402F-8D78-DBFD939B1C40}"/>
                  </a:ext>
                </a:extLst>
              </p:cNvPr>
              <p:cNvGrpSpPr/>
              <p:nvPr/>
            </p:nvGrpSpPr>
            <p:grpSpPr>
              <a:xfrm>
                <a:off x="565554" y="890720"/>
                <a:ext cx="8228340" cy="1204780"/>
                <a:chOff x="9448800" y="7080111"/>
                <a:chExt cx="8228340" cy="2101989"/>
              </a:xfrm>
            </p:grpSpPr>
            <p:sp>
              <p:nvSpPr>
                <p:cNvPr id="39" name="Arrow: Left-Right 38">
                  <a:extLst>
                    <a:ext uri="{FF2B5EF4-FFF2-40B4-BE49-F238E27FC236}">
                      <a16:creationId xmlns:a16="http://schemas.microsoft.com/office/drawing/2014/main" id="{3CA11D48-9664-4151-BCD7-0788FA2B2D88}"/>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4C290E23-2CC5-4CCC-9F88-A7447E3CFE46}"/>
                    </a:ext>
                  </a:extLst>
                </p:cNvPr>
                <p:cNvSpPr txBox="1"/>
                <p:nvPr/>
              </p:nvSpPr>
              <p:spPr>
                <a:xfrm>
                  <a:off x="10635846" y="7613953"/>
                  <a:ext cx="6701137" cy="584775"/>
                </a:xfrm>
                <a:prstGeom prst="rect">
                  <a:avLst/>
                </a:prstGeom>
                <a:noFill/>
              </p:spPr>
              <p:txBody>
                <a:bodyPr wrap="square" rtlCol="0">
                  <a:spAutoFit/>
                </a:bodyPr>
                <a:lstStyle/>
                <a:p>
                  <a:r>
                    <a:rPr lang="en-GB" sz="3200" b="1" dirty="0">
                      <a:solidFill>
                        <a:schemeClr val="bg1"/>
                      </a:solidFill>
                    </a:rPr>
                    <a:t>MONTH WITH THE HIGHEST REVENUE</a:t>
                  </a:r>
                </a:p>
              </p:txBody>
            </p:sp>
          </p:grpSp>
          <p:grpSp>
            <p:nvGrpSpPr>
              <p:cNvPr id="26" name="Group 25">
                <a:extLst>
                  <a:ext uri="{FF2B5EF4-FFF2-40B4-BE49-F238E27FC236}">
                    <a16:creationId xmlns:a16="http://schemas.microsoft.com/office/drawing/2014/main" id="{68120EE3-4C24-4585-8852-BE82FAC60E29}"/>
                  </a:ext>
                </a:extLst>
              </p:cNvPr>
              <p:cNvGrpSpPr/>
              <p:nvPr/>
            </p:nvGrpSpPr>
            <p:grpSpPr>
              <a:xfrm>
                <a:off x="522178" y="8161529"/>
                <a:ext cx="8228340" cy="1249171"/>
                <a:chOff x="9448800" y="7080111"/>
                <a:chExt cx="8228340" cy="2101989"/>
              </a:xfrm>
            </p:grpSpPr>
            <p:sp>
              <p:nvSpPr>
                <p:cNvPr id="25" name="Arrow: Left-Right 24">
                  <a:extLst>
                    <a:ext uri="{FF2B5EF4-FFF2-40B4-BE49-F238E27FC236}">
                      <a16:creationId xmlns:a16="http://schemas.microsoft.com/office/drawing/2014/main" id="{37BF13FD-9174-4DC9-B2AA-59DDA2D3E54A}"/>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5ED8AE8-9F9A-4A69-89DF-CE364E4E289F}"/>
                    </a:ext>
                  </a:extLst>
                </p:cNvPr>
                <p:cNvSpPr txBox="1"/>
                <p:nvPr/>
              </p:nvSpPr>
              <p:spPr>
                <a:xfrm>
                  <a:off x="10975141" y="7633669"/>
                  <a:ext cx="6271171" cy="584774"/>
                </a:xfrm>
                <a:prstGeom prst="rect">
                  <a:avLst/>
                </a:prstGeom>
                <a:noFill/>
              </p:spPr>
              <p:txBody>
                <a:bodyPr wrap="square" rtlCol="0">
                  <a:spAutoFit/>
                </a:bodyPr>
                <a:lstStyle/>
                <a:p>
                  <a:r>
                    <a:rPr lang="en-GB" sz="3200" b="1" dirty="0">
                      <a:solidFill>
                        <a:schemeClr val="bg1"/>
                      </a:solidFill>
                    </a:rPr>
                    <a:t>MONTH WITH THE HIGHEST ORDER</a:t>
                  </a:r>
                </a:p>
              </p:txBody>
            </p:sp>
          </p:grpSp>
          <p:grpSp>
            <p:nvGrpSpPr>
              <p:cNvPr id="32" name="Group 31">
                <a:extLst>
                  <a:ext uri="{FF2B5EF4-FFF2-40B4-BE49-F238E27FC236}">
                    <a16:creationId xmlns:a16="http://schemas.microsoft.com/office/drawing/2014/main" id="{E94F5991-89AB-4C16-866F-4D10FBE5F0A5}"/>
                  </a:ext>
                </a:extLst>
              </p:cNvPr>
              <p:cNvGrpSpPr/>
              <p:nvPr/>
            </p:nvGrpSpPr>
            <p:grpSpPr>
              <a:xfrm>
                <a:off x="565554" y="3746882"/>
                <a:ext cx="8228340" cy="1320418"/>
                <a:chOff x="9448800" y="7080111"/>
                <a:chExt cx="8228340" cy="2101989"/>
              </a:xfrm>
            </p:grpSpPr>
            <p:sp>
              <p:nvSpPr>
                <p:cNvPr id="33" name="Arrow: Left-Right 32">
                  <a:extLst>
                    <a:ext uri="{FF2B5EF4-FFF2-40B4-BE49-F238E27FC236}">
                      <a16:creationId xmlns:a16="http://schemas.microsoft.com/office/drawing/2014/main" id="{3AA4C36A-305A-4B55-B04F-7D21C64DA6F8}"/>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9A5CF0BE-EE58-423F-8836-2A1FD9530A22}"/>
                    </a:ext>
                  </a:extLst>
                </p:cNvPr>
                <p:cNvSpPr txBox="1"/>
                <p:nvPr/>
              </p:nvSpPr>
              <p:spPr>
                <a:xfrm>
                  <a:off x="9645246" y="7681367"/>
                  <a:ext cx="7543800" cy="584774"/>
                </a:xfrm>
                <a:prstGeom prst="rect">
                  <a:avLst/>
                </a:prstGeom>
                <a:noFill/>
              </p:spPr>
              <p:txBody>
                <a:bodyPr wrap="square" rtlCol="0">
                  <a:spAutoFit/>
                </a:bodyPr>
                <a:lstStyle/>
                <a:p>
                  <a:r>
                    <a:rPr lang="en-GB" sz="3200" b="1" dirty="0">
                      <a:solidFill>
                        <a:schemeClr val="bg1"/>
                      </a:solidFill>
                    </a:rPr>
                    <a:t>GENDER WITH THE HIGHEST TRANSACTION</a:t>
                  </a:r>
                </a:p>
              </p:txBody>
            </p:sp>
          </p:grpSp>
          <p:grpSp>
            <p:nvGrpSpPr>
              <p:cNvPr id="35" name="Group 34">
                <a:extLst>
                  <a:ext uri="{FF2B5EF4-FFF2-40B4-BE49-F238E27FC236}">
                    <a16:creationId xmlns:a16="http://schemas.microsoft.com/office/drawing/2014/main" id="{9CA40A47-E5AD-4793-86D6-A34445EC8FA7}"/>
                  </a:ext>
                </a:extLst>
              </p:cNvPr>
              <p:cNvGrpSpPr/>
              <p:nvPr/>
            </p:nvGrpSpPr>
            <p:grpSpPr>
              <a:xfrm>
                <a:off x="565554" y="5292549"/>
                <a:ext cx="8228340" cy="1278706"/>
                <a:chOff x="9448800" y="7080111"/>
                <a:chExt cx="8228340" cy="2101989"/>
              </a:xfrm>
            </p:grpSpPr>
            <p:sp>
              <p:nvSpPr>
                <p:cNvPr id="36" name="Arrow: Left-Right 35">
                  <a:extLst>
                    <a:ext uri="{FF2B5EF4-FFF2-40B4-BE49-F238E27FC236}">
                      <a16:creationId xmlns:a16="http://schemas.microsoft.com/office/drawing/2014/main" id="{06669531-44FE-44E8-B177-096F9C1259C5}"/>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0E4E696-49E7-40B0-A0DC-491AB16462BD}"/>
                    </a:ext>
                  </a:extLst>
                </p:cNvPr>
                <p:cNvSpPr txBox="1"/>
                <p:nvPr/>
              </p:nvSpPr>
              <p:spPr>
                <a:xfrm>
                  <a:off x="10483446" y="7659013"/>
                  <a:ext cx="6758701" cy="961277"/>
                </a:xfrm>
                <a:prstGeom prst="rect">
                  <a:avLst/>
                </a:prstGeom>
                <a:noFill/>
              </p:spPr>
              <p:txBody>
                <a:bodyPr wrap="square" rtlCol="0">
                  <a:spAutoFit/>
                </a:bodyPr>
                <a:lstStyle/>
                <a:p>
                  <a:r>
                    <a:rPr lang="en-GB" sz="3200" b="1" dirty="0">
                      <a:solidFill>
                        <a:schemeClr val="bg1"/>
                      </a:solidFill>
                    </a:rPr>
                    <a:t>GENDER WITH THE HIGHEST REVENUE</a:t>
                  </a:r>
                </a:p>
              </p:txBody>
            </p:sp>
          </p:grpSp>
          <p:grpSp>
            <p:nvGrpSpPr>
              <p:cNvPr id="41" name="Group 40">
                <a:extLst>
                  <a:ext uri="{FF2B5EF4-FFF2-40B4-BE49-F238E27FC236}">
                    <a16:creationId xmlns:a16="http://schemas.microsoft.com/office/drawing/2014/main" id="{AA15FE59-FAFB-420C-918F-EAFA40DE08D7}"/>
                  </a:ext>
                </a:extLst>
              </p:cNvPr>
              <p:cNvGrpSpPr/>
              <p:nvPr/>
            </p:nvGrpSpPr>
            <p:grpSpPr>
              <a:xfrm>
                <a:off x="528484" y="2222882"/>
                <a:ext cx="8423590" cy="1320418"/>
                <a:chOff x="9448800" y="7080111"/>
                <a:chExt cx="8335618" cy="2101989"/>
              </a:xfrm>
            </p:grpSpPr>
            <p:sp>
              <p:nvSpPr>
                <p:cNvPr id="42" name="Arrow: Left-Right 41">
                  <a:extLst>
                    <a:ext uri="{FF2B5EF4-FFF2-40B4-BE49-F238E27FC236}">
                      <a16:creationId xmlns:a16="http://schemas.microsoft.com/office/drawing/2014/main" id="{2DB86FC8-EAD6-46E5-B9C3-470865B35041}"/>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21D7685D-0453-4394-9958-0541EB1D1EDB}"/>
                    </a:ext>
                  </a:extLst>
                </p:cNvPr>
                <p:cNvSpPr txBox="1"/>
                <p:nvPr/>
              </p:nvSpPr>
              <p:spPr>
                <a:xfrm>
                  <a:off x="11616681" y="7667531"/>
                  <a:ext cx="6167737" cy="930910"/>
                </a:xfrm>
                <a:prstGeom prst="rect">
                  <a:avLst/>
                </a:prstGeom>
                <a:noFill/>
              </p:spPr>
              <p:txBody>
                <a:bodyPr wrap="square" rtlCol="0">
                  <a:spAutoFit/>
                </a:bodyPr>
                <a:lstStyle/>
                <a:p>
                  <a:r>
                    <a:rPr lang="en-GB" sz="3200" b="1" dirty="0">
                      <a:solidFill>
                        <a:schemeClr val="bg1"/>
                      </a:solidFill>
                    </a:rPr>
                    <a:t>TOP CATEGORIES BY ORDER </a:t>
                  </a:r>
                </a:p>
              </p:txBody>
            </p:sp>
          </p:grpSp>
          <p:grpSp>
            <p:nvGrpSpPr>
              <p:cNvPr id="44" name="Group 43">
                <a:extLst>
                  <a:ext uri="{FF2B5EF4-FFF2-40B4-BE49-F238E27FC236}">
                    <a16:creationId xmlns:a16="http://schemas.microsoft.com/office/drawing/2014/main" id="{871B1274-13AE-429F-A809-C26ED905109F}"/>
                  </a:ext>
                </a:extLst>
              </p:cNvPr>
              <p:cNvGrpSpPr/>
              <p:nvPr/>
            </p:nvGrpSpPr>
            <p:grpSpPr>
              <a:xfrm>
                <a:off x="539164" y="6748123"/>
                <a:ext cx="8228340" cy="1249171"/>
                <a:chOff x="9448800" y="7080111"/>
                <a:chExt cx="8228340" cy="2101989"/>
              </a:xfrm>
            </p:grpSpPr>
            <p:sp>
              <p:nvSpPr>
                <p:cNvPr id="45" name="Arrow: Left-Right 44">
                  <a:extLst>
                    <a:ext uri="{FF2B5EF4-FFF2-40B4-BE49-F238E27FC236}">
                      <a16:creationId xmlns:a16="http://schemas.microsoft.com/office/drawing/2014/main" id="{683C98D2-28BB-466B-B83C-2D07A5EDB924}"/>
                    </a:ext>
                  </a:extLst>
                </p:cNvPr>
                <p:cNvSpPr/>
                <p:nvPr/>
              </p:nvSpPr>
              <p:spPr>
                <a:xfrm>
                  <a:off x="9448800" y="7080111"/>
                  <a:ext cx="8228340" cy="2101989"/>
                </a:xfrm>
                <a:prstGeom prst="leftRightArrow">
                  <a:avLst/>
                </a:prstGeom>
                <a:solidFill>
                  <a:srgbClr val="883C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89EEFD57-D753-476D-ABAC-91CB33666FEF}"/>
                    </a:ext>
                  </a:extLst>
                </p:cNvPr>
                <p:cNvSpPr txBox="1"/>
                <p:nvPr/>
              </p:nvSpPr>
              <p:spPr>
                <a:xfrm>
                  <a:off x="11182608" y="7613573"/>
                  <a:ext cx="4783468" cy="584774"/>
                </a:xfrm>
                <a:prstGeom prst="rect">
                  <a:avLst/>
                </a:prstGeom>
                <a:noFill/>
              </p:spPr>
              <p:txBody>
                <a:bodyPr wrap="square" rtlCol="0">
                  <a:spAutoFit/>
                </a:bodyPr>
                <a:lstStyle/>
                <a:p>
                  <a:r>
                    <a:rPr lang="en-GB" sz="3200" b="1" dirty="0">
                      <a:solidFill>
                        <a:schemeClr val="bg1"/>
                      </a:solidFill>
                    </a:rPr>
                    <a:t>BEST PAYMENT METHOD</a:t>
                  </a:r>
                </a:p>
              </p:txBody>
            </p:sp>
          </p:grpSp>
        </p:grpSp>
        <p:grpSp>
          <p:nvGrpSpPr>
            <p:cNvPr id="13" name="Group 12">
              <a:extLst>
                <a:ext uri="{FF2B5EF4-FFF2-40B4-BE49-F238E27FC236}">
                  <a16:creationId xmlns:a16="http://schemas.microsoft.com/office/drawing/2014/main" id="{3D3BD59C-07B9-42C0-B953-BC36CA9EA188}"/>
                </a:ext>
              </a:extLst>
            </p:cNvPr>
            <p:cNvGrpSpPr/>
            <p:nvPr/>
          </p:nvGrpSpPr>
          <p:grpSpPr>
            <a:xfrm>
              <a:off x="8927467" y="1076226"/>
              <a:ext cx="8012924" cy="8134547"/>
              <a:chOff x="9513077" y="1085695"/>
              <a:chExt cx="7315932" cy="8134547"/>
            </a:xfrm>
          </p:grpSpPr>
          <p:sp>
            <p:nvSpPr>
              <p:cNvPr id="12" name="Flowchart: Alternate Process 11">
                <a:extLst>
                  <a:ext uri="{FF2B5EF4-FFF2-40B4-BE49-F238E27FC236}">
                    <a16:creationId xmlns:a16="http://schemas.microsoft.com/office/drawing/2014/main" id="{3DA8A3FC-E808-47D4-AAE5-7F349204DD65}"/>
                  </a:ext>
                </a:extLst>
              </p:cNvPr>
              <p:cNvSpPr/>
              <p:nvPr/>
            </p:nvSpPr>
            <p:spPr>
              <a:xfrm>
                <a:off x="9564821" y="1085695"/>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DECEMBER</a:t>
                </a:r>
              </a:p>
            </p:txBody>
          </p:sp>
          <p:sp>
            <p:nvSpPr>
              <p:cNvPr id="47" name="Flowchart: Alternate Process 46">
                <a:extLst>
                  <a:ext uri="{FF2B5EF4-FFF2-40B4-BE49-F238E27FC236}">
                    <a16:creationId xmlns:a16="http://schemas.microsoft.com/office/drawing/2014/main" id="{C5604163-72CE-47AD-AC7E-075F5C8A60D1}"/>
                  </a:ext>
                </a:extLst>
              </p:cNvPr>
              <p:cNvSpPr/>
              <p:nvPr/>
            </p:nvSpPr>
            <p:spPr>
              <a:xfrm>
                <a:off x="9564821" y="2514486"/>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MOBIL’S &amp; TABLETS (47.1%)</a:t>
                </a:r>
              </a:p>
            </p:txBody>
          </p:sp>
          <p:sp>
            <p:nvSpPr>
              <p:cNvPr id="48" name="Flowchart: Alternate Process 47">
                <a:extLst>
                  <a:ext uri="{FF2B5EF4-FFF2-40B4-BE49-F238E27FC236}">
                    <a16:creationId xmlns:a16="http://schemas.microsoft.com/office/drawing/2014/main" id="{DA4755CF-C1FF-4F54-993E-D4BA2F1186A0}"/>
                  </a:ext>
                </a:extLst>
              </p:cNvPr>
              <p:cNvSpPr/>
              <p:nvPr/>
            </p:nvSpPr>
            <p:spPr>
              <a:xfrm>
                <a:off x="9513077" y="3983582"/>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MALE (50.97%)</a:t>
                </a:r>
              </a:p>
            </p:txBody>
          </p:sp>
          <p:sp>
            <p:nvSpPr>
              <p:cNvPr id="49" name="Flowchart: Alternate Process 48">
                <a:extLst>
                  <a:ext uri="{FF2B5EF4-FFF2-40B4-BE49-F238E27FC236}">
                    <a16:creationId xmlns:a16="http://schemas.microsoft.com/office/drawing/2014/main" id="{478D4A7F-11DF-4828-8FEE-F254C207731B}"/>
                  </a:ext>
                </a:extLst>
              </p:cNvPr>
              <p:cNvSpPr/>
              <p:nvPr/>
            </p:nvSpPr>
            <p:spPr>
              <a:xfrm>
                <a:off x="9571448" y="5584186"/>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FEMALE</a:t>
                </a:r>
              </a:p>
            </p:txBody>
          </p:sp>
          <p:sp>
            <p:nvSpPr>
              <p:cNvPr id="50" name="Flowchart: Alternate Process 49">
                <a:extLst>
                  <a:ext uri="{FF2B5EF4-FFF2-40B4-BE49-F238E27FC236}">
                    <a16:creationId xmlns:a16="http://schemas.microsoft.com/office/drawing/2014/main" id="{019071F5-A666-4197-8098-C38F2E5D5F6A}"/>
                  </a:ext>
                </a:extLst>
              </p:cNvPr>
              <p:cNvSpPr/>
              <p:nvPr/>
            </p:nvSpPr>
            <p:spPr>
              <a:xfrm>
                <a:off x="9564820" y="7024992"/>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COD (40.15%)</a:t>
                </a:r>
              </a:p>
            </p:txBody>
          </p:sp>
          <p:sp>
            <p:nvSpPr>
              <p:cNvPr id="51" name="Flowchart: Alternate Process 50">
                <a:extLst>
                  <a:ext uri="{FF2B5EF4-FFF2-40B4-BE49-F238E27FC236}">
                    <a16:creationId xmlns:a16="http://schemas.microsoft.com/office/drawing/2014/main" id="{3500DC5E-ACBF-4AE3-8F76-85B5DA3D4516}"/>
                  </a:ext>
                </a:extLst>
              </p:cNvPr>
              <p:cNvSpPr/>
              <p:nvPr/>
            </p:nvSpPr>
            <p:spPr>
              <a:xfrm>
                <a:off x="9571447" y="8524811"/>
                <a:ext cx="7257561" cy="695431"/>
              </a:xfrm>
              <a:prstGeom prst="flowChartAlternateProcess">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chemeClr val="bg1"/>
                    </a:solidFill>
                  </a:rPr>
                  <a:t>DECEMBER</a:t>
                </a:r>
              </a:p>
            </p:txBody>
          </p:sp>
        </p:grpSp>
      </p:grpSp>
      <p:grpSp>
        <p:nvGrpSpPr>
          <p:cNvPr id="52" name="Group 10">
            <a:extLst>
              <a:ext uri="{FF2B5EF4-FFF2-40B4-BE49-F238E27FC236}">
                <a16:creationId xmlns:a16="http://schemas.microsoft.com/office/drawing/2014/main" id="{41AF64C2-E01A-4779-888E-9790417EDD17}"/>
              </a:ext>
            </a:extLst>
          </p:cNvPr>
          <p:cNvGrpSpPr/>
          <p:nvPr/>
        </p:nvGrpSpPr>
        <p:grpSpPr>
          <a:xfrm rot="1153642">
            <a:off x="-16211" y="-167745"/>
            <a:ext cx="1151946" cy="1080931"/>
            <a:chOff x="0" y="0"/>
            <a:chExt cx="4727344" cy="4493736"/>
          </a:xfrm>
        </p:grpSpPr>
        <p:grpSp>
          <p:nvGrpSpPr>
            <p:cNvPr id="53" name="Group 11">
              <a:extLst>
                <a:ext uri="{FF2B5EF4-FFF2-40B4-BE49-F238E27FC236}">
                  <a16:creationId xmlns:a16="http://schemas.microsoft.com/office/drawing/2014/main" id="{5D839ED3-BB6F-4FF2-8E2A-345C8ED7430D}"/>
                </a:ext>
              </a:extLst>
            </p:cNvPr>
            <p:cNvGrpSpPr>
              <a:grpSpLocks noChangeAspect="1"/>
            </p:cNvGrpSpPr>
            <p:nvPr/>
          </p:nvGrpSpPr>
          <p:grpSpPr>
            <a:xfrm>
              <a:off x="644072" y="410464"/>
              <a:ext cx="4083272" cy="4083272"/>
              <a:chOff x="0" y="0"/>
              <a:chExt cx="6350000" cy="6350000"/>
            </a:xfrm>
          </p:grpSpPr>
          <p:sp>
            <p:nvSpPr>
              <p:cNvPr id="55" name="Freeform 12">
                <a:extLst>
                  <a:ext uri="{FF2B5EF4-FFF2-40B4-BE49-F238E27FC236}">
                    <a16:creationId xmlns:a16="http://schemas.microsoft.com/office/drawing/2014/main" id="{A5924EEF-D4DF-44B2-BA6D-8800D035BDA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4" name="Picture 13">
              <a:extLst>
                <a:ext uri="{FF2B5EF4-FFF2-40B4-BE49-F238E27FC236}">
                  <a16:creationId xmlns:a16="http://schemas.microsoft.com/office/drawing/2014/main" id="{7DE94345-699C-42F0-B5AE-0E69B880FD7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56" name="Group 10">
            <a:extLst>
              <a:ext uri="{FF2B5EF4-FFF2-40B4-BE49-F238E27FC236}">
                <a16:creationId xmlns:a16="http://schemas.microsoft.com/office/drawing/2014/main" id="{AF573F0E-77B0-4BDD-B35F-9D84BB18B2EE}"/>
              </a:ext>
            </a:extLst>
          </p:cNvPr>
          <p:cNvGrpSpPr/>
          <p:nvPr/>
        </p:nvGrpSpPr>
        <p:grpSpPr>
          <a:xfrm rot="1153642">
            <a:off x="17185937" y="60521"/>
            <a:ext cx="1151946" cy="1080931"/>
            <a:chOff x="0" y="0"/>
            <a:chExt cx="4727344" cy="4493736"/>
          </a:xfrm>
        </p:grpSpPr>
        <p:grpSp>
          <p:nvGrpSpPr>
            <p:cNvPr id="57" name="Group 11">
              <a:extLst>
                <a:ext uri="{FF2B5EF4-FFF2-40B4-BE49-F238E27FC236}">
                  <a16:creationId xmlns:a16="http://schemas.microsoft.com/office/drawing/2014/main" id="{E8BD3A57-6983-42DD-8BE4-CDBDE36C6D17}"/>
                </a:ext>
              </a:extLst>
            </p:cNvPr>
            <p:cNvGrpSpPr>
              <a:grpSpLocks noChangeAspect="1"/>
            </p:cNvGrpSpPr>
            <p:nvPr/>
          </p:nvGrpSpPr>
          <p:grpSpPr>
            <a:xfrm>
              <a:off x="644072" y="410464"/>
              <a:ext cx="4083272" cy="4083272"/>
              <a:chOff x="0" y="0"/>
              <a:chExt cx="6350000" cy="6350000"/>
            </a:xfrm>
          </p:grpSpPr>
          <p:sp>
            <p:nvSpPr>
              <p:cNvPr id="59" name="Freeform 12">
                <a:extLst>
                  <a:ext uri="{FF2B5EF4-FFF2-40B4-BE49-F238E27FC236}">
                    <a16:creationId xmlns:a16="http://schemas.microsoft.com/office/drawing/2014/main" id="{B7200E52-09EE-460F-9CF1-396A4503FFF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8" name="Picture 13">
              <a:extLst>
                <a:ext uri="{FF2B5EF4-FFF2-40B4-BE49-F238E27FC236}">
                  <a16:creationId xmlns:a16="http://schemas.microsoft.com/office/drawing/2014/main" id="{C6127372-4F90-4FB6-9CD5-ABBC8C3388B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60" name="Group 10">
            <a:extLst>
              <a:ext uri="{FF2B5EF4-FFF2-40B4-BE49-F238E27FC236}">
                <a16:creationId xmlns:a16="http://schemas.microsoft.com/office/drawing/2014/main" id="{9E57EF29-19E5-4E6B-B7E1-7C8755C43FED}"/>
              </a:ext>
            </a:extLst>
          </p:cNvPr>
          <p:cNvGrpSpPr/>
          <p:nvPr/>
        </p:nvGrpSpPr>
        <p:grpSpPr>
          <a:xfrm rot="1153642">
            <a:off x="17212442" y="9198392"/>
            <a:ext cx="1151946" cy="1080931"/>
            <a:chOff x="0" y="0"/>
            <a:chExt cx="4727344" cy="4493736"/>
          </a:xfrm>
        </p:grpSpPr>
        <p:grpSp>
          <p:nvGrpSpPr>
            <p:cNvPr id="61" name="Group 11">
              <a:extLst>
                <a:ext uri="{FF2B5EF4-FFF2-40B4-BE49-F238E27FC236}">
                  <a16:creationId xmlns:a16="http://schemas.microsoft.com/office/drawing/2014/main" id="{1FAEE44C-8D5E-40D2-9501-8B0EDEC8961E}"/>
                </a:ext>
              </a:extLst>
            </p:cNvPr>
            <p:cNvGrpSpPr>
              <a:grpSpLocks noChangeAspect="1"/>
            </p:cNvGrpSpPr>
            <p:nvPr/>
          </p:nvGrpSpPr>
          <p:grpSpPr>
            <a:xfrm>
              <a:off x="644072" y="410464"/>
              <a:ext cx="4083272" cy="4083272"/>
              <a:chOff x="0" y="0"/>
              <a:chExt cx="6350000" cy="6350000"/>
            </a:xfrm>
          </p:grpSpPr>
          <p:sp>
            <p:nvSpPr>
              <p:cNvPr id="63" name="Freeform 12">
                <a:extLst>
                  <a:ext uri="{FF2B5EF4-FFF2-40B4-BE49-F238E27FC236}">
                    <a16:creationId xmlns:a16="http://schemas.microsoft.com/office/drawing/2014/main" id="{D669C3A7-B447-4983-B03F-0DC418BD031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62" name="Picture 13">
              <a:extLst>
                <a:ext uri="{FF2B5EF4-FFF2-40B4-BE49-F238E27FC236}">
                  <a16:creationId xmlns:a16="http://schemas.microsoft.com/office/drawing/2014/main" id="{CA5AA163-7D41-40DE-82A7-364ACAE875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64" name="Group 10">
            <a:extLst>
              <a:ext uri="{FF2B5EF4-FFF2-40B4-BE49-F238E27FC236}">
                <a16:creationId xmlns:a16="http://schemas.microsoft.com/office/drawing/2014/main" id="{552598E8-C4BA-4B96-9DE3-A4AF7ABBB9C5}"/>
              </a:ext>
            </a:extLst>
          </p:cNvPr>
          <p:cNvGrpSpPr/>
          <p:nvPr/>
        </p:nvGrpSpPr>
        <p:grpSpPr>
          <a:xfrm rot="1153642">
            <a:off x="-74395" y="9163605"/>
            <a:ext cx="1151946" cy="1080931"/>
            <a:chOff x="0" y="0"/>
            <a:chExt cx="4727344" cy="4493736"/>
          </a:xfrm>
        </p:grpSpPr>
        <p:grpSp>
          <p:nvGrpSpPr>
            <p:cNvPr id="65" name="Group 11">
              <a:extLst>
                <a:ext uri="{FF2B5EF4-FFF2-40B4-BE49-F238E27FC236}">
                  <a16:creationId xmlns:a16="http://schemas.microsoft.com/office/drawing/2014/main" id="{E0AF0055-1B75-4AE2-A0B2-FAAB94E5D3B7}"/>
                </a:ext>
              </a:extLst>
            </p:cNvPr>
            <p:cNvGrpSpPr>
              <a:grpSpLocks noChangeAspect="1"/>
            </p:cNvGrpSpPr>
            <p:nvPr/>
          </p:nvGrpSpPr>
          <p:grpSpPr>
            <a:xfrm>
              <a:off x="644072" y="410464"/>
              <a:ext cx="4083272" cy="4083272"/>
              <a:chOff x="0" y="0"/>
              <a:chExt cx="6350000" cy="6350000"/>
            </a:xfrm>
          </p:grpSpPr>
          <p:sp>
            <p:nvSpPr>
              <p:cNvPr id="67" name="Freeform 12">
                <a:extLst>
                  <a:ext uri="{FF2B5EF4-FFF2-40B4-BE49-F238E27FC236}">
                    <a16:creationId xmlns:a16="http://schemas.microsoft.com/office/drawing/2014/main" id="{D26E4D21-B839-4EC3-99EF-A522FB118E9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66" name="Picture 13">
              <a:extLst>
                <a:ext uri="{FF2B5EF4-FFF2-40B4-BE49-F238E27FC236}">
                  <a16:creationId xmlns:a16="http://schemas.microsoft.com/office/drawing/2014/main" id="{B05012D6-8C11-48D0-8981-BA8EB19658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17" name="TextBox 16">
            <a:extLst>
              <a:ext uri="{FF2B5EF4-FFF2-40B4-BE49-F238E27FC236}">
                <a16:creationId xmlns:a16="http://schemas.microsoft.com/office/drawing/2014/main" id="{7A932D78-6B4D-422A-97CD-408310A35F66}"/>
              </a:ext>
            </a:extLst>
          </p:cNvPr>
          <p:cNvSpPr txBox="1"/>
          <p:nvPr/>
        </p:nvSpPr>
        <p:spPr>
          <a:xfrm>
            <a:off x="4422665" y="8850856"/>
            <a:ext cx="1262954" cy="523220"/>
          </a:xfrm>
          <a:prstGeom prst="rect">
            <a:avLst/>
          </a:prstGeom>
          <a:noFill/>
        </p:spPr>
        <p:txBody>
          <a:bodyPr wrap="square" rtlCol="0">
            <a:spAutoFit/>
          </a:bodyPr>
          <a:lstStyle/>
          <a:p>
            <a:r>
              <a:rPr lang="en-GB" sz="2800" b="1" dirty="0"/>
              <a:t>TEXAS</a:t>
            </a:r>
          </a:p>
        </p:txBody>
      </p:sp>
      <p:sp>
        <p:nvSpPr>
          <p:cNvPr id="68" name="TextBox 67">
            <a:extLst>
              <a:ext uri="{FF2B5EF4-FFF2-40B4-BE49-F238E27FC236}">
                <a16:creationId xmlns:a16="http://schemas.microsoft.com/office/drawing/2014/main" id="{DFAB1773-F0C1-47A6-A91A-8E73946BC08D}"/>
              </a:ext>
            </a:extLst>
          </p:cNvPr>
          <p:cNvSpPr txBox="1"/>
          <p:nvPr/>
        </p:nvSpPr>
        <p:spPr>
          <a:xfrm>
            <a:off x="12783616" y="8887480"/>
            <a:ext cx="1389584" cy="523220"/>
          </a:xfrm>
          <a:prstGeom prst="rect">
            <a:avLst/>
          </a:prstGeom>
          <a:noFill/>
        </p:spPr>
        <p:txBody>
          <a:bodyPr wrap="square" rtlCol="0">
            <a:spAutoFit/>
          </a:bodyPr>
          <a:lstStyle/>
          <a:p>
            <a:r>
              <a:rPr lang="en-GB" sz="2800" b="1" dirty="0"/>
              <a:t>SOUTH</a:t>
            </a:r>
          </a:p>
        </p:txBody>
      </p:sp>
      <p:sp>
        <p:nvSpPr>
          <p:cNvPr id="69" name="Rectangle: Rounded Corners 68">
            <a:extLst>
              <a:ext uri="{FF2B5EF4-FFF2-40B4-BE49-F238E27FC236}">
                <a16:creationId xmlns:a16="http://schemas.microsoft.com/office/drawing/2014/main" id="{2B57D2AC-D7D4-4C16-A40C-FCC1E7CD8181}"/>
              </a:ext>
            </a:extLst>
          </p:cNvPr>
          <p:cNvSpPr/>
          <p:nvPr/>
        </p:nvSpPr>
        <p:spPr>
          <a:xfrm>
            <a:off x="2212141" y="9344249"/>
            <a:ext cx="5484059" cy="916884"/>
          </a:xfrm>
          <a:prstGeom prst="roundRect">
            <a:avLst/>
          </a:prstGeom>
          <a:solidFill>
            <a:srgbClr val="461B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extBox 69">
            <a:extLst>
              <a:ext uri="{FF2B5EF4-FFF2-40B4-BE49-F238E27FC236}">
                <a16:creationId xmlns:a16="http://schemas.microsoft.com/office/drawing/2014/main" id="{4A791499-0136-4948-9251-3CECE35ED24F}"/>
              </a:ext>
            </a:extLst>
          </p:cNvPr>
          <p:cNvSpPr txBox="1"/>
          <p:nvPr/>
        </p:nvSpPr>
        <p:spPr>
          <a:xfrm>
            <a:off x="1916222" y="9374076"/>
            <a:ext cx="5932378" cy="954107"/>
          </a:xfrm>
          <a:prstGeom prst="rect">
            <a:avLst/>
          </a:prstGeom>
          <a:noFill/>
        </p:spPr>
        <p:txBody>
          <a:bodyPr wrap="square" rtlCol="0">
            <a:spAutoFit/>
          </a:bodyPr>
          <a:lstStyle/>
          <a:p>
            <a:pPr algn="ctr"/>
            <a:r>
              <a:rPr lang="en-GB" sz="2800" b="1" dirty="0">
                <a:solidFill>
                  <a:schemeClr val="bg1"/>
                </a:solidFill>
              </a:rPr>
              <a:t>State with the highest order and revenue</a:t>
            </a:r>
          </a:p>
        </p:txBody>
      </p:sp>
      <p:sp>
        <p:nvSpPr>
          <p:cNvPr id="73" name="Rectangle: Rounded Corners 72">
            <a:extLst>
              <a:ext uri="{FF2B5EF4-FFF2-40B4-BE49-F238E27FC236}">
                <a16:creationId xmlns:a16="http://schemas.microsoft.com/office/drawing/2014/main" id="{C7A4078A-3C1F-4AED-BF03-62569E283F55}"/>
              </a:ext>
            </a:extLst>
          </p:cNvPr>
          <p:cNvSpPr/>
          <p:nvPr/>
        </p:nvSpPr>
        <p:spPr>
          <a:xfrm>
            <a:off x="10482470" y="9334500"/>
            <a:ext cx="5484059" cy="916884"/>
          </a:xfrm>
          <a:prstGeom prst="roundRect">
            <a:avLst/>
          </a:prstGeom>
          <a:solidFill>
            <a:srgbClr val="9634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4514B9EC-AE56-41DF-B1D0-63FECFE9166E}"/>
              </a:ext>
            </a:extLst>
          </p:cNvPr>
          <p:cNvSpPr txBox="1"/>
          <p:nvPr/>
        </p:nvSpPr>
        <p:spPr>
          <a:xfrm>
            <a:off x="10258310" y="9370993"/>
            <a:ext cx="5932378" cy="954107"/>
          </a:xfrm>
          <a:prstGeom prst="rect">
            <a:avLst/>
          </a:prstGeom>
          <a:noFill/>
        </p:spPr>
        <p:txBody>
          <a:bodyPr wrap="square" rtlCol="0">
            <a:spAutoFit/>
          </a:bodyPr>
          <a:lstStyle/>
          <a:p>
            <a:pPr algn="ctr"/>
            <a:r>
              <a:rPr lang="en-GB" sz="2700" b="1" dirty="0">
                <a:solidFill>
                  <a:schemeClr val="bg1"/>
                </a:solidFill>
              </a:rPr>
              <a:t>The region with the highest order and revenue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697361"/>
            <a:ext cx="17253775" cy="58963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502787" cy="10287000"/>
          </a:xfrm>
          <a:prstGeom prst="rect">
            <a:avLst/>
          </a:prstGeom>
          <a:solidFill>
            <a:srgbClr val="A100FF"/>
          </a:solidFill>
        </p:spPr>
      </p:sp>
      <p:grpSp>
        <p:nvGrpSpPr>
          <p:cNvPr id="23" name="Group 23"/>
          <p:cNvGrpSpPr/>
          <p:nvPr/>
        </p:nvGrpSpPr>
        <p:grpSpPr>
          <a:xfrm>
            <a:off x="16456118" y="0"/>
            <a:ext cx="1831780" cy="15621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0" name="Group 10"/>
          <p:cNvGrpSpPr/>
          <p:nvPr/>
        </p:nvGrpSpPr>
        <p:grpSpPr>
          <a:xfrm rot="1153642">
            <a:off x="342227" y="8651115"/>
            <a:ext cx="1673216" cy="159537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97A96A30-DDB3-4229-B26E-350E3B6BB46E}"/>
              </a:ext>
            </a:extLst>
          </p:cNvPr>
          <p:cNvPicPr>
            <a:picLocks noChangeAspect="1"/>
          </p:cNvPicPr>
          <p:nvPr/>
        </p:nvPicPr>
        <p:blipFill>
          <a:blip r:embed="rId7"/>
          <a:stretch>
            <a:fillRect/>
          </a:stretch>
        </p:blipFill>
        <p:spPr>
          <a:xfrm>
            <a:off x="1502787" y="1621734"/>
            <a:ext cx="16589335" cy="6599583"/>
          </a:xfrm>
          <a:prstGeom prst="rect">
            <a:avLst/>
          </a:prstGeom>
        </p:spPr>
      </p:pic>
      <p:sp>
        <p:nvSpPr>
          <p:cNvPr id="35" name="TextBox 3">
            <a:extLst>
              <a:ext uri="{FF2B5EF4-FFF2-40B4-BE49-F238E27FC236}">
                <a16:creationId xmlns:a16="http://schemas.microsoft.com/office/drawing/2014/main" id="{E2AE5626-4B3F-4EA5-BA1E-4EF27F665A00}"/>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697361"/>
            <a:ext cx="17253775" cy="58963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502787" cy="10287000"/>
          </a:xfrm>
          <a:prstGeom prst="rect">
            <a:avLst/>
          </a:prstGeom>
          <a:solidFill>
            <a:srgbClr val="A100FF"/>
          </a:solidFill>
        </p:spPr>
      </p:sp>
      <p:grpSp>
        <p:nvGrpSpPr>
          <p:cNvPr id="23" name="Group 23"/>
          <p:cNvGrpSpPr/>
          <p:nvPr/>
        </p:nvGrpSpPr>
        <p:grpSpPr>
          <a:xfrm>
            <a:off x="16456118" y="0"/>
            <a:ext cx="1831780" cy="15621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0" name="Group 10"/>
          <p:cNvGrpSpPr/>
          <p:nvPr/>
        </p:nvGrpSpPr>
        <p:grpSpPr>
          <a:xfrm rot="1153642">
            <a:off x="342227" y="8651115"/>
            <a:ext cx="1673216" cy="159537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5" name="TextBox 3">
            <a:extLst>
              <a:ext uri="{FF2B5EF4-FFF2-40B4-BE49-F238E27FC236}">
                <a16:creationId xmlns:a16="http://schemas.microsoft.com/office/drawing/2014/main" id="{E2AE5626-4B3F-4EA5-BA1E-4EF27F665A00}"/>
              </a:ext>
            </a:extLst>
          </p:cNvPr>
          <p:cNvSpPr txBox="1"/>
          <p:nvPr/>
        </p:nvSpPr>
        <p:spPr>
          <a:xfrm>
            <a:off x="7239000" y="-374589"/>
            <a:ext cx="5886940" cy="1085810"/>
          </a:xfrm>
          <a:prstGeom prst="rect">
            <a:avLst/>
          </a:prstGeom>
        </p:spPr>
        <p:txBody>
          <a:bodyPr wrap="square" lIns="0" tIns="0" rIns="0" bIns="0" rtlCol="0" anchor="t">
            <a:spAutoFit/>
          </a:bodyPr>
          <a:lstStyle/>
          <a:p>
            <a:pPr>
              <a:lnSpc>
                <a:spcPts val="9600"/>
              </a:lnSpc>
            </a:pPr>
            <a:r>
              <a:rPr lang="en-US" sz="4800" b="1" u="sng" spc="-80" dirty="0">
                <a:solidFill>
                  <a:srgbClr val="002060"/>
                </a:solidFill>
                <a:latin typeface="Graphik Regular" panose="020B0503030202060203" pitchFamily="34" charset="0"/>
              </a:rPr>
              <a:t>DATA INTERPRETATION</a:t>
            </a:r>
          </a:p>
        </p:txBody>
      </p:sp>
      <p:pic>
        <p:nvPicPr>
          <p:cNvPr id="15" name="Picture 14">
            <a:extLst>
              <a:ext uri="{FF2B5EF4-FFF2-40B4-BE49-F238E27FC236}">
                <a16:creationId xmlns:a16="http://schemas.microsoft.com/office/drawing/2014/main" id="{468ACDE7-1E17-4993-A8ED-C30274743FC1}"/>
              </a:ext>
            </a:extLst>
          </p:cNvPr>
          <p:cNvPicPr>
            <a:picLocks noChangeAspect="1"/>
          </p:cNvPicPr>
          <p:nvPr/>
        </p:nvPicPr>
        <p:blipFill>
          <a:blip r:embed="rId7"/>
          <a:stretch>
            <a:fillRect/>
          </a:stretch>
        </p:blipFill>
        <p:spPr>
          <a:xfrm>
            <a:off x="1489534" y="1562100"/>
            <a:ext cx="16798363" cy="6553200"/>
          </a:xfrm>
          <a:prstGeom prst="rect">
            <a:avLst/>
          </a:prstGeom>
        </p:spPr>
      </p:pic>
    </p:spTree>
    <p:extLst>
      <p:ext uri="{BB962C8B-B14F-4D97-AF65-F5344CB8AC3E}">
        <p14:creationId xmlns:p14="http://schemas.microsoft.com/office/powerpoint/2010/main" val="40652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15286</TotalTime>
  <Words>540</Words>
  <Application>Microsoft Office PowerPoint</Application>
  <PresentationFormat>Custom</PresentationFormat>
  <Paragraphs>147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Clear Sans Regular Bold</vt:lpstr>
      <vt:lpstr>Wingdings</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Vee</cp:lastModifiedBy>
  <cp:revision>93</cp:revision>
  <dcterms:created xsi:type="dcterms:W3CDTF">2006-08-16T00:00:00Z</dcterms:created>
  <dcterms:modified xsi:type="dcterms:W3CDTF">2023-05-31T06:07:48Z</dcterms:modified>
  <dc:identifier>DAEhDyfaYKE</dc:identifier>
</cp:coreProperties>
</file>