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052D4F8-4EF5-4F7A-BDE7-AAE4266F9430}" type="datetimeFigureOut">
              <a:rPr lang="en-IN" smtClean="0"/>
              <a:t>22-10-2023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84387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8755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52193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313BE4-89EA-4EB5-93A2-05BCE3B290E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076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933961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52D4F8-4EF5-4F7A-BDE7-AAE4266F943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2254236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52D4F8-4EF5-4F7A-BDE7-AAE4266F943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1268686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2D4F8-4EF5-4F7A-BDE7-AAE4266F943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876090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052D4F8-4EF5-4F7A-BDE7-AAE4266F9430}" type="datetimeFigureOut">
              <a:rPr lang="en-IN" smtClean="0"/>
              <a:t>22-10-2023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59969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2D4F8-4EF5-4F7A-BDE7-AAE4266F9430}" type="datetimeFigureOut">
              <a:rPr lang="en-IN" smtClean="0"/>
              <a:t>22-10-2023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84034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052D4F8-4EF5-4F7A-BDE7-AAE4266F9430}" type="datetimeFigureOut">
              <a:rPr lang="en-IN" smtClean="0"/>
              <a:t>22-10-2023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26170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17885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52D4F8-4EF5-4F7A-BDE7-AAE4266F9430}" type="datetimeFigureOut">
              <a:rPr lang="en-IN" smtClean="0"/>
              <a:t>22-10-2023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347774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2D4F8-4EF5-4F7A-BDE7-AAE4266F9430}" type="datetimeFigureOut">
              <a:rPr lang="en-IN" smtClean="0"/>
              <a:t>22-10-2023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177071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2D4F8-4EF5-4F7A-BDE7-AAE4266F9430}" type="datetimeFigureOut">
              <a:rPr lang="en-IN" smtClean="0"/>
              <a:t>22-10-2023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160644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201886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52D4F8-4EF5-4F7A-BDE7-AAE4266F9430}" type="datetimeFigureOut">
              <a:rPr lang="en-IN" smtClean="0"/>
              <a:t>22-10-2023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13BE4-89EA-4EB5-93A2-05BCE3B290EC}" type="slidenum">
              <a:rPr lang="en-IN" smtClean="0"/>
              <a:t>‹#›</a:t>
            </a:fld>
            <a:endParaRPr lang="en-IN"/>
          </a:p>
        </p:txBody>
      </p:sp>
    </p:spTree>
    <p:extLst>
      <p:ext uri="{BB962C8B-B14F-4D97-AF65-F5344CB8AC3E}">
        <p14:creationId xmlns:p14="http://schemas.microsoft.com/office/powerpoint/2010/main" val="177995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52D4F8-4EF5-4F7A-BDE7-AAE4266F9430}" type="datetimeFigureOut">
              <a:rPr lang="en-IN" smtClean="0"/>
              <a:t>22-10-2023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1313BE4-89EA-4EB5-93A2-05BCE3B290EC}" type="slidenum">
              <a:rPr lang="en-IN" smtClean="0"/>
              <a:t>‹#›</a:t>
            </a:fld>
            <a:endParaRPr lang="en-IN"/>
          </a:p>
        </p:txBody>
      </p:sp>
    </p:spTree>
    <p:extLst>
      <p:ext uri="{BB962C8B-B14F-4D97-AF65-F5344CB8AC3E}">
        <p14:creationId xmlns:p14="http://schemas.microsoft.com/office/powerpoint/2010/main" val="42579124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BA65-BDD9-D266-95D9-6BE627C496D7}"/>
              </a:ext>
            </a:extLst>
          </p:cNvPr>
          <p:cNvSpPr>
            <a:spLocks noGrp="1"/>
          </p:cNvSpPr>
          <p:nvPr>
            <p:ph type="ctrTitle"/>
          </p:nvPr>
        </p:nvSpPr>
        <p:spPr/>
        <p:txBody>
          <a:bodyPr/>
          <a:lstStyle/>
          <a:p>
            <a:r>
              <a:rPr lang="en-US" dirty="0"/>
              <a:t>Computer Hardware</a:t>
            </a:r>
            <a:endParaRPr lang="en-IN" dirty="0"/>
          </a:p>
        </p:txBody>
      </p:sp>
      <p:sp>
        <p:nvSpPr>
          <p:cNvPr id="3" name="Subtitle 2">
            <a:extLst>
              <a:ext uri="{FF2B5EF4-FFF2-40B4-BE49-F238E27FC236}">
                <a16:creationId xmlns:a16="http://schemas.microsoft.com/office/drawing/2014/main" id="{9D2AF563-9694-8A32-7B76-6DA2C714666C}"/>
              </a:ext>
            </a:extLst>
          </p:cNvPr>
          <p:cNvSpPr>
            <a:spLocks noGrp="1"/>
          </p:cNvSpPr>
          <p:nvPr>
            <p:ph type="subTitle" idx="1"/>
          </p:nvPr>
        </p:nvSpPr>
        <p:spPr/>
        <p:txBody>
          <a:bodyPr>
            <a:normAutofit fontScale="92500" lnSpcReduction="10000"/>
          </a:bodyPr>
          <a:lstStyle/>
          <a:p>
            <a:r>
              <a:rPr lang="en-US" dirty="0"/>
              <a:t>By </a:t>
            </a:r>
            <a:r>
              <a:rPr lang="en-US" dirty="0" err="1"/>
              <a:t>Debdoot</a:t>
            </a:r>
            <a:r>
              <a:rPr lang="en-US" dirty="0"/>
              <a:t> Manna, CSE-CSPIT (23CS043)</a:t>
            </a:r>
          </a:p>
          <a:p>
            <a:r>
              <a:rPr lang="en-US" dirty="0"/>
              <a:t>By Om </a:t>
            </a:r>
            <a:r>
              <a:rPr lang="en-US" dirty="0" err="1"/>
              <a:t>Jadiya</a:t>
            </a:r>
            <a:r>
              <a:rPr lang="en-US" dirty="0"/>
              <a:t>,	CSE-CSPIT(23CS026)</a:t>
            </a:r>
            <a:endParaRPr lang="en-IN" dirty="0"/>
          </a:p>
        </p:txBody>
      </p:sp>
    </p:spTree>
    <p:extLst>
      <p:ext uri="{BB962C8B-B14F-4D97-AF65-F5344CB8AC3E}">
        <p14:creationId xmlns:p14="http://schemas.microsoft.com/office/powerpoint/2010/main" val="4339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CC5D-0E41-87A1-BDD6-D7B2DD47498C}"/>
              </a:ext>
            </a:extLst>
          </p:cNvPr>
          <p:cNvSpPr>
            <a:spLocks noGrp="1"/>
          </p:cNvSpPr>
          <p:nvPr>
            <p:ph type="title"/>
          </p:nvPr>
        </p:nvSpPr>
        <p:spPr/>
        <p:txBody>
          <a:bodyPr/>
          <a:lstStyle/>
          <a:p>
            <a:r>
              <a:rPr lang="en-IN" b="0" i="0" dirty="0">
                <a:effectLst/>
                <a:latin typeface="Söhne"/>
              </a:rPr>
              <a:t>Input and Output Devices</a:t>
            </a:r>
            <a:endParaRPr lang="en-IN" dirty="0"/>
          </a:p>
        </p:txBody>
      </p:sp>
      <p:sp>
        <p:nvSpPr>
          <p:cNvPr id="3" name="Content Placeholder 2">
            <a:extLst>
              <a:ext uri="{FF2B5EF4-FFF2-40B4-BE49-F238E27FC236}">
                <a16:creationId xmlns:a16="http://schemas.microsoft.com/office/drawing/2014/main" id="{E6EED3F8-A835-DAC1-4248-1635D9ACB930}"/>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Keyboards, mice, and other input devices: Input devices allow users to interact with the computer by providing input, such as typing and clicking.</a:t>
            </a:r>
          </a:p>
          <a:p>
            <a:pPr algn="l">
              <a:buFont typeface="Arial" panose="020B0604020202020204" pitchFamily="34" charset="0"/>
              <a:buChar char="•"/>
            </a:pPr>
            <a:r>
              <a:rPr lang="en-US" b="0" i="0" dirty="0">
                <a:effectLst/>
                <a:latin typeface="Söhne"/>
              </a:rPr>
              <a:t>Monitors and other display options: Display devices, like monitors and projectors, present visual output to the user.</a:t>
            </a:r>
          </a:p>
          <a:p>
            <a:pPr algn="l">
              <a:buFont typeface="Arial" panose="020B0604020202020204" pitchFamily="34" charset="0"/>
              <a:buChar char="•"/>
            </a:pPr>
            <a:r>
              <a:rPr lang="en-US" b="0" i="0" dirty="0">
                <a:effectLst/>
                <a:latin typeface="Söhne"/>
              </a:rPr>
              <a:t>Printers and other output devices: Output devices produce physical outputs, such as printing documents or producing sound through speakers.</a:t>
            </a:r>
          </a:p>
        </p:txBody>
      </p:sp>
    </p:spTree>
    <p:extLst>
      <p:ext uri="{BB962C8B-B14F-4D97-AF65-F5344CB8AC3E}">
        <p14:creationId xmlns:p14="http://schemas.microsoft.com/office/powerpoint/2010/main" val="4218410075"/>
      </p:ext>
    </p:extLst>
  </p:cSld>
  <p:clrMapOvr>
    <a:masterClrMapping/>
  </p:clrMapOvr>
  <mc:AlternateContent xmlns:mc="http://schemas.openxmlformats.org/markup-compatibility/2006">
    <mc:Choice xmlns:p14="http://schemas.microsoft.com/office/powerpoint/2010/main" Requires="p14">
      <p:transition spd="slow">
        <p14:honeycomb/>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A5A5-AB30-9DF5-36C5-FB2B40EBCEE6}"/>
              </a:ext>
            </a:extLst>
          </p:cNvPr>
          <p:cNvSpPr>
            <a:spLocks noGrp="1"/>
          </p:cNvSpPr>
          <p:nvPr>
            <p:ph type="title"/>
          </p:nvPr>
        </p:nvSpPr>
        <p:spPr/>
        <p:txBody>
          <a:bodyPr/>
          <a:lstStyle/>
          <a:p>
            <a:r>
              <a:rPr lang="en-IN" b="0" i="0" dirty="0">
                <a:effectLst/>
                <a:latin typeface="Söhne"/>
              </a:rPr>
              <a:t>Computer Cases</a:t>
            </a:r>
            <a:endParaRPr lang="en-IN" dirty="0"/>
          </a:p>
        </p:txBody>
      </p:sp>
      <p:sp>
        <p:nvSpPr>
          <p:cNvPr id="3" name="Content Placeholder 2">
            <a:extLst>
              <a:ext uri="{FF2B5EF4-FFF2-40B4-BE49-F238E27FC236}">
                <a16:creationId xmlns:a16="http://schemas.microsoft.com/office/drawing/2014/main" id="{D20B821F-262E-3225-B35E-2B6C9680B330}"/>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Different types of computer cases: Computer cases come in various sizes and designs, including full-tower, mid-tower, and mini-tower cases. There are also specialized cases for specific purposes, like gaming or compact systems.</a:t>
            </a:r>
          </a:p>
          <a:p>
            <a:pPr algn="l">
              <a:buFont typeface="Arial" panose="020B0604020202020204" pitchFamily="34" charset="0"/>
              <a:buChar char="•"/>
            </a:pPr>
            <a:r>
              <a:rPr lang="en-US" b="0" i="0" dirty="0">
                <a:effectLst/>
                <a:latin typeface="Söhne"/>
              </a:rPr>
              <a:t>Factors to consider when choosing a case: Consider factors like size, cooling capabilities, cable management, and expansion options.</a:t>
            </a:r>
          </a:p>
          <a:p>
            <a:pPr algn="l">
              <a:buFont typeface="Arial" panose="020B0604020202020204" pitchFamily="34" charset="0"/>
              <a:buChar char="•"/>
            </a:pPr>
            <a:r>
              <a:rPr lang="en-US" b="0" i="0" dirty="0">
                <a:effectLst/>
                <a:latin typeface="Söhne"/>
              </a:rPr>
              <a:t>Cable management and airflow: Proper cable management and good airflow are essential for maintaining a clean and well-ventilated system.</a:t>
            </a:r>
          </a:p>
        </p:txBody>
      </p:sp>
    </p:spTree>
    <p:extLst>
      <p:ext uri="{BB962C8B-B14F-4D97-AF65-F5344CB8AC3E}">
        <p14:creationId xmlns:p14="http://schemas.microsoft.com/office/powerpoint/2010/main" val="132179309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2D19-65F1-E130-D262-E1C7A3F3D498}"/>
              </a:ext>
            </a:extLst>
          </p:cNvPr>
          <p:cNvSpPr>
            <a:spLocks noGrp="1"/>
          </p:cNvSpPr>
          <p:nvPr>
            <p:ph type="title"/>
          </p:nvPr>
        </p:nvSpPr>
        <p:spPr/>
        <p:txBody>
          <a:bodyPr/>
          <a:lstStyle/>
          <a:p>
            <a:r>
              <a:rPr lang="en-IN" b="0" i="0" dirty="0">
                <a:effectLst/>
                <a:latin typeface="Söhne"/>
              </a:rPr>
              <a:t>Expansion Cards</a:t>
            </a:r>
            <a:endParaRPr lang="en-IN" dirty="0"/>
          </a:p>
        </p:txBody>
      </p:sp>
      <p:sp>
        <p:nvSpPr>
          <p:cNvPr id="3" name="Content Placeholder 2">
            <a:extLst>
              <a:ext uri="{FF2B5EF4-FFF2-40B4-BE49-F238E27FC236}">
                <a16:creationId xmlns:a16="http://schemas.microsoft.com/office/drawing/2014/main" id="{6A0CA9E0-D5B6-2993-959B-2D04A4CEA83A}"/>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Types of expansion cards (e.g., sound cards, network cards, etc.): Expansion cards add extra functionality to a computer system beyond what is built into the motherboard.</a:t>
            </a:r>
          </a:p>
          <a:p>
            <a:pPr algn="l">
              <a:buFont typeface="Arial" panose="020B0604020202020204" pitchFamily="34" charset="0"/>
              <a:buChar char="•"/>
            </a:pPr>
            <a:r>
              <a:rPr lang="en-US" b="0" i="0" dirty="0">
                <a:effectLst/>
                <a:latin typeface="Söhne"/>
              </a:rPr>
              <a:t>Installing and configuring expansion cards: Inserting an expansion card into a PCIe slot and installing the necessary drivers are typical steps for incorporating new hardware functionality.</a:t>
            </a:r>
          </a:p>
        </p:txBody>
      </p:sp>
    </p:spTree>
    <p:extLst>
      <p:ext uri="{BB962C8B-B14F-4D97-AF65-F5344CB8AC3E}">
        <p14:creationId xmlns:p14="http://schemas.microsoft.com/office/powerpoint/2010/main" val="4980328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C33D7-8171-A7C3-2255-61BA5C6CDA97}"/>
              </a:ext>
            </a:extLst>
          </p:cNvPr>
          <p:cNvSpPr>
            <a:spLocks noGrp="1"/>
          </p:cNvSpPr>
          <p:nvPr>
            <p:ph type="title"/>
          </p:nvPr>
        </p:nvSpPr>
        <p:spPr/>
        <p:txBody>
          <a:bodyPr/>
          <a:lstStyle/>
          <a:p>
            <a:r>
              <a:rPr lang="en-IN" b="0" i="0" dirty="0">
                <a:effectLst/>
                <a:latin typeface="Söhne"/>
              </a:rPr>
              <a:t>Common Ports and Connectors</a:t>
            </a:r>
            <a:endParaRPr lang="en-IN" dirty="0"/>
          </a:p>
        </p:txBody>
      </p:sp>
      <p:sp>
        <p:nvSpPr>
          <p:cNvPr id="3" name="Content Placeholder 2">
            <a:extLst>
              <a:ext uri="{FF2B5EF4-FFF2-40B4-BE49-F238E27FC236}">
                <a16:creationId xmlns:a16="http://schemas.microsoft.com/office/drawing/2014/main" id="{F6D18FAF-1E43-BF5E-FFB0-9A60068BBDC0}"/>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USB, HDMI, DisplayPort, Ethernet, etc.: An overview of commonly used ports and connectors on computers, such as USB for peripherals, HDMI and DisplayPort for monitors, and Ethernet for networking.</a:t>
            </a:r>
          </a:p>
          <a:p>
            <a:pPr algn="l">
              <a:buFont typeface="Arial" panose="020B0604020202020204" pitchFamily="34" charset="0"/>
              <a:buChar char="•"/>
            </a:pPr>
            <a:r>
              <a:rPr lang="en-US" b="0" i="0" dirty="0">
                <a:effectLst/>
                <a:latin typeface="Söhne"/>
              </a:rPr>
              <a:t>Their uses and compatibility: Each port and connector serves specific purposes and may have different versions with varying capabilities.</a:t>
            </a:r>
          </a:p>
        </p:txBody>
      </p:sp>
    </p:spTree>
    <p:extLst>
      <p:ext uri="{BB962C8B-B14F-4D97-AF65-F5344CB8AC3E}">
        <p14:creationId xmlns:p14="http://schemas.microsoft.com/office/powerpoint/2010/main" val="257160697"/>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AE4E-E2EE-6B26-A058-77817DC9D5A3}"/>
              </a:ext>
            </a:extLst>
          </p:cNvPr>
          <p:cNvSpPr>
            <a:spLocks noGrp="1"/>
          </p:cNvSpPr>
          <p:nvPr>
            <p:ph type="title"/>
          </p:nvPr>
        </p:nvSpPr>
        <p:spPr/>
        <p:txBody>
          <a:bodyPr/>
          <a:lstStyle/>
          <a:p>
            <a:r>
              <a:rPr lang="en-IN" b="0" i="0" dirty="0">
                <a:effectLst/>
                <a:latin typeface="Söhne"/>
              </a:rPr>
              <a:t>Troubleshooting and Maintenance</a:t>
            </a:r>
            <a:endParaRPr lang="en-IN" dirty="0"/>
          </a:p>
        </p:txBody>
      </p:sp>
      <p:sp>
        <p:nvSpPr>
          <p:cNvPr id="3" name="Content Placeholder 2">
            <a:extLst>
              <a:ext uri="{FF2B5EF4-FFF2-40B4-BE49-F238E27FC236}">
                <a16:creationId xmlns:a16="http://schemas.microsoft.com/office/drawing/2014/main" id="{D65394F9-EF37-4383-C31B-DB6B465B0079}"/>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Common hardware issues and solutions: Examples of hardware-related problems, such as overheating, hardware conflicts, or component failures, and tips for addressing them.</a:t>
            </a:r>
          </a:p>
          <a:p>
            <a:pPr algn="l">
              <a:buFont typeface="Arial" panose="020B0604020202020204" pitchFamily="34" charset="0"/>
              <a:buChar char="•"/>
            </a:pPr>
            <a:r>
              <a:rPr lang="en-US" b="0" i="0" dirty="0">
                <a:effectLst/>
                <a:latin typeface="Söhne"/>
              </a:rPr>
              <a:t>Best practices for hardware maintenance: Regularly cleaning dust, updating drivers, and monitoring system temperatures are some essential maintenance practices.</a:t>
            </a:r>
          </a:p>
        </p:txBody>
      </p:sp>
    </p:spTree>
    <p:extLst>
      <p:ext uri="{BB962C8B-B14F-4D97-AF65-F5344CB8AC3E}">
        <p14:creationId xmlns:p14="http://schemas.microsoft.com/office/powerpoint/2010/main" val="2881106688"/>
      </p:ext>
    </p:extLst>
  </p:cSld>
  <p:clrMapOvr>
    <a:masterClrMapping/>
  </p:clrMapOvr>
  <mc:AlternateContent xmlns:mc="http://schemas.openxmlformats.org/markup-compatibility/2006">
    <mc:Choice xmlns:p14="http://schemas.microsoft.com/office/powerpoint/2010/main" Requires="p14">
      <p:transition spd="med">
        <p14:switch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1846-A0E1-9C98-9E2D-CAD1B16E4F3E}"/>
              </a:ext>
            </a:extLst>
          </p:cNvPr>
          <p:cNvSpPr>
            <a:spLocks noGrp="1"/>
          </p:cNvSpPr>
          <p:nvPr>
            <p:ph type="title"/>
          </p:nvPr>
        </p:nvSpPr>
        <p:spPr/>
        <p:txBody>
          <a:bodyPr/>
          <a:lstStyle/>
          <a:p>
            <a:r>
              <a:rPr lang="en-IN" b="0" i="0" dirty="0">
                <a:effectLst/>
                <a:latin typeface="Söhne"/>
              </a:rPr>
              <a:t>Future Trends in Computer Hardware</a:t>
            </a:r>
            <a:endParaRPr lang="en-IN" dirty="0"/>
          </a:p>
        </p:txBody>
      </p:sp>
      <p:sp>
        <p:nvSpPr>
          <p:cNvPr id="3" name="Content Placeholder 2">
            <a:extLst>
              <a:ext uri="{FF2B5EF4-FFF2-40B4-BE49-F238E27FC236}">
                <a16:creationId xmlns:a16="http://schemas.microsoft.com/office/drawing/2014/main" id="{05EB8714-056E-8FFA-04FE-AA40E03ED081}"/>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Emerging technologies and advancements: Mention exciting developments, like quantum computing, AI accelerators, and advancements in nanotechnology.</a:t>
            </a:r>
          </a:p>
          <a:p>
            <a:pPr algn="l">
              <a:buFont typeface="Arial" panose="020B0604020202020204" pitchFamily="34" charset="0"/>
              <a:buChar char="•"/>
            </a:pPr>
            <a:r>
              <a:rPr lang="en-US" b="0" i="0" dirty="0">
                <a:effectLst/>
                <a:latin typeface="Söhne"/>
              </a:rPr>
              <a:t>Predictions for the future of computer hardware: Speculate on how future hardware might impact computing performance, energy efficiency, and user experiences.</a:t>
            </a:r>
          </a:p>
        </p:txBody>
      </p:sp>
    </p:spTree>
    <p:extLst>
      <p:ext uri="{BB962C8B-B14F-4D97-AF65-F5344CB8AC3E}">
        <p14:creationId xmlns:p14="http://schemas.microsoft.com/office/powerpoint/2010/main" val="342743374"/>
      </p:ext>
    </p:extLst>
  </p:cSld>
  <p:clrMapOvr>
    <a:masterClrMapping/>
  </p:clrMapOvr>
  <mc:AlternateContent xmlns:mc="http://schemas.openxmlformats.org/markup-compatibility/2006">
    <mc:Choice xmlns:p14="http://schemas.microsoft.com/office/powerpoint/2010/main" Requires="p14">
      <p:transition spd="slow" p14:dur="1250">
        <p14:ripp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F057-0A96-6D38-897A-109AFEB0CB0F}"/>
              </a:ext>
            </a:extLst>
          </p:cNvPr>
          <p:cNvSpPr>
            <a:spLocks noGrp="1"/>
          </p:cNvSpPr>
          <p:nvPr>
            <p:ph type="title"/>
          </p:nvPr>
        </p:nvSpPr>
        <p:spPr/>
        <p:txBody>
          <a:bodyPr/>
          <a:lstStyle/>
          <a:p>
            <a:r>
              <a:rPr lang="en-IN" b="0" i="0" dirty="0">
                <a:effectLst/>
                <a:latin typeface="Söhne"/>
              </a:rPr>
              <a:t>Conclusion</a:t>
            </a:r>
            <a:endParaRPr lang="en-IN" dirty="0"/>
          </a:p>
        </p:txBody>
      </p:sp>
      <p:sp>
        <p:nvSpPr>
          <p:cNvPr id="3" name="Content Placeholder 2">
            <a:extLst>
              <a:ext uri="{FF2B5EF4-FFF2-40B4-BE49-F238E27FC236}">
                <a16:creationId xmlns:a16="http://schemas.microsoft.com/office/drawing/2014/main" id="{3A4531ED-3CAD-D108-CCE5-992F6F2ADB07}"/>
              </a:ext>
            </a:extLst>
          </p:cNvPr>
          <p:cNvSpPr>
            <a:spLocks noGrp="1"/>
          </p:cNvSpPr>
          <p:nvPr>
            <p:ph idx="1"/>
          </p:nvPr>
        </p:nvSpPr>
        <p:spPr/>
        <p:txBody>
          <a:bodyPr/>
          <a:lstStyle/>
          <a:p>
            <a:pPr marL="0" indent="0" algn="l">
              <a:buNone/>
            </a:pPr>
            <a:r>
              <a:rPr lang="en-US" b="0" i="0" dirty="0">
                <a:effectLst/>
                <a:latin typeface="Söhne"/>
              </a:rPr>
              <a:t>Understanding computer hardware is crucial for informed decision-making when purchasing or upgrading a computer. We explored CPU, RAM, motherboard, storage devices (HDDs vs. SSDs), GPUs, PSU, cooling, input/output devices, expansion cards, and common ports/connectors. Troubleshooting and maintenance tips were discussed. Future trends hold exciting potential, like quantum computing and AI accelerators. Mastering computer hardware empowers us to build reliable and high-performing systems. Choose wisely, embrace innovation, and unlock the full potential of technology.</a:t>
            </a:r>
          </a:p>
        </p:txBody>
      </p:sp>
    </p:spTree>
    <p:extLst>
      <p:ext uri="{BB962C8B-B14F-4D97-AF65-F5344CB8AC3E}">
        <p14:creationId xmlns:p14="http://schemas.microsoft.com/office/powerpoint/2010/main" val="2876576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49BB-8A43-7C5A-28A9-2CA7A4618660}"/>
              </a:ext>
            </a:extLst>
          </p:cNvPr>
          <p:cNvSpPr>
            <a:spLocks noGrp="1"/>
          </p:cNvSpPr>
          <p:nvPr>
            <p:ph type="title"/>
          </p:nvPr>
        </p:nvSpPr>
        <p:spPr>
          <a:xfrm>
            <a:off x="1595536" y="2155373"/>
            <a:ext cx="9293288" cy="3592284"/>
          </a:xfrm>
        </p:spPr>
        <p:txBody>
          <a:bodyPr>
            <a:normAutofit/>
          </a:bodyPr>
          <a:lstStyle/>
          <a:p>
            <a:pPr algn="just"/>
            <a:r>
              <a:rPr lang="en-US" sz="9600" b="1" i="1" dirty="0" err="1">
                <a:latin typeface="Algerian" panose="04020705040A02060702" pitchFamily="82" charset="0"/>
              </a:rPr>
              <a:t>Thank</a:t>
            </a:r>
            <a:r>
              <a:rPr lang="en-US" sz="9600" b="1" i="1" dirty="0" err="1">
                <a:latin typeface="Colonna MT" panose="04020805060202030203" pitchFamily="82" charset="0"/>
              </a:rPr>
              <a:t>YOU</a:t>
            </a:r>
            <a:r>
              <a:rPr lang="en-US" sz="9600" b="1" i="1" dirty="0">
                <a:latin typeface="Colonna MT" panose="04020805060202030203" pitchFamily="82" charset="0"/>
              </a:rPr>
              <a:t>…</a:t>
            </a:r>
            <a:br>
              <a:rPr lang="en-US" sz="9600" b="1" i="1" dirty="0">
                <a:latin typeface="Colonna MT" panose="04020805060202030203" pitchFamily="82" charset="0"/>
              </a:rPr>
            </a:br>
            <a:r>
              <a:rPr lang="en-US" sz="9600" b="1" i="1" dirty="0">
                <a:latin typeface="Colonna MT" panose="04020805060202030203" pitchFamily="82" charset="0"/>
              </a:rPr>
              <a:t>   </a:t>
            </a:r>
            <a:r>
              <a:rPr lang="en-US" sz="1400" b="1" i="1" dirty="0">
                <a:latin typeface="Colonna MT" panose="04020805060202030203" pitchFamily="82" charset="0"/>
              </a:rPr>
              <a:t>prepared by :- Om </a:t>
            </a:r>
            <a:r>
              <a:rPr lang="en-US" sz="1400" b="1" i="1" dirty="0" err="1">
                <a:latin typeface="Colonna MT" panose="04020805060202030203" pitchFamily="82" charset="0"/>
              </a:rPr>
              <a:t>jadiya</a:t>
            </a:r>
            <a:r>
              <a:rPr lang="en-US" sz="1400" b="1" i="1" dirty="0">
                <a:latin typeface="Colonna MT" panose="04020805060202030203" pitchFamily="82" charset="0"/>
              </a:rPr>
              <a:t>(23cs026) &amp; </a:t>
            </a:r>
            <a:r>
              <a:rPr lang="en-US" sz="1400" b="1" i="1" dirty="0" err="1">
                <a:latin typeface="Colonna MT" panose="04020805060202030203" pitchFamily="82" charset="0"/>
              </a:rPr>
              <a:t>debdoot</a:t>
            </a:r>
            <a:r>
              <a:rPr lang="en-US" sz="1400" b="1" i="1" dirty="0">
                <a:latin typeface="Colonna MT" panose="04020805060202030203" pitchFamily="82" charset="0"/>
              </a:rPr>
              <a:t> manna(23cs043)</a:t>
            </a:r>
            <a:endParaRPr lang="en-IN" sz="1400" b="1" i="1" dirty="0">
              <a:latin typeface="Colonna MT" panose="04020805060202030203" pitchFamily="82" charset="0"/>
            </a:endParaRPr>
          </a:p>
        </p:txBody>
      </p:sp>
    </p:spTree>
    <p:extLst>
      <p:ext uri="{BB962C8B-B14F-4D97-AF65-F5344CB8AC3E}">
        <p14:creationId xmlns:p14="http://schemas.microsoft.com/office/powerpoint/2010/main" val="205363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8522-CCC3-D381-00A1-347C79B4A025}"/>
              </a:ext>
            </a:extLst>
          </p:cNvPr>
          <p:cNvSpPr>
            <a:spLocks noGrp="1"/>
          </p:cNvSpPr>
          <p:nvPr>
            <p:ph type="title"/>
          </p:nvPr>
        </p:nvSpPr>
        <p:spPr/>
        <p:txBody>
          <a:bodyPr/>
          <a:lstStyle/>
          <a:p>
            <a:r>
              <a:rPr lang="en-IN" b="0" i="0" dirty="0">
                <a:effectLst/>
                <a:latin typeface="Söhne"/>
              </a:rPr>
              <a:t>Introduction to Computer Hardware</a:t>
            </a:r>
            <a:endParaRPr lang="en-IN" dirty="0"/>
          </a:p>
        </p:txBody>
      </p:sp>
      <p:sp>
        <p:nvSpPr>
          <p:cNvPr id="3" name="Content Placeholder 2">
            <a:extLst>
              <a:ext uri="{FF2B5EF4-FFF2-40B4-BE49-F238E27FC236}">
                <a16:creationId xmlns:a16="http://schemas.microsoft.com/office/drawing/2014/main" id="{0DBCAA0F-B233-AE6E-4FE9-B20E906F775C}"/>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Definition of computer hardware: Computer hardware refers to the physical components that make up a computer system. These components are tangible and can be seen and touched.</a:t>
            </a:r>
          </a:p>
          <a:p>
            <a:pPr algn="l">
              <a:buFont typeface="Arial" panose="020B0604020202020204" pitchFamily="34" charset="0"/>
              <a:buChar char="•"/>
            </a:pPr>
            <a:r>
              <a:rPr lang="en-US" b="0" i="0" dirty="0">
                <a:effectLst/>
                <a:latin typeface="Söhne"/>
              </a:rPr>
              <a:t>Importance of understanding computer hardware: Understanding computer hardware is crucial for various reasons. It helps users make informed decisions when purchasing a computer or upgrading components. Knowledge of hardware also aids in troubleshooting and maintaining a computer system effectively.</a:t>
            </a:r>
          </a:p>
        </p:txBody>
      </p:sp>
    </p:spTree>
    <p:extLst>
      <p:ext uri="{BB962C8B-B14F-4D97-AF65-F5344CB8AC3E}">
        <p14:creationId xmlns:p14="http://schemas.microsoft.com/office/powerpoint/2010/main" val="3927123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FED-D6EC-ABCE-1118-D7BD27D7DA3C}"/>
              </a:ext>
            </a:extLst>
          </p:cNvPr>
          <p:cNvSpPr>
            <a:spLocks noGrp="1"/>
          </p:cNvSpPr>
          <p:nvPr>
            <p:ph type="title"/>
          </p:nvPr>
        </p:nvSpPr>
        <p:spPr/>
        <p:txBody>
          <a:bodyPr/>
          <a:lstStyle/>
          <a:p>
            <a:r>
              <a:rPr lang="en-IN" b="0" i="0" dirty="0">
                <a:effectLst/>
                <a:latin typeface="Söhne"/>
              </a:rPr>
              <a:t>Central Processing Unit (CPU)</a:t>
            </a:r>
            <a:endParaRPr lang="en-IN" dirty="0"/>
          </a:p>
        </p:txBody>
      </p:sp>
      <p:sp>
        <p:nvSpPr>
          <p:cNvPr id="3" name="Content Placeholder 2">
            <a:extLst>
              <a:ext uri="{FF2B5EF4-FFF2-40B4-BE49-F238E27FC236}">
                <a16:creationId xmlns:a16="http://schemas.microsoft.com/office/drawing/2014/main" id="{7138C89C-2B3A-AC0B-6158-B1CD97144DA5}"/>
              </a:ext>
            </a:extLst>
          </p:cNvPr>
          <p:cNvSpPr>
            <a:spLocks noGrp="1"/>
          </p:cNvSpPr>
          <p:nvPr>
            <p:ph idx="1"/>
          </p:nvPr>
        </p:nvSpPr>
        <p:spPr/>
        <p:txBody>
          <a:bodyPr>
            <a:normAutofit/>
          </a:bodyPr>
          <a:lstStyle/>
          <a:p>
            <a:pPr algn="l">
              <a:buFont typeface="Arial" panose="020B0604020202020204" pitchFamily="34" charset="0"/>
              <a:buChar char="•"/>
            </a:pPr>
            <a:r>
              <a:rPr lang="en-US" b="0" i="0" dirty="0">
                <a:effectLst/>
                <a:latin typeface="Söhne"/>
              </a:rPr>
              <a:t>Explanation of the CPU's role: The CPU, often referred to as the brain of the computer, is responsible for executing instructions and performing calculations for all tasks. It interprets and processes data to produce the desired output.</a:t>
            </a:r>
          </a:p>
          <a:p>
            <a:pPr algn="l">
              <a:buFont typeface="Arial" panose="020B0604020202020204" pitchFamily="34" charset="0"/>
              <a:buChar char="•"/>
            </a:pPr>
            <a:r>
              <a:rPr lang="en-US" b="0" i="0" dirty="0">
                <a:effectLst/>
                <a:latin typeface="Söhne"/>
              </a:rPr>
              <a:t>CPU components and architecture: The CPU consists of arithmetic logic units (ALUs), control units, and registers. Modern CPUs have multiple cores, allowing them to handle multiple tasks simultaneously.</a:t>
            </a:r>
          </a:p>
          <a:p>
            <a:pPr algn="l">
              <a:buFont typeface="Arial" panose="020B0604020202020204" pitchFamily="34" charset="0"/>
              <a:buChar char="•"/>
            </a:pPr>
            <a:r>
              <a:rPr lang="en-US" b="0" i="0" dirty="0">
                <a:effectLst/>
                <a:latin typeface="Söhne"/>
              </a:rPr>
              <a:t>Popular CPU manufacturers and models: Major CPU manufacturers include Intel and AMD. Examples of popular models are Intel Core i9-11900K and AMD Ryzen 9 5950X.</a:t>
            </a:r>
          </a:p>
        </p:txBody>
      </p:sp>
    </p:spTree>
    <p:extLst>
      <p:ext uri="{BB962C8B-B14F-4D97-AF65-F5344CB8AC3E}">
        <p14:creationId xmlns:p14="http://schemas.microsoft.com/office/powerpoint/2010/main" val="5710797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1BCC-E1A9-C744-8437-46B645FB1117}"/>
              </a:ext>
            </a:extLst>
          </p:cNvPr>
          <p:cNvSpPr>
            <a:spLocks noGrp="1"/>
          </p:cNvSpPr>
          <p:nvPr>
            <p:ph type="title"/>
          </p:nvPr>
        </p:nvSpPr>
        <p:spPr/>
        <p:txBody>
          <a:bodyPr/>
          <a:lstStyle/>
          <a:p>
            <a:r>
              <a:rPr lang="en-IN" b="0" i="0" dirty="0">
                <a:effectLst/>
                <a:latin typeface="Söhne"/>
              </a:rPr>
              <a:t>Random Access Memory (RAM)</a:t>
            </a:r>
            <a:endParaRPr lang="en-IN" dirty="0"/>
          </a:p>
        </p:txBody>
      </p:sp>
      <p:sp>
        <p:nvSpPr>
          <p:cNvPr id="3" name="Content Placeholder 2">
            <a:extLst>
              <a:ext uri="{FF2B5EF4-FFF2-40B4-BE49-F238E27FC236}">
                <a16:creationId xmlns:a16="http://schemas.microsoft.com/office/drawing/2014/main" id="{0D80F283-1AE4-3493-6B14-46A75D03C607}"/>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Purpose and function of RAM: RAM is used as temporary storage for data and instructions that the CPU needs to access quickly. It allows the CPU to work with data faster than if it had to read it from a storage device like a hard drive.</a:t>
            </a:r>
          </a:p>
          <a:p>
            <a:pPr algn="l">
              <a:buFont typeface="Arial" panose="020B0604020202020204" pitchFamily="34" charset="0"/>
              <a:buChar char="•"/>
            </a:pPr>
            <a:r>
              <a:rPr lang="en-US" b="0" i="0" dirty="0">
                <a:effectLst/>
                <a:latin typeface="Söhne"/>
              </a:rPr>
              <a:t>Types of RAM (DDR3, DDR4, etc.): Different generations of RAM, such as DDR3 and DDR4, have varying speeds and capacities. DDR4 is the most common and faster standard in modern computers.</a:t>
            </a:r>
          </a:p>
          <a:p>
            <a:pPr algn="l">
              <a:buFont typeface="Arial" panose="020B0604020202020204" pitchFamily="34" charset="0"/>
              <a:buChar char="•"/>
            </a:pPr>
            <a:r>
              <a:rPr lang="en-US" b="0" i="0" dirty="0">
                <a:effectLst/>
                <a:latin typeface="Söhne"/>
              </a:rPr>
              <a:t>RAM capacity and speed: The amount of RAM affects a computer's multitasking capabilities, while higher RAM speed enhances overall system performance.</a:t>
            </a:r>
          </a:p>
          <a:p>
            <a:endParaRPr lang="en-IN" dirty="0"/>
          </a:p>
        </p:txBody>
      </p:sp>
    </p:spTree>
    <p:extLst>
      <p:ext uri="{BB962C8B-B14F-4D97-AF65-F5344CB8AC3E}">
        <p14:creationId xmlns:p14="http://schemas.microsoft.com/office/powerpoint/2010/main" val="265714889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DA55-6A0B-348A-1BEC-1F36C109564A}"/>
              </a:ext>
            </a:extLst>
          </p:cNvPr>
          <p:cNvSpPr>
            <a:spLocks noGrp="1"/>
          </p:cNvSpPr>
          <p:nvPr>
            <p:ph type="title"/>
          </p:nvPr>
        </p:nvSpPr>
        <p:spPr/>
        <p:txBody>
          <a:bodyPr/>
          <a:lstStyle/>
          <a:p>
            <a:r>
              <a:rPr lang="en-IN" b="0" i="0" dirty="0">
                <a:effectLst/>
                <a:latin typeface="Söhne"/>
              </a:rPr>
              <a:t>Motherboard</a:t>
            </a:r>
            <a:endParaRPr lang="en-IN" dirty="0"/>
          </a:p>
        </p:txBody>
      </p:sp>
      <p:sp>
        <p:nvSpPr>
          <p:cNvPr id="3" name="Content Placeholder 2">
            <a:extLst>
              <a:ext uri="{FF2B5EF4-FFF2-40B4-BE49-F238E27FC236}">
                <a16:creationId xmlns:a16="http://schemas.microsoft.com/office/drawing/2014/main" id="{5BFF8541-5EA4-AAF0-8498-5CF164DF998F}"/>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Definition and importance of the motherboard: The motherboard is the main circuit board that connects and facilitates communication between all the computer's components. It plays a vital role in determining the overall system's capabilities.</a:t>
            </a:r>
          </a:p>
          <a:p>
            <a:pPr algn="l">
              <a:buFont typeface="Arial" panose="020B0604020202020204" pitchFamily="34" charset="0"/>
              <a:buChar char="•"/>
            </a:pPr>
            <a:r>
              <a:rPr lang="en-US" b="0" i="0" dirty="0">
                <a:effectLst/>
                <a:latin typeface="Söhne"/>
              </a:rPr>
              <a:t>Major components on the motherboard: The motherboard contains the CPU socket, RAM slots, expansion slots (PCIe), connectors for storage devices, USB ports, and more.</a:t>
            </a:r>
          </a:p>
          <a:p>
            <a:pPr algn="l">
              <a:buFont typeface="Arial" panose="020B0604020202020204" pitchFamily="34" charset="0"/>
              <a:buChar char="•"/>
            </a:pPr>
            <a:r>
              <a:rPr lang="en-US" b="0" i="0" dirty="0">
                <a:effectLst/>
                <a:latin typeface="Söhne"/>
              </a:rPr>
              <a:t>Form factors (ATX, </a:t>
            </a:r>
            <a:r>
              <a:rPr lang="en-US" b="0" i="0" dirty="0" err="1">
                <a:effectLst/>
                <a:latin typeface="Söhne"/>
              </a:rPr>
              <a:t>MicroATX</a:t>
            </a:r>
            <a:r>
              <a:rPr lang="en-US" b="0" i="0" dirty="0">
                <a:effectLst/>
                <a:latin typeface="Söhne"/>
              </a:rPr>
              <a:t>, etc.): Form factors dictate the size and layout of the motherboard. Common form factors are ATX, </a:t>
            </a:r>
            <a:r>
              <a:rPr lang="en-US" b="0" i="0" dirty="0" err="1">
                <a:effectLst/>
                <a:latin typeface="Söhne"/>
              </a:rPr>
              <a:t>MicroATX</a:t>
            </a:r>
            <a:r>
              <a:rPr lang="en-US" b="0" i="0" dirty="0">
                <a:effectLst/>
                <a:latin typeface="Söhne"/>
              </a:rPr>
              <a:t>, and Mini-ITX.</a:t>
            </a:r>
          </a:p>
        </p:txBody>
      </p:sp>
    </p:spTree>
    <p:extLst>
      <p:ext uri="{BB962C8B-B14F-4D97-AF65-F5344CB8AC3E}">
        <p14:creationId xmlns:p14="http://schemas.microsoft.com/office/powerpoint/2010/main" val="25675770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0517-842E-7735-7EDC-96E7FC38C1D8}"/>
              </a:ext>
            </a:extLst>
          </p:cNvPr>
          <p:cNvSpPr>
            <a:spLocks noGrp="1"/>
          </p:cNvSpPr>
          <p:nvPr>
            <p:ph type="title"/>
          </p:nvPr>
        </p:nvSpPr>
        <p:spPr/>
        <p:txBody>
          <a:bodyPr/>
          <a:lstStyle/>
          <a:p>
            <a:r>
              <a:rPr lang="en-IN" b="0" i="0" dirty="0">
                <a:effectLst/>
                <a:latin typeface="Söhne"/>
              </a:rPr>
              <a:t>Storage Devices</a:t>
            </a:r>
            <a:endParaRPr lang="en-IN" dirty="0"/>
          </a:p>
        </p:txBody>
      </p:sp>
      <p:sp>
        <p:nvSpPr>
          <p:cNvPr id="3" name="Content Placeholder 2">
            <a:extLst>
              <a:ext uri="{FF2B5EF4-FFF2-40B4-BE49-F238E27FC236}">
                <a16:creationId xmlns:a16="http://schemas.microsoft.com/office/drawing/2014/main" id="{A046754C-8B78-3840-FE99-A938A7274609}"/>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Hard Disk Drives (HDDs) vs. Solid State Drives (SSDs): HDDs use spinning disks and magnetic storage to store data, while SSDs use flash memory. SSDs are faster and more reliable, while HDDs typically offer larger storage capacities at a lower cost.</a:t>
            </a:r>
          </a:p>
          <a:p>
            <a:pPr algn="l">
              <a:buFont typeface="Arial" panose="020B0604020202020204" pitchFamily="34" charset="0"/>
              <a:buChar char="•"/>
            </a:pPr>
            <a:r>
              <a:rPr lang="en-US" b="0" i="0" dirty="0">
                <a:effectLst/>
                <a:latin typeface="Söhne"/>
              </a:rPr>
              <a:t>How data is stored on HDDs and SSDs: HDDs store data on spinning platters with read/write heads, while SSDs use memory chips to store data electronically.</a:t>
            </a:r>
          </a:p>
          <a:p>
            <a:pPr algn="l">
              <a:buFont typeface="Arial" panose="020B0604020202020204" pitchFamily="34" charset="0"/>
              <a:buChar char="•"/>
            </a:pPr>
            <a:r>
              <a:rPr lang="en-US" b="0" i="0" dirty="0">
                <a:effectLst/>
                <a:latin typeface="Söhne"/>
              </a:rPr>
              <a:t>Storage capacity and performance considerations: Users should choose storage devices based on their storage needs, budget, and performance requirements.</a:t>
            </a:r>
          </a:p>
        </p:txBody>
      </p:sp>
    </p:spTree>
    <p:extLst>
      <p:ext uri="{BB962C8B-B14F-4D97-AF65-F5344CB8AC3E}">
        <p14:creationId xmlns:p14="http://schemas.microsoft.com/office/powerpoint/2010/main" val="2870133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8F9F-BC50-2013-697A-F711F28B5679}"/>
              </a:ext>
            </a:extLst>
          </p:cNvPr>
          <p:cNvSpPr>
            <a:spLocks noGrp="1"/>
          </p:cNvSpPr>
          <p:nvPr>
            <p:ph type="title"/>
          </p:nvPr>
        </p:nvSpPr>
        <p:spPr/>
        <p:txBody>
          <a:bodyPr/>
          <a:lstStyle/>
          <a:p>
            <a:r>
              <a:rPr lang="en-IN" b="0" i="0" dirty="0">
                <a:effectLst/>
                <a:latin typeface="Söhne"/>
              </a:rPr>
              <a:t>Graphics Processing Unit (GPU)</a:t>
            </a:r>
            <a:endParaRPr lang="en-IN" dirty="0"/>
          </a:p>
        </p:txBody>
      </p:sp>
      <p:sp>
        <p:nvSpPr>
          <p:cNvPr id="3" name="Content Placeholder 2">
            <a:extLst>
              <a:ext uri="{FF2B5EF4-FFF2-40B4-BE49-F238E27FC236}">
                <a16:creationId xmlns:a16="http://schemas.microsoft.com/office/drawing/2014/main" id="{07CAA147-CD14-11F0-3951-80FA5E593CAF}"/>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Role of the GPU in a computer system: The GPU is responsible for rendering images, videos, and animations. It offloads graphical tasks from the CPU, enhancing the system's graphics performance.</a:t>
            </a:r>
          </a:p>
          <a:p>
            <a:pPr algn="l">
              <a:buFont typeface="Arial" panose="020B0604020202020204" pitchFamily="34" charset="0"/>
              <a:buChar char="•"/>
            </a:pPr>
            <a:r>
              <a:rPr lang="en-US" b="0" i="0" dirty="0">
                <a:effectLst/>
                <a:latin typeface="Söhne"/>
              </a:rPr>
              <a:t>Dedicated vs. Integrated graphics: Dedicated GPUs are separate cards plugged into the motherboard, providing superior performance for gaming and demanding graphics tasks. Integrated graphics are built into the CPU and offer basic graphical capabilities.</a:t>
            </a:r>
          </a:p>
          <a:p>
            <a:pPr algn="l">
              <a:buFont typeface="Arial" panose="020B0604020202020204" pitchFamily="34" charset="0"/>
              <a:buChar char="•"/>
            </a:pPr>
            <a:r>
              <a:rPr lang="en-US" b="0" i="0" dirty="0">
                <a:effectLst/>
                <a:latin typeface="Söhne"/>
              </a:rPr>
              <a:t>Popular GPU manufacturers and models: NVIDIA and AMD are the leading GPU manufacturers. Examples of popular models are NVIDIA GeForce RTX 3080 and AMD Radeon RX 6800 XT.</a:t>
            </a:r>
          </a:p>
        </p:txBody>
      </p:sp>
    </p:spTree>
    <p:extLst>
      <p:ext uri="{BB962C8B-B14F-4D97-AF65-F5344CB8AC3E}">
        <p14:creationId xmlns:p14="http://schemas.microsoft.com/office/powerpoint/2010/main" val="29675487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7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F56-BD46-621B-DEF4-8F9FB845D7E2}"/>
              </a:ext>
            </a:extLst>
          </p:cNvPr>
          <p:cNvSpPr>
            <a:spLocks noGrp="1"/>
          </p:cNvSpPr>
          <p:nvPr>
            <p:ph type="title"/>
          </p:nvPr>
        </p:nvSpPr>
        <p:spPr/>
        <p:txBody>
          <a:bodyPr/>
          <a:lstStyle/>
          <a:p>
            <a:r>
              <a:rPr lang="en-IN" b="0" i="0" dirty="0">
                <a:effectLst/>
                <a:latin typeface="Söhne"/>
              </a:rPr>
              <a:t>Power Supply Unit (PSU)</a:t>
            </a:r>
            <a:endParaRPr lang="en-IN" dirty="0"/>
          </a:p>
        </p:txBody>
      </p:sp>
      <p:sp>
        <p:nvSpPr>
          <p:cNvPr id="3" name="Content Placeholder 2">
            <a:extLst>
              <a:ext uri="{FF2B5EF4-FFF2-40B4-BE49-F238E27FC236}">
                <a16:creationId xmlns:a16="http://schemas.microsoft.com/office/drawing/2014/main" id="{AD5F7162-75C1-4FC7-58EF-6AF33028A54F}"/>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Purpose and importance of the PSU: The PSU supplies power to all components in the computer. Choosing the right PSU wattage and efficiency is essential for stable and efficient operation.</a:t>
            </a:r>
          </a:p>
          <a:p>
            <a:pPr algn="l">
              <a:buFont typeface="Arial" panose="020B0604020202020204" pitchFamily="34" charset="0"/>
              <a:buChar char="•"/>
            </a:pPr>
            <a:r>
              <a:rPr lang="en-US" b="0" i="0" dirty="0">
                <a:effectLst/>
                <a:latin typeface="Söhne"/>
              </a:rPr>
              <a:t>Wattage and efficiency ratings: The PSU's wattage should be sufficient to handle the power demands of all components. Higher efficiency ratings, such as 80 Plus Bronze, Silver, Gold, or Platinum, indicate better energy utilization.</a:t>
            </a:r>
          </a:p>
        </p:txBody>
      </p:sp>
    </p:spTree>
    <p:extLst>
      <p:ext uri="{BB962C8B-B14F-4D97-AF65-F5344CB8AC3E}">
        <p14:creationId xmlns:p14="http://schemas.microsoft.com/office/powerpoint/2010/main" val="2465512000"/>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5756-73DC-31A8-98A1-6D5CEA3DC63B}"/>
              </a:ext>
            </a:extLst>
          </p:cNvPr>
          <p:cNvSpPr>
            <a:spLocks noGrp="1"/>
          </p:cNvSpPr>
          <p:nvPr>
            <p:ph type="title"/>
          </p:nvPr>
        </p:nvSpPr>
        <p:spPr/>
        <p:txBody>
          <a:bodyPr/>
          <a:lstStyle/>
          <a:p>
            <a:r>
              <a:rPr lang="en-IN" b="0" i="0" dirty="0">
                <a:effectLst/>
                <a:latin typeface="Söhne"/>
              </a:rPr>
              <a:t>Cooling Solutions</a:t>
            </a:r>
            <a:endParaRPr lang="en-IN" dirty="0"/>
          </a:p>
        </p:txBody>
      </p:sp>
      <p:sp>
        <p:nvSpPr>
          <p:cNvPr id="3" name="Content Placeholder 2">
            <a:extLst>
              <a:ext uri="{FF2B5EF4-FFF2-40B4-BE49-F238E27FC236}">
                <a16:creationId xmlns:a16="http://schemas.microsoft.com/office/drawing/2014/main" id="{3F9A6878-DA30-D23C-2578-B268A69AA259}"/>
              </a:ext>
            </a:extLst>
          </p:cNvPr>
          <p:cNvSpPr>
            <a:spLocks noGrp="1"/>
          </p:cNvSpPr>
          <p:nvPr>
            <p:ph idx="1"/>
          </p:nvPr>
        </p:nvSpPr>
        <p:spPr/>
        <p:txBody>
          <a:bodyPr/>
          <a:lstStyle/>
          <a:p>
            <a:pPr algn="l">
              <a:buFont typeface="Arial" panose="020B0604020202020204" pitchFamily="34" charset="0"/>
              <a:buChar char="•"/>
            </a:pPr>
            <a:r>
              <a:rPr lang="en-US" b="0" i="0" dirty="0">
                <a:effectLst/>
                <a:latin typeface="Söhne"/>
              </a:rPr>
              <a:t>Importance of cooling in a computer system: Cooling prevents components from overheating, which could lead to performance issues or even hardware damage.</a:t>
            </a:r>
          </a:p>
          <a:p>
            <a:pPr algn="l">
              <a:buFont typeface="Arial" panose="020B0604020202020204" pitchFamily="34" charset="0"/>
              <a:buChar char="•"/>
            </a:pPr>
            <a:r>
              <a:rPr lang="en-US" b="0" i="0" dirty="0">
                <a:effectLst/>
                <a:latin typeface="Söhne"/>
              </a:rPr>
              <a:t>Air cooling vs. Liquid cooling: Air cooling uses fans to dissipate heat, while liquid cooling uses a closed-loop system with coolant to transfer heat away from components more effectively.</a:t>
            </a:r>
          </a:p>
          <a:p>
            <a:pPr algn="l">
              <a:buFont typeface="Arial" panose="020B0604020202020204" pitchFamily="34" charset="0"/>
              <a:buChar char="•"/>
            </a:pPr>
            <a:r>
              <a:rPr lang="en-US" b="0" i="0" dirty="0">
                <a:effectLst/>
                <a:latin typeface="Söhne"/>
              </a:rPr>
              <a:t>CPU and GPU cooling methods: CPU coolers include air coolers and all-in-one (AIO) liquid coolers. GPUs may have custom cooling solutions designed by manufacturers.</a:t>
            </a:r>
          </a:p>
        </p:txBody>
      </p:sp>
    </p:spTree>
    <p:extLst>
      <p:ext uri="{BB962C8B-B14F-4D97-AF65-F5344CB8AC3E}">
        <p14:creationId xmlns:p14="http://schemas.microsoft.com/office/powerpoint/2010/main" val="3695133956"/>
      </p:ext>
    </p:extLst>
  </p:cSld>
  <p:clrMapOvr>
    <a:masterClrMapping/>
  </p:clrMapOvr>
  <mc:AlternateContent xmlns:mc="http://schemas.openxmlformats.org/markup-compatibility/2006">
    <mc:Choice xmlns:p14="http://schemas.microsoft.com/office/powerpoint/2010/main" Requires="p14">
      <p:transition spd="slow" p14:dur="2000">
        <p:checker/>
      </p:transition>
    </mc:Choice>
    <mc:Fallback>
      <p:transition spd="slow">
        <p:checker/>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25</TotalTime>
  <Words>1322</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Century Gothic</vt:lpstr>
      <vt:lpstr>Colonna MT</vt:lpstr>
      <vt:lpstr>Söhne</vt:lpstr>
      <vt:lpstr>Vapor Trail</vt:lpstr>
      <vt:lpstr>Computer Hardware</vt:lpstr>
      <vt:lpstr>Introduction to Computer Hardware</vt:lpstr>
      <vt:lpstr>Central Processing Unit (CPU)</vt:lpstr>
      <vt:lpstr>Random Access Memory (RAM)</vt:lpstr>
      <vt:lpstr>Motherboard</vt:lpstr>
      <vt:lpstr>Storage Devices</vt:lpstr>
      <vt:lpstr>Graphics Processing Unit (GPU)</vt:lpstr>
      <vt:lpstr>Power Supply Unit (PSU)</vt:lpstr>
      <vt:lpstr>Cooling Solutions</vt:lpstr>
      <vt:lpstr>Input and Output Devices</vt:lpstr>
      <vt:lpstr>Computer Cases</vt:lpstr>
      <vt:lpstr>Expansion Cards</vt:lpstr>
      <vt:lpstr>Common Ports and Connectors</vt:lpstr>
      <vt:lpstr>Troubleshooting and Maintenance</vt:lpstr>
      <vt:lpstr>Future Trends in Computer Hardware</vt:lpstr>
      <vt:lpstr>Conclusion</vt:lpstr>
      <vt:lpstr>ThankYOU…    prepared by :- Om jadiya(23cs026) &amp; debdoot manna(23cs043)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dc:title>
  <dc:creator>OM JADIYA;Debdoot Manna</dc:creator>
  <cp:lastModifiedBy>OM JADIYA</cp:lastModifiedBy>
  <cp:revision>2</cp:revision>
  <dcterms:created xsi:type="dcterms:W3CDTF">2023-07-30T08:56:14Z</dcterms:created>
  <dcterms:modified xsi:type="dcterms:W3CDTF">2023-10-22T09:13:08Z</dcterms:modified>
</cp:coreProperties>
</file>