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520" cy="530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52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</a:t>
            </a:r>
            <a:r>
              <a:rPr b="0" lang="ru-RU" sz="1800" spc="-1" strike="noStrike">
                <a:latin typeface="Arial"/>
              </a:rPr>
              <a:t>заглавия щёлкните </a:t>
            </a:r>
            <a:r>
              <a:rPr b="0" lang="ru-RU" sz="1800" spc="-1" strike="noStrike">
                <a:latin typeface="Arial"/>
              </a:rPr>
              <a:t>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studfile.net/preview/6070312/page:2/" TargetMode="External"/><Relationship Id="rId2" Type="http://schemas.openxmlformats.org/officeDocument/2006/relationships/hyperlink" Target="https://eduherald.ru/ru/article/view?id=20048" TargetMode="External"/><Relationship Id="rId3" Type="http://schemas.openxmlformats.org/officeDocument/2006/relationships/hyperlink" Target="https://multiurok.ru/index.php/files/prakticheskaia-rabota-sozdanie-bd-biblioteka.html" TargetMode="External"/><Relationship Id="rId4" Type="http://schemas.openxmlformats.org/officeDocument/2006/relationships/hyperlink" Target="https://studfile.net/preview/5910972/page:6/" TargetMode="External"/><Relationship Id="rId5" Type="http://schemas.openxmlformats.org/officeDocument/2006/relationships/hyperlink" Target="https://datafinder.ru/products/postgresql-tipy-dannyh" TargetMode="External"/><Relationship Id="rId6" Type="http://schemas.openxmlformats.org/officeDocument/2006/relationships/hyperlink" Target="https://app.creately.com/d/LMe2s1AKgFN/edit" TargetMode="External"/><Relationship Id="rId7" Type="http://schemas.openxmlformats.org/officeDocument/2006/relationships/hyperlink" Target="https://selectel.ru/blog/tutorials/how-to-create-user-postgre/" TargetMode="External"/><Relationship Id="rId8" Type="http://schemas.openxmlformats.org/officeDocument/2006/relationships/hyperlink" Target="https://help.reg.ru/support/servery-vps/oblachnyye-servery/rabota-s-serverom/rezervnoye-kopirovaniye-i-vosstanovleniye-baz-dannykh-postgresql#2" TargetMode="External"/><Relationship Id="rId9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по теме: «БД для домашней библиотеки»</a:t>
            </a:r>
            <a:br/>
            <a:endParaRPr b="0" lang="ru-RU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1600" y="4509000"/>
            <a:ext cx="639972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Выполнила: Хмеленко Виолетта, </a:t>
            </a:r>
            <a:endParaRPr b="0" lang="ru-RU" sz="2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414 группа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11640" y="620640"/>
            <a:ext cx="777564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Инфологическая (концептуальная) модель БД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Таблицы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справочники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TypeBook, PropBook, Source.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Регистрация событий будет вестись в таблице: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Events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ru-RU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Информационные объекты (сущности)</a:t>
            </a:r>
            <a:r>
              <a:rPr b="0" lang="ru-RU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TypeBook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PropBook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Events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Книги имеют несколько типов издания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обычная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(бумажная) книга, электронная книга, аудиокнига.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11640" y="620640"/>
            <a:ext cx="777564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i="1" lang="ru-RU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Атрибуты объектов</a:t>
            </a:r>
            <a:r>
              <a:rPr b="0" lang="ru-RU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TypeBook: id_book, book, magazine, audio, ebook.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PropBook: name, author, year, publisher, pages, genre, isbn.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Source: id_book, library, bookloan, gifted, buyed, found.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Events: id_book, status (включает keeping, reading, receiving, giveaway), date, who.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Отношения между объектами: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Между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TypeBook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PropBook: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один-к-одному (унитарное отношение).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Между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PropBook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Source: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один-к-одному (унитарное отношение).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Между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PropBook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и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Events: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один-к-одному (унитарное отношение).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5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ER-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модель базы данных.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4" name="Picture 2" descr="D:\Moi Zagruzki\KursovayaPungin11\Снимок экрана в 2024-11-12 12-43-557777.png"/>
          <p:cNvPicPr/>
          <p:nvPr/>
        </p:nvPicPr>
        <p:blipFill>
          <a:blip r:embed="rId1"/>
          <a:stretch/>
        </p:blipFill>
        <p:spPr>
          <a:xfrm>
            <a:off x="971640" y="1124640"/>
            <a:ext cx="7199640" cy="523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Логическая структура БД.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46" name="Picture 2" descr="D:\Moi Zagruzki\KursovayaPungin11\Снимок экрана в 2024-11-12 13-38-2611111.png"/>
          <p:cNvPicPr/>
          <p:nvPr/>
        </p:nvPicPr>
        <p:blipFill>
          <a:blip r:embed="rId1"/>
          <a:stretch/>
        </p:blipFill>
        <p:spPr>
          <a:xfrm>
            <a:off x="1120680" y="1268640"/>
            <a:ext cx="6733080" cy="511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520" cy="63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Физическая структура БД.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39640" y="939960"/>
            <a:ext cx="5759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таблицы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TypeBook.</a:t>
            </a: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249" name="Table 3"/>
          <p:cNvGraphicFramePr/>
          <p:nvPr/>
        </p:nvGraphicFramePr>
        <p:xfrm>
          <a:off x="467640" y="1628640"/>
          <a:ext cx="8280360" cy="4679640"/>
        </p:xfrm>
        <a:graphic>
          <a:graphicData uri="http://schemas.openxmlformats.org/drawingml/2006/table">
            <a:tbl>
              <a:tblPr/>
              <a:tblGrid>
                <a:gridCol w="2741760"/>
                <a:gridCol w="2742840"/>
                <a:gridCol w="2796120"/>
              </a:tblGrid>
              <a:tr h="77976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7976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id_book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7976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book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BOOLEAN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Бумажная книга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7976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magazine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BOOLEAN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Журнал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7976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audio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BOOLEAN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Аудиокнига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120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ebook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BOOLEAN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Электронная книга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39640" y="764640"/>
            <a:ext cx="6839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 Структура таблицы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PropBook.</a:t>
            </a: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251" name="Table 2"/>
          <p:cNvGraphicFramePr/>
          <p:nvPr/>
        </p:nvGraphicFramePr>
        <p:xfrm>
          <a:off x="539640" y="1628640"/>
          <a:ext cx="8136360" cy="4751640"/>
        </p:xfrm>
        <a:graphic>
          <a:graphicData uri="http://schemas.openxmlformats.org/drawingml/2006/table">
            <a:tbl>
              <a:tblPr/>
              <a:tblGrid>
                <a:gridCol w="2711520"/>
                <a:gridCol w="2712240"/>
                <a:gridCol w="2712960"/>
              </a:tblGrid>
              <a:tr h="4885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85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id_book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85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name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Название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85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author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Автор(ы)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85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year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Год выпуска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85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publisher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Издательство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85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pages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Количество страниц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85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genre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Жанр книги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38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isbn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VARCHAR(20)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Идентификационный код книги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27400" y="748800"/>
            <a:ext cx="6407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таблицы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Source.</a:t>
            </a: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253" name="Table 2"/>
          <p:cNvGraphicFramePr/>
          <p:nvPr/>
        </p:nvGraphicFramePr>
        <p:xfrm>
          <a:off x="539640" y="1484640"/>
          <a:ext cx="8064000" cy="4823640"/>
        </p:xfrm>
        <a:graphic>
          <a:graphicData uri="http://schemas.openxmlformats.org/drawingml/2006/table">
            <a:tbl>
              <a:tblPr/>
              <a:tblGrid>
                <a:gridCol w="2687400"/>
                <a:gridCol w="2688480"/>
                <a:gridCol w="2688480"/>
              </a:tblGrid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id_book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library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Из библиотеки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bookloan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Одолжено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gifted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Получено в подарок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buyed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Куплено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76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found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Найдено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39640" y="696600"/>
            <a:ext cx="5975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таблицы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Events.</a:t>
            </a: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255" name="Table 2"/>
          <p:cNvGraphicFramePr/>
          <p:nvPr/>
        </p:nvGraphicFramePr>
        <p:xfrm>
          <a:off x="539640" y="1556640"/>
          <a:ext cx="8064000" cy="4751640"/>
        </p:xfrm>
        <a:graphic>
          <a:graphicData uri="http://schemas.openxmlformats.org/drawingml/2006/table">
            <a:tbl>
              <a:tblPr/>
              <a:tblGrid>
                <a:gridCol w="2687400"/>
                <a:gridCol w="2688480"/>
                <a:gridCol w="2688480"/>
              </a:tblGrid>
              <a:tr h="66060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60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id_book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3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status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ENUM („keeping“, „reading“, „receiving“, „giveaway“)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Статус книги (выбирается один параметр из списка)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0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date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DATE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Дата регистрации статуса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117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who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Кто дал книгу или кому она отдана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852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Реализация проекта в среде конкретной СУБД (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PostgreSQL).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11640" y="1268640"/>
            <a:ext cx="8063640" cy="46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Создание запросов.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Были созданы таблицы: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\dt &lt;- просмотр всех таблиц в БД.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58" name="Picture 5" descr="D:\Moi Zagruzki\KursovayaPungin11\tables.png"/>
          <p:cNvPicPr/>
          <p:nvPr/>
        </p:nvPicPr>
        <p:blipFill>
          <a:blip r:embed="rId1"/>
          <a:stretch/>
        </p:blipFill>
        <p:spPr>
          <a:xfrm>
            <a:off x="1673280" y="2904120"/>
            <a:ext cx="5595840" cy="253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2" descr="D:\Moi Zagruzki\KursovayaPungin11\propbook.png"/>
          <p:cNvPicPr/>
          <p:nvPr/>
        </p:nvPicPr>
        <p:blipFill>
          <a:blip r:embed="rId1"/>
          <a:stretch/>
        </p:blipFill>
        <p:spPr>
          <a:xfrm>
            <a:off x="105480" y="2273400"/>
            <a:ext cx="8909640" cy="345672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 flipH="1">
            <a:off x="400680" y="642240"/>
            <a:ext cx="8317080" cy="16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таблице propbook были введены данные о книгах: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propbook; &lt;- вывод всего, что есть в таблице propbook.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640" y="7646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ru-RU" sz="3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Содержание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1640" y="2349000"/>
            <a:ext cx="7775640" cy="32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Введение.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Основная часть работы.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Заключение.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Список использованных материалов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39640" y="836640"/>
            <a:ext cx="8135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propbook WHERE year = 2022;  &lt; - вывод всех книг с определенным годом выпуска (в данном случае 2022-й).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62" name="Picture 2" descr="D:\Moi Zagruzki\KursovayaPungin11\year.png"/>
          <p:cNvPicPr/>
          <p:nvPr/>
        </p:nvPicPr>
        <p:blipFill>
          <a:blip r:embed="rId1"/>
          <a:stretch/>
        </p:blipFill>
        <p:spPr>
          <a:xfrm>
            <a:off x="180000" y="2277000"/>
            <a:ext cx="8782920" cy="236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95640" y="764640"/>
            <a:ext cx="83991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propbook WHERE pages &lt; 300;  &lt; - вывод книг, в которых количество страниц меньше 300.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64" name="Picture 2" descr="D:\Moi Zagruzki\KursovayaPungin11\pages.png"/>
          <p:cNvPicPr/>
          <p:nvPr/>
        </p:nvPicPr>
        <p:blipFill>
          <a:blip r:embed="rId1"/>
          <a:stretch/>
        </p:blipFill>
        <p:spPr>
          <a:xfrm>
            <a:off x="148680" y="2277000"/>
            <a:ext cx="8768160" cy="236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67640" y="404640"/>
            <a:ext cx="8208000" cy="58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events WHERE status = 'reading'; &lt; 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вывод списка книг, которые имеют статус «в процессе чтения».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events WHERE status = 're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eiving'; &lt; 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вывод списка книг, которые имеют статус «получена».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events WHERE status = 'keeping'; &lt; 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вывод списка книг, которые имеют статус «хранится».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events WHERE status = 'giveaway'; &lt; 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вывод списка книг, которые имеют статус «отдана».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Source WHERE id_book = *id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определенной книги*; &lt; - вывод источников определенной книги.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TypeBook WHERE id_book = *id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определенной книги*; &lt; - вывод типов определенной книги.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Назначение прав доступа.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7200" y="1418400"/>
            <a:ext cx="8228520" cy="41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Вначале был создан пользователь “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vitai”,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ему присвоен пароль: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 USER vitai WITH PASSWORD '80224';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68" name="Рисунок 4" descr=""/>
          <p:cNvPicPr/>
          <p:nvPr/>
        </p:nvPicPr>
        <p:blipFill>
          <a:blip r:embed="rId1"/>
          <a:stretch/>
        </p:blipFill>
        <p:spPr>
          <a:xfrm>
            <a:off x="457200" y="2237400"/>
            <a:ext cx="7886160" cy="172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80880" y="827280"/>
            <a:ext cx="830484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Ему были присвоены все права на БД: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GRANT ALL PRIVILEGES ON TABLE vitai TO vitai;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Сама БД была создана суперпользователем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postgres (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 умолчанию все БД создаются им).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Создание индексов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903600"/>
            <a:ext cx="8228520" cy="20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таблице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propbook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 создан индекс: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* FROM pg_catalog.pg_indexes WHERE tablename = 'propbook'; &lt;-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вывод всех индексов в таблице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propbook.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72" name="Рисунок 3" descr=""/>
          <p:cNvPicPr/>
          <p:nvPr/>
        </p:nvPicPr>
        <p:blipFill>
          <a:blip r:embed="rId1"/>
          <a:stretch/>
        </p:blipFill>
        <p:spPr>
          <a:xfrm>
            <a:off x="271800" y="2773080"/>
            <a:ext cx="8598960" cy="332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Разработка стратегии резервного копирования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57200" y="191520"/>
            <a:ext cx="8348760" cy="60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Резервное копирование базы проводилось при помощи команды (вне СУБД PostgresSQL, через консоль):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pg_dump -U postgres -h localhost -p 5432 vitai -f "/home/kab18-09/Изображения/vitai.sql";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результате в папке "Изображения" появился файл "vitai.sql".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Разработка стратегии резервного копирования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273600"/>
            <a:ext cx="8348760" cy="607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Восстановление проводилось следующим образом: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Была создана другая БД (в данном случае test), которая будет в дальнейшем копией нашей БД с библиотекой: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CREATE DATABASE test OWNER postgres;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Был совершен выход в пользователя postgres: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\q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Для того, чтобы восстановление сработало, файл "vitai.sql" должен находиться в папке Изображения", в которую мы и создавали бэкап.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Далее была совершена команда для восстановления данных из БД с библиотекой в БД test: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psql -U postgres -h localhost -p 5432 -d test -f "/home/kab18-09/Изображения/vitai.sql";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611640" y="548640"/>
            <a:ext cx="77713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Заключение.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611640" y="1917000"/>
            <a:ext cx="7775640" cy="44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8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показывает, какие книги в процессе чтения, а также выводит статус о том, как книги попали в домашнюю библиотеку, от кого и в какое время.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Также эта БД выводит информацию о том, какие книги взяты в долг, а какие нужно сдать в обычную библиотеку.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611640" y="548640"/>
            <a:ext cx="77713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Список использованных источников.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11640" y="1917000"/>
            <a:ext cx="7775640" cy="44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https://studfile.net/preview/6070312/page:2/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2"/>
              </a:rPr>
              <a:t>https://eduherald.ru/ru/article/view?id=20048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3"/>
              </a:rPr>
              <a:t>https://multiurok.ru/index.php/files/prakticheskaia-rabota-sozdanie-bd-biblioteka.html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4"/>
              </a:rPr>
              <a:t>https://studfile.net/preview/5910972/page:6/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5"/>
              </a:rPr>
              <a:t>https://datafinder.ru/products/postgresql-tipy-dannyh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6"/>
              </a:rPr>
              <a:t>https://app.creately.com/d/LMe2s1AKgFN/edit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7"/>
              </a:rPr>
              <a:t>https://selectel.ru/blog/tutorials/how-to-create-user-postgre/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8"/>
              </a:rPr>
              <a:t>https://help.reg.ru/support/servery-vps/oblachnyye-servery/rabota-s-serverom/rezervnoye-kopirovaniye-i-vosstanovleniye-baz-dannykh-postgresql#2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11640" y="548640"/>
            <a:ext cx="77713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Введение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1640" y="1828800"/>
            <a:ext cx="7775640" cy="45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7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Эта база данных предназначена для хранения информации о книгах в домашней библиотеке и вывода информации об их статусе и источнике получения.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Она будет содержать не только печатные книги, но и журналы, электронные книги и аудиокниги.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Ее разработка будет вестись в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PostgreSQL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в ОС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Linux Ubuntu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11640" y="548640"/>
            <a:ext cx="7771320" cy="10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Основная часть работы.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11640" y="1917000"/>
            <a:ext cx="7775640" cy="44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1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Предметная область этой базы данных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 домашняя книжная библиотека, которая содержит бумажные (печатные) книги, журналы, электронные книги и аудиокниги.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Функции решаемых задач: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вывод информации о статусе книги ("хранится", "в процессе чтения", "получена", "отдана");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вывод источника получения книги (из обычной библиотеки, куплена, одолжена или получена в подарок);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вывод всех книг, хранящихся в домашней библиотеке;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вывод всех книг одного типа, будь то журнал или электронная книга.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вывод книги по нужным параметрам.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1640" y="577080"/>
            <a:ext cx="777564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Входные данные БД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i="1" lang="ru-RU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В таблице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TypeBook</a:t>
            </a:r>
            <a:r>
              <a:rPr b="0" i="1" lang="ru-RU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(тип книги):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book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идентификатор книги.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book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— книга (бумажная).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magazine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журнал.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audio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аудиокнига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ebook - электронная книга.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68880" y="448560"/>
            <a:ext cx="8016840" cy="51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Входные данные БД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В таблице Prop</a:t>
            </a:r>
            <a:r>
              <a:rPr b="0" i="1" lang="en-US" sz="2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Book</a:t>
            </a: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(параметры книги):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book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идентификатор книги.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название книги.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author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автор(ы).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year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год выпуска.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publisher - издательство.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pages - количество страниц.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genre - жанр.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isbn - уникальный код книги.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11640" y="620640"/>
            <a:ext cx="777564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Входные данные БД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ru-RU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В таблице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Source</a:t>
            </a:r>
            <a:r>
              <a:rPr b="0" i="1" lang="ru-RU" sz="24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(источник получения книги):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_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book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- идентификатор книги.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library - взята из библиотеки.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bookloan - одолжена у кого-то.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gifted - получена в подарок.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buyed - куплена.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found - найдена.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11640" y="620640"/>
            <a:ext cx="777564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2000"/>
          </a:bodyPr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Выходные данные БД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i="1" lang="ru-RU" sz="2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В таблице Events (события):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status - статус книги (выбирается один параметр из списка).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date — дата регистрации статуса.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who — кто дал книгу или кому она отдана.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r>
              <a:rPr b="0" i="1" lang="ru-RU" sz="2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А также</a:t>
            </a:r>
            <a:r>
              <a:rPr b="0" i="1" lang="en-US" sz="2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Список книг в процессе чтения.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Список книг, которые просто хранятся.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Список книг, которые получены от кого-то.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Список книг, которые отданы кому-то.</a:t>
            </a:r>
            <a:r>
              <a:rPr b="0" lang="ru-RU" sz="2400" spc="-1" strike="noStrike">
                <a:solidFill>
                  <a:srgbClr val="8b8b8b"/>
                </a:solidFill>
                <a:latin typeface="Times New Roman"/>
                <a:ea typeface="DejaVu Sans"/>
              </a:rPr>
              <a:t>	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11640" y="620640"/>
            <a:ext cx="777564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Ограничения предметной области (если таковые имеются)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По году издания книги (не старше 1900 года и не новее текущего года).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По количеству страниц книги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(не 152 страница из 151 существующих,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минимум 10-20 страниц,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максимум 5000 страниц). 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Взаимодействие с другими программами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При помощи макросов.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LibreOffice/6.4.7.2$Linux_X86_64 LibreOffice_project/40$Build-2</Application>
  <Words>564</Words>
  <Paragraphs>273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2024-11-19T17:11:02Z</dcterms:created>
  <dc:creator>Vitai</dc:creator>
  <dc:description/>
  <dc:language>ru-RU</dc:language>
  <cp:lastModifiedBy/>
  <dcterms:modified xsi:type="dcterms:W3CDTF">2025-03-15T11:17:14Z</dcterms:modified>
  <cp:revision>126</cp:revision>
  <dc:subject/>
  <dc:title>Курсовая работа по теме: «БД для домашней библиотеки»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