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551DF8-7513-4333-9B28-525620A418CF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02.03.2025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1A528C7-DFC7-4D81-8580-5C79DC5B13F4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1377219-9E56-4B78-BA6D-308B67C471F5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02.03.2025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9EAE34-D4D9-4EED-9208-0BF673A93D9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BACE4B3-FA71-4E63-8C6B-20AADB37ACAE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02.03.2025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48D76B2-9FBE-480C-B519-7DCB7596937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electel.ru/blog/tutorials/how-to-create-user-postgre/" TargetMode="External"/><Relationship Id="rId3" Type="http://schemas.openxmlformats.org/officeDocument/2006/relationships/hyperlink" Target="https://eduherald.ru/ru/article/view?id=20048" TargetMode="External"/><Relationship Id="rId7" Type="http://schemas.openxmlformats.org/officeDocument/2006/relationships/hyperlink" Target="https://app.creately.com/d/LMe2s1AKgFN/edit" TargetMode="External"/><Relationship Id="rId2" Type="http://schemas.openxmlformats.org/officeDocument/2006/relationships/hyperlink" Target="https://studfile.net/preview/6070312/page:2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datafinder.ru/products/postgresql-tipy-dannyh" TargetMode="External"/><Relationship Id="rId5" Type="http://schemas.openxmlformats.org/officeDocument/2006/relationships/hyperlink" Target="https://studfile.net/preview/5910972/page:6/" TargetMode="External"/><Relationship Id="rId4" Type="http://schemas.openxmlformats.org/officeDocument/2006/relationships/hyperlink" Target="https://multiurok.ru/index.php/files/prakticheskaia-rabota-sozdanie-bd-biblioteka.html" TargetMode="External"/><Relationship Id="rId9" Type="http://schemas.openxmlformats.org/officeDocument/2006/relationships/hyperlink" Target="https://help.reg.ru/support/servery-vps/oblachnyye-servery/rabota-s-serverom/rezervnoye-kopirovaniye-i-vosstanovleniye-baz-dannykh-postgresql#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Курсовая работа</a:t>
            </a:r>
            <a:r>
              <a:t/>
            </a:r>
            <a:br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по теме: «БД для домашней библиотеки»</a:t>
            </a:r>
            <a:r>
              <a:t/>
            </a:r>
            <a:br/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4509000"/>
            <a:ext cx="6400440" cy="1129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Выполнила: Хмеленко Виолетта, </a:t>
            </a:r>
            <a:endParaRPr lang="ru-RU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414 группа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1640" y="620640"/>
            <a:ext cx="7776360" cy="57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Инфологическая (концептуальная) модель БД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справочники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TypeBook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событий будет вестись в таблице: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объекты (сущности)</a:t>
            </a:r>
            <a:r>
              <a:rPr lang="ru-RU" sz="2400" b="0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TypeBook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4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Книги имеют несколько типов издания</a:t>
            </a:r>
            <a:r>
              <a:rPr lang="en-US" sz="24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обычная</a:t>
            </a:r>
            <a:r>
              <a:rPr lang="en-US" sz="24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(бумажная) книга, электронная книга, аудиокнига.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11640" y="620640"/>
            <a:ext cx="7776360" cy="576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Атрибуты объектов</a:t>
            </a:r>
            <a:r>
              <a:rPr lang="ru-RU" sz="28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: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TypeBook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id_book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book, magazine, audio,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ebook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PropBook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: name, author, year, publisher, pages, genre,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isbn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- 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id_book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library,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bookloan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gifted,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buyed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found.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- Events: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id_book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status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включает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keeping, reading, receiving, giveaway), date, who.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Отношения между объектами: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- Между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TypeBook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Times New Roman"/>
              </a:rPr>
              <a:t>PropBook</a:t>
            </a: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один-к-одному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(унитарное отношение).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- Между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PropBook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Source</a:t>
            </a: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один-к-одному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(унитарное отношение).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- Между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PropBook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Events</a:t>
            </a: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один-к-одному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(унитарное отношение).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ER-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модель базы данных.</a:t>
            </a:r>
          </a:p>
        </p:txBody>
      </p:sp>
      <p:pic>
        <p:nvPicPr>
          <p:cNvPr id="138" name="Picture 2" descr="D:\Moi Zagruzki\KursovayaPungin11\Снимок экрана в 2024-11-12 12-43-557777.png"/>
          <p:cNvPicPr/>
          <p:nvPr/>
        </p:nvPicPr>
        <p:blipFill>
          <a:blip r:embed="rId2"/>
          <a:stretch/>
        </p:blipFill>
        <p:spPr>
          <a:xfrm>
            <a:off x="971640" y="1124640"/>
            <a:ext cx="7200360" cy="523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Логическая структура БД.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2" descr="D:\Moi Zagruzki\KursovayaPungin11\Снимок экрана в 2024-11-12 13-38-2611111.png"/>
          <p:cNvPicPr/>
          <p:nvPr/>
        </p:nvPicPr>
        <p:blipFill>
          <a:blip r:embed="rId2"/>
          <a:stretch/>
        </p:blipFill>
        <p:spPr>
          <a:xfrm>
            <a:off x="1120680" y="1268640"/>
            <a:ext cx="6733800" cy="511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Физическая структура БД.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39640" y="939960"/>
            <a:ext cx="5760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Таблица 1 – Структура таблицы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TypeBook.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467640" y="1628640"/>
          <a:ext cx="8280720" cy="4680000"/>
        </p:xfrm>
        <a:graphic>
          <a:graphicData uri="http://schemas.openxmlformats.org/drawingml/2006/table">
            <a:tbl>
              <a:tblPr/>
              <a:tblGrid>
                <a:gridCol w="274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book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Бумажная книга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magazine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Журнал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audio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Аудиокнига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ebook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Электронная книга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9640" y="764640"/>
            <a:ext cx="6840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Таблица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 – Структура таблицы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PropBook.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45" name="Table 2"/>
          <p:cNvGraphicFramePr/>
          <p:nvPr/>
        </p:nvGraphicFramePr>
        <p:xfrm>
          <a:off x="539640" y="1628640"/>
          <a:ext cx="8136720" cy="4752000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name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Название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author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Автор(ы)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year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Год выпуска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publisher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Издательство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pages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Количество страниц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genre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Жанр книги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isbn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VARCHAR(20)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Идентификационный код 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27400" y="748800"/>
            <a:ext cx="6408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Таблица 3 – Структура таблицы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Source.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539640" y="1484640"/>
          <a:ext cx="8064360" cy="4824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library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Из библиотеки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bookloan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Одолжено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gifted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Получено в подарок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buyed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Куплено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found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Найдено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39640" y="696600"/>
            <a:ext cx="5976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Таблица 4 – Структура таблицы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Events.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49" name="Table 2"/>
          <p:cNvGraphicFramePr/>
          <p:nvPr/>
        </p:nvGraphicFramePr>
        <p:xfrm>
          <a:off x="539640" y="1556640"/>
          <a:ext cx="8064360" cy="4773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status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ENUM („keeping“, „reading“, „receiving“, „giveaway“)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Статус книги (выбирается один параметр из списка)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date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DATE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Дата регистрации статуса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who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Кто дал книгу или кому она отдана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06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Реализация проекта в среде конкретной СУБД (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PostgreSQL).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11640" y="1268640"/>
            <a:ext cx="806436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</a:t>
            </a:r>
            <a:r>
              <a:rPr lang="ru-RU" sz="2000" b="0" i="1" u="sng" strike="noStrike" spc="-1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созданы таблицы:</a:t>
            </a:r>
            <a:endParaRPr lang="ru-RU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\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просмотр всех таблиц в БД.</a:t>
            </a:r>
            <a:endParaRPr lang="ru-RU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52" name="Picture 5" descr="D:\Moi Zagruzki\KursovayaPungin11\tables.png"/>
          <p:cNvPicPr/>
          <p:nvPr/>
        </p:nvPicPr>
        <p:blipFill>
          <a:blip r:embed="rId2"/>
          <a:stretch/>
        </p:blipFill>
        <p:spPr>
          <a:xfrm>
            <a:off x="1673297" y="2904171"/>
            <a:ext cx="5596560" cy="253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 descr="D:\Moi Zagruzki\KursovayaPungin11\propbook.png"/>
          <p:cNvPicPr/>
          <p:nvPr/>
        </p:nvPicPr>
        <p:blipFill>
          <a:blip r:embed="rId2"/>
          <a:stretch/>
        </p:blipFill>
        <p:spPr>
          <a:xfrm>
            <a:off x="105324" y="2273472"/>
            <a:ext cx="8910360" cy="345744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 flipH="1">
            <a:off x="401553" y="642256"/>
            <a:ext cx="8317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</a:t>
            </a:r>
            <a:r>
              <a:rPr lang="ru-RU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введены данные о книгах:</a:t>
            </a:r>
            <a:endParaRPr lang="ru-RU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</a:t>
            </a:r>
            <a:r>
              <a:rPr lang="ru-RU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&lt;- вывод всего, что есть в таблице </a:t>
            </a:r>
            <a:r>
              <a:rPr lang="ru-RU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640" y="764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0" u="sng" strike="noStrike" spc="-1">
                <a:solidFill>
                  <a:srgbClr val="000000"/>
                </a:solidFill>
                <a:uFillTx/>
                <a:latin typeface="Calibri"/>
              </a:rPr>
              <a:t>Содержание</a:t>
            </a:r>
            <a:r>
              <a:rPr lang="en-US" sz="3600" b="0" u="sng" strike="noStrike" spc="-1">
                <a:solidFill>
                  <a:srgbClr val="000000"/>
                </a:solidFill>
                <a:uFillTx/>
                <a:latin typeface="Calibri"/>
              </a:rPr>
              <a:t>:</a:t>
            </a:r>
            <a:endParaRPr lang="ru-R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11640" y="2349000"/>
            <a:ext cx="7776360" cy="3289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Введение.</a:t>
            </a:r>
            <a:endParaRPr lang="ru-R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Основная часть работы.</a:t>
            </a:r>
            <a:endParaRPr lang="ru-R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Заключение.</a:t>
            </a:r>
            <a:endParaRPr lang="ru-R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Список использованных материалов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39640" y="836640"/>
            <a:ext cx="8136274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SELECT * FROM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/>
              </a:rPr>
              <a:t>propbook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 WHERE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/>
              </a:rPr>
              <a:t>year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 = 2022;  &lt; - вывод всех книг с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</a:rPr>
              <a:t>определенным годом 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выпуска (в данном случае 2022-й).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55" name="Picture 2" descr="D:\Moi Zagruzki\KursovayaPungin11\year.png"/>
          <p:cNvPicPr/>
          <p:nvPr/>
        </p:nvPicPr>
        <p:blipFill>
          <a:blip r:embed="rId2"/>
          <a:stretch/>
        </p:blipFill>
        <p:spPr>
          <a:xfrm>
            <a:off x="180000" y="2277000"/>
            <a:ext cx="8783640" cy="236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95639" y="764639"/>
            <a:ext cx="840001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SELECT * FROM propbook WHERE pages &lt; 300;  &lt; - вывод книг, в которых количество страниц меньше 300.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57" name="Picture 2" descr="D:\Moi Zagruzki\KursovayaPungin11\pages.png"/>
          <p:cNvPicPr/>
          <p:nvPr/>
        </p:nvPicPr>
        <p:blipFill>
          <a:blip r:embed="rId2"/>
          <a:stretch/>
        </p:blipFill>
        <p:spPr>
          <a:xfrm>
            <a:off x="148680" y="2277000"/>
            <a:ext cx="8768880" cy="236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67640" y="404640"/>
            <a:ext cx="8208720" cy="58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SELECT * FROM events WHERE status = 'reading'; &lt; -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вывод списка книг, которые имеют статус «в процессе чтения».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SELECT * FROM events WHERE status = 're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с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eiving'; &lt; -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вывод списка книг, которые имеют статус «получена».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SELECT * FROM events WHERE status = 'keeping'; &lt; -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вывод списка книг, которые имеют статус «хранится».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SELECT * FROM events WHERE status = 'giveaway'; &lt; -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вывод списка книг, которые имеют статус «отдана».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SELECT * FROM Source WHERE id_book = *id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определенной книги*; &lt; - вывод источников определенной книги.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SELECT * FROM TypeBook WHERE id_book = *id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определенной книги*; &lt; - вывод типов определенной книги.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Назначение прав доступа.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457200" y="1418400"/>
            <a:ext cx="8229240" cy="416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Вначале был создан пользователь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ему присвоен пароль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PASSWORD '80224';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7357"/>
            <a:ext cx="7886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381000" y="827314"/>
            <a:ext cx="8305440" cy="4754486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Ему были присвоены все права на БД: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ALL PRIVILEGES ON TABLE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Сама БД была создана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суперпользователем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все БД создаются им).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35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Создание индексов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57200" y="903514"/>
            <a:ext cx="8229240" cy="2013857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создан индекс:</a:t>
            </a: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pg_catalog.pg_indexes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&lt;-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всех индексов в таблице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3" y="2773059"/>
            <a:ext cx="8599714" cy="33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стратегии резервного копирования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57199" y="273600"/>
            <a:ext cx="8349343" cy="6072771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Резервное копирование проводилось несколькими способами. (Все нижеперечисленные команды выполнялись от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суперпользователя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Первый способ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бэкапа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всех баз данных на сервере: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pg_dumpall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all.sql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Второй способ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бэкапа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отдельной таблицы БД (в данном случае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pg_dump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propbook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vitai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/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propbook.dump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0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1640" y="548640"/>
            <a:ext cx="7772040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000000"/>
                </a:solidFill>
                <a:latin typeface="Calibri"/>
              </a:rPr>
              <a:t>Заключение</a:t>
            </a:r>
            <a:r>
              <a:rPr lang="ru-RU" sz="36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ru-RU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11640" y="1917000"/>
            <a:ext cx="7776360" cy="446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показывает, какие книги в процессе чтения, а также выводит статус о том, как книги попали в домашнюю библиотеку, от кого и в какое время. 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эта БД выводит информацию о том, какие книги взяты в долг, а какие нужно сдать в обычную библиотеку.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lang="ru-R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1640" y="548640"/>
            <a:ext cx="7772040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000000"/>
                </a:solidFill>
                <a:latin typeface="Calibri"/>
              </a:rPr>
              <a:t>Список использованных источников</a:t>
            </a:r>
            <a:r>
              <a:rPr lang="ru-RU" sz="36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ru-RU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11640" y="1917000"/>
            <a:ext cx="7776360" cy="446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https://studfile.net/preview/6070312/page:2/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https://eduherald.ru/ru/article/view?id=20048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https://multiurok.ru/index.php/files/prakticheskaia-rabota-sozdanie-bd-biblioteka.html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https://studfile.net/preview/5910972/page:6/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https://datafinder.ru/products/postgresql-tipy-dannyh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https://app.creately.com/d/LMe2s1AKgFN/edit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https://selectel.ru/blog/tutorials/how-to-create-user-postgre/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https://help.reg.ru/support/servery-vps/oblachnyye-servery/rabota-s-serverom/rezervnoye-kopirovaniye-i-vosstanovleniye-baz-dannykh-postgresql#2</a:t>
            </a: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11640" y="548640"/>
            <a:ext cx="7772040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Введение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611640" y="1828800"/>
            <a:ext cx="7776360" cy="455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Эта база данных предназначена для хранения информации о книгах в домашней библиотеке и вывода информации об их статусе и источнике получения.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Она будет содержать не только печатные книги, но и журналы, электронные книги и аудиокниги.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Ее разработка будет вестись в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PostgreSQL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 в ОС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Linux Ubuntu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1640" y="548640"/>
            <a:ext cx="7772040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>
                <a:solidFill>
                  <a:srgbClr val="000000"/>
                </a:solidFill>
                <a:latin typeface="Calibri"/>
              </a:rPr>
              <a:t>Основная часть работы.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611640" y="1917000"/>
            <a:ext cx="7776360" cy="446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Предметная область этой базы данных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Функции решаемых задач: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	- вывод информации о статусе книги ("хранится", "в процессе чтения", "получена", "отдана"); 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	- вывод источника получения книги (из обычной библиотеки, куплена, одолжена или получена в подарок);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	- вывод всех книг, хранящихся в домашней библиотеке;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	- вывод всех книг одного типа, будь то журнал или электронная книга.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	- вывод книги по нужным параметрам.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1640" y="577097"/>
            <a:ext cx="7776360" cy="576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Входные данные БД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lang="ru-RU" sz="2400" b="1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В таблице </a:t>
            </a:r>
            <a:r>
              <a:rPr lang="en-US" sz="2400" b="0" i="1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TypeBook</a:t>
            </a: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 (тип книги):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id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_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book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- идентификатор книги.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book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— книга (бумажная).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magazine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- журнал.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audio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- аудиокнига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Times New Roman"/>
              </a:rPr>
              <a:t>ebook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- электронная книга.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pos="0" algn="l"/>
              </a:tabLst>
            </a:pPr>
            <a:r>
              <a:rPr lang="ru-RU" sz="8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/>
          </p:nvPr>
        </p:nvSpPr>
        <p:spPr>
          <a:xfrm>
            <a:off x="668867" y="448733"/>
            <a:ext cx="8017572" cy="513270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endParaRPr lang="ru-RU" sz="2400" i="1" u="sng" spc="-1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400" b="1" spc="-1" dirty="0" smtClean="0">
                <a:solidFill>
                  <a:srgbClr val="000000"/>
                </a:solidFill>
                <a:latin typeface="Times New Roman"/>
              </a:rPr>
              <a:t>Входные данные БД</a:t>
            </a:r>
            <a:r>
              <a:rPr lang="en-US" sz="2400" b="1" spc="-1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lang="ru-RU" sz="2400" b="1" spc="-1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i="1" u="sng" spc="-1" dirty="0" smtClean="0">
                <a:solidFill>
                  <a:srgbClr val="000000"/>
                </a:solidFill>
                <a:latin typeface="Times New Roman"/>
              </a:rPr>
              <a:t>В </a:t>
            </a:r>
            <a:r>
              <a:rPr lang="ru-RU" sz="2000" i="1" u="sng" spc="-1" dirty="0">
                <a:solidFill>
                  <a:srgbClr val="000000"/>
                </a:solidFill>
                <a:latin typeface="Times New Roman"/>
              </a:rPr>
              <a:t>таблице </a:t>
            </a:r>
            <a:r>
              <a:rPr lang="ru-RU" sz="2000" i="1" u="sng" spc="-1" dirty="0" err="1">
                <a:solidFill>
                  <a:srgbClr val="000000"/>
                </a:solidFill>
                <a:latin typeface="Times New Roman"/>
              </a:rPr>
              <a:t>Prop</a:t>
            </a:r>
            <a:r>
              <a:rPr lang="en-US" sz="2000" i="1" u="sng" spc="-1" dirty="0">
                <a:solidFill>
                  <a:srgbClr val="000000"/>
                </a:solidFill>
                <a:latin typeface="Times New Roman"/>
              </a:rPr>
              <a:t>Book</a:t>
            </a:r>
            <a:r>
              <a:rPr lang="ru-RU" sz="2000" i="1" u="sng" spc="-1" dirty="0">
                <a:solidFill>
                  <a:srgbClr val="000000"/>
                </a:solidFill>
                <a:latin typeface="Times New Roman"/>
              </a:rPr>
              <a:t> (параметры книги):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id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_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book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идентификатор книги.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name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название книги.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author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автор(ы).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year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год выпуска.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ru-RU" sz="2000" spc="-1" dirty="0" err="1">
                <a:solidFill>
                  <a:srgbClr val="000000"/>
                </a:solidFill>
                <a:latin typeface="Times New Roman"/>
              </a:rPr>
              <a:t>publisher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издательство.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ru-RU" sz="2000" spc="-1" dirty="0" err="1">
                <a:solidFill>
                  <a:srgbClr val="000000"/>
                </a:solidFill>
                <a:latin typeface="Times New Roman"/>
              </a:rPr>
              <a:t>pages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количество страниц.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ru-RU" sz="2000" spc="-1" dirty="0" err="1">
                <a:solidFill>
                  <a:srgbClr val="000000"/>
                </a:solidFill>
                <a:latin typeface="Times New Roman"/>
              </a:rPr>
              <a:t>genre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жанр.</a:t>
            </a:r>
            <a:endParaRPr lang="ru-RU" sz="2000" spc="-1" dirty="0"/>
          </a:p>
          <a:p>
            <a:pPr marL="0" indent="0">
              <a:lnSpc>
                <a:spcPct val="100000"/>
              </a:lnSpc>
              <a:spcBef>
                <a:spcPts val="1760"/>
              </a:spcBef>
              <a:buNone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	- </a:t>
            </a:r>
            <a:r>
              <a:rPr lang="ru-RU" sz="2000" spc="-1" dirty="0" err="1">
                <a:solidFill>
                  <a:srgbClr val="000000"/>
                </a:solidFill>
                <a:latin typeface="Times New Roman"/>
              </a:rPr>
              <a:t>isbn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- уникальный код книги.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01396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1640" y="620640"/>
            <a:ext cx="7776360" cy="57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Входные данные БД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В таблице </a:t>
            </a:r>
            <a:r>
              <a:rPr lang="en-US" sz="24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Source</a:t>
            </a:r>
            <a:r>
              <a:rPr lang="ru-RU" sz="24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 (источник получения книги):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-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_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book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- идентификатор книги.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- library - взята из библиотеки.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- bookloan - одолжена у кого-то.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- gifted - получена в подарок.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- buyed - куплена.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	- found - найдена.</a:t>
            </a:r>
            <a:endParaRPr lang="ru-RU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11640" y="620640"/>
            <a:ext cx="7776360" cy="576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 lnSpcReduction="10000"/>
          </a:bodyPr>
          <a:lstStyle/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1" strike="noStrike" spc="-1">
                <a:solidFill>
                  <a:srgbClr val="000000"/>
                </a:solidFill>
                <a:latin typeface="Times New Roman"/>
              </a:rPr>
              <a:t>Выходные данные БД</a:t>
            </a:r>
            <a:r>
              <a:rPr lang="en-US" sz="26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В таблице Events (события):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status - статус книги (выбирается один параметр из списка).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date — дата регистрации статуса.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who — кто дал книгу или кому она отдана.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ru-RU" sz="26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А также</a:t>
            </a:r>
            <a:r>
              <a:rPr lang="en-US" sz="26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: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Список книг в процессе чтения.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Список книг, которые просто хранятся.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Список книг, которые получены от кого-то.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	- Список книг, которые отданы кому-то.</a:t>
            </a:r>
            <a:r>
              <a:rPr lang="ru-RU" sz="2400" b="0" strike="noStrike" spc="-1">
                <a:solidFill>
                  <a:srgbClr val="8B8B8B"/>
                </a:solidFill>
                <a:latin typeface="Times New Roman"/>
              </a:rPr>
              <a:t>	</a:t>
            </a:r>
            <a:endParaRPr lang="ru-RU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11640" y="620640"/>
            <a:ext cx="7776360" cy="57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Ограничения предметной области (если таковые имеются)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1. По году издания книги (не старше 1900 года и не новее текущего года).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	2. По количеству страниц книги 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		(не 152 страница из 151 существующих, 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		минимум 10-20 страниц, 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		максимум 5000 страниц).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4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Взаимодействие с другими программами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	При помощи макросов.</a:t>
            </a: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564</Words>
  <Application>Microsoft Office PowerPoint</Application>
  <PresentationFormat>Экран (4:3)</PresentationFormat>
  <Paragraphs>273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DejaVu Sans</vt:lpstr>
      <vt:lpstr>Noto Serif CJK SC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Назначение прав доступа.</vt:lpstr>
      <vt:lpstr>Презентация PowerPoint</vt:lpstr>
      <vt:lpstr>Создание индексов</vt:lpstr>
      <vt:lpstr>Разработка стратегии резервного копирования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«БД для домашней библиотеки» </dc:title>
  <dc:subject/>
  <dc:creator>Vitai</dc:creator>
  <dc:description/>
  <cp:lastModifiedBy>Vitai</cp:lastModifiedBy>
  <cp:revision>117</cp:revision>
  <dcterms:created xsi:type="dcterms:W3CDTF">2024-11-19T17:11:02Z</dcterms:created>
  <dcterms:modified xsi:type="dcterms:W3CDTF">2025-03-02T17:19:43Z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