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2.jpeg" ContentType="image/jpe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5800" y="213048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ГПОУ «Сыктывкарский политехнический техникум».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Курсовая работа</a:t>
            </a:r>
            <a:br/>
            <a:r>
              <a:rPr b="0" lang="ru-RU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по теме: «БД для домашней библиотеки»</a:t>
            </a:r>
            <a:br/>
            <a:endParaRPr b="0" lang="ru-RU" sz="40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371600" y="4509000"/>
            <a:ext cx="639900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4000"/>
          </a:bodyPr>
          <a:p>
            <a:pPr algn="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Выполнила: Хмеленко Виолетта Дмитриевна, 414 группа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ru-RU" sz="3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Преподаватель: Пунгин Илья Вячеславович.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11640" y="548640"/>
            <a:ext cx="7770600" cy="10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Заключение.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611640" y="1917000"/>
            <a:ext cx="7774920" cy="44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i="1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Можно прочитать, на слайд выносить не нужно: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 результате была спроектирована и разработана база данных для домашней книжной библиотеки, которая хранит данные о разных типах книг, показывает, выводит статус о том, как книги попали в домашнюю библиотеку, от кого и в какое время, какие книги взяты в долг, какие книги нужно сдать в обычную библиотеку и прочие примечания на усмотрение пользователя.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 целом, БД помогает структурировать всю информацию в домашней библиотеке и быстро находить то, что нужно.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11640" y="548640"/>
            <a:ext cx="7770600" cy="10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Основная часть работы.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11640" y="1917000"/>
            <a:ext cx="7774920" cy="44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26000"/>
          </a:bodyPr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Предметная область этой базы данных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– домашняя книжная библиотека, которая содержит бумажные (печатные) книги, журналы, электронные книги и аудиокниги.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Цель курсовой работы: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Создание базы данных для домашней книжной библиотеки для личного использования.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Задачи курсовой работы: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 Разработать структуру базы данных.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 Спроектировать логическую структуру БД.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3. Спроектировать физическую структуру БД.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4. Реализовать БД в определенной СУБД.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274680"/>
            <a:ext cx="8227800" cy="63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ER-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модель базы данных.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1734120" y="1008000"/>
            <a:ext cx="5609880" cy="533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274680"/>
            <a:ext cx="8227800" cy="7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Логическая структура БД.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59" name="Рисунок 2" descr=""/>
          <p:cNvPicPr/>
          <p:nvPr/>
        </p:nvPicPr>
        <p:blipFill>
          <a:blip r:embed="rId1"/>
          <a:stretch/>
        </p:blipFill>
        <p:spPr>
          <a:xfrm>
            <a:off x="1262160" y="979200"/>
            <a:ext cx="6617880" cy="519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11640" y="520920"/>
            <a:ext cx="77706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8000"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События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611640" y="979200"/>
            <a:ext cx="7774920" cy="540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21000"/>
          </a:bodyPr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4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Приобретение книг:</a:t>
            </a:r>
            <a:endParaRPr b="0" lang="ru-RU" sz="4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4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4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Получили обратно.</a:t>
            </a:r>
            <a:endParaRPr b="0" lang="ru-RU" sz="4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4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Купили.</a:t>
            </a:r>
            <a:endParaRPr b="0" lang="ru-RU" sz="4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4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Взяли в библиотеке.</a:t>
            </a:r>
            <a:endParaRPr b="0" lang="ru-RU" sz="4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4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Получили в подарок.</a:t>
            </a:r>
            <a:endParaRPr b="0" lang="ru-RU" sz="4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4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Нашли.</a:t>
            </a:r>
            <a:endParaRPr b="0" lang="ru-RU" sz="4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4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Обменяли на что-то.</a:t>
            </a:r>
            <a:endParaRPr b="0" lang="ru-RU" sz="4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4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48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Убытие книг:</a:t>
            </a:r>
            <a:endParaRPr b="0" lang="ru-RU" sz="4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ru-RU" sz="4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4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Продали. </a:t>
            </a:r>
            <a:endParaRPr b="0" lang="ru-RU" sz="4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4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Подарили.</a:t>
            </a:r>
            <a:endParaRPr b="0" lang="ru-RU" sz="4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4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Дали почитать.</a:t>
            </a:r>
            <a:endParaRPr b="0" lang="ru-RU" sz="4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4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Потеряли/порвала собака...</a:t>
            </a:r>
            <a:endParaRPr b="0" lang="ru-RU" sz="4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4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Отдали насовсем.</a:t>
            </a:r>
            <a:endParaRPr b="0" lang="ru-RU" sz="4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4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Сдали в макулатуру.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4078440" y="1557360"/>
            <a:ext cx="4571640" cy="22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6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Текущее состояние книг: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 наличии.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На руках у ...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Неизвестно.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Утеряна (уничтожена).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 наличии, но нужно сдать.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Потеряли, но нужно сдать.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В хорошем/плохом состоянии.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8228160" cy="6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Физическая структура БД.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39640" y="939960"/>
            <a:ext cx="5759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Таблица 1 – Структура таблицы «Книги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ru-RU" sz="2000" spc="-1" strike="noStrike">
              <a:latin typeface="Arial"/>
            </a:endParaRPr>
          </a:p>
        </p:txBody>
      </p:sp>
      <p:graphicFrame>
        <p:nvGraphicFramePr>
          <p:cNvPr id="165" name="Table 3"/>
          <p:cNvGraphicFramePr/>
          <p:nvPr/>
        </p:nvGraphicFramePr>
        <p:xfrm>
          <a:off x="696600" y="1640160"/>
          <a:ext cx="7979400" cy="4740120"/>
        </p:xfrm>
        <a:graphic>
          <a:graphicData uri="http://schemas.openxmlformats.org/drawingml/2006/table">
            <a:tbl>
              <a:tblPr/>
              <a:tblGrid>
                <a:gridCol w="2658960"/>
                <a:gridCol w="2659680"/>
                <a:gridCol w="2660760"/>
              </a:tblGrid>
              <a:tr h="48708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Поле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Тип данных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Комментарий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708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id_книги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Ключ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708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название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VARCHAR(100)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708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автор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VARCHAR(100)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708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год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708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издатель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VARCHAR(80)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708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количество_страниц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708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жанры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VARCHAR(100)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4348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isbn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VARCHAR(20)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Идентификационный код книги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39640" y="764640"/>
            <a:ext cx="6839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Таблица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– Структура таблицы «Тип_книги»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ru-RU" sz="2000" spc="-1" strike="noStrike">
              <a:latin typeface="Arial"/>
            </a:endParaRPr>
          </a:p>
        </p:txBody>
      </p:sp>
      <p:graphicFrame>
        <p:nvGraphicFramePr>
          <p:cNvPr id="167" name="Table 2"/>
          <p:cNvGraphicFramePr/>
          <p:nvPr/>
        </p:nvGraphicFramePr>
        <p:xfrm>
          <a:off x="478800" y="1640160"/>
          <a:ext cx="8156520" cy="4513680"/>
        </p:xfrm>
        <a:graphic>
          <a:graphicData uri="http://schemas.openxmlformats.org/drawingml/2006/table">
            <a:tbl>
              <a:tblPr/>
              <a:tblGrid>
                <a:gridCol w="2700720"/>
                <a:gridCol w="2701800"/>
                <a:gridCol w="2754000"/>
              </a:tblGrid>
              <a:tr h="75924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Поле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Тип данных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Комментарий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5924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id_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книги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Ключ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7632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тип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VARCHAR(50)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01888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количество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INT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27400" y="748800"/>
            <a:ext cx="6407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Таблица 3 – Структура таблицы «События»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ru-RU" sz="2000" spc="-1" strike="noStrike">
              <a:latin typeface="Arial"/>
            </a:endParaRPr>
          </a:p>
        </p:txBody>
      </p:sp>
      <p:graphicFrame>
        <p:nvGraphicFramePr>
          <p:cNvPr id="169" name="Table 2"/>
          <p:cNvGraphicFramePr/>
          <p:nvPr/>
        </p:nvGraphicFramePr>
        <p:xfrm>
          <a:off x="539640" y="1484640"/>
          <a:ext cx="8064000" cy="4823640"/>
        </p:xfrm>
        <a:graphic>
          <a:graphicData uri="http://schemas.openxmlformats.org/drawingml/2006/table">
            <a:tbl>
              <a:tblPr/>
              <a:tblGrid>
                <a:gridCol w="2687400"/>
                <a:gridCol w="2688480"/>
                <a:gridCol w="2688480"/>
              </a:tblGrid>
              <a:tr h="68904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Поле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Тип данных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Комментарий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904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id_события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Ключ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904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новый_статус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VARCHAR(50)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904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дата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DATE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904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примечание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VARCHAR(100)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904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id_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книги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976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id_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источника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INT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39640" y="696600"/>
            <a:ext cx="5975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Таблица 4 – Структура таблицы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«Источники»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ru-RU" sz="2000" spc="-1" strike="noStrike">
              <a:latin typeface="Arial"/>
            </a:endParaRPr>
          </a:p>
        </p:txBody>
      </p:sp>
      <p:graphicFrame>
        <p:nvGraphicFramePr>
          <p:cNvPr id="171" name="Table 2"/>
          <p:cNvGraphicFramePr/>
          <p:nvPr/>
        </p:nvGraphicFramePr>
        <p:xfrm>
          <a:off x="539640" y="1556640"/>
          <a:ext cx="8064000" cy="2000880"/>
        </p:xfrm>
        <a:graphic>
          <a:graphicData uri="http://schemas.openxmlformats.org/drawingml/2006/table">
            <a:tbl>
              <a:tblPr/>
              <a:tblGrid>
                <a:gridCol w="2687400"/>
                <a:gridCol w="2688480"/>
                <a:gridCol w="2688480"/>
              </a:tblGrid>
              <a:tr h="66060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Поле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Тип данных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Комментарий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6060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id_источника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Ключ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0040"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источник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34920" rIns="34920">
                      <a:noAutofit/>
                    </a:bodyPr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VARCHAR(50)</a:t>
                      </a:r>
                      <a:endParaRPr b="0" lang="ru-RU" sz="2000" spc="-1" strike="noStrike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Application>LibreOffice/6.4.7.2$Linux_X86_64 LibreOffice_project/40$Build-2</Application>
  <Words>276</Words>
  <Paragraphs>116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2024-11-19T17:11:02Z</dcterms:created>
  <dc:creator>Vitai</dc:creator>
  <dc:description/>
  <dc:language>ru-RU</dc:language>
  <cp:lastModifiedBy/>
  <dcterms:modified xsi:type="dcterms:W3CDTF">2025-03-22T11:08:23Z</dcterms:modified>
  <cp:revision>201</cp:revision>
  <dc:subject/>
  <dc:title>Курсовая работа по теме: «БД для домашней библиотеки»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