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5" r:id="rId11"/>
    <p:sldId id="266" r:id="rId12"/>
    <p:sldId id="267" r:id="rId13"/>
    <p:sldId id="263" r:id="rId14"/>
    <p:sldId id="264" r:id="rId15"/>
    <p:sldId id="260" r:id="rId16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160" cy="124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ГПОУ «Сыктывкарский политехнический техникум».</a:t>
            </a:r>
            <a:endParaRPr lang="ru-RU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Курсовая работа</a:t>
            </a:r>
            <a:r>
              <a:rPr dirty="0"/>
              <a:t/>
            </a:r>
            <a:br>
              <a:rPr dirty="0"/>
            </a:br>
            <a:r>
              <a:rPr lang="ru-RU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по теме: «БД для домашней библиотеки»</a:t>
            </a:r>
            <a:r>
              <a:rPr dirty="0"/>
              <a:t/>
            </a:r>
            <a:br>
              <a:rPr dirty="0"/>
            </a:br>
            <a:endParaRPr lang="ru-RU" sz="40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1600" y="4509000"/>
            <a:ext cx="6399360" cy="112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500" lnSpcReduction="20000"/>
          </a:bodyPr>
          <a:lstStyle/>
          <a:p>
            <a:pPr algn="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Выполнила: Хмеленко Виолетта Дмитриевна, 414 группа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2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Преподаватель: Пунгин Илья Вячеславович.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11640" y="548640"/>
            <a:ext cx="77709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Заключение.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611640" y="1917000"/>
            <a:ext cx="777528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9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2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Можно прочитать, на слайд выносить не нужно:</a:t>
            </a:r>
            <a:endParaRPr lang="ru-RU" sz="2200" b="0" i="1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 результате была спроектирована и разработана база данных для домашней книжной библиотеки, которая хранит данные о разных типах книг, </a:t>
            </a:r>
            <a:r>
              <a:rPr lang="ru-RU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показывает, выводит </a:t>
            </a: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статус о том, как книги попали в домашнюю библиотеку, от кого и в какое </a:t>
            </a:r>
            <a:r>
              <a:rPr lang="ru-RU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время, какие </a:t>
            </a: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книги взяты в </a:t>
            </a:r>
            <a:r>
              <a:rPr lang="ru-RU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долг, какие книги </a:t>
            </a: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нужно сдать в обычную </a:t>
            </a:r>
            <a:r>
              <a:rPr lang="ru-RU" sz="22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библиотеку и прочие примечания на усмотрение пользователя.</a:t>
            </a:r>
            <a:endParaRPr lang="ru-RU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 целом, БД помогает структурировать всю информацию в домашней библиотеке и быстро находить то, что нужно.</a:t>
            </a:r>
            <a:endParaRPr lang="ru-RU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11640" y="548640"/>
            <a:ext cx="7770960" cy="10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Основная часть работы.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11640" y="1917000"/>
            <a:ext cx="7775280" cy="446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8500" lnSpcReduction="2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3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Предметная область этой базы данных</a:t>
            </a: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– домашняя книжная библиотека, которая содержит бумажные (печатные) книги, журналы, электронные книги и аудиокниги.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Цель курсовой работы: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Создание базы данных для домашней книжной библиотеки для личного использования.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Задачи курсовой работы: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1. Разработать структуру базы данных.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2. Спроектировать логическую структуру БД.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3. Спроектировать физическую структуру БД.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4. Реализовать БД в определенной СУБД.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ru-RU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274680"/>
            <a:ext cx="8228160" cy="63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ER-</a:t>
            </a:r>
            <a:r>
              <a:rPr lang="ru-RU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модель базы данных.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90" y="1160541"/>
            <a:ext cx="6461579" cy="5135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74680"/>
            <a:ext cx="8228160" cy="70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Логическая структура БД.</a:t>
            </a:r>
            <a:endParaRPr lang="ru-RU" sz="2800" b="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22" y="979200"/>
            <a:ext cx="6618116" cy="5195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11640" y="520930"/>
            <a:ext cx="7770960" cy="5781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События</a:t>
            </a:r>
            <a:r>
              <a:rPr lang="ru-RU" sz="36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11640" y="979055"/>
            <a:ext cx="7775280" cy="5400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33500" lnSpcReduction="2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 smtClean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u="sng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книг: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Получили обратно.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Купили.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Взяли в библиотеке.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Получили в подарок.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Нашли.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Обменяли на что-то.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u="sng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Убытие книг: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48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Продали. 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Подарили.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Дали почитать.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Потеряли/порвала собака...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Отдали насовсем.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48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Сдали в макулатуру.</a:t>
            </a:r>
            <a:endParaRPr lang="ru-RU" sz="4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78455" y="1557251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Текущее состояние книг:</a:t>
            </a: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наличии.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руках у ...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Неизвестно.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Утеряна (уничтожена).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наличии, но нужно сдать.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Потеряли, но нужно сдать.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хорошем/плохом состоянии.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3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520" cy="63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Физическая структура БД.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39640" y="939960"/>
            <a:ext cx="5759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1 – Структура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таблицы «Книги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</p:txBody>
      </p:sp>
      <p:graphicFrame>
        <p:nvGraphicFramePr>
          <p:cNvPr id="5" name="Table 2"/>
          <p:cNvGraphicFramePr/>
          <p:nvPr>
            <p:extLst>
              <p:ext uri="{D42A27DB-BD31-4B8C-83A1-F6EECF244321}">
                <p14:modId xmlns:p14="http://schemas.microsoft.com/office/powerpoint/2010/main" val="3431185114"/>
              </p:ext>
            </p:extLst>
          </p:nvPr>
        </p:nvGraphicFramePr>
        <p:xfrm>
          <a:off x="696686" y="1640115"/>
          <a:ext cx="7979674" cy="4740522"/>
        </p:xfrm>
        <a:graphic>
          <a:graphicData uri="http://schemas.openxmlformats.org/drawingml/2006/table">
            <a:tbl>
              <a:tblPr/>
              <a:tblGrid>
                <a:gridCol w="265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id_книги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автор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год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издатель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VARCHAR(80)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количество_страниц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жанры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</a:t>
                      </a: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18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isbn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VARCHAR(20)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Идентификационный код книги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49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39640" y="764640"/>
            <a:ext cx="6839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– Структура таблицы </a:t>
            </a:r>
            <a:r>
              <a:rPr lang="ru-RU" sz="20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«</a:t>
            </a:r>
            <a:r>
              <a:rPr lang="ru-RU" sz="2000" spc="-1" dirty="0" err="1" smtClean="0">
                <a:solidFill>
                  <a:srgbClr val="000000"/>
                </a:solidFill>
                <a:latin typeface="Times New Roman"/>
                <a:ea typeface="DejaVu Sans"/>
              </a:rPr>
              <a:t>Тип_книги</a:t>
            </a:r>
            <a:r>
              <a:rPr lang="ru-RU" sz="20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»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374491775"/>
              </p:ext>
            </p:extLst>
          </p:nvPr>
        </p:nvGraphicFramePr>
        <p:xfrm>
          <a:off x="478970" y="1640114"/>
          <a:ext cx="8157028" cy="4513942"/>
        </p:xfrm>
        <a:graphic>
          <a:graphicData uri="http://schemas.openxmlformats.org/drawingml/2006/table">
            <a:tbl>
              <a:tblPr/>
              <a:tblGrid>
                <a:gridCol w="2700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9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id_</a:t>
                      </a: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книги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4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тип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VARCHAR(50)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5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количество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INT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6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27400" y="748800"/>
            <a:ext cx="6407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3 – Структура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таблицы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«События»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</p:txBody>
      </p:sp>
      <p:graphicFrame>
        <p:nvGraphicFramePr>
          <p:cNvPr id="253" name="Table 2"/>
          <p:cNvGraphicFramePr/>
          <p:nvPr>
            <p:extLst>
              <p:ext uri="{D42A27DB-BD31-4B8C-83A1-F6EECF244321}">
                <p14:modId xmlns:p14="http://schemas.microsoft.com/office/powerpoint/2010/main" val="243204948"/>
              </p:ext>
            </p:extLst>
          </p:nvPr>
        </p:nvGraphicFramePr>
        <p:xfrm>
          <a:off x="539640" y="1484640"/>
          <a:ext cx="8064360" cy="4824000"/>
        </p:xfrm>
        <a:graphic>
          <a:graphicData uri="http://schemas.openxmlformats.org/drawingml/2006/table">
            <a:tbl>
              <a:tblPr/>
              <a:tblGrid>
                <a:gridCol w="26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Поле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Тип данных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Комментарий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id_события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Ключ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новый_статус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VARCHAR(50)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дата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DATE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примечание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VARCHAR(100)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id_</a:t>
                      </a:r>
                      <a:r>
                        <a:rPr lang="ru-RU" sz="2000" b="0" strike="noStrike" spc="-1" baseline="0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книги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  <a:ea typeface="Noto Serif CJK SC"/>
                        </a:rPr>
                        <a:t>INT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id_</a:t>
                      </a: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источника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INT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5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39640" y="696600"/>
            <a:ext cx="597564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4 – Структура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таблицы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«Источники»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</p:txBody>
      </p:sp>
      <p:graphicFrame>
        <p:nvGraphicFramePr>
          <p:cNvPr id="255" name="Table 2"/>
          <p:cNvGraphicFramePr/>
          <p:nvPr>
            <p:extLst>
              <p:ext uri="{D42A27DB-BD31-4B8C-83A1-F6EECF244321}">
                <p14:modId xmlns:p14="http://schemas.microsoft.com/office/powerpoint/2010/main" val="4270336705"/>
              </p:ext>
            </p:extLst>
          </p:nvPr>
        </p:nvGraphicFramePr>
        <p:xfrm>
          <a:off x="539640" y="1556640"/>
          <a:ext cx="8064360" cy="2001240"/>
        </p:xfrm>
        <a:graphic>
          <a:graphicData uri="http://schemas.openxmlformats.org/drawingml/2006/table">
            <a:tbl>
              <a:tblPr/>
              <a:tblGrid>
                <a:gridCol w="26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8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Поле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Тип данных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Комментарий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id_источника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INT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Noto Serif CJK SC"/>
                          <a:cs typeface="Times New Roman" panose="02020603050405020304" pitchFamily="18" charset="0"/>
                        </a:rPr>
                        <a:t>Ключ</a:t>
                      </a:r>
                      <a:endParaRPr lang="ru-RU" sz="2000" b="0" strike="noStrike" spc="-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ru-RU" sz="2000" b="0" strike="noStrike" spc="-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r>
                        <a:rPr lang="en-US" sz="2000" b="0" strike="noStrike" spc="-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VARCHAR(50)</a:t>
                      </a: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1"/>
                        </a:spcAft>
                      </a:pPr>
                      <a:endParaRPr lang="ru-RU" sz="2000" b="0" strike="noStrike" spc="-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920" marR="3492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276</Words>
  <Application>Microsoft Office PowerPoint</Application>
  <PresentationFormat>Экран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10</vt:i4>
      </vt:variant>
    </vt:vector>
  </HeadingPairs>
  <TitlesOfParts>
    <vt:vector size="23" baseType="lpstr">
      <vt:lpstr>Arial</vt:lpstr>
      <vt:lpstr>Calibri</vt:lpstr>
      <vt:lpstr>DejaVu Sans</vt:lpstr>
      <vt:lpstr>Noto Serif CJK SC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теме: «БД для домашней библиотеки» </dc:title>
  <dc:subject/>
  <dc:creator>Vitai</dc:creator>
  <dc:description/>
  <cp:lastModifiedBy>Vitai</cp:lastModifiedBy>
  <cp:revision>200</cp:revision>
  <dcterms:created xsi:type="dcterms:W3CDTF">2024-11-19T17:11:02Z</dcterms:created>
  <dcterms:modified xsi:type="dcterms:W3CDTF">2025-03-17T19:38:52Z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