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</p:sldMasterIdLst>
  <p:notesMasterIdLst>
    <p:notesMasterId r:id="rId5"/>
  </p:notesMasterIdLst>
  <p:sldIdLst>
    <p:sldId id="256" r:id="rId4"/>
  </p:sldIdLst>
  <p:sldSz cx="30279975" cy="42808525"/>
  <p:notesSz cx="7099300" cy="10234613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7B6B5E-33B2-8419-3D07-DDB7DC07B9A1}" name="Nora Ketschik" initials="NK" userId="S::Nora.Ketschik@bwstaff.de::0c3afcad-a832-40fb-bf67-885ea52dbc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4A62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25" autoAdjust="0"/>
    <p:restoredTop sz="97386" autoAdjust="0"/>
  </p:normalViewPr>
  <p:slideViewPr>
    <p:cSldViewPr snapToGrid="0" showGuides="1">
      <p:cViewPr varScale="1">
        <p:scale>
          <a:sx n="20" d="100"/>
          <a:sy n="20" d="100"/>
        </p:scale>
        <p:origin x="4061" y="29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38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Format der Notizen mittels Klicken bearbeiten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&lt;Kopfzeile&gt;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1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FD94B343-C9C4-4921-AAFE-2F52C7EB33D0}" type="slidenum">
              <a:rPr lang="de-DE" sz="14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279525"/>
            <a:ext cx="2443163" cy="3452813"/>
          </a:xfrm>
          <a:prstGeom prst="rect">
            <a:avLst/>
          </a:prstGeom>
          <a:ln w="0">
            <a:noFill/>
          </a:ln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09560" y="4925880"/>
            <a:ext cx="567756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4"/>
          </p:nvPr>
        </p:nvSpPr>
        <p:spPr>
          <a:xfrm>
            <a:off x="4021200" y="9721800"/>
            <a:ext cx="307404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B4BED3E-97CF-4383-A4DA-E7EA73F2E853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/>
          <p:cNvPicPr/>
          <p:nvPr/>
        </p:nvPicPr>
        <p:blipFill>
          <a:blip r:embed="rId3"/>
          <a:stretch/>
        </p:blipFill>
        <p:spPr>
          <a:xfrm>
            <a:off x="2071800" y="2037600"/>
            <a:ext cx="9636480" cy="2033280"/>
          </a:xfrm>
          <a:prstGeom prst="rect">
            <a:avLst/>
          </a:prstGeom>
          <a:ln w="0">
            <a:noFill/>
          </a:ln>
        </p:spPr>
      </p:pic>
      <p:sp>
        <p:nvSpPr>
          <p:cNvPr id="4" name="Ellipse 1"/>
          <p:cNvSpPr/>
          <p:nvPr/>
        </p:nvSpPr>
        <p:spPr>
          <a:xfrm>
            <a:off x="22860000" y="2016000"/>
            <a:ext cx="7917480" cy="7917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3986280">
              <a:lnSpc>
                <a:spcPct val="100000"/>
              </a:lnSpc>
            </a:pPr>
            <a:endParaRPr lang="de-DE" sz="81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Ellipse 2"/>
          <p:cNvSpPr/>
          <p:nvPr/>
        </p:nvSpPr>
        <p:spPr>
          <a:xfrm>
            <a:off x="19260000" y="2016000"/>
            <a:ext cx="4857480" cy="4857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3986280">
              <a:lnSpc>
                <a:spcPct val="100000"/>
              </a:lnSpc>
            </a:pPr>
            <a:endParaRPr lang="de-DE" sz="81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/>
          <p:cNvPicPr/>
          <p:nvPr/>
        </p:nvPicPr>
        <p:blipFill>
          <a:blip r:embed="rId3"/>
          <a:stretch/>
        </p:blipFill>
        <p:spPr>
          <a:xfrm>
            <a:off x="2071800" y="2037600"/>
            <a:ext cx="9636480" cy="2033280"/>
          </a:xfrm>
          <a:prstGeom prst="rect">
            <a:avLst/>
          </a:prstGeom>
          <a:ln w="0">
            <a:noFill/>
          </a:ln>
        </p:spPr>
      </p:pic>
      <p:sp>
        <p:nvSpPr>
          <p:cNvPr id="4" name="Ellipse 1"/>
          <p:cNvSpPr/>
          <p:nvPr/>
        </p:nvSpPr>
        <p:spPr>
          <a:xfrm>
            <a:off x="22860000" y="2016000"/>
            <a:ext cx="7917480" cy="7917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3986280">
              <a:lnSpc>
                <a:spcPct val="100000"/>
              </a:lnSpc>
            </a:pPr>
            <a:endParaRPr lang="de-DE" sz="81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" name="Ellipse 2"/>
          <p:cNvSpPr/>
          <p:nvPr/>
        </p:nvSpPr>
        <p:spPr>
          <a:xfrm>
            <a:off x="19260000" y="2016000"/>
            <a:ext cx="4857480" cy="4857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3986280">
              <a:lnSpc>
                <a:spcPct val="100000"/>
              </a:lnSpc>
            </a:pPr>
            <a:endParaRPr lang="de-DE" sz="81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4"/>
          <p:cNvPicPr/>
          <p:nvPr/>
        </p:nvPicPr>
        <p:blipFill>
          <a:blip r:embed="rId3"/>
          <a:stretch/>
        </p:blipFill>
        <p:spPr>
          <a:xfrm>
            <a:off x="2071800" y="2037600"/>
            <a:ext cx="9636480" cy="2033280"/>
          </a:xfrm>
          <a:prstGeom prst="rect">
            <a:avLst/>
          </a:prstGeom>
          <a:ln w="0">
            <a:noFill/>
          </a:ln>
        </p:spPr>
      </p:pic>
      <p:sp>
        <p:nvSpPr>
          <p:cNvPr id="7" name="Ellipse 1"/>
          <p:cNvSpPr/>
          <p:nvPr/>
        </p:nvSpPr>
        <p:spPr>
          <a:xfrm>
            <a:off x="22860000" y="2016000"/>
            <a:ext cx="7917480" cy="7917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3986280">
              <a:lnSpc>
                <a:spcPct val="100000"/>
              </a:lnSpc>
            </a:pPr>
            <a:endParaRPr lang="de-DE" sz="81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" name="Ellipse 2"/>
          <p:cNvSpPr/>
          <p:nvPr/>
        </p:nvSpPr>
        <p:spPr>
          <a:xfrm>
            <a:off x="19260000" y="2016000"/>
            <a:ext cx="4857480" cy="4857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3986280">
              <a:lnSpc>
                <a:spcPct val="100000"/>
              </a:lnSpc>
            </a:pPr>
            <a:endParaRPr lang="de-DE" sz="81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/>
          </p:nvPr>
        </p:nvSpPr>
        <p:spPr>
          <a:xfrm>
            <a:off x="4586760" y="5382360"/>
            <a:ext cx="15596640" cy="2211840"/>
          </a:xfrm>
          <a:prstGeom prst="rect">
            <a:avLst/>
          </a:prstGeom>
          <a:noFill/>
          <a:ln w="0">
            <a:noFill/>
          </a:ln>
        </p:spPr>
        <p:txBody>
          <a:bodyPr lIns="129240" tIns="64800" rIns="129240" bIns="64800" anchor="t">
            <a:noAutofit/>
          </a:bodyPr>
          <a:lstStyle/>
          <a:p>
            <a:pPr indent="0" defTabSz="39862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de-DE" sz="3200" b="0" strike="noStrike" spc="-1" dirty="0">
                <a:solidFill>
                  <a:schemeClr val="accent3"/>
                </a:solidFill>
                <a:latin typeface="Univers for UniS 55 Roman Rg"/>
              </a:rPr>
              <a:t>Universität Stuttgart, Institut für Literaturwissenschaft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39862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de-DE" sz="3200" b="0" strike="noStrike" spc="-1" dirty="0">
                <a:solidFill>
                  <a:schemeClr val="accent3"/>
                </a:solidFill>
                <a:latin typeface="Univers for UniS 55 Roman Rg"/>
              </a:rPr>
              <a:t>Abteilung Digital Humanities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39862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de-DE" sz="3200" b="0" strike="noStrike" spc="-1" dirty="0">
                <a:solidFill>
                  <a:schemeClr val="accent3"/>
                </a:solidFill>
                <a:latin typeface="Univers for UniS 55 Roman Rg"/>
              </a:rPr>
              <a:t>Sommersemester 2024, Modul „Projektarbeit“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4660000" y="5324760"/>
            <a:ext cx="4398840" cy="1759680"/>
          </a:xfrm>
          <a:prstGeom prst="rect">
            <a:avLst/>
          </a:prstGeom>
          <a:noFill/>
          <a:ln w="0">
            <a:noFill/>
          </a:ln>
        </p:spPr>
        <p:txBody>
          <a:bodyPr lIns="129240" tIns="64800" rIns="129240" bIns="64800" anchor="t">
            <a:noAutofit/>
          </a:bodyPr>
          <a:lstStyle/>
          <a:p>
            <a:pPr indent="0" defTabSz="398628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6000" b="0" strike="noStrike" spc="-1" dirty="0">
                <a:solidFill>
                  <a:schemeClr val="lt1"/>
                </a:solidFill>
                <a:latin typeface="Univers for UniS 65 Bold Rg"/>
              </a:rPr>
              <a:t>Humanities</a:t>
            </a:r>
            <a:endParaRPr lang="en-US" sz="6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0027520" y="4015080"/>
            <a:ext cx="3241042" cy="1309680"/>
          </a:xfrm>
          <a:prstGeom prst="rect">
            <a:avLst/>
          </a:prstGeom>
          <a:noFill/>
          <a:ln w="0">
            <a:noFill/>
          </a:ln>
        </p:spPr>
        <p:txBody>
          <a:bodyPr lIns="129240" tIns="64800" rIns="129240" bIns="64800" anchor="t">
            <a:noAutofit/>
          </a:bodyPr>
          <a:lstStyle/>
          <a:p>
            <a:pPr indent="0" algn="ctr" defTabSz="398628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6000" b="0" strike="noStrike" spc="-1" dirty="0">
                <a:solidFill>
                  <a:schemeClr val="lt1"/>
                </a:solidFill>
                <a:latin typeface="Univers for UniS 65 Bold Rg"/>
              </a:rPr>
              <a:t>Digital</a:t>
            </a:r>
            <a:endParaRPr lang="en-US" sz="6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86760" y="3638880"/>
            <a:ext cx="14511240" cy="1561320"/>
          </a:xfrm>
          <a:prstGeom prst="rect">
            <a:avLst/>
          </a:prstGeom>
          <a:noFill/>
          <a:ln w="0">
            <a:noFill/>
          </a:ln>
        </p:spPr>
        <p:txBody>
          <a:bodyPr lIns="129240" tIns="64800" rIns="129240" bIns="64800" anchor="t">
            <a:noAutofit/>
          </a:bodyPr>
          <a:lstStyle/>
          <a:p>
            <a:pPr indent="0" defTabSz="3986280">
              <a:lnSpc>
                <a:spcPct val="100000"/>
              </a:lnSpc>
              <a:spcBef>
                <a:spcPts val="1040"/>
              </a:spcBef>
              <a:buNone/>
              <a:tabLst>
                <a:tab pos="0" algn="l"/>
              </a:tabLst>
            </a:pPr>
            <a:r>
              <a:rPr lang="de-DE" sz="5200" b="0" strike="noStrike" spc="-1">
                <a:solidFill>
                  <a:schemeClr val="accent3"/>
                </a:solidFill>
                <a:latin typeface="Univers for UniS 55 Roman Rg"/>
              </a:rPr>
              <a:t>Mengjiao Li, Kubilay Özkan und Kevin Stevens</a:t>
            </a:r>
            <a:endParaRPr lang="en-US" sz="5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Textfeld 9"/>
          <p:cNvSpPr/>
          <p:nvPr/>
        </p:nvSpPr>
        <p:spPr>
          <a:xfrm>
            <a:off x="2081160" y="7873560"/>
            <a:ext cx="26449920" cy="2559240"/>
          </a:xfrm>
          <a:prstGeom prst="rect">
            <a:avLst/>
          </a:prstGeom>
          <a:gradFill rotWithShape="0">
            <a:gsLst>
              <a:gs pos="0">
                <a:srgbClr val="A6E6FF"/>
              </a:gs>
              <a:gs pos="35000">
                <a:srgbClr val="BFECFF"/>
              </a:gs>
              <a:gs pos="100000">
                <a:srgbClr val="E6F7FF"/>
              </a:gs>
            </a:gsLst>
            <a:lin ang="16200000"/>
          </a:gradFill>
          <a:ln>
            <a:solidFill>
              <a:srgbClr val="31859C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3986280">
              <a:lnSpc>
                <a:spcPct val="100000"/>
              </a:lnSpc>
            </a:pPr>
            <a:r>
              <a:rPr lang="de-DE" sz="8100" b="0" strike="noStrike" spc="-1" dirty="0">
                <a:solidFill>
                  <a:schemeClr val="dk1">
                    <a:lumMod val="50000"/>
                  </a:schemeClr>
                </a:solidFill>
                <a:latin typeface="Calibri"/>
              </a:rPr>
              <a:t>Untersuchung der Angsterzeugnis in Hörspielen</a:t>
            </a:r>
            <a:endParaRPr lang="de-DE" sz="8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 defTabSz="3986280">
              <a:lnSpc>
                <a:spcPct val="100000"/>
              </a:lnSpc>
            </a:pPr>
            <a:r>
              <a:rPr lang="de-DE" sz="8100" b="0" strike="noStrike" spc="-1" dirty="0">
                <a:solidFill>
                  <a:schemeClr val="dk1">
                    <a:lumMod val="50000"/>
                  </a:schemeClr>
                </a:solidFill>
                <a:latin typeface="Calibri"/>
              </a:rPr>
              <a:t>anhand der „Gänsehaut“ Hörspiele</a:t>
            </a:r>
            <a:endParaRPr lang="de-DE" sz="8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Textplatzhalter 3"/>
          <p:cNvSpPr/>
          <p:nvPr/>
        </p:nvSpPr>
        <p:spPr>
          <a:xfrm>
            <a:off x="15367320" y="25599240"/>
            <a:ext cx="14816520" cy="17078760"/>
          </a:xfrm>
          <a:prstGeom prst="rect">
            <a:avLst/>
          </a:prstGeom>
          <a:solidFill>
            <a:srgbClr val="FFFFFF"/>
          </a:solidFill>
          <a:ln w="76200"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129240" tIns="64800" rIns="129240" bIns="64800" anchor="t">
            <a:noAutofit/>
          </a:bodyPr>
          <a:lstStyle/>
          <a:p>
            <a:pPr algn="ctr" defTabSz="3986280">
              <a:lnSpc>
                <a:spcPct val="100000"/>
              </a:lnSpc>
              <a:spcBef>
                <a:spcPts val="1080"/>
              </a:spcBef>
              <a:tabLst>
                <a:tab pos="0" algn="l"/>
              </a:tabLst>
            </a:pPr>
            <a:r>
              <a:rPr lang="de-DE" sz="5400" b="1" u="sng" strike="noStrike" spc="-1" dirty="0">
                <a:solidFill>
                  <a:schemeClr val="accent3"/>
                </a:solidFill>
                <a:latin typeface="Univers for UniS 65 Bold Rg"/>
              </a:rPr>
              <a:t>Techniken zur Angsterzeugung</a:t>
            </a:r>
            <a:endParaRPr lang="de-DE" sz="5400" b="1" u="sng" strike="noStrike" spc="-1" dirty="0">
              <a:solidFill>
                <a:srgbClr val="000000"/>
              </a:solidFill>
              <a:latin typeface="Calibri"/>
            </a:endParaRPr>
          </a:p>
          <a:p>
            <a:pPr algn="ctr" defTabSz="3986280">
              <a:lnSpc>
                <a:spcPct val="100000"/>
              </a:lnSpc>
              <a:spcBef>
                <a:spcPts val="1080"/>
              </a:spcBef>
              <a:tabLst>
                <a:tab pos="0" algn="l"/>
              </a:tabLst>
            </a:pPr>
            <a:endParaRPr lang="de-DE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2" indent="-685800" algn="r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Auswahl von 22 Hörbuchstellen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algn="r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Ausfüllen des Fragebogens durch 3 Annotatoren 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algn="r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Berechnung des IAA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algn="r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Verbesserung des Fragebogens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algn="r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Finale Auswertung der Angaben</a:t>
            </a:r>
            <a:r>
              <a:rPr lang="de-DE" sz="3000" b="0" strike="noStrike" spc="-1" dirty="0">
                <a:solidFill>
                  <a:srgbClr val="000000"/>
                </a:solidFill>
                <a:latin typeface="Univers for UniS 65 Bold Rg"/>
              </a:rPr>
              <a:t>	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 defTabSz="3986280">
              <a:lnSpc>
                <a:spcPct val="10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Auswertung des Mittelwertes für alle „Ja“ Antworten von 3 Annotatoren </a:t>
            </a:r>
            <a:r>
              <a:rPr lang="de-DE" sz="1400" b="0" strike="noStrike" spc="-1" dirty="0">
                <a:solidFill>
                  <a:srgbClr val="000000"/>
                </a:solidFill>
                <a:latin typeface="Univers for UniS 65 Bold Rg"/>
              </a:rPr>
              <a:t>(Nur Fragen 3-7 berücksichtigt)  </a:t>
            </a:r>
            <a:endParaRPr lang="de-DE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 defTabSz="3986280">
              <a:lnSpc>
                <a:spcPct val="10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000000"/>
                </a:solidFill>
                <a:latin typeface="Univers for UniS 65 Bold Rg"/>
              </a:rPr>
              <a:t>Modulation der Sprecherstimme am häufigsten bei der Inszenierung von Angststellen verwendet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platzhalter 3"/>
          <p:cNvSpPr/>
          <p:nvPr/>
        </p:nvSpPr>
        <p:spPr>
          <a:xfrm>
            <a:off x="15367320" y="10708920"/>
            <a:ext cx="14777640" cy="5474520"/>
          </a:xfrm>
          <a:prstGeom prst="rect">
            <a:avLst/>
          </a:prstGeom>
          <a:solidFill>
            <a:srgbClr val="FFFFFF"/>
          </a:solidFill>
          <a:ln w="76200"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129240" tIns="64800" rIns="129240" bIns="64800" anchor="t">
            <a:noAutofit/>
          </a:bodyPr>
          <a:lstStyle/>
          <a:p>
            <a:pPr algn="ctr" defTabSz="3986280">
              <a:lnSpc>
                <a:spcPct val="100000"/>
              </a:lnSpc>
              <a:spcBef>
                <a:spcPts val="1080"/>
              </a:spcBef>
              <a:tabLst>
                <a:tab pos="0" algn="l"/>
              </a:tabLst>
            </a:pPr>
            <a:r>
              <a:rPr lang="de-DE" sz="5400" b="1" u="sng" strike="noStrike" spc="-1" dirty="0">
                <a:solidFill>
                  <a:schemeClr val="accent3"/>
                </a:solidFill>
                <a:latin typeface="Univers for UniS 65 Bold Rg"/>
              </a:rPr>
              <a:t>Konvertieren der Hörspiele ins .mp3-Format</a:t>
            </a:r>
            <a:endParaRPr lang="de-DE" sz="5400" b="1" u="sng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799"/>
              </a:spcBef>
              <a:buClr>
                <a:srgbClr val="3E444C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chemeClr val="accent3"/>
                </a:solidFill>
                <a:latin typeface="Univers for UniS 65 Bold Rg"/>
              </a:rPr>
              <a:t>Zur weiteren Analyse und getrennten Bearbeitung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799"/>
              </a:spcBef>
              <a:buClr>
                <a:srgbClr val="3E444C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chemeClr val="accent3"/>
                </a:solidFill>
                <a:latin typeface="Univers for UniS 65 Bold Rg"/>
              </a:rPr>
              <a:t>Aufnahme per Screen Recording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799"/>
              </a:spcBef>
              <a:buClr>
                <a:srgbClr val="3E444C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chemeClr val="accent3"/>
                </a:solidFill>
                <a:latin typeface="Univers for UniS 65 Bold Rg"/>
              </a:rPr>
              <a:t>weitere Zerlegung der daraus resultierenden Audiodateien in die gewünschten einzelnen Stellen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799"/>
              </a:spcBef>
              <a:buClr>
                <a:srgbClr val="3E444C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chemeClr val="accent3"/>
                </a:solidFill>
                <a:latin typeface="Univers for UniS 65 Bold Rg"/>
              </a:rPr>
              <a:t>passend zu den jeweiligen Textstellen in den Transkriptionen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134280" y="10711440"/>
            <a:ext cx="14910840" cy="5474520"/>
          </a:xfrm>
          <a:prstGeom prst="rect">
            <a:avLst/>
          </a:prstGeom>
          <a:solidFill>
            <a:schemeClr val="lt1"/>
          </a:solidFill>
          <a:ln w="76320">
            <a:solidFill>
              <a:schemeClr val="accent5"/>
            </a:solidFill>
            <a:round/>
          </a:ln>
        </p:spPr>
        <p:txBody>
          <a:bodyPr lIns="129240" tIns="64800" rIns="129240" bIns="64800" anchor="t">
            <a:noAutofit/>
          </a:bodyPr>
          <a:lstStyle/>
          <a:p>
            <a:pPr indent="0" algn="ctr" defTabSz="3986280">
              <a:lnSpc>
                <a:spcPct val="100000"/>
              </a:lnSpc>
              <a:spcBef>
                <a:spcPts val="1080"/>
              </a:spcBef>
              <a:buNone/>
              <a:tabLst>
                <a:tab pos="0" algn="l"/>
              </a:tabLst>
            </a:pPr>
            <a:r>
              <a:rPr lang="de-DE" sz="5400" b="1" u="sng" strike="noStrike" spc="-1" dirty="0">
                <a:solidFill>
                  <a:schemeClr val="accent3"/>
                </a:solidFill>
                <a:latin typeface="Univers for UniS 65 Bold Rg"/>
              </a:rPr>
              <a:t>Forschungsfrage</a:t>
            </a:r>
            <a:endParaRPr lang="en-US" sz="5400" b="1" u="sng" strike="noStrike" spc="-1" dirty="0">
              <a:solidFill>
                <a:schemeClr val="dk1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961"/>
              </a:spcBef>
              <a:buClr>
                <a:srgbClr val="3E444C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accent3"/>
                </a:solidFill>
                <a:latin typeface="Univers for UniS 65 Bold Rg"/>
              </a:rPr>
              <a:t>Welche technischen Mittel werden genutzt, um in Hörspielen Angst zu erzeugen?</a:t>
            </a:r>
            <a:endParaRPr lang="en-US" sz="4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961"/>
              </a:spcBef>
              <a:buClr>
                <a:srgbClr val="3E444C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800" b="0" u="sng" strike="noStrike" spc="-1" dirty="0">
                <a:solidFill>
                  <a:schemeClr val="accent3"/>
                </a:solidFill>
                <a:uFillTx/>
                <a:latin typeface="Univers for UniS 65 Bold Rg"/>
              </a:rPr>
              <a:t>Untersuchte Hörspiele:</a:t>
            </a:r>
            <a:r>
              <a:rPr lang="de-DE" sz="4800" b="0" strike="noStrike" spc="-1" dirty="0">
                <a:solidFill>
                  <a:schemeClr val="accent3"/>
                </a:solidFill>
                <a:latin typeface="Univers for UniS 65 Bold Rg"/>
              </a:rPr>
              <a:t> </a:t>
            </a:r>
            <a:r>
              <a:rPr lang="de-DE" sz="4800" b="0" i="1" strike="noStrike" spc="-1" dirty="0">
                <a:solidFill>
                  <a:schemeClr val="accent3"/>
                </a:solidFill>
                <a:latin typeface="Univers for UniS 65 Bold Rg"/>
              </a:rPr>
              <a:t>Das unheimliche Labor,</a:t>
            </a:r>
            <a:br>
              <a:rPr sz="4800" dirty="0"/>
            </a:br>
            <a:r>
              <a:rPr lang="de-DE" sz="4800" b="0" i="1" strike="noStrike" spc="-1" dirty="0">
                <a:solidFill>
                  <a:schemeClr val="accent3"/>
                </a:solidFill>
                <a:latin typeface="Univers for UniS 65 Bold Rg"/>
              </a:rPr>
              <a:t>Der Fluch des Mumiengrabs, Der Geisterhund,</a:t>
            </a:r>
            <a:br>
              <a:rPr sz="4800" dirty="0"/>
            </a:br>
            <a:r>
              <a:rPr lang="de-DE" sz="4800" b="0" i="1" strike="noStrike" spc="-1" dirty="0">
                <a:solidFill>
                  <a:schemeClr val="accent3"/>
                </a:solidFill>
                <a:latin typeface="Univers for UniS 65 Bold Rg"/>
              </a:rPr>
              <a:t>Der Spiegel des Schreckens, Es wächst und wächst und wächst…</a:t>
            </a:r>
            <a:endParaRPr lang="en-US" sz="4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/>
          </p:nvPr>
        </p:nvSpPr>
        <p:spPr>
          <a:xfrm>
            <a:off x="145800" y="30340105"/>
            <a:ext cx="14899320" cy="9600083"/>
          </a:xfrm>
          <a:prstGeom prst="rect">
            <a:avLst/>
          </a:prstGeom>
          <a:solidFill>
            <a:schemeClr val="lt1"/>
          </a:solidFill>
          <a:ln w="76320">
            <a:solidFill>
              <a:schemeClr val="accent5"/>
            </a:solidFill>
            <a:round/>
          </a:ln>
        </p:spPr>
        <p:txBody>
          <a:bodyPr lIns="129240" tIns="64800" rIns="129240" bIns="64800" anchor="t">
            <a:noAutofit/>
          </a:bodyPr>
          <a:lstStyle/>
          <a:p>
            <a:pPr indent="0" algn="ctr" defTabSz="3986280">
              <a:lnSpc>
                <a:spcPct val="100000"/>
              </a:lnSpc>
              <a:spcBef>
                <a:spcPts val="1080"/>
              </a:spcBef>
              <a:buNone/>
              <a:tabLst>
                <a:tab pos="0" algn="l"/>
              </a:tabLst>
            </a:pPr>
            <a:r>
              <a:rPr lang="de-DE" sz="5400" b="1" u="sng" strike="noStrike" spc="-1" dirty="0">
                <a:solidFill>
                  <a:schemeClr val="accent3"/>
                </a:solidFill>
                <a:latin typeface="Univers for UniS 65 Bold Rg"/>
              </a:rPr>
              <a:t>Analyse mit WebMaus und PRAAT</a:t>
            </a:r>
            <a:endParaRPr lang="en-US" sz="5400" b="1" u="sng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Textplatzhalter 3"/>
          <p:cNvSpPr/>
          <p:nvPr/>
        </p:nvSpPr>
        <p:spPr>
          <a:xfrm>
            <a:off x="15367320" y="16608908"/>
            <a:ext cx="14777640" cy="8492452"/>
          </a:xfrm>
          <a:prstGeom prst="rect">
            <a:avLst/>
          </a:prstGeom>
          <a:solidFill>
            <a:srgbClr val="FFFFFF"/>
          </a:solidFill>
          <a:ln w="76200"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129240" tIns="64800" rIns="129240" bIns="64800" anchor="t">
            <a:noAutofit/>
          </a:bodyPr>
          <a:lstStyle/>
          <a:p>
            <a:pPr algn="ctr" defTabSz="3986280">
              <a:lnSpc>
                <a:spcPct val="100000"/>
              </a:lnSpc>
              <a:spcBef>
                <a:spcPts val="1080"/>
              </a:spcBef>
              <a:tabLst>
                <a:tab pos="0" algn="l"/>
              </a:tabLst>
            </a:pPr>
            <a:r>
              <a:rPr lang="de-DE" sz="5400" b="1" u="sng" strike="noStrike" spc="-1" dirty="0">
                <a:solidFill>
                  <a:schemeClr val="accent3"/>
                </a:solidFill>
                <a:latin typeface="Univers for UniS 65 Bold Rg"/>
              </a:rPr>
              <a:t>Angst-Dictionary</a:t>
            </a:r>
            <a:endParaRPr lang="de-DE" sz="5400" b="1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platzhalter 3"/>
          <p:cNvSpPr/>
          <p:nvPr/>
        </p:nvSpPr>
        <p:spPr>
          <a:xfrm>
            <a:off x="134280" y="16608908"/>
            <a:ext cx="14860800" cy="13228943"/>
          </a:xfrm>
          <a:prstGeom prst="rect">
            <a:avLst/>
          </a:prstGeom>
          <a:solidFill>
            <a:srgbClr val="FFFFFF"/>
          </a:solidFill>
          <a:ln w="76200"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129240" tIns="64800" rIns="129240" bIns="64800" anchor="t">
            <a:noAutofit/>
          </a:bodyPr>
          <a:lstStyle/>
          <a:p>
            <a:pPr algn="ctr" defTabSz="3986280">
              <a:lnSpc>
                <a:spcPct val="100000"/>
              </a:lnSpc>
              <a:spcBef>
                <a:spcPts val="1080"/>
              </a:spcBef>
              <a:tabLst>
                <a:tab pos="0" algn="l"/>
              </a:tabLst>
            </a:pPr>
            <a:r>
              <a:rPr lang="de-DE" sz="5400" b="1" u="sng" strike="noStrike" spc="-1" dirty="0">
                <a:solidFill>
                  <a:schemeClr val="accent3"/>
                </a:solidFill>
                <a:latin typeface="Univers for UniS 65 Bold Rg"/>
              </a:rPr>
              <a:t>Transkription der Hörspiele </a:t>
            </a:r>
            <a:endParaRPr lang="de-DE" sz="5400" b="1" u="sng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r>
              <a:rPr lang="de-DE" sz="5200" b="0" strike="noStrike" spc="-1" dirty="0">
                <a:solidFill>
                  <a:srgbClr val="000000"/>
                </a:solidFill>
                <a:latin typeface="Calibri"/>
              </a:rPr>
              <a:t>		</a:t>
            </a: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endParaRPr lang="de-DE" sz="52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r>
              <a:rPr lang="de-DE" sz="4800" b="0" strike="noStrike" spc="-1" dirty="0">
                <a:solidFill>
                  <a:srgbClr val="000000"/>
                </a:solidFill>
                <a:latin typeface="Univers for UniS 65 Bold Rg"/>
              </a:rPr>
              <a:t>Transkription der Hörspiele mit Hilfe von Translation AI von Google Cloud </a:t>
            </a:r>
            <a:endParaRPr lang="de-DE" sz="4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rgbClr val="000000"/>
                </a:solidFill>
                <a:latin typeface="Univers for UniS 65 Bold Rg"/>
              </a:rPr>
              <a:t>Erstellung von Textkorpora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rgbClr val="000000"/>
                </a:solidFill>
                <a:latin typeface="Univers for UniS 65 Bold Rg"/>
              </a:rPr>
              <a:t>Zuverlässigkeitsangabe der Transkription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rgbClr val="000000"/>
                </a:solidFill>
                <a:latin typeface="Univers for UniS 65 Bold Rg"/>
              </a:rPr>
              <a:t>Automatische Erstellung von Timestamps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685800" defTabSz="398628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de-DE" sz="4500" b="0" strike="noStrike" spc="-1" dirty="0">
                <a:solidFill>
                  <a:srgbClr val="000000"/>
                </a:solidFill>
                <a:latin typeface="Univers for UniS 65 Bold Rg"/>
              </a:rPr>
              <a:t>Übersetzung in verschiedenen Sprachen möglich</a:t>
            </a:r>
            <a:endParaRPr lang="de-DE" sz="4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Textfeld 2"/>
          <p:cNvSpPr/>
          <p:nvPr/>
        </p:nvSpPr>
        <p:spPr>
          <a:xfrm>
            <a:off x="13121280" y="22153320"/>
            <a:ext cx="481788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986280">
              <a:lnSpc>
                <a:spcPct val="100000"/>
              </a:lnSpc>
            </a:pPr>
            <a:r>
              <a:rPr lang="de-DE" sz="8100" b="0" strike="noStrike" spc="-1">
                <a:solidFill>
                  <a:schemeClr val="lt1"/>
                </a:solidFill>
                <a:latin typeface="Calibri"/>
              </a:rPr>
              <a:t>Workflow</a:t>
            </a:r>
            <a:endParaRPr lang="de-DE" sz="81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Picture 3"/>
          <p:cNvPicPr/>
          <p:nvPr/>
        </p:nvPicPr>
        <p:blipFill>
          <a:blip r:embed="rId4"/>
          <a:stretch/>
        </p:blipFill>
        <p:spPr>
          <a:xfrm>
            <a:off x="22685760" y="17678357"/>
            <a:ext cx="7067340" cy="7121863"/>
          </a:xfrm>
          <a:prstGeom prst="rect">
            <a:avLst/>
          </a:prstGeom>
          <a:ln w="0">
            <a:noFill/>
          </a:ln>
        </p:spPr>
      </p:pic>
      <p:pic>
        <p:nvPicPr>
          <p:cNvPr id="31" name="Grafik 17"/>
          <p:cNvPicPr/>
          <p:nvPr/>
        </p:nvPicPr>
        <p:blipFill>
          <a:blip r:embed="rId5"/>
          <a:stretch/>
        </p:blipFill>
        <p:spPr>
          <a:xfrm>
            <a:off x="366120" y="31540836"/>
            <a:ext cx="7630920" cy="3174480"/>
          </a:xfrm>
          <a:prstGeom prst="rect">
            <a:avLst/>
          </a:prstGeom>
          <a:ln w="0">
            <a:noFill/>
          </a:ln>
        </p:spPr>
      </p:pic>
      <p:sp>
        <p:nvSpPr>
          <p:cNvPr id="32" name="Textfeld 18"/>
          <p:cNvSpPr/>
          <p:nvPr/>
        </p:nvSpPr>
        <p:spPr>
          <a:xfrm>
            <a:off x="8060040" y="32411376"/>
            <a:ext cx="684504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986280">
              <a:lnSpc>
                <a:spcPct val="100000"/>
              </a:lnSpc>
            </a:pPr>
            <a:r>
              <a:rPr lang="de-DE" sz="4000" b="0" strike="noStrike" spc="-1">
                <a:solidFill>
                  <a:srgbClr val="020202"/>
                </a:solidFill>
                <a:latin typeface="Calibri"/>
              </a:rPr>
              <a:t>Sprechtempo: 65Silben/16,57Sek = 3,92Silben/Sek</a:t>
            </a:r>
            <a:endParaRPr lang="de-DE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feld 25"/>
          <p:cNvSpPr/>
          <p:nvPr/>
        </p:nvSpPr>
        <p:spPr>
          <a:xfrm>
            <a:off x="14935320" y="20950560"/>
            <a:ext cx="911880" cy="13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986280">
              <a:lnSpc>
                <a:spcPct val="100000"/>
              </a:lnSpc>
            </a:pPr>
            <a:endParaRPr lang="de-DE" sz="81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Textfeld 26"/>
          <p:cNvSpPr/>
          <p:nvPr/>
        </p:nvSpPr>
        <p:spPr>
          <a:xfrm>
            <a:off x="8101620" y="35384478"/>
            <a:ext cx="7680960" cy="4030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986280">
              <a:lnSpc>
                <a:spcPct val="100000"/>
              </a:lnSpc>
            </a:pPr>
            <a:endParaRPr lang="de-DE" sz="36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</a:pPr>
            <a:r>
              <a:rPr lang="de-DE" sz="4000" b="0" strike="noStrike" spc="-1" dirty="0">
                <a:solidFill>
                  <a:srgbClr val="020202"/>
                </a:solidFill>
                <a:latin typeface="Calibri"/>
              </a:rPr>
              <a:t>Grundfrequenz: 135.23 Hz (im Durchschnitt)</a:t>
            </a:r>
            <a:endParaRPr lang="de-DE" sz="40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</a:pPr>
            <a:r>
              <a:rPr lang="de-DE" sz="4000" b="0" strike="noStrike" spc="-1" dirty="0">
                <a:solidFill>
                  <a:srgbClr val="020202"/>
                </a:solidFill>
                <a:latin typeface="Calibri"/>
              </a:rPr>
              <a:t>Intensität: 71,21dB (im Durchschnitt)</a:t>
            </a:r>
            <a:endParaRPr lang="de-DE" sz="40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</a:pPr>
            <a:endParaRPr lang="de-DE" sz="3600" b="0" strike="noStrike" spc="-1" dirty="0">
              <a:solidFill>
                <a:srgbClr val="000000"/>
              </a:solidFill>
              <a:latin typeface="Calibri"/>
            </a:endParaRPr>
          </a:p>
          <a:p>
            <a:pPr defTabSz="398628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" name="Grafik 16"/>
          <p:cNvPicPr/>
          <p:nvPr/>
        </p:nvPicPr>
        <p:blipFill>
          <a:blip r:embed="rId6"/>
          <a:stretch/>
        </p:blipFill>
        <p:spPr>
          <a:xfrm>
            <a:off x="366120" y="35101881"/>
            <a:ext cx="7630920" cy="3517920"/>
          </a:xfrm>
          <a:prstGeom prst="rect">
            <a:avLst/>
          </a:prstGeom>
          <a:ln w="0">
            <a:noFill/>
          </a:ln>
        </p:spPr>
      </p:pic>
      <p:pic>
        <p:nvPicPr>
          <p:cNvPr id="36" name="Grafik 11"/>
          <p:cNvPicPr/>
          <p:nvPr/>
        </p:nvPicPr>
        <p:blipFill>
          <a:blip r:embed="rId7"/>
          <a:stretch/>
        </p:blipFill>
        <p:spPr>
          <a:xfrm>
            <a:off x="366120" y="17848028"/>
            <a:ext cx="14217120" cy="6721560"/>
          </a:xfrm>
          <a:prstGeom prst="rect">
            <a:avLst/>
          </a:prstGeom>
          <a:ln w="0">
            <a:noFill/>
          </a:ln>
        </p:spPr>
      </p:pic>
      <p:pic>
        <p:nvPicPr>
          <p:cNvPr id="38" name="Grafik 48" descr="Ein Bild, das Text, Screenshot, Diagramm, Schrift enthält.&#10;&#10;Automatisch generierte Beschreibung"/>
          <p:cNvPicPr/>
          <p:nvPr/>
        </p:nvPicPr>
        <p:blipFill>
          <a:blip r:embed="rId8"/>
          <a:stretch/>
        </p:blipFill>
        <p:spPr>
          <a:xfrm>
            <a:off x="15530220" y="33296400"/>
            <a:ext cx="14614740" cy="5991839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5"/>
          <p:cNvSpPr/>
          <p:nvPr/>
        </p:nvSpPr>
        <p:spPr>
          <a:xfrm>
            <a:off x="134280" y="40164120"/>
            <a:ext cx="14910840" cy="2513880"/>
          </a:xfrm>
          <a:prstGeom prst="rect">
            <a:avLst/>
          </a:prstGeom>
          <a:noFill/>
          <a:ln w="76200">
            <a:solidFill>
              <a:srgbClr val="4BACC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 anchor="t">
            <a:noAutofit/>
          </a:bodyPr>
          <a:lstStyle/>
          <a:p>
            <a:pPr marL="228600" algn="just" defTabSz="3986280">
              <a:lnSpc>
                <a:spcPct val="100000"/>
              </a:lnSpc>
              <a:spcBef>
                <a:spcPts val="1040"/>
              </a:spcBef>
              <a:tabLst>
                <a:tab pos="0" algn="l"/>
              </a:tabLst>
            </a:pPr>
            <a:r>
              <a:rPr lang="de-DE" sz="2400" b="1" u="sng" strike="noStrike" spc="-1" dirty="0">
                <a:solidFill>
                  <a:schemeClr val="accent3"/>
                </a:solidFill>
                <a:uFillTx/>
                <a:latin typeface="Univers" panose="020B0503020202020204" pitchFamily="34" charset="0"/>
              </a:rPr>
              <a:t>Forschungsliteratur:</a:t>
            </a:r>
            <a:endParaRPr lang="de-DE" sz="2400" b="0" strike="noStrike" spc="-1" dirty="0">
              <a:solidFill>
                <a:srgbClr val="000000"/>
              </a:solidFill>
              <a:latin typeface="Univers" panose="020B0503020202020204" pitchFamily="34" charset="0"/>
            </a:endParaRPr>
          </a:p>
          <a:p>
            <a:pPr marL="685800" indent="-685800" algn="just" defTabSz="3986280">
              <a:lnSpc>
                <a:spcPct val="100000"/>
              </a:lnSpc>
              <a:spcBef>
                <a:spcPts val="799"/>
              </a:spcBef>
              <a:buClr>
                <a:srgbClr val="3E444C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chemeClr val="accent3"/>
                </a:solidFill>
                <a:latin typeface="Univers" panose="020B0503020202020204" pitchFamily="34" charset="0"/>
              </a:rPr>
              <a:t>Dehne, Max: Soziologie der Angst. Konzeptuelle Grundlagen, soziale Bedingungen und empirische Analysen. Dissertation am Max-Weber-Kolleg, Universität Erfurt 2015.</a:t>
            </a:r>
            <a:endParaRPr lang="de-DE" sz="2400" b="0" strike="noStrike" spc="-1" dirty="0">
              <a:solidFill>
                <a:srgbClr val="000000"/>
              </a:solidFill>
              <a:latin typeface="Univers" panose="020B0503020202020204" pitchFamily="34" charset="0"/>
            </a:endParaRPr>
          </a:p>
          <a:p>
            <a:pPr marL="685800" indent="-685800" algn="just" defTabSz="3986280">
              <a:lnSpc>
                <a:spcPct val="100000"/>
              </a:lnSpc>
              <a:spcBef>
                <a:spcPts val="799"/>
              </a:spcBef>
              <a:buClr>
                <a:srgbClr val="3E444C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chemeClr val="accent3"/>
                </a:solidFill>
                <a:latin typeface="Univers" panose="020B0503020202020204" pitchFamily="34" charset="0"/>
              </a:rPr>
              <a:t>Mohn, Matthias: Emotionsanalyse in der elektroakustischen Kunst. Techniken der Angsterregung am Beispiel der Hörspielserie Die drei ???. In: Lehnert, Nils, Schenker, Ina und Wicke, Andreas (Hgg.): Gehörte Geschichten. Phänomene des Auditiven, S. 183-196. Berlin/Boston 2022.</a:t>
            </a:r>
            <a:endParaRPr lang="de-DE" sz="2400" b="0" strike="noStrike" spc="-1" dirty="0">
              <a:solidFill>
                <a:srgbClr val="000000"/>
              </a:solidFill>
              <a:latin typeface="Univers" panose="020B0503020202020204" pitchFamily="34" charset="0"/>
            </a:endParaRPr>
          </a:p>
        </p:txBody>
      </p:sp>
      <p:sp>
        <p:nvSpPr>
          <p:cNvPr id="40" name="Textfeld 3"/>
          <p:cNvSpPr/>
          <p:nvPr/>
        </p:nvSpPr>
        <p:spPr>
          <a:xfrm>
            <a:off x="15814080" y="38648160"/>
            <a:ext cx="14099400" cy="388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4000" b="0" strike="noStrike" spc="-1">
              <a:solidFill>
                <a:schemeClr val="dk1"/>
              </a:solidFill>
              <a:latin typeface="Univers for UniS 65 Bold Rg"/>
            </a:endParaRPr>
          </a:p>
        </p:txBody>
      </p:sp>
      <p:sp>
        <p:nvSpPr>
          <p:cNvPr id="41" name="Pfeil: nach rechts 4"/>
          <p:cNvSpPr/>
          <p:nvPr/>
        </p:nvSpPr>
        <p:spPr>
          <a:xfrm>
            <a:off x="14105160" y="13360320"/>
            <a:ext cx="1778760" cy="14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BB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" name="Pfeil: nach rechts 5"/>
          <p:cNvSpPr/>
          <p:nvPr/>
        </p:nvSpPr>
        <p:spPr>
          <a:xfrm rot="8310000">
            <a:off x="14156640" y="15966000"/>
            <a:ext cx="1778760" cy="14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BB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Pfeil: nach rechts 7"/>
          <p:cNvSpPr/>
          <p:nvPr/>
        </p:nvSpPr>
        <p:spPr>
          <a:xfrm>
            <a:off x="14101920" y="20356200"/>
            <a:ext cx="1778760" cy="14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BB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Pfeil: nach rechts 8"/>
          <p:cNvSpPr/>
          <p:nvPr/>
        </p:nvSpPr>
        <p:spPr>
          <a:xfrm rot="5400000">
            <a:off x="21338941" y="23958058"/>
            <a:ext cx="1778760" cy="14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BB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" name="Textfeld 9"/>
          <p:cNvSpPr/>
          <p:nvPr/>
        </p:nvSpPr>
        <p:spPr>
          <a:xfrm>
            <a:off x="4621680" y="10708920"/>
            <a:ext cx="71316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1BBBE9"/>
                </a:solidFill>
                <a:latin typeface="Univers for UniS 65 Bold Rg"/>
              </a:rPr>
              <a:t>1</a:t>
            </a:r>
            <a:endParaRPr lang="de-DE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Ellipse 10"/>
          <p:cNvSpPr/>
          <p:nvPr/>
        </p:nvSpPr>
        <p:spPr>
          <a:xfrm>
            <a:off x="4530960" y="10846800"/>
            <a:ext cx="713160" cy="825120"/>
          </a:xfrm>
          <a:prstGeom prst="ellipse">
            <a:avLst/>
          </a:prstGeom>
          <a:noFill/>
          <a:ln w="76200">
            <a:solidFill>
              <a:srgbClr val="1BBBE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" name="Textfeld 11"/>
          <p:cNvSpPr/>
          <p:nvPr/>
        </p:nvSpPr>
        <p:spPr>
          <a:xfrm>
            <a:off x="15681282" y="10661310"/>
            <a:ext cx="68436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1BBBE9"/>
                </a:solidFill>
                <a:latin typeface="Univers for UniS 65 Bold Rg"/>
              </a:rPr>
              <a:t>2</a:t>
            </a:r>
            <a:endParaRPr lang="de-DE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Ellipse 12"/>
          <p:cNvSpPr/>
          <p:nvPr/>
        </p:nvSpPr>
        <p:spPr>
          <a:xfrm>
            <a:off x="15530220" y="10722510"/>
            <a:ext cx="889200" cy="918360"/>
          </a:xfrm>
          <a:prstGeom prst="ellipse">
            <a:avLst/>
          </a:prstGeom>
          <a:noFill/>
          <a:ln w="76200">
            <a:solidFill>
              <a:srgbClr val="1BBBE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Textfeld 13"/>
          <p:cNvSpPr/>
          <p:nvPr/>
        </p:nvSpPr>
        <p:spPr>
          <a:xfrm>
            <a:off x="2966820" y="16600988"/>
            <a:ext cx="68436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0" b="1" strike="noStrike" spc="-1">
                <a:solidFill>
                  <a:srgbClr val="1BBBE9"/>
                </a:solidFill>
                <a:latin typeface="Univers for UniS 65 Bold Rg"/>
              </a:rPr>
              <a:t>3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2874600" y="16716188"/>
            <a:ext cx="684360" cy="810720"/>
          </a:xfrm>
          <a:prstGeom prst="ellipse">
            <a:avLst/>
          </a:prstGeom>
          <a:noFill/>
          <a:ln w="76200">
            <a:solidFill>
              <a:srgbClr val="1BBBE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2" name="Textfeld 51"/>
          <p:cNvSpPr/>
          <p:nvPr/>
        </p:nvSpPr>
        <p:spPr>
          <a:xfrm>
            <a:off x="19587960" y="16624824"/>
            <a:ext cx="68436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1BBBE9"/>
                </a:solidFill>
                <a:latin typeface="Univers for UniS 65 Bold Rg"/>
              </a:rPr>
              <a:t>4</a:t>
            </a:r>
            <a:endParaRPr lang="de-DE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19506600" y="16705464"/>
            <a:ext cx="744840" cy="918720"/>
          </a:xfrm>
          <a:prstGeom prst="ellipse">
            <a:avLst/>
          </a:prstGeom>
          <a:noFill/>
          <a:ln w="76200">
            <a:solidFill>
              <a:srgbClr val="1BBBE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4" name="Textfeld 53"/>
          <p:cNvSpPr/>
          <p:nvPr/>
        </p:nvSpPr>
        <p:spPr>
          <a:xfrm>
            <a:off x="17753760" y="25575300"/>
            <a:ext cx="68436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1BBBE9"/>
                </a:solidFill>
                <a:latin typeface="Univers for UniS 65 Bold Rg"/>
              </a:rPr>
              <a:t>5</a:t>
            </a:r>
            <a:endParaRPr lang="de-DE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17678094" y="25696151"/>
            <a:ext cx="744840" cy="824040"/>
          </a:xfrm>
          <a:prstGeom prst="ellipse">
            <a:avLst/>
          </a:prstGeom>
          <a:noFill/>
          <a:ln w="76200">
            <a:solidFill>
              <a:srgbClr val="1BBBE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6" name="Textfeld 55"/>
          <p:cNvSpPr/>
          <p:nvPr/>
        </p:nvSpPr>
        <p:spPr>
          <a:xfrm>
            <a:off x="2162514" y="30341097"/>
            <a:ext cx="67230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1BBBE9"/>
                </a:solidFill>
                <a:latin typeface="Univers for UniS 65 Bold Rg"/>
              </a:rPr>
              <a:t>6</a:t>
            </a:r>
            <a:endParaRPr lang="de-DE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2077920" y="30418969"/>
            <a:ext cx="744840" cy="897684"/>
          </a:xfrm>
          <a:prstGeom prst="ellipse">
            <a:avLst/>
          </a:prstGeom>
          <a:noFill/>
          <a:ln w="76200">
            <a:solidFill>
              <a:srgbClr val="1BBBE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Textfeld 57"/>
          <p:cNvSpPr/>
          <p:nvPr/>
        </p:nvSpPr>
        <p:spPr>
          <a:xfrm>
            <a:off x="20184120" y="27965160"/>
            <a:ext cx="9729000" cy="508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4000" b="0" strike="noStrike" spc="-1">
              <a:solidFill>
                <a:schemeClr val="dk1"/>
              </a:solidFill>
              <a:latin typeface="Univers for UniS 65 Bold Rg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6711E0-CA7C-9302-F5BB-6E9F465FDB1C}"/>
              </a:ext>
            </a:extLst>
          </p:cNvPr>
          <p:cNvSpPr/>
          <p:nvPr/>
        </p:nvSpPr>
        <p:spPr>
          <a:xfrm>
            <a:off x="21316950" y="27534960"/>
            <a:ext cx="8696109" cy="3161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5A0B50-32C7-C376-5C4C-EF6B9980AD2D}"/>
              </a:ext>
            </a:extLst>
          </p:cNvPr>
          <p:cNvSpPr txBox="1"/>
          <p:nvPr/>
        </p:nvSpPr>
        <p:spPr>
          <a:xfrm>
            <a:off x="21516291" y="26937000"/>
            <a:ext cx="7930440" cy="547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Erstellen eines Fragebogens zur Emotionsanalyse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Auswahl von 22 Hörbuchstellen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Ausfüllen des Fragebogens durch 3 Annotatoren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Berechnung des IAA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Verbesserung des Fragebogens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Finale Auswertung der Angaben</a:t>
            </a:r>
            <a:endParaRPr lang="de-DE" sz="4400" spc="-1" dirty="0">
              <a:solidFill>
                <a:srgbClr val="000000"/>
              </a:solidFill>
              <a:latin typeface="Univers for UniS 65 Bold Rg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2843812-FF0B-CD5A-F666-9A0AE0FD4F3C}"/>
              </a:ext>
            </a:extLst>
          </p:cNvPr>
          <p:cNvSpPr/>
          <p:nvPr/>
        </p:nvSpPr>
        <p:spPr>
          <a:xfrm>
            <a:off x="15844680" y="26937000"/>
            <a:ext cx="3818160" cy="739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62E362-D5CF-6B9E-6653-C8B368BAE8D5}"/>
              </a:ext>
            </a:extLst>
          </p:cNvPr>
          <p:cNvSpPr txBox="1"/>
          <p:nvPr/>
        </p:nvSpPr>
        <p:spPr>
          <a:xfrm>
            <a:off x="205200" y="38776923"/>
            <a:ext cx="155773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6280">
              <a:lnSpc>
                <a:spcPct val="100000"/>
              </a:lnSpc>
            </a:pPr>
            <a:r>
              <a:rPr lang="de-DE" sz="3400" b="0" strike="noStrike" spc="-1" dirty="0">
                <a:solidFill>
                  <a:srgbClr val="00B050"/>
                </a:solidFill>
                <a:latin typeface="Calibri"/>
              </a:rPr>
              <a:t>Baseline: Sprechtempo: 4,52Silben/Sek; Grundfrequenz: 110,33 (im Durchschnitt), Intensität:68,20dB (im Durchschnitt)</a:t>
            </a:r>
            <a:endParaRPr lang="de-DE" sz="3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5378C2-A8C0-BB13-53A4-B3AEEDC8E2EA}"/>
              </a:ext>
            </a:extLst>
          </p:cNvPr>
          <p:cNvSpPr txBox="1"/>
          <p:nvPr/>
        </p:nvSpPr>
        <p:spPr>
          <a:xfrm>
            <a:off x="15524271" y="26982203"/>
            <a:ext cx="5619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Musik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Soundeffekte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Pausen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Modulation der Sprecherstimme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389619-0385-8474-C294-38BA14038039}"/>
              </a:ext>
            </a:extLst>
          </p:cNvPr>
          <p:cNvSpPr txBox="1"/>
          <p:nvPr/>
        </p:nvSpPr>
        <p:spPr>
          <a:xfrm>
            <a:off x="15367320" y="17846641"/>
            <a:ext cx="62470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b="0" strike="noStrike" spc="-1" dirty="0">
                <a:solidFill>
                  <a:srgbClr val="000000"/>
                </a:solidFill>
                <a:latin typeface="Univers for UniS 65 Bold Rg"/>
              </a:rPr>
              <a:t>Lexikonbasierter Ansatz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spc="-1" dirty="0">
                <a:solidFill>
                  <a:srgbClr val="000000"/>
                </a:solidFill>
                <a:latin typeface="Univers for UniS 65 Bold Rg"/>
              </a:rPr>
              <a:t>Suche nach Treffern im Angst-Dictionary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4400" spc="-1" dirty="0">
                <a:solidFill>
                  <a:srgbClr val="000000"/>
                </a:solidFill>
                <a:latin typeface="Univers for UniS 65 Bold Rg"/>
              </a:rPr>
              <a:t>Korpus: XY Angststellen in unseren Hörbüchern</a:t>
            </a:r>
          </a:p>
        </p:txBody>
      </p:sp>
      <p:sp>
        <p:nvSpPr>
          <p:cNvPr id="43" name="Pfeil: nach rechts 6"/>
          <p:cNvSpPr/>
          <p:nvPr/>
        </p:nvSpPr>
        <p:spPr>
          <a:xfrm rot="10800000">
            <a:off x="14107320" y="34538760"/>
            <a:ext cx="1778760" cy="144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BB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Benutzerdefiniert</PresentationFormat>
  <Paragraphs>86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Univers</vt:lpstr>
      <vt:lpstr>Univers for UniS 55 Roman Rg</vt:lpstr>
      <vt:lpstr>Univers for UniS 65 Bold Rg</vt:lpstr>
      <vt:lpstr>Wingdings</vt:lpstr>
      <vt:lpstr>Larissa</vt:lpstr>
      <vt:lpstr>Larissa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Stevens, Kevin</cp:lastModifiedBy>
  <cp:revision>165</cp:revision>
  <dcterms:created xsi:type="dcterms:W3CDTF">2015-12-10T06:56:35Z</dcterms:created>
  <dcterms:modified xsi:type="dcterms:W3CDTF">2024-11-04T09:27:59Z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E10F7731-6B5F-4D78-BD23-FCD5B65641B9</vt:lpwstr>
  </property>
  <property fmtid="{D5CDD505-2E9C-101B-9397-08002B2CF9AE}" pid="3" name="ArticulatePath">
    <vt:lpwstr>A0_XSample_DHd23</vt:lpwstr>
  </property>
  <property fmtid="{D5CDD505-2E9C-101B-9397-08002B2CF9AE}" pid="4" name="Notes">
    <vt:i4>1</vt:i4>
  </property>
  <property fmtid="{D5CDD505-2E9C-101B-9397-08002B2CF9AE}" pid="5" name="PresentationFormat">
    <vt:lpwstr>Benutzerdefiniert</vt:lpwstr>
  </property>
  <property fmtid="{D5CDD505-2E9C-101B-9397-08002B2CF9AE}" pid="6" name="Slides">
    <vt:i4>1</vt:i4>
  </property>
</Properties>
</file>