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46" autoAdjust="0"/>
  </p:normalViewPr>
  <p:slideViewPr>
    <p:cSldViewPr snapToGrid="0">
      <p:cViewPr varScale="1">
        <p:scale>
          <a:sx n="57" d="100"/>
          <a:sy n="57" d="100"/>
        </p:scale>
        <p:origin x="7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en Pichon" userId="542d7982b22dde53" providerId="LiveId" clId="{FF186729-384C-4F60-ABA4-79BD409C77E1}"/>
    <pc:docChg chg="modSld">
      <pc:chgData name="Vivien Pichon" userId="542d7982b22dde53" providerId="LiveId" clId="{FF186729-384C-4F60-ABA4-79BD409C77E1}" dt="2025-03-28T11:23:34.777" v="3" actId="1076"/>
      <pc:docMkLst>
        <pc:docMk/>
      </pc:docMkLst>
      <pc:sldChg chg="modSp mod">
        <pc:chgData name="Vivien Pichon" userId="542d7982b22dde53" providerId="LiveId" clId="{FF186729-384C-4F60-ABA4-79BD409C77E1}" dt="2025-03-28T11:23:34.777" v="3" actId="1076"/>
        <pc:sldMkLst>
          <pc:docMk/>
          <pc:sldMk cId="2170310390" sldId="263"/>
        </pc:sldMkLst>
        <pc:spChg chg="mod">
          <ac:chgData name="Vivien Pichon" userId="542d7982b22dde53" providerId="LiveId" clId="{FF186729-384C-4F60-ABA4-79BD409C77E1}" dt="2025-03-28T11:23:30.648" v="1" actId="404"/>
          <ac:spMkLst>
            <pc:docMk/>
            <pc:sldMk cId="2170310390" sldId="263"/>
            <ac:spMk id="4" creationId="{6BB95FA0-F071-8A3B-4072-F5A29A37AEED}"/>
          </ac:spMkLst>
        </pc:spChg>
        <pc:spChg chg="mod">
          <ac:chgData name="Vivien Pichon" userId="542d7982b22dde53" providerId="LiveId" clId="{FF186729-384C-4F60-ABA4-79BD409C77E1}" dt="2025-03-28T11:23:34.777" v="3" actId="1076"/>
          <ac:spMkLst>
            <pc:docMk/>
            <pc:sldMk cId="2170310390" sldId="263"/>
            <ac:spMk id="7" creationId="{FC95EEC0-3759-668E-8CD5-BFBE9243C1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70C67-046D-4D71-BFD1-908FD11E353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58B57-C613-4F45-880B-DCE6EB628D6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295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5 freedoms of animals: </a:t>
            </a:r>
            <a:r>
              <a:rPr lang="en-US"/>
              <a:t>freedom from hunger and thirst, discomfort, pain, injury and disease, and the freedom to express normal behavior.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58B57-C613-4F45-880B-DCE6EB628D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79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87FD-618F-6BD8-F6F4-499B841D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3DE5E-1EB4-1256-0C3C-6DD154E40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15C8-4BBC-E9D7-5A88-6F3B6BCF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DC21-61D5-3CFE-9460-853D7C0C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9AEA-EA86-31AF-3A84-A07FD867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92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A724-9C67-5545-B3A9-0EEF7F7D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3DF9C-39FA-20FA-E378-AA6113EF0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AD45-492A-F901-E73C-FBDD8F16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68F6-A1A7-F9FE-E107-ACBA2DCD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AD41-107B-1F2F-2D14-3FD44F96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26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BA37B-1448-96DA-EAC7-FF5DAF6E3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C7AAB-FCE2-CD6E-E086-0B2DAF767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CFAF-911D-1D6F-1A71-0968CE89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368B-00ED-92A4-F537-B0EF7546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0A20-9450-8777-0FFD-C05B58C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50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F5E1-D5E0-03E3-E885-7DF25CE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2B2C-0842-72D3-A45B-4EA7118B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3867-D769-3B6B-F543-6B855625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459A-384E-6231-7444-24C98D8A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A8F7-ADB6-28F3-D433-A3C554B2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48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24EE-CCE4-DFAF-8047-93A28A1D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018EE-1BF6-E308-8FC6-BFB0D0460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B66E-530C-8CF4-A7C6-2D250F86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F468-D5C2-D963-5318-BE16C02B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9A35-0D5E-36BC-E0F2-77E7344A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1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370C-8919-1EE7-73B7-9778A764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3BB9-3038-80D8-073F-D109255BD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06A64-3423-93AD-2884-C963E770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169F7-0152-3AB3-BD64-7CCDC44E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98104-1C56-AB69-89CB-F6F90E33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77B6-C342-F434-518A-D9134C4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09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4D4D-C38C-0EED-6164-70C4D2B9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0424A-9A03-F070-839B-DC6FA421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60F4F-848E-1413-89E5-A0DEA867E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B60D8-1625-6EDC-43E1-F1A8E6300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56C83-8755-0D3F-13BF-000A83EB1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EA7EB-3D3E-44FE-99B4-37841EE9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AFED3-6B53-49C5-65C5-58538950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EADB1-EBB2-5456-12B1-3ACB4583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3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46A6-0435-5BA9-6AF1-0FDAFFAD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2F8EB-0EF6-8CE2-88DA-5F919EF5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656D0-5BE0-C692-C6C2-E8E2DCD0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88265-C9BC-3560-6729-B5EB576F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5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77877-969E-DA6D-AB84-E9E3C37B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CA3DF-D947-3FC3-4BA6-690F35E6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57778-0B29-7848-3217-F1DDEA12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3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2786-CA3B-FECF-81EF-09F8C120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F5D0-40BF-6E3F-39F2-7B07B5C7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D9B0-D62D-6AA8-14C1-13CDC9CCB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B506-DCA0-A643-DCB5-F8953028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B87D9-D5A5-18F2-CE94-72CDCBB3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9F407-07C2-E671-F03B-B92D78EE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53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760D-A6FA-07B7-111E-5ED10CA3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52B36-A0F5-FFE4-A8F2-F38470DB1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65ED-7EEE-B4C1-5F57-916BA655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675A-18E8-C1B6-E09E-1FB79027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65C3A-5F36-06AD-E855-4D9E7712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55FE-299B-2FA2-5394-25D74BC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32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802BA-1D2F-1E23-0F76-9933FF6A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6893D-ADF0-F4A5-FFBF-988EF8A0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873E-4BD5-DF1D-FA9D-ED773F59B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A5190-8F56-4D79-BB2B-E242BCF1EDB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0B27-02FA-36B2-143C-AF2C48D5E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462A1-79F3-A28D-DC67-BE25535C5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F01E5-54A7-43A8-A1E2-7691A8E124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6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66F2D0-6E26-F9C6-CE63-48AE1BB83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0810"/>
            <a:ext cx="9144000" cy="597281"/>
          </a:xfrm>
        </p:spPr>
        <p:txBody>
          <a:bodyPr>
            <a:normAutofit/>
          </a:bodyPr>
          <a:lstStyle/>
          <a:p>
            <a:r>
              <a:rPr lang="en-GB" sz="3200"/>
              <a:t>Société Chéroise d'Elevage de Poulet</a:t>
            </a:r>
            <a:endParaRPr lang="fr-FR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E7684-5D7B-21C2-C8B5-0B3AEFD2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783" y="616708"/>
            <a:ext cx="4178436" cy="3221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3A8150-9A32-FAB7-1557-21F50432F6A1}"/>
              </a:ext>
            </a:extLst>
          </p:cNvPr>
          <p:cNvSpPr txBox="1"/>
          <p:nvPr/>
        </p:nvSpPr>
        <p:spPr>
          <a:xfrm>
            <a:off x="817599" y="4735101"/>
            <a:ext cx="10556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/>
              <a:t>Where should our French chicken be exported?</a:t>
            </a:r>
            <a:endParaRPr lang="fr-FR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2290A-524A-DA48-48DA-54260706917F}"/>
              </a:ext>
            </a:extLst>
          </p:cNvPr>
          <p:cNvSpPr txBox="1"/>
          <p:nvPr/>
        </p:nvSpPr>
        <p:spPr>
          <a:xfrm>
            <a:off x="10504449" y="5965902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Vivien Pichon</a:t>
            </a:r>
          </a:p>
          <a:p>
            <a:pPr algn="r"/>
            <a:r>
              <a:rPr lang="fr-FR"/>
              <a:t>03.2025</a:t>
            </a:r>
          </a:p>
        </p:txBody>
      </p:sp>
    </p:spTree>
    <p:extLst>
      <p:ext uri="{BB962C8B-B14F-4D97-AF65-F5344CB8AC3E}">
        <p14:creationId xmlns:p14="http://schemas.microsoft.com/office/powerpoint/2010/main" val="92967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14C7-B4F6-59BA-692E-429972FB3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993218-11B9-8D36-C11D-AD1B3E88A7B1}"/>
              </a:ext>
            </a:extLst>
          </p:cNvPr>
          <p:cNvSpPr txBox="1"/>
          <p:nvPr/>
        </p:nvSpPr>
        <p:spPr>
          <a:xfrm>
            <a:off x="838200" y="950033"/>
            <a:ext cx="847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/>
              <a:t>List of countries with higher import prices than France</a:t>
            </a:r>
            <a:endParaRPr lang="fr-FR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42357-B1B3-76FC-474F-53DD6BD28B48}"/>
              </a:ext>
            </a:extLst>
          </p:cNvPr>
          <p:cNvSpPr txBox="1"/>
          <p:nvPr/>
        </p:nvSpPr>
        <p:spPr>
          <a:xfrm>
            <a:off x="838200" y="219372"/>
            <a:ext cx="6473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/>
              <a:t>Choice of target countries</a:t>
            </a:r>
            <a:endParaRPr lang="fr-FR" sz="4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0B543C-C960-560F-E803-A37DA7DC6AAD}"/>
              </a:ext>
            </a:extLst>
          </p:cNvPr>
          <p:cNvGrpSpPr/>
          <p:nvPr/>
        </p:nvGrpSpPr>
        <p:grpSpPr>
          <a:xfrm>
            <a:off x="5238921" y="1629983"/>
            <a:ext cx="6224767" cy="5008645"/>
            <a:chOff x="607526" y="1629983"/>
            <a:chExt cx="6224767" cy="50086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5589EA-833A-876C-9614-0678D35CD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4854"/>
            <a:stretch/>
          </p:blipFill>
          <p:spPr>
            <a:xfrm>
              <a:off x="607526" y="1629983"/>
              <a:ext cx="6224767" cy="500864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86824D-F82F-8128-E71B-F8D05C83FDBF}"/>
                </a:ext>
              </a:extLst>
            </p:cNvPr>
            <p:cNvSpPr/>
            <p:nvPr/>
          </p:nvSpPr>
          <p:spPr>
            <a:xfrm>
              <a:off x="617187" y="4167739"/>
              <a:ext cx="1260909" cy="308008"/>
            </a:xfrm>
            <a:prstGeom prst="rect">
              <a:avLst/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1600">
                  <a:solidFill>
                    <a:schemeClr val="bg2">
                      <a:lumMod val="90000"/>
                    </a:schemeClr>
                  </a:solidFill>
                </a:rPr>
                <a:t>UK</a:t>
              </a:r>
              <a:endParaRPr lang="fr-FR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C7C2D3-FECF-4E6E-B4B4-151E94C3CF7F}"/>
              </a:ext>
            </a:extLst>
          </p:cNvPr>
          <p:cNvGrpSpPr/>
          <p:nvPr/>
        </p:nvGrpSpPr>
        <p:grpSpPr>
          <a:xfrm>
            <a:off x="4740711" y="5424758"/>
            <a:ext cx="5381262" cy="729462"/>
            <a:chOff x="4740711" y="5424758"/>
            <a:chExt cx="5381262" cy="72946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19A333-35BE-8BD9-E7EC-6851A556FB63}"/>
                </a:ext>
              </a:extLst>
            </p:cNvPr>
            <p:cNvCxnSpPr>
              <a:cxnSpLocks/>
            </p:cNvCxnSpPr>
            <p:nvPr/>
          </p:nvCxnSpPr>
          <p:spPr>
            <a:xfrm>
              <a:off x="4740712" y="5589142"/>
              <a:ext cx="606175" cy="0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17097C-056A-73AC-3571-B17BF34150A7}"/>
                </a:ext>
              </a:extLst>
            </p:cNvPr>
            <p:cNvCxnSpPr>
              <a:cxnSpLocks/>
            </p:cNvCxnSpPr>
            <p:nvPr/>
          </p:nvCxnSpPr>
          <p:spPr>
            <a:xfrm>
              <a:off x="4740711" y="6029219"/>
              <a:ext cx="606175" cy="0"/>
            </a:xfrm>
            <a:prstGeom prst="straightConnector1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BBDD8E-34E9-C08F-7276-6CC591E98C29}"/>
                </a:ext>
              </a:extLst>
            </p:cNvPr>
            <p:cNvSpPr/>
            <p:nvPr/>
          </p:nvSpPr>
          <p:spPr>
            <a:xfrm>
              <a:off x="9558093" y="5424758"/>
              <a:ext cx="563880" cy="7294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972C03E-084D-563C-D149-9E7F2C6722F3}"/>
              </a:ext>
            </a:extLst>
          </p:cNvPr>
          <p:cNvSpPr/>
          <p:nvPr/>
        </p:nvSpPr>
        <p:spPr>
          <a:xfrm>
            <a:off x="5911965" y="4962418"/>
            <a:ext cx="1674687" cy="390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E850B5-B815-C9FD-51E2-F0106812F18F}"/>
              </a:ext>
            </a:extLst>
          </p:cNvPr>
          <p:cNvGrpSpPr/>
          <p:nvPr/>
        </p:nvGrpSpPr>
        <p:grpSpPr>
          <a:xfrm>
            <a:off x="5128320" y="2247571"/>
            <a:ext cx="606175" cy="2548010"/>
            <a:chOff x="5128320" y="2247571"/>
            <a:chExt cx="606175" cy="254801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C4C0F93-074A-837B-CC4B-008DBC3AEE59}"/>
                </a:ext>
              </a:extLst>
            </p:cNvPr>
            <p:cNvCxnSpPr>
              <a:cxnSpLocks/>
            </p:cNvCxnSpPr>
            <p:nvPr/>
          </p:nvCxnSpPr>
          <p:spPr>
            <a:xfrm>
              <a:off x="5128320" y="2247571"/>
              <a:ext cx="606175" cy="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B6C67EC-5AEC-ADC2-DDEE-91BAB242168A}"/>
                </a:ext>
              </a:extLst>
            </p:cNvPr>
            <p:cNvCxnSpPr>
              <a:cxnSpLocks/>
            </p:cNvCxnSpPr>
            <p:nvPr/>
          </p:nvCxnSpPr>
          <p:spPr>
            <a:xfrm>
              <a:off x="5128320" y="4795581"/>
              <a:ext cx="606175" cy="0"/>
            </a:xfrm>
            <a:prstGeom prst="straightConnector1">
              <a:avLst/>
            </a:prstGeom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19E36AD-27ED-43AE-4159-C6DB9081B8BA}"/>
              </a:ext>
            </a:extLst>
          </p:cNvPr>
          <p:cNvSpPr txBox="1"/>
          <p:nvPr/>
        </p:nvSpPr>
        <p:spPr>
          <a:xfrm>
            <a:off x="501315" y="2906087"/>
            <a:ext cx="3923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Aim at countries with:</a:t>
            </a:r>
          </a:p>
          <a:p>
            <a:pPr marL="285750" indent="-285750">
              <a:buFontTx/>
              <a:buChar char="-"/>
            </a:pPr>
            <a:r>
              <a:rPr lang="en-GB" sz="2400"/>
              <a:t>High import prices</a:t>
            </a:r>
          </a:p>
          <a:p>
            <a:pPr marL="285750" indent="-285750">
              <a:buFontTx/>
              <a:buChar char="-"/>
            </a:pPr>
            <a:r>
              <a:rPr lang="en-GB" sz="2400"/>
              <a:t>French-speaking</a:t>
            </a:r>
          </a:p>
          <a:p>
            <a:pPr marL="285750" indent="-285750">
              <a:buFontTx/>
              <a:buChar char="-"/>
            </a:pPr>
            <a:r>
              <a:rPr lang="en-GB" sz="2400"/>
              <a:t>No boat-shipping involved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9996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FF2C3-6629-EFCE-91E1-AA3516183C8C}"/>
              </a:ext>
            </a:extLst>
          </p:cNvPr>
          <p:cNvSpPr txBox="1"/>
          <p:nvPr/>
        </p:nvSpPr>
        <p:spPr>
          <a:xfrm>
            <a:off x="2328491" y="5176637"/>
            <a:ext cx="7535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/>
              <a:t>Thank you for your attention</a:t>
            </a:r>
            <a:endParaRPr lang="fr-FR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B7C14-7601-603C-E8CB-4E539098B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47" y="761153"/>
            <a:ext cx="5271701" cy="406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9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7EEE4-9050-79A4-AA91-27120267E9A0}"/>
              </a:ext>
            </a:extLst>
          </p:cNvPr>
          <p:cNvSpPr txBox="1"/>
          <p:nvPr/>
        </p:nvSpPr>
        <p:spPr>
          <a:xfrm>
            <a:off x="838200" y="219372"/>
            <a:ext cx="6736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/>
              <a:t>Choice of exportation country</a:t>
            </a:r>
            <a:endParaRPr lang="fr-FR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05E03-8D31-2CC0-E6E3-2803162647D4}"/>
              </a:ext>
            </a:extLst>
          </p:cNvPr>
          <p:cNvSpPr txBox="1"/>
          <p:nvPr/>
        </p:nvSpPr>
        <p:spPr>
          <a:xfrm>
            <a:off x="838200" y="965510"/>
            <a:ext cx="463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Characteristics of French chicken</a:t>
            </a:r>
            <a:endParaRPr lang="fr-FR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5F49B-8BD2-2963-A3C4-D3B6D95B53C2}"/>
              </a:ext>
            </a:extLst>
          </p:cNvPr>
          <p:cNvSpPr txBox="1"/>
          <p:nvPr/>
        </p:nvSpPr>
        <p:spPr>
          <a:xfrm>
            <a:off x="6293664" y="3434203"/>
            <a:ext cx="2699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Ban on animal bonemeal and growth promoters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F3BDD-A4E3-6831-39F5-0065EB712D53}"/>
              </a:ext>
            </a:extLst>
          </p:cNvPr>
          <p:cNvSpPr txBox="1"/>
          <p:nvPr/>
        </p:nvSpPr>
        <p:spPr>
          <a:xfrm>
            <a:off x="6573135" y="1615940"/>
            <a:ext cx="204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France / EU</a:t>
            </a:r>
            <a:endParaRPr lang="fr-FR" sz="28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B1213-8EDE-C51E-956E-6CC4685F1968}"/>
              </a:ext>
            </a:extLst>
          </p:cNvPr>
          <p:cNvSpPr txBox="1"/>
          <p:nvPr/>
        </p:nvSpPr>
        <p:spPr>
          <a:xfrm>
            <a:off x="9721344" y="1615940"/>
            <a:ext cx="19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/>
              <a:t>US / World</a:t>
            </a:r>
            <a:endParaRPr lang="fr-FR" sz="2800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4A172B-F322-450C-460F-D1A6076F7CBA}"/>
              </a:ext>
            </a:extLst>
          </p:cNvPr>
          <p:cNvGrpSpPr/>
          <p:nvPr/>
        </p:nvGrpSpPr>
        <p:grpSpPr>
          <a:xfrm>
            <a:off x="6379646" y="2429729"/>
            <a:ext cx="5468102" cy="741692"/>
            <a:chOff x="6379646" y="2429729"/>
            <a:chExt cx="5468102" cy="74169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5F44ED-CEB5-0636-EC05-AB2E5AA4C5EC}"/>
                </a:ext>
              </a:extLst>
            </p:cNvPr>
            <p:cNvSpPr txBox="1"/>
            <p:nvPr/>
          </p:nvSpPr>
          <p:spPr>
            <a:xfrm>
              <a:off x="6379646" y="2429729"/>
              <a:ext cx="252777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000"/>
                <a:t>Presence of animal welfare regulations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F9CACE-70E1-68DC-9BED-20748BCD9015}"/>
                </a:ext>
              </a:extLst>
            </p:cNvPr>
            <p:cNvSpPr txBox="1"/>
            <p:nvPr/>
          </p:nvSpPr>
          <p:spPr>
            <a:xfrm>
              <a:off x="9511233" y="2463535"/>
              <a:ext cx="23365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000"/>
                <a:t>No animal welfare rules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1C63C6-9397-2D58-0859-E9AE27DE3F25}"/>
              </a:ext>
            </a:extLst>
          </p:cNvPr>
          <p:cNvSpPr txBox="1"/>
          <p:nvPr/>
        </p:nvSpPr>
        <p:spPr>
          <a:xfrm>
            <a:off x="9240411" y="3434203"/>
            <a:ext cx="2878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Bonemeal and growth promoters allowed in most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4B60A-EF0E-5D86-4EAC-8FF6FA9C3DFE}"/>
              </a:ext>
            </a:extLst>
          </p:cNvPr>
          <p:cNvSpPr txBox="1"/>
          <p:nvPr/>
        </p:nvSpPr>
        <p:spPr>
          <a:xfrm>
            <a:off x="6531457" y="4815421"/>
            <a:ext cx="2085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Strict waste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F925D3-58B9-978B-2EC0-532118C84C18}"/>
              </a:ext>
            </a:extLst>
          </p:cNvPr>
          <p:cNvSpPr txBox="1"/>
          <p:nvPr/>
        </p:nvSpPr>
        <p:spPr>
          <a:xfrm>
            <a:off x="9329620" y="4960384"/>
            <a:ext cx="269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liberal waste disposal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3C626-1ACC-3A6B-448E-03A92434CE5D}"/>
              </a:ext>
            </a:extLst>
          </p:cNvPr>
          <p:cNvSpPr txBox="1"/>
          <p:nvPr/>
        </p:nvSpPr>
        <p:spPr>
          <a:xfrm>
            <a:off x="2244878" y="5416914"/>
            <a:ext cx="32781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/>
              <a:t>High environmental value</a:t>
            </a:r>
          </a:p>
          <a:p>
            <a:pPr marL="285750" indent="-285750">
              <a:buFontTx/>
              <a:buChar char="-"/>
            </a:pPr>
            <a:r>
              <a:rPr lang="en-GB" sz="2000"/>
              <a:t>High meat quality</a:t>
            </a:r>
          </a:p>
          <a:p>
            <a:pPr marL="285750" indent="-285750">
              <a:buFontTx/>
              <a:buChar char="-"/>
            </a:pPr>
            <a:r>
              <a:rPr lang="en-GB" sz="2000"/>
              <a:t>High price</a:t>
            </a:r>
          </a:p>
        </p:txBody>
      </p:sp>
      <p:pic>
        <p:nvPicPr>
          <p:cNvPr id="5" name="Picture 4" descr="A group of chickens in a field&#10;&#10;AI-generated content may be incorrect.">
            <a:extLst>
              <a:ext uri="{FF2B5EF4-FFF2-40B4-BE49-F238E27FC236}">
                <a16:creationId xmlns:a16="http://schemas.microsoft.com/office/drawing/2014/main" id="{89B3B078-3812-F5F5-6556-6F6A9E71F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4" y="1666861"/>
            <a:ext cx="5396566" cy="3593622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1652A5C-E41F-A387-AB3E-F7637A916D5D}"/>
              </a:ext>
            </a:extLst>
          </p:cNvPr>
          <p:cNvSpPr/>
          <p:nvPr/>
        </p:nvSpPr>
        <p:spPr>
          <a:xfrm>
            <a:off x="1067585" y="5724023"/>
            <a:ext cx="936702" cy="4014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7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8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C283A-DF67-1F2B-46DC-BADE23C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D253D-9B78-AECB-3958-A57A2BB344FC}"/>
              </a:ext>
            </a:extLst>
          </p:cNvPr>
          <p:cNvSpPr txBox="1"/>
          <p:nvPr/>
        </p:nvSpPr>
        <p:spPr>
          <a:xfrm>
            <a:off x="838200" y="219372"/>
            <a:ext cx="6736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/>
              <a:t>Choice of exportation country</a:t>
            </a:r>
            <a:endParaRPr lang="fr-FR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B385E-8AF4-9C4A-B471-BF5061CBB852}"/>
              </a:ext>
            </a:extLst>
          </p:cNvPr>
          <p:cNvSpPr txBox="1"/>
          <p:nvPr/>
        </p:nvSpPr>
        <p:spPr>
          <a:xfrm>
            <a:off x="838200" y="927258"/>
            <a:ext cx="337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/>
              <a:t>Indicators of interest</a:t>
            </a:r>
            <a:endParaRPr lang="fr-FR" sz="2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A0430A-48D0-689D-97C0-A6F32175EC9A}"/>
              </a:ext>
            </a:extLst>
          </p:cNvPr>
          <p:cNvGrpSpPr/>
          <p:nvPr/>
        </p:nvGrpSpPr>
        <p:grpSpPr>
          <a:xfrm>
            <a:off x="543312" y="1629787"/>
            <a:ext cx="3782895" cy="3129989"/>
            <a:chOff x="715371" y="2446935"/>
            <a:chExt cx="3782895" cy="312998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67EBF88-7644-AFB5-CA8C-D344A4E5CF2B}"/>
                </a:ext>
              </a:extLst>
            </p:cNvPr>
            <p:cNvSpPr txBox="1"/>
            <p:nvPr/>
          </p:nvSpPr>
          <p:spPr>
            <a:xfrm>
              <a:off x="715371" y="3545599"/>
              <a:ext cx="378289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/>
            </a:p>
            <a:p>
              <a:r>
                <a:rPr lang="en-GB"/>
                <a:t>- GDP</a:t>
              </a:r>
              <a:r>
                <a:rPr lang="fr-FR"/>
                <a:t> in dollars</a:t>
              </a:r>
            </a:p>
            <a:p>
              <a:r>
                <a:rPr lang="fr-FR"/>
                <a:t>- Index of ease of business (2019)</a:t>
              </a:r>
            </a:p>
            <a:p>
              <a:r>
                <a:rPr lang="fr-FR"/>
                <a:t>- Logistics performance index (2018)</a:t>
              </a:r>
            </a:p>
            <a:p>
              <a:r>
                <a:rPr lang="fr-FR"/>
                <a:t>- Political stability index</a:t>
              </a:r>
            </a:p>
            <a:p>
              <a:r>
                <a:rPr lang="fr-FR"/>
                <a:t>- Population</a:t>
              </a:r>
            </a:p>
            <a:p>
              <a:r>
                <a:rPr lang="fr-FR"/>
                <a:t>- Consumer price index</a:t>
              </a:r>
            </a:p>
          </p:txBody>
        </p:sp>
        <p:pic>
          <p:nvPicPr>
            <p:cNvPr id="11" name="Picture 10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49019627-BE80-BBD0-F7BE-051617791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022" y="2446935"/>
              <a:ext cx="2333592" cy="131264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8C5351-903A-05F3-4063-80B4BBD78F2E}"/>
              </a:ext>
            </a:extLst>
          </p:cNvPr>
          <p:cNvGrpSpPr/>
          <p:nvPr/>
        </p:nvGrpSpPr>
        <p:grpSpPr>
          <a:xfrm>
            <a:off x="4642703" y="1719010"/>
            <a:ext cx="2682625" cy="2182010"/>
            <a:chOff x="4528845" y="2529898"/>
            <a:chExt cx="2682625" cy="21820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6A8D29-1592-838E-DB15-97EB96A76DF5}"/>
                </a:ext>
              </a:extLst>
            </p:cNvPr>
            <p:cNvSpPr txBox="1"/>
            <p:nvPr/>
          </p:nvSpPr>
          <p:spPr>
            <a:xfrm>
              <a:off x="4528845" y="3788578"/>
              <a:ext cx="26826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- Chicken consumption</a:t>
              </a:r>
            </a:p>
            <a:p>
              <a:r>
                <a:rPr lang="fr-FR"/>
                <a:t>- Chicken import quantity</a:t>
              </a:r>
            </a:p>
            <a:p>
              <a:r>
                <a:rPr lang="fr-FR"/>
                <a:t>- Chicken import value</a:t>
              </a:r>
            </a:p>
          </p:txBody>
        </p:sp>
        <p:pic>
          <p:nvPicPr>
            <p:cNvPr id="13" name="Picture 12" descr="A blue and white logo&#10;&#10;AI-generated content may be incorrect.">
              <a:extLst>
                <a:ext uri="{FF2B5EF4-FFF2-40B4-BE49-F238E27FC236}">
                  <a16:creationId xmlns:a16="http://schemas.microsoft.com/office/drawing/2014/main" id="{6CC72FE9-9D21-2CB2-836F-1D1FE2D84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588" y="2529898"/>
              <a:ext cx="1163137" cy="1163137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3D7BC53-19FD-781B-04BE-7212D701885E}"/>
              </a:ext>
            </a:extLst>
          </p:cNvPr>
          <p:cNvGrpSpPr/>
          <p:nvPr/>
        </p:nvGrpSpPr>
        <p:grpSpPr>
          <a:xfrm>
            <a:off x="322175" y="4858124"/>
            <a:ext cx="3342960" cy="1369648"/>
            <a:chOff x="7970204" y="1708964"/>
            <a:chExt cx="3342960" cy="13696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99C0E0-DA99-12EB-A4E2-38F4CF590F9D}"/>
                </a:ext>
              </a:extLst>
            </p:cNvPr>
            <p:cNvSpPr txBox="1"/>
            <p:nvPr/>
          </p:nvSpPr>
          <p:spPr>
            <a:xfrm>
              <a:off x="8210368" y="2709280"/>
              <a:ext cx="3102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- Corruption Perception index</a:t>
              </a:r>
              <a:endParaRPr lang="en-GB"/>
            </a:p>
          </p:txBody>
        </p:sp>
        <p:pic>
          <p:nvPicPr>
            <p:cNvPr id="15" name="Picture 14" descr="A logo with blue text&#10;&#10;AI-generated content may be incorrect.">
              <a:extLst>
                <a:ext uri="{FF2B5EF4-FFF2-40B4-BE49-F238E27FC236}">
                  <a16:creationId xmlns:a16="http://schemas.microsoft.com/office/drawing/2014/main" id="{45B01753-AC3A-E545-1D56-16B2FE080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7" t="32657" r="12233" b="30196"/>
            <a:stretch/>
          </p:blipFill>
          <p:spPr>
            <a:xfrm>
              <a:off x="7970204" y="1708964"/>
              <a:ext cx="3318553" cy="99566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D4EC97-40FA-954B-8623-181C7C8B5B88}"/>
              </a:ext>
            </a:extLst>
          </p:cNvPr>
          <p:cNvGrpSpPr/>
          <p:nvPr/>
        </p:nvGrpSpPr>
        <p:grpSpPr>
          <a:xfrm>
            <a:off x="4764312" y="4153892"/>
            <a:ext cx="3266745" cy="1883889"/>
            <a:chOff x="8210368" y="3693035"/>
            <a:chExt cx="3266745" cy="18838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89855F-48D8-14EE-6C13-671DEF8D8EDC}"/>
                </a:ext>
              </a:extLst>
            </p:cNvPr>
            <p:cNvSpPr txBox="1"/>
            <p:nvPr/>
          </p:nvSpPr>
          <p:spPr>
            <a:xfrm>
              <a:off x="8210368" y="4930593"/>
              <a:ext cx="326674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- Share of customer expenditure spent on food</a:t>
              </a:r>
              <a:endParaRPr lang="fr-FR"/>
            </a:p>
          </p:txBody>
        </p:sp>
        <p:pic>
          <p:nvPicPr>
            <p:cNvPr id="17" name="Picture 16" descr="A logo on a black background&#10;&#10;AI-generated content may be incorrect.">
              <a:extLst>
                <a:ext uri="{FF2B5EF4-FFF2-40B4-BE49-F238E27FC236}">
                  <a16:creationId xmlns:a16="http://schemas.microsoft.com/office/drawing/2014/main" id="{5D127777-EA60-2177-A80C-278BC92C3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368" y="3693035"/>
              <a:ext cx="2682625" cy="1507635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B75BCCB-97BF-E8A6-5F34-D83AF2FC0D2D}"/>
              </a:ext>
            </a:extLst>
          </p:cNvPr>
          <p:cNvGrpSpPr/>
          <p:nvPr/>
        </p:nvGrpSpPr>
        <p:grpSpPr>
          <a:xfrm>
            <a:off x="8227734" y="1630979"/>
            <a:ext cx="3128797" cy="3451962"/>
            <a:chOff x="8227734" y="1630979"/>
            <a:chExt cx="3128797" cy="34519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06E526-6975-EA37-828C-E922C57EA16B}"/>
                </a:ext>
              </a:extLst>
            </p:cNvPr>
            <p:cNvSpPr txBox="1"/>
            <p:nvPr/>
          </p:nvSpPr>
          <p:spPr>
            <a:xfrm>
              <a:off x="9084693" y="3026349"/>
              <a:ext cx="14148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/>
                <a:t>Year 2021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32A62A-0240-B9CF-6EAD-F2F58C4AB230}"/>
                </a:ext>
              </a:extLst>
            </p:cNvPr>
            <p:cNvSpPr txBox="1"/>
            <p:nvPr/>
          </p:nvSpPr>
          <p:spPr>
            <a:xfrm>
              <a:off x="8288844" y="4436610"/>
              <a:ext cx="30342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/>
                <a:t>Last year before geopolitical mess</a:t>
              </a:r>
              <a:endParaRPr lang="fr-FR"/>
            </a:p>
          </p:txBody>
        </p:sp>
        <p:pic>
          <p:nvPicPr>
            <p:cNvPr id="28" name="Graphic 27" descr="Flip calendar with solid fill">
              <a:extLst>
                <a:ext uri="{FF2B5EF4-FFF2-40B4-BE49-F238E27FC236}">
                  <a16:creationId xmlns:a16="http://schemas.microsoft.com/office/drawing/2014/main" id="{E4460E00-DDBC-F737-B3AE-A43384E92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7734" y="1630979"/>
              <a:ext cx="3128797" cy="3128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9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16E9-81FD-5734-9098-C02758CC7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DC9DC1-E588-2668-1D37-28D7B218B425}"/>
              </a:ext>
            </a:extLst>
          </p:cNvPr>
          <p:cNvSpPr txBox="1"/>
          <p:nvPr/>
        </p:nvSpPr>
        <p:spPr>
          <a:xfrm>
            <a:off x="838200" y="219372"/>
            <a:ext cx="6810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/>
              <a:t>Data cleaning and completion</a:t>
            </a:r>
            <a:endParaRPr lang="fr-FR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3EE65-C4D6-F727-ED37-4C3F2FCEE8BD}"/>
              </a:ext>
            </a:extLst>
          </p:cNvPr>
          <p:cNvSpPr txBox="1"/>
          <p:nvPr/>
        </p:nvSpPr>
        <p:spPr>
          <a:xfrm>
            <a:off x="838200" y="927258"/>
            <a:ext cx="616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The final table has 181 rows and 13 columns  </a:t>
            </a:r>
            <a:endParaRPr lang="fr-FR" sz="2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87A8B6-FAE5-CB74-CCDC-6CFF3385B252}"/>
              </a:ext>
            </a:extLst>
          </p:cNvPr>
          <p:cNvGrpSpPr/>
          <p:nvPr/>
        </p:nvGrpSpPr>
        <p:grpSpPr>
          <a:xfrm>
            <a:off x="950360" y="2133665"/>
            <a:ext cx="4412750" cy="954107"/>
            <a:chOff x="950360" y="2133665"/>
            <a:chExt cx="4412750" cy="9541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9E43A2B-F4D6-5EC3-EFBE-C2543A215EE9}"/>
                </a:ext>
              </a:extLst>
            </p:cNvPr>
            <p:cNvSpPr txBox="1"/>
            <p:nvPr/>
          </p:nvSpPr>
          <p:spPr>
            <a:xfrm>
              <a:off x="2144393" y="2133665"/>
              <a:ext cx="321871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1"/>
                <a:t>Indicator removal</a:t>
              </a:r>
              <a:endParaRPr lang="en-US" sz="2000"/>
            </a:p>
            <a:p>
              <a:r>
                <a:rPr lang="en-US"/>
                <a:t>Share of customer expenditure spent on food</a:t>
              </a:r>
              <a:endParaRPr lang="fr-FR"/>
            </a:p>
          </p:txBody>
        </p:sp>
        <p:pic>
          <p:nvPicPr>
            <p:cNvPr id="13" name="Graphic 12" descr="Table with solid fill">
              <a:extLst>
                <a:ext uri="{FF2B5EF4-FFF2-40B4-BE49-F238E27FC236}">
                  <a16:creationId xmlns:a16="http://schemas.microsoft.com/office/drawing/2014/main" id="{543857D7-A30C-E693-2E1A-AF2783F9D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0360" y="2153644"/>
              <a:ext cx="914400" cy="9144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85DAF2-F0C2-DF99-92B9-6C8304D51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139" y="2188575"/>
              <a:ext cx="0" cy="8425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EA4150-4CF7-EC63-EC45-AAFEE9F16AB4}"/>
              </a:ext>
            </a:extLst>
          </p:cNvPr>
          <p:cNvGrpSpPr/>
          <p:nvPr/>
        </p:nvGrpSpPr>
        <p:grpSpPr>
          <a:xfrm>
            <a:off x="950360" y="3318137"/>
            <a:ext cx="4022332" cy="914400"/>
            <a:chOff x="950360" y="3410603"/>
            <a:chExt cx="4022332" cy="9144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33EFBE-5706-D35C-A360-064B8A75F857}"/>
                </a:ext>
              </a:extLst>
            </p:cNvPr>
            <p:cNvSpPr txBox="1"/>
            <p:nvPr/>
          </p:nvSpPr>
          <p:spPr>
            <a:xfrm>
              <a:off x="2144393" y="3541387"/>
              <a:ext cx="28282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1"/>
                <a:t>Rows removal</a:t>
              </a:r>
            </a:p>
            <a:p>
              <a:r>
                <a:rPr lang="en-GB" sz="1600"/>
                <a:t> 67 with more than 2 NAs</a:t>
              </a:r>
            </a:p>
          </p:txBody>
        </p:sp>
        <p:pic>
          <p:nvPicPr>
            <p:cNvPr id="19" name="Graphic 18" descr="Table with solid fill">
              <a:extLst>
                <a:ext uri="{FF2B5EF4-FFF2-40B4-BE49-F238E27FC236}">
                  <a16:creationId xmlns:a16="http://schemas.microsoft.com/office/drawing/2014/main" id="{3E4A8019-5928-4C9E-14E5-D1D8C8ED3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0360" y="3410603"/>
              <a:ext cx="914400" cy="9144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7355D7-CA2C-6DD5-E4B6-CD27F9314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360" y="4029116"/>
              <a:ext cx="91440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A24D06-201A-2C22-2454-51E20D0EA145}"/>
              </a:ext>
            </a:extLst>
          </p:cNvPr>
          <p:cNvGrpSpPr/>
          <p:nvPr/>
        </p:nvGrpSpPr>
        <p:grpSpPr>
          <a:xfrm>
            <a:off x="995039" y="4390310"/>
            <a:ext cx="3808287" cy="914398"/>
            <a:chOff x="995039" y="4390310"/>
            <a:chExt cx="3808287" cy="9143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4F01A2-287B-2E05-9C82-0C9048171A4E}"/>
                </a:ext>
              </a:extLst>
            </p:cNvPr>
            <p:cNvSpPr txBox="1"/>
            <p:nvPr/>
          </p:nvSpPr>
          <p:spPr>
            <a:xfrm>
              <a:off x="2144393" y="4527920"/>
              <a:ext cx="265893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Fill missing  values</a:t>
              </a:r>
            </a:p>
            <a:p>
              <a:r>
                <a:rPr lang="fr-FR"/>
                <a:t>Random Forest predictor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A2DC11-D9CB-E683-85D1-B38C4A76A991}"/>
                </a:ext>
              </a:extLst>
            </p:cNvPr>
            <p:cNvGrpSpPr/>
            <p:nvPr/>
          </p:nvGrpSpPr>
          <p:grpSpPr>
            <a:xfrm>
              <a:off x="995039" y="4390310"/>
              <a:ext cx="914398" cy="914398"/>
              <a:chOff x="995039" y="4390310"/>
              <a:chExt cx="914398" cy="91439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B89DA86-9099-1FD5-4E2A-A8DEFD3702F2}"/>
                  </a:ext>
                </a:extLst>
              </p:cNvPr>
              <p:cNvSpPr/>
              <p:nvPr/>
            </p:nvSpPr>
            <p:spPr>
              <a:xfrm>
                <a:off x="1576070" y="4784326"/>
                <a:ext cx="208280" cy="1263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71BE17-25A8-4F97-6EEE-DA40A0773A0D}"/>
                  </a:ext>
                </a:extLst>
              </p:cNvPr>
              <p:cNvSpPr/>
              <p:nvPr/>
            </p:nvSpPr>
            <p:spPr>
              <a:xfrm>
                <a:off x="1348098" y="4937165"/>
                <a:ext cx="208280" cy="12636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5" name="Graphic 24" descr="Table with solid fill">
                <a:extLst>
                  <a:ext uri="{FF2B5EF4-FFF2-40B4-BE49-F238E27FC236}">
                    <a16:creationId xmlns:a16="http://schemas.microsoft.com/office/drawing/2014/main" id="{02038661-E525-4AE1-6C42-768FFFC9C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95039" y="4390310"/>
                <a:ext cx="914398" cy="914398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887B3D-715C-1650-7A4D-4705808C5ECC}"/>
              </a:ext>
            </a:extLst>
          </p:cNvPr>
          <p:cNvGrpSpPr/>
          <p:nvPr/>
        </p:nvGrpSpPr>
        <p:grpSpPr>
          <a:xfrm>
            <a:off x="6312421" y="1994299"/>
            <a:ext cx="5545200" cy="1231106"/>
            <a:chOff x="6312421" y="1994299"/>
            <a:chExt cx="5545200" cy="12311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021F20-A046-FC96-7E78-BFDE31BDC2E9}"/>
                </a:ext>
              </a:extLst>
            </p:cNvPr>
            <p:cNvGrpSpPr/>
            <p:nvPr/>
          </p:nvGrpSpPr>
          <p:grpSpPr>
            <a:xfrm>
              <a:off x="6312421" y="2153646"/>
              <a:ext cx="1371597" cy="914398"/>
              <a:chOff x="7969480" y="2112634"/>
              <a:chExt cx="1371597" cy="914398"/>
            </a:xfrm>
          </p:grpSpPr>
          <p:pic>
            <p:nvPicPr>
              <p:cNvPr id="8" name="Graphic 7" descr="Table with solid fill">
                <a:extLst>
                  <a:ext uri="{FF2B5EF4-FFF2-40B4-BE49-F238E27FC236}">
                    <a16:creationId xmlns:a16="http://schemas.microsoft.com/office/drawing/2014/main" id="{113E50D4-FC9F-EF07-0B51-540A855DB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5207"/>
              <a:stretch/>
            </p:blipFill>
            <p:spPr>
              <a:xfrm>
                <a:off x="8657167" y="2112634"/>
                <a:ext cx="683910" cy="914398"/>
              </a:xfrm>
              <a:prstGeom prst="rect">
                <a:avLst/>
              </a:prstGeom>
            </p:spPr>
          </p:pic>
          <p:pic>
            <p:nvPicPr>
              <p:cNvPr id="6" name="Graphic 5" descr="Table with solid fill">
                <a:extLst>
                  <a:ext uri="{FF2B5EF4-FFF2-40B4-BE49-F238E27FC236}">
                    <a16:creationId xmlns:a16="http://schemas.microsoft.com/office/drawing/2014/main" id="{273BA36F-6E01-CC61-F0AD-BBFE5A8E9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12293"/>
              <a:stretch/>
            </p:blipFill>
            <p:spPr>
              <a:xfrm>
                <a:off x="7969480" y="2112634"/>
                <a:ext cx="801987" cy="914398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F428C6-343A-33B8-6B7D-4EA161D68B02}"/>
                </a:ext>
              </a:extLst>
            </p:cNvPr>
            <p:cNvSpPr txBox="1"/>
            <p:nvPr/>
          </p:nvSpPr>
          <p:spPr>
            <a:xfrm>
              <a:off x="7802095" y="1994299"/>
              <a:ext cx="4055526" cy="12311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1"/>
                <a:t>Calculate new indicators</a:t>
              </a:r>
              <a:endParaRPr lang="en-US" sz="2000"/>
            </a:p>
            <a:p>
              <a:pPr marL="285750" indent="-285750">
                <a:buFontTx/>
                <a:buChar char="-"/>
              </a:pPr>
              <a:r>
                <a:rPr lang="en-US"/>
                <a:t>GDP per capita</a:t>
              </a:r>
            </a:p>
            <a:p>
              <a:pPr marL="285750" indent="-285750">
                <a:buFontTx/>
                <a:buChar char="-"/>
              </a:pPr>
              <a:r>
                <a:rPr lang="en-US"/>
                <a:t>Chicken import price</a:t>
              </a:r>
            </a:p>
            <a:p>
              <a:pPr marL="285750" indent="-285750">
                <a:buFontTx/>
                <a:buChar char="-"/>
              </a:pPr>
              <a:r>
                <a:rPr lang="en-US"/>
                <a:t>Chicken consumption per capita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D24814-014F-3A45-505D-02C2DA11B1F8}"/>
              </a:ext>
            </a:extLst>
          </p:cNvPr>
          <p:cNvGrpSpPr/>
          <p:nvPr/>
        </p:nvGrpSpPr>
        <p:grpSpPr>
          <a:xfrm>
            <a:off x="6312421" y="4136602"/>
            <a:ext cx="4458552" cy="1295447"/>
            <a:chOff x="6244700" y="3909581"/>
            <a:chExt cx="4458552" cy="12954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25EAD9-4E76-2791-D533-315FE5A597F1}"/>
                </a:ext>
              </a:extLst>
            </p:cNvPr>
            <p:cNvGrpSpPr/>
            <p:nvPr/>
          </p:nvGrpSpPr>
          <p:grpSpPr>
            <a:xfrm>
              <a:off x="6244700" y="3909581"/>
              <a:ext cx="2170142" cy="1295447"/>
              <a:chOff x="6244700" y="3909581"/>
              <a:chExt cx="2170142" cy="1295447"/>
            </a:xfrm>
          </p:grpSpPr>
          <p:pic>
            <p:nvPicPr>
              <p:cNvPr id="10" name="Graphic 9" descr="Table with solid fill">
                <a:extLst>
                  <a:ext uri="{FF2B5EF4-FFF2-40B4-BE49-F238E27FC236}">
                    <a16:creationId xmlns:a16="http://schemas.microsoft.com/office/drawing/2014/main" id="{275E4E3A-7B01-BA03-514E-EA349E492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72572" y="4290630"/>
                <a:ext cx="914398" cy="91439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61CB78-81E4-A335-45E4-1B8EC04BFD0E}"/>
                  </a:ext>
                </a:extLst>
              </p:cNvPr>
              <p:cNvSpPr txBox="1"/>
              <p:nvPr/>
            </p:nvSpPr>
            <p:spPr>
              <a:xfrm>
                <a:off x="6244700" y="3909581"/>
                <a:ext cx="217014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000" b="1"/>
                  <a:t>Raw values table</a:t>
                </a:r>
                <a:endParaRPr lang="en-US" sz="20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6E925B8-1E86-BED1-B89D-D5BDE9D1F58B}"/>
                </a:ext>
              </a:extLst>
            </p:cNvPr>
            <p:cNvGrpSpPr/>
            <p:nvPr/>
          </p:nvGrpSpPr>
          <p:grpSpPr>
            <a:xfrm>
              <a:off x="9042714" y="3909581"/>
              <a:ext cx="1660538" cy="1295447"/>
              <a:chOff x="9328462" y="3909581"/>
              <a:chExt cx="1660538" cy="1295447"/>
            </a:xfrm>
          </p:grpSpPr>
          <p:pic>
            <p:nvPicPr>
              <p:cNvPr id="15" name="Graphic 14" descr="Table with solid fill">
                <a:extLst>
                  <a:ext uri="{FF2B5EF4-FFF2-40B4-BE49-F238E27FC236}">
                    <a16:creationId xmlns:a16="http://schemas.microsoft.com/office/drawing/2014/main" id="{5BCC5626-6406-AB62-3133-1AC6C668B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01532" y="4290630"/>
                <a:ext cx="914398" cy="91439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93F6EF-18BB-1157-5E59-F9566D2D3B5C}"/>
                  </a:ext>
                </a:extLst>
              </p:cNvPr>
              <p:cNvSpPr txBox="1"/>
              <p:nvPr/>
            </p:nvSpPr>
            <p:spPr>
              <a:xfrm>
                <a:off x="9328462" y="3909581"/>
                <a:ext cx="16605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000" b="1"/>
                  <a:t>Scaled table</a:t>
                </a:r>
                <a:endParaRPr lang="en-US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16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4BF64-E66A-F500-5EC2-1347E81D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28" t="16921"/>
          <a:stretch/>
        </p:blipFill>
        <p:spPr>
          <a:xfrm>
            <a:off x="1937376" y="1393109"/>
            <a:ext cx="5295183" cy="52455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B4F631-B69E-8FEA-4509-EB9F5285AE70}"/>
              </a:ext>
            </a:extLst>
          </p:cNvPr>
          <p:cNvSpPr txBox="1"/>
          <p:nvPr/>
        </p:nvSpPr>
        <p:spPr>
          <a:xfrm>
            <a:off x="857949" y="774887"/>
            <a:ext cx="636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Two main groups of variables are clearly visible</a:t>
            </a:r>
            <a:endParaRPr lang="fr-FR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3F4D4-3CCB-71CB-4E82-7553F5DB464A}"/>
              </a:ext>
            </a:extLst>
          </p:cNvPr>
          <p:cNvSpPr txBox="1"/>
          <p:nvPr/>
        </p:nvSpPr>
        <p:spPr>
          <a:xfrm>
            <a:off x="838200" y="219372"/>
            <a:ext cx="638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Correlations between variables</a:t>
            </a:r>
            <a:endParaRPr lang="fr-FR" sz="36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172782-29A9-9B72-0D05-632129225F05}"/>
              </a:ext>
            </a:extLst>
          </p:cNvPr>
          <p:cNvGrpSpPr/>
          <p:nvPr/>
        </p:nvGrpSpPr>
        <p:grpSpPr>
          <a:xfrm>
            <a:off x="6940040" y="1848397"/>
            <a:ext cx="3817002" cy="3473935"/>
            <a:chOff x="6940040" y="1848397"/>
            <a:chExt cx="3817002" cy="347393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DBE3727E-71F8-2664-9BA2-9B0F54759B7C}"/>
                </a:ext>
              </a:extLst>
            </p:cNvPr>
            <p:cNvSpPr/>
            <p:nvPr/>
          </p:nvSpPr>
          <p:spPr>
            <a:xfrm>
              <a:off x="7012992" y="4137590"/>
              <a:ext cx="379977" cy="1184742"/>
            </a:xfrm>
            <a:prstGeom prst="rightBrace">
              <a:avLst>
                <a:gd name="adj1" fmla="val 33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A092F-E4F9-58FA-F492-82AF802A8EDC}"/>
                </a:ext>
              </a:extLst>
            </p:cNvPr>
            <p:cNvSpPr/>
            <p:nvPr/>
          </p:nvSpPr>
          <p:spPr>
            <a:xfrm>
              <a:off x="6940040" y="1848397"/>
              <a:ext cx="689035" cy="2397377"/>
            </a:xfrm>
            <a:custGeom>
              <a:avLst/>
              <a:gdLst>
                <a:gd name="connsiteX0" fmla="*/ 0 w 773797"/>
                <a:gd name="connsiteY0" fmla="*/ 0 h 2722651"/>
                <a:gd name="connsiteX1" fmla="*/ 544530 w 773797"/>
                <a:gd name="connsiteY1" fmla="*/ 246579 h 2722651"/>
                <a:gd name="connsiteX2" fmla="*/ 770562 w 773797"/>
                <a:gd name="connsiteY2" fmla="*/ 1212350 h 2722651"/>
                <a:gd name="connsiteX3" fmla="*/ 657546 w 773797"/>
                <a:gd name="connsiteY3" fmla="*/ 2250040 h 2722651"/>
                <a:gd name="connsiteX4" fmla="*/ 380144 w 773797"/>
                <a:gd name="connsiteY4" fmla="*/ 2722651 h 272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797" h="2722651">
                  <a:moveTo>
                    <a:pt x="0" y="0"/>
                  </a:moveTo>
                  <a:cubicBezTo>
                    <a:pt x="208051" y="22260"/>
                    <a:pt x="416103" y="44521"/>
                    <a:pt x="544530" y="246579"/>
                  </a:cubicBezTo>
                  <a:cubicBezTo>
                    <a:pt x="672957" y="448637"/>
                    <a:pt x="751726" y="878440"/>
                    <a:pt x="770562" y="1212350"/>
                  </a:cubicBezTo>
                  <a:cubicBezTo>
                    <a:pt x="789398" y="1546260"/>
                    <a:pt x="722616" y="1998323"/>
                    <a:pt x="657546" y="2250040"/>
                  </a:cubicBezTo>
                  <a:cubicBezTo>
                    <a:pt x="592476" y="2501757"/>
                    <a:pt x="486310" y="2612204"/>
                    <a:pt x="380144" y="2722651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6EE921-5F9D-338C-6EC7-B5FEF3C9A188}"/>
                </a:ext>
              </a:extLst>
            </p:cNvPr>
            <p:cNvSpPr txBox="1"/>
            <p:nvPr/>
          </p:nvSpPr>
          <p:spPr>
            <a:xfrm>
              <a:off x="7397236" y="4443605"/>
              <a:ext cx="379977" cy="514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/>
                <a:t>A</a:t>
              </a:r>
              <a:endParaRPr lang="fr-FR" sz="32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47E56E-81BC-D3FA-B431-0BE041A5281B}"/>
                </a:ext>
              </a:extLst>
            </p:cNvPr>
            <p:cNvSpPr txBox="1"/>
            <p:nvPr/>
          </p:nvSpPr>
          <p:spPr>
            <a:xfrm>
              <a:off x="7890552" y="4401837"/>
              <a:ext cx="2866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Country economic organization and efficiency</a:t>
              </a:r>
              <a:endParaRPr lang="fr-F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0B7569-915D-3301-5269-B6209B8C9C4F}"/>
              </a:ext>
            </a:extLst>
          </p:cNvPr>
          <p:cNvGrpSpPr/>
          <p:nvPr/>
        </p:nvGrpSpPr>
        <p:grpSpPr>
          <a:xfrm>
            <a:off x="6880625" y="2002192"/>
            <a:ext cx="3876417" cy="1492707"/>
            <a:chOff x="6880625" y="2002192"/>
            <a:chExt cx="3876417" cy="149270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C69BECB2-41B3-80D9-88E6-192A98FFDD32}"/>
                </a:ext>
              </a:extLst>
            </p:cNvPr>
            <p:cNvSpPr/>
            <p:nvPr/>
          </p:nvSpPr>
          <p:spPr>
            <a:xfrm>
              <a:off x="6880625" y="2002192"/>
              <a:ext cx="365949" cy="1492707"/>
            </a:xfrm>
            <a:prstGeom prst="rightBrace">
              <a:avLst>
                <a:gd name="adj1" fmla="val 33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673050-6E2D-7B42-4153-B6ECBED4C1EB}"/>
                </a:ext>
              </a:extLst>
            </p:cNvPr>
            <p:cNvSpPr txBox="1"/>
            <p:nvPr/>
          </p:nvSpPr>
          <p:spPr>
            <a:xfrm>
              <a:off x="7217893" y="2468787"/>
              <a:ext cx="385686" cy="514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/>
                <a:t>B</a:t>
              </a:r>
              <a:endParaRPr lang="fr-FR" sz="3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2061FB-5556-F176-E88F-5670C582D305}"/>
                </a:ext>
              </a:extLst>
            </p:cNvPr>
            <p:cNvSpPr txBox="1"/>
            <p:nvPr/>
          </p:nvSpPr>
          <p:spPr>
            <a:xfrm>
              <a:off x="7890552" y="2554186"/>
              <a:ext cx="2866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Country population size</a:t>
              </a:r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4952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EB5BF-C139-DCD5-5FCA-EC1C6580B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95FA0-F071-8A3B-4072-F5A29A37AEED}"/>
              </a:ext>
            </a:extLst>
          </p:cNvPr>
          <p:cNvSpPr txBox="1"/>
          <p:nvPr/>
        </p:nvSpPr>
        <p:spPr>
          <a:xfrm>
            <a:off x="838200" y="219372"/>
            <a:ext cx="711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Number of components of the PCA</a:t>
            </a:r>
            <a:endParaRPr lang="fr-FR" sz="3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5EEC0-3759-668E-8CD5-BFBE9243C119}"/>
              </a:ext>
            </a:extLst>
          </p:cNvPr>
          <p:cNvSpPr txBox="1"/>
          <p:nvPr/>
        </p:nvSpPr>
        <p:spPr>
          <a:xfrm>
            <a:off x="838200" y="797288"/>
            <a:ext cx="4795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5 PC explain 80%+ of the variability</a:t>
            </a:r>
            <a:endParaRPr lang="fr-FR" sz="2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B9578D-FA03-3DCE-4C2D-F189052BC17B}"/>
              </a:ext>
            </a:extLst>
          </p:cNvPr>
          <p:cNvGrpSpPr/>
          <p:nvPr/>
        </p:nvGrpSpPr>
        <p:grpSpPr>
          <a:xfrm>
            <a:off x="670011" y="1719473"/>
            <a:ext cx="4789986" cy="4443462"/>
            <a:chOff x="612884" y="1473253"/>
            <a:chExt cx="4789986" cy="4443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80FA60-56D1-E07F-E68A-A3CB10A81198}"/>
                </a:ext>
              </a:extLst>
            </p:cNvPr>
            <p:cNvGrpSpPr/>
            <p:nvPr/>
          </p:nvGrpSpPr>
          <p:grpSpPr>
            <a:xfrm>
              <a:off x="612884" y="1473253"/>
              <a:ext cx="4789986" cy="4245077"/>
              <a:chOff x="685263" y="1710109"/>
              <a:chExt cx="4495245" cy="398386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2C0B730-0365-4718-AA34-0229A7880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5263" y="1710109"/>
                <a:ext cx="4495245" cy="3679019"/>
              </a:xfrm>
              <a:prstGeom prst="rect">
                <a:avLst/>
              </a:prstGeom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36CA39A-05AA-BA39-B7EA-C0A1ACA02B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9896" y="3549618"/>
                <a:ext cx="0" cy="214435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7121A8-A303-8A58-656A-4DF965147590}"/>
                </a:ext>
              </a:extLst>
            </p:cNvPr>
            <p:cNvSpPr txBox="1"/>
            <p:nvPr/>
          </p:nvSpPr>
          <p:spPr>
            <a:xfrm>
              <a:off x="1892154" y="5393495"/>
              <a:ext cx="2231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/>
                <a:t>Elbow at PC3</a:t>
              </a:r>
              <a:endParaRPr lang="fr-FR" sz="28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886DDB-D79F-8FF6-3011-A8009B859C0F}"/>
              </a:ext>
            </a:extLst>
          </p:cNvPr>
          <p:cNvGrpSpPr/>
          <p:nvPr/>
        </p:nvGrpSpPr>
        <p:grpSpPr>
          <a:xfrm>
            <a:off x="6037009" y="1719473"/>
            <a:ext cx="5009926" cy="3929073"/>
            <a:chOff x="5871061" y="1710109"/>
            <a:chExt cx="4747693" cy="367388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4BD426-2F44-5A3D-7528-374A3A350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1061" y="1710109"/>
              <a:ext cx="4747693" cy="3673882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F7E4A3-5FFB-BD80-0893-8B9E8C5ED4FF}"/>
                </a:ext>
              </a:extLst>
            </p:cNvPr>
            <p:cNvSpPr/>
            <p:nvPr/>
          </p:nvSpPr>
          <p:spPr>
            <a:xfrm>
              <a:off x="6964680" y="3205537"/>
              <a:ext cx="563880" cy="269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136645-38E7-CA69-54E7-E7A3E9BC62E0}"/>
                </a:ext>
              </a:extLst>
            </p:cNvPr>
            <p:cNvSpPr/>
            <p:nvPr/>
          </p:nvSpPr>
          <p:spPr>
            <a:xfrm>
              <a:off x="7549108" y="2568419"/>
              <a:ext cx="563880" cy="269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2F31B5C-BC84-4EAF-7316-8DD9AC25CEB1}"/>
              </a:ext>
            </a:extLst>
          </p:cNvPr>
          <p:cNvSpPr txBox="1"/>
          <p:nvPr/>
        </p:nvSpPr>
        <p:spPr>
          <a:xfrm>
            <a:off x="6635487" y="5648546"/>
            <a:ext cx="4081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We want more than 80% of variability, so we go until PC5.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17031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EB2C-08F3-70BD-64A0-C1D8198A0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BEB7C3-C2DC-AC17-4430-F72BD37A7B8F}"/>
              </a:ext>
            </a:extLst>
          </p:cNvPr>
          <p:cNvSpPr txBox="1"/>
          <p:nvPr/>
        </p:nvSpPr>
        <p:spPr>
          <a:xfrm>
            <a:off x="838200" y="950033"/>
            <a:ext cx="5942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/>
              <a:t>Concrete (and imperfect) equivalents</a:t>
            </a:r>
            <a:endParaRPr lang="fr-FR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6FE83-7046-6545-98F9-B9673F1B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96" y="1898052"/>
            <a:ext cx="5105104" cy="4765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6327D-1F4A-BEBD-A44B-95D66F70E502}"/>
              </a:ext>
            </a:extLst>
          </p:cNvPr>
          <p:cNvSpPr txBox="1"/>
          <p:nvPr/>
        </p:nvSpPr>
        <p:spPr>
          <a:xfrm>
            <a:off x="838200" y="219372"/>
            <a:ext cx="4791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/>
              <a:t>Understand the PC</a:t>
            </a:r>
            <a:endParaRPr lang="fr-FR" sz="4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EA2FD0-8E52-3480-84D4-F0087E5467C0}"/>
              </a:ext>
            </a:extLst>
          </p:cNvPr>
          <p:cNvGrpSpPr/>
          <p:nvPr/>
        </p:nvGrpSpPr>
        <p:grpSpPr>
          <a:xfrm>
            <a:off x="6780852" y="3542506"/>
            <a:ext cx="4914900" cy="2246026"/>
            <a:chOff x="6780852" y="3542506"/>
            <a:chExt cx="4914900" cy="22460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4B7F57-E702-57DA-C4C1-34FF7B39A731}"/>
                </a:ext>
              </a:extLst>
            </p:cNvPr>
            <p:cNvSpPr txBox="1"/>
            <p:nvPr/>
          </p:nvSpPr>
          <p:spPr>
            <a:xfrm>
              <a:off x="6780852" y="3542506"/>
              <a:ext cx="463109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/>
                <a:t>PC3</a:t>
              </a:r>
              <a:r>
                <a:rPr lang="en-US" sz="2000"/>
                <a:t>: Price of imported goods in general.</a:t>
              </a:r>
              <a:endParaRPr lang="fr-FR" sz="2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474405-AEE2-0974-0FBB-DB8B766D0998}"/>
                </a:ext>
              </a:extLst>
            </p:cNvPr>
            <p:cNvSpPr txBox="1"/>
            <p:nvPr/>
          </p:nvSpPr>
          <p:spPr>
            <a:xfrm>
              <a:off x="6780852" y="4157688"/>
              <a:ext cx="49149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/>
                <a:t>PC4</a:t>
              </a:r>
              <a:r>
                <a:rPr lang="en-US" sz="2000"/>
                <a:t>: Low chicken production (low consumption despite higher imports).</a:t>
              </a:r>
              <a:endParaRPr lang="fr-FR" sz="2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01B0F2-5849-BEDB-88D7-DD129E82657F}"/>
                </a:ext>
              </a:extLst>
            </p:cNvPr>
            <p:cNvSpPr txBox="1"/>
            <p:nvPr/>
          </p:nvSpPr>
          <p:spPr>
            <a:xfrm>
              <a:off x="6780852" y="5080646"/>
              <a:ext cx="463109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/>
                <a:t>PC5</a:t>
              </a:r>
              <a:r>
                <a:rPr lang="en-US" sz="2000"/>
                <a:t>: Countries with high overall prices and chicken consumption.</a:t>
              </a:r>
              <a:endParaRPr lang="fr-FR" sz="200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3D3549-4AB3-85BE-511A-92E0B03E0B75}"/>
              </a:ext>
            </a:extLst>
          </p:cNvPr>
          <p:cNvGrpSpPr/>
          <p:nvPr/>
        </p:nvGrpSpPr>
        <p:grpSpPr>
          <a:xfrm>
            <a:off x="1177610" y="1407842"/>
            <a:ext cx="10518143" cy="1198096"/>
            <a:chOff x="1177610" y="1407842"/>
            <a:chExt cx="10518143" cy="11980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9E11CA-B309-35A9-724D-C7E21741D630}"/>
                </a:ext>
              </a:extLst>
            </p:cNvPr>
            <p:cNvSpPr txBox="1"/>
            <p:nvPr/>
          </p:nvSpPr>
          <p:spPr>
            <a:xfrm>
              <a:off x="6780853" y="1898052"/>
              <a:ext cx="4914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PC1</a:t>
              </a:r>
              <a:r>
                <a:rPr lang="en-US" sz="2000"/>
                <a:t>: Performance and organization of the economy.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D0E5BA-2F8F-053E-525E-EDBA80E783EC}"/>
                </a:ext>
              </a:extLst>
            </p:cNvPr>
            <p:cNvSpPr txBox="1"/>
            <p:nvPr/>
          </p:nvSpPr>
          <p:spPr>
            <a:xfrm>
              <a:off x="1177610" y="1407842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/>
                <a:t>A</a:t>
              </a:r>
              <a:endParaRPr lang="fr-FR" sz="32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FADBE6-39EB-BF79-9EE3-56FC345C057B}"/>
              </a:ext>
            </a:extLst>
          </p:cNvPr>
          <p:cNvGrpSpPr/>
          <p:nvPr/>
        </p:nvGrpSpPr>
        <p:grpSpPr>
          <a:xfrm>
            <a:off x="1730190" y="1417114"/>
            <a:ext cx="9607325" cy="1804006"/>
            <a:chOff x="1730190" y="1417114"/>
            <a:chExt cx="9607325" cy="18040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837066-FF12-815E-2BC7-E62E2C46EB0F}"/>
                </a:ext>
              </a:extLst>
            </p:cNvPr>
            <p:cNvSpPr txBox="1"/>
            <p:nvPr/>
          </p:nvSpPr>
          <p:spPr>
            <a:xfrm>
              <a:off x="6780852" y="2821010"/>
              <a:ext cx="455666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/>
                <a:t>PC2</a:t>
              </a:r>
              <a:r>
                <a:rPr lang="en-US" sz="2000"/>
                <a:t>: Country population size.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4092F7-64B9-14BC-EA8B-FAE99CF62CDA}"/>
                </a:ext>
              </a:extLst>
            </p:cNvPr>
            <p:cNvSpPr txBox="1"/>
            <p:nvPr/>
          </p:nvSpPr>
          <p:spPr>
            <a:xfrm>
              <a:off x="1730190" y="1417114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/>
                <a:t>B</a:t>
              </a:r>
              <a:endParaRPr lang="fr-FR" sz="3200"/>
            </a:p>
          </p:txBody>
        </p:sp>
      </p:grpSp>
    </p:spTree>
    <p:extLst>
      <p:ext uri="{BB962C8B-B14F-4D97-AF65-F5344CB8AC3E}">
        <p14:creationId xmlns:p14="http://schemas.microsoft.com/office/powerpoint/2010/main" val="3484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7F57-35A2-6C06-71BC-EF75833CB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DD5A5F-C1E9-C837-EBF5-4D2B24B98570}"/>
              </a:ext>
            </a:extLst>
          </p:cNvPr>
          <p:cNvSpPr txBox="1"/>
          <p:nvPr/>
        </p:nvSpPr>
        <p:spPr>
          <a:xfrm>
            <a:off x="838200" y="950033"/>
            <a:ext cx="6799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/>
              <a:t>Adding extra clusters puts the ouliers aside</a:t>
            </a:r>
            <a:endParaRPr lang="fr-FR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6ACB9-8C6B-D427-8367-44DAA726DDB5}"/>
              </a:ext>
            </a:extLst>
          </p:cNvPr>
          <p:cNvSpPr txBox="1"/>
          <p:nvPr/>
        </p:nvSpPr>
        <p:spPr>
          <a:xfrm>
            <a:off x="838200" y="219372"/>
            <a:ext cx="5308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/>
              <a:t>Cluster the countries</a:t>
            </a:r>
            <a:endParaRPr lang="fr-FR" sz="4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C2F1F-A39C-1AD5-C07E-92B22379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0" y="1719473"/>
            <a:ext cx="6261958" cy="459913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92A8301-540A-02D9-6028-FFA58666C6FF}"/>
              </a:ext>
            </a:extLst>
          </p:cNvPr>
          <p:cNvSpPr/>
          <p:nvPr/>
        </p:nvSpPr>
        <p:spPr>
          <a:xfrm>
            <a:off x="3146453" y="3724569"/>
            <a:ext cx="1435043" cy="844953"/>
          </a:xfrm>
          <a:custGeom>
            <a:avLst/>
            <a:gdLst>
              <a:gd name="connsiteX0" fmla="*/ 0 w 1335640"/>
              <a:gd name="connsiteY0" fmla="*/ 0 h 786425"/>
              <a:gd name="connsiteX1" fmla="*/ 410966 w 1335640"/>
              <a:gd name="connsiteY1" fmla="*/ 482885 h 786425"/>
              <a:gd name="connsiteX2" fmla="*/ 976045 w 1335640"/>
              <a:gd name="connsiteY2" fmla="*/ 719191 h 786425"/>
              <a:gd name="connsiteX3" fmla="*/ 1335640 w 1335640"/>
              <a:gd name="connsiteY3" fmla="*/ 780836 h 78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5640" h="786425">
                <a:moveTo>
                  <a:pt x="0" y="0"/>
                </a:moveTo>
                <a:cubicBezTo>
                  <a:pt x="124146" y="181510"/>
                  <a:pt x="248292" y="363020"/>
                  <a:pt x="410966" y="482885"/>
                </a:cubicBezTo>
                <a:cubicBezTo>
                  <a:pt x="573640" y="602750"/>
                  <a:pt x="821933" y="669533"/>
                  <a:pt x="976045" y="719191"/>
                </a:cubicBezTo>
                <a:cubicBezTo>
                  <a:pt x="1130157" y="768849"/>
                  <a:pt x="1208925" y="799672"/>
                  <a:pt x="1335640" y="780836"/>
                </a:cubicBezTo>
              </a:path>
            </a:pathLst>
          </a:custGeom>
          <a:ln w="38100">
            <a:prstDash val="lg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EF180C-0498-59CF-067F-8E91F25E35B1}"/>
              </a:ext>
            </a:extLst>
          </p:cNvPr>
          <p:cNvSpPr/>
          <p:nvPr/>
        </p:nvSpPr>
        <p:spPr>
          <a:xfrm>
            <a:off x="4222337" y="4640789"/>
            <a:ext cx="259810" cy="2645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84730D-BD8E-0FC7-DB18-4B98F88107FF}"/>
              </a:ext>
            </a:extLst>
          </p:cNvPr>
          <p:cNvGrpSpPr/>
          <p:nvPr/>
        </p:nvGrpSpPr>
        <p:grpSpPr>
          <a:xfrm>
            <a:off x="4780194" y="3220927"/>
            <a:ext cx="6492928" cy="2391429"/>
            <a:chOff x="4780194" y="3220927"/>
            <a:chExt cx="6492928" cy="23914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E52DC08-827A-A27F-0F6A-87A48EC39E19}"/>
                </a:ext>
              </a:extLst>
            </p:cNvPr>
            <p:cNvGrpSpPr/>
            <p:nvPr/>
          </p:nvGrpSpPr>
          <p:grpSpPr>
            <a:xfrm>
              <a:off x="4780194" y="4662866"/>
              <a:ext cx="805832" cy="949490"/>
              <a:chOff x="4780194" y="4662866"/>
              <a:chExt cx="805832" cy="94949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BDA4448-2B1E-6BA4-6C05-213ABF2E1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0194" y="4662866"/>
                <a:ext cx="783754" cy="574017"/>
              </a:xfrm>
              <a:prstGeom prst="straightConnector1">
                <a:avLst/>
              </a:prstGeom>
              <a:ln w="38100" cap="flat" cmpd="sng" algn="ctr">
                <a:solidFill>
                  <a:schemeClr val="accent2"/>
                </a:solidFill>
                <a:prstDash val="lgDash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D451F57-F9D0-65CB-274E-1D78E7F166F1}"/>
                  </a:ext>
                </a:extLst>
              </p:cNvPr>
              <p:cNvSpPr/>
              <p:nvPr/>
            </p:nvSpPr>
            <p:spPr>
              <a:xfrm>
                <a:off x="5326216" y="5347810"/>
                <a:ext cx="259810" cy="26454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F9F297-BDB5-40B3-7D66-CA8DA3C5CC7A}"/>
                </a:ext>
              </a:extLst>
            </p:cNvPr>
            <p:cNvSpPr txBox="1"/>
            <p:nvPr/>
          </p:nvSpPr>
          <p:spPr>
            <a:xfrm>
              <a:off x="7149759" y="3220927"/>
              <a:ext cx="41233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We will look for 8 clusters, we expect 2 or 3 to be very small, outlier groups.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2A46C-BF2E-5793-21CE-6006A3A12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7C6417-A4BA-A2BC-FDCC-CEE313C309AE}"/>
              </a:ext>
            </a:extLst>
          </p:cNvPr>
          <p:cNvSpPr txBox="1"/>
          <p:nvPr/>
        </p:nvSpPr>
        <p:spPr>
          <a:xfrm>
            <a:off x="838200" y="950033"/>
            <a:ext cx="6382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/>
              <a:t>The clusters are very close to each other</a:t>
            </a:r>
            <a:endParaRPr lang="fr-FR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953DC-D2F7-9532-6D51-99AB8C768522}"/>
              </a:ext>
            </a:extLst>
          </p:cNvPr>
          <p:cNvSpPr txBox="1"/>
          <p:nvPr/>
        </p:nvSpPr>
        <p:spPr>
          <a:xfrm>
            <a:off x="838200" y="219372"/>
            <a:ext cx="5308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/>
              <a:t>Cluster the countries</a:t>
            </a:r>
            <a:endParaRPr lang="fr-FR"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389DC-BC29-776B-6DF3-EFFCA93C5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70" y="1691484"/>
            <a:ext cx="5682145" cy="42164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9D14536-A2D0-A6D5-6C98-DBB2ABAC89A0}"/>
              </a:ext>
            </a:extLst>
          </p:cNvPr>
          <p:cNvGrpSpPr/>
          <p:nvPr/>
        </p:nvGrpSpPr>
        <p:grpSpPr>
          <a:xfrm>
            <a:off x="920123" y="1885285"/>
            <a:ext cx="5452576" cy="4489102"/>
            <a:chOff x="920123" y="1885285"/>
            <a:chExt cx="5452576" cy="448910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D4885F-B78A-F404-A7FA-7566964C0A0C}"/>
                </a:ext>
              </a:extLst>
            </p:cNvPr>
            <p:cNvSpPr txBox="1"/>
            <p:nvPr/>
          </p:nvSpPr>
          <p:spPr>
            <a:xfrm>
              <a:off x="920123" y="5912722"/>
              <a:ext cx="5452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The clusters 4, 5 and 7 are the outliers.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DEF69F-2A9C-5722-0082-B69A949F6802}"/>
                </a:ext>
              </a:extLst>
            </p:cNvPr>
            <p:cNvSpPr txBox="1"/>
            <p:nvPr/>
          </p:nvSpPr>
          <p:spPr>
            <a:xfrm>
              <a:off x="4935082" y="1885285"/>
              <a:ext cx="952487" cy="453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China</a:t>
              </a:r>
              <a:endParaRPr lang="fr-F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69D754-1850-621C-66AD-5C2B3C5C887F}"/>
                </a:ext>
              </a:extLst>
            </p:cNvPr>
            <p:cNvSpPr txBox="1"/>
            <p:nvPr/>
          </p:nvSpPr>
          <p:spPr>
            <a:xfrm>
              <a:off x="4815554" y="3267036"/>
              <a:ext cx="745622" cy="453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USA</a:t>
              </a:r>
              <a:endParaRPr lang="fr-FR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0B357A-19E3-F2D6-0822-359E21BDFC24}"/>
              </a:ext>
            </a:extLst>
          </p:cNvPr>
          <p:cNvGrpSpPr/>
          <p:nvPr/>
        </p:nvGrpSpPr>
        <p:grpSpPr>
          <a:xfrm>
            <a:off x="6306937" y="1791238"/>
            <a:ext cx="5355585" cy="3929338"/>
            <a:chOff x="6306937" y="1791238"/>
            <a:chExt cx="5355585" cy="392933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A37AD3-9EC5-D323-5017-568C48C87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6937" y="1791238"/>
              <a:ext cx="5355585" cy="39293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1ECB81-3ACC-BC5F-C6BB-A635F4D9B493}"/>
                </a:ext>
              </a:extLst>
            </p:cNvPr>
            <p:cNvSpPr txBox="1"/>
            <p:nvPr/>
          </p:nvSpPr>
          <p:spPr>
            <a:xfrm>
              <a:off x="10848156" y="4227100"/>
              <a:ext cx="4267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/>
                <a:t>A</a:t>
              </a:r>
              <a:endParaRPr lang="fr-FR" sz="3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E1524-A2EA-71AF-A075-02D3D00E63B7}"/>
                </a:ext>
              </a:extLst>
            </p:cNvPr>
            <p:cNvSpPr txBox="1"/>
            <p:nvPr/>
          </p:nvSpPr>
          <p:spPr>
            <a:xfrm>
              <a:off x="10841744" y="2046125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/>
                <a:t>B</a:t>
              </a:r>
              <a:endParaRPr lang="fr-FR" sz="32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679F0F-62DD-F153-037C-C56E0CAC4E3E}"/>
              </a:ext>
            </a:extLst>
          </p:cNvPr>
          <p:cNvGrpSpPr/>
          <p:nvPr/>
        </p:nvGrpSpPr>
        <p:grpSpPr>
          <a:xfrm>
            <a:off x="3054186" y="3592950"/>
            <a:ext cx="8771089" cy="2997475"/>
            <a:chOff x="3054186" y="3592950"/>
            <a:chExt cx="8771089" cy="29974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C02E04-D01A-F30E-6DE3-A4BD59F257AF}"/>
                </a:ext>
              </a:extLst>
            </p:cNvPr>
            <p:cNvGrpSpPr/>
            <p:nvPr/>
          </p:nvGrpSpPr>
          <p:grpSpPr>
            <a:xfrm>
              <a:off x="3054186" y="3592950"/>
              <a:ext cx="2506990" cy="1823429"/>
              <a:chOff x="3054186" y="3592950"/>
              <a:chExt cx="2506990" cy="1823429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EE28553-5080-5F94-86D8-AD3BA57AB3F9}"/>
                  </a:ext>
                </a:extLst>
              </p:cNvPr>
              <p:cNvSpPr/>
              <p:nvPr/>
            </p:nvSpPr>
            <p:spPr>
              <a:xfrm>
                <a:off x="3054186" y="3592950"/>
                <a:ext cx="1184450" cy="182342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528581-90AC-A97A-5443-1F2AB7AD199D}"/>
                  </a:ext>
                </a:extLst>
              </p:cNvPr>
              <p:cNvSpPr txBox="1"/>
              <p:nvPr/>
            </p:nvSpPr>
            <p:spPr>
              <a:xfrm>
                <a:off x="4204908" y="4019308"/>
                <a:ext cx="1356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/>
                  <a:t>Wealthiest countries</a:t>
                </a:r>
                <a:endParaRPr lang="fr-FR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282B82-2424-79A0-417F-131911C44E36}"/>
                </a:ext>
              </a:extLst>
            </p:cNvPr>
            <p:cNvSpPr txBox="1"/>
            <p:nvPr/>
          </p:nvSpPr>
          <p:spPr>
            <a:xfrm>
              <a:off x="6372699" y="5759428"/>
              <a:ext cx="5452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The clusters 3 and 6 are the wealthiest countries.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5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PICHON Vivien</dc:creator>
  <cp:lastModifiedBy>Vivien Pichon</cp:lastModifiedBy>
  <cp:revision>21</cp:revision>
  <dcterms:created xsi:type="dcterms:W3CDTF">2025-03-14T10:22:16Z</dcterms:created>
  <dcterms:modified xsi:type="dcterms:W3CDTF">2025-03-28T11:23:42Z</dcterms:modified>
</cp:coreProperties>
</file>