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305" r:id="rId4"/>
    <p:sldId id="257" r:id="rId5"/>
    <p:sldId id="306" r:id="rId6"/>
    <p:sldId id="307"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medium.com/@acinom/zigzag-conversion-c6827126e941"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585595" y="1354455"/>
            <a:ext cx="8324215" cy="4523105"/>
          </a:xfrm>
          <a:prstGeom prst="rect">
            <a:avLst/>
          </a:prstGeom>
          <a:noFill/>
          <a:ln>
            <a:noFill/>
          </a:ln>
        </p:spPr>
        <p:txBody>
          <a:bodyPr wrap="square" rtlCol="0" anchor="t">
            <a:spAutoFit/>
          </a:bodyPr>
          <a:p>
            <a:pPr algn="ctr"/>
            <a:r>
              <a:rPr lang="en-US" altLang="zh-CN" sz="7200" b="1">
                <a:ln/>
                <a:solidFill>
                  <a:schemeClr val="accent4"/>
                </a:solidFill>
                <a:effectLst/>
              </a:rPr>
              <a:t>Competitive</a:t>
            </a:r>
            <a:endParaRPr lang="en-US" altLang="zh-CN" sz="7200" b="1">
              <a:ln/>
              <a:solidFill>
                <a:schemeClr val="accent4"/>
              </a:solidFill>
              <a:effectLst/>
            </a:endParaRPr>
          </a:p>
          <a:p>
            <a:pPr algn="ctr"/>
            <a:r>
              <a:rPr lang="en-US" altLang="zh-CN" sz="7200" b="1">
                <a:ln/>
                <a:solidFill>
                  <a:schemeClr val="accent4"/>
                </a:solidFill>
                <a:effectLst/>
              </a:rPr>
              <a:t>programming </a:t>
            </a: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logic</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Rectangles 1"/>
          <p:cNvSpPr/>
          <p:nvPr/>
        </p:nvSpPr>
        <p:spPr>
          <a:xfrm>
            <a:off x="9603105" y="6198870"/>
            <a:ext cx="2338705" cy="398780"/>
          </a:xfrm>
          <a:prstGeom prst="rect">
            <a:avLst/>
          </a:prstGeom>
          <a:noFill/>
          <a:ln>
            <a:noFill/>
          </a:ln>
        </p:spPr>
        <p:txBody>
          <a:bodyPr wrap="square" rtlCol="0" anchor="t">
            <a:spAutoFit/>
          </a:bodyPr>
          <a:p>
            <a:pPr algn="ctr"/>
            <a:r>
              <a:rPr lang="en-US" altLang="zh-CN" sz="2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Avinash</a:t>
            </a:r>
            <a:endParaRPr lang="en-US" altLang="zh-CN" sz="2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Sort the array, fix a (if some a already used skip)and find b and c using two pointers running from both sides.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threeSum(self, nums: List[int]) -&gt; List[List[int]]:</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la = len(nums)</a:t>
            </a:r>
            <a:endParaRPr lang="en-US">
              <a:solidFill>
                <a:schemeClr val="tx1"/>
              </a:solidFill>
            </a:endParaRPr>
          </a:p>
          <a:p>
            <a:r>
              <a:rPr lang="en-US">
                <a:solidFill>
                  <a:schemeClr val="tx1"/>
                </a:solidFill>
              </a:rPr>
              <a:t>        for i in range(la):</a:t>
            </a:r>
            <a:endParaRPr lang="en-US">
              <a:solidFill>
                <a:schemeClr val="tx1"/>
              </a:solidFill>
            </a:endParaRPr>
          </a:p>
          <a:p>
            <a:r>
              <a:rPr lang="en-US">
                <a:solidFill>
                  <a:schemeClr val="tx1"/>
                </a:solidFill>
              </a:rPr>
              <a:t>            if i&gt;0 and nums[i]==nums[i-1]: #cond to avoid same a again</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l,r = i+1,la-1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nums[l] + nums[r] + nums[i] == 0:</a:t>
            </a:r>
            <a:endParaRPr lang="en-US">
              <a:solidFill>
                <a:schemeClr val="tx1"/>
              </a:solidFill>
            </a:endParaRPr>
          </a:p>
          <a:p>
            <a:r>
              <a:rPr lang="en-US">
                <a:solidFill>
                  <a:schemeClr val="tx1"/>
                </a:solidFill>
              </a:rPr>
              <a:t>                    ans.append([nums[l],nums[r],nums[i]])</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#below one imp to skip same elements again and again.</a:t>
            </a:r>
            <a:endParaRPr lang="en-US">
              <a:solidFill>
                <a:schemeClr val="tx1"/>
              </a:solidFill>
            </a:endParaRPr>
          </a:p>
          <a:p>
            <a:r>
              <a:rPr lang="en-US">
                <a:solidFill>
                  <a:schemeClr val="tx1"/>
                </a:solidFill>
              </a:rPr>
              <a:t>                    while l&lt;r and nums[l] == nums[l-1]:</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&lt; 0:</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&gt;0:</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5" name="Picture 4"/>
          <p:cNvPicPr>
            <a:picLocks noChangeAspect="1"/>
          </p:cNvPicPr>
          <p:nvPr/>
        </p:nvPicPr>
        <p:blipFill>
          <a:blip r:embed="rId1"/>
          <a:srcRect r="21623"/>
          <a:stretch>
            <a:fillRect/>
          </a:stretch>
        </p:blipFill>
        <p:spPr>
          <a:xfrm>
            <a:off x="480695" y="1750695"/>
            <a:ext cx="5367655"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traverse in same manner as 3 sum question and check and store the lowest distance triplet.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threeSumClosest(self, nums: List[int], target: int) -&gt; int:</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xyz=sys.maxsize</a:t>
            </a:r>
            <a:endParaRPr lang="en-US">
              <a:solidFill>
                <a:schemeClr val="tx1"/>
              </a:solidFill>
            </a:endParaRPr>
          </a:p>
          <a:p>
            <a:r>
              <a:rPr lang="en-US">
                <a:solidFill>
                  <a:schemeClr val="tx1"/>
                </a:solidFill>
              </a:rPr>
              <a:t>        for i in range(len(nums)):</a:t>
            </a:r>
            <a:endParaRPr lang="en-US">
              <a:solidFill>
                <a:schemeClr val="tx1"/>
              </a:solidFill>
            </a:endParaRPr>
          </a:p>
          <a:p>
            <a:r>
              <a:rPr lang="en-US">
                <a:solidFill>
                  <a:schemeClr val="tx1"/>
                </a:solidFill>
              </a:rPr>
              <a:t>            l,r=i+1,len(nums)-1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abs(target - (nums[i]+nums[l]+nums[r]))&lt;xyz:</a:t>
            </a:r>
            <a:endParaRPr lang="en-US">
              <a:solidFill>
                <a:schemeClr val="tx1"/>
              </a:solidFill>
            </a:endParaRPr>
          </a:p>
          <a:p>
            <a:r>
              <a:rPr lang="en-US">
                <a:solidFill>
                  <a:schemeClr val="tx1"/>
                </a:solidFill>
              </a:rPr>
              <a:t>                    xyzs = nums[i]+nums[l]+nums[r]</a:t>
            </a:r>
            <a:endParaRPr lang="en-US">
              <a:solidFill>
                <a:schemeClr val="tx1"/>
              </a:solidFill>
            </a:endParaRPr>
          </a:p>
          <a:p>
            <a:r>
              <a:rPr lang="en-US">
                <a:solidFill>
                  <a:schemeClr val="tx1"/>
                </a:solidFill>
              </a:rPr>
              <a:t>                    xyz = abs(target - xyzs)</a:t>
            </a:r>
            <a:endParaRPr lang="en-US">
              <a:solidFill>
                <a:schemeClr val="tx1"/>
              </a:solidFill>
            </a:endParaRPr>
          </a:p>
          <a:p>
            <a:r>
              <a:rPr lang="en-US">
                <a:solidFill>
                  <a:schemeClr val="tx1"/>
                </a:solidFill>
              </a:rPr>
              <a:t>                    print(xyz,xyzs)</a:t>
            </a:r>
            <a:endParaRPr lang="en-US">
              <a:solidFill>
                <a:schemeClr val="tx1"/>
              </a:solidFill>
            </a:endParaRPr>
          </a:p>
          <a:p>
            <a:r>
              <a:rPr lang="en-US">
                <a:solidFill>
                  <a:schemeClr val="tx1"/>
                </a:solidFill>
              </a:rPr>
              <a:t>                if nums[i]+nums[l]+nums[r]&lt;target:</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elif nums[i]+nums[l]+nums[r]&gt;target:</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elif nums[i]+nums[l]+nums[r]==target:</a:t>
            </a:r>
            <a:endParaRPr lang="en-US">
              <a:solidFill>
                <a:schemeClr val="tx1"/>
              </a:solidFill>
            </a:endParaRPr>
          </a:p>
          <a:p>
            <a:r>
              <a:rPr lang="en-US">
                <a:solidFill>
                  <a:schemeClr val="tx1"/>
                </a:solidFill>
              </a:rPr>
              <a:t>                    return(nums[i]+nums[l]+nums[r])</a:t>
            </a:r>
            <a:endParaRPr lang="en-US">
              <a:solidFill>
                <a:schemeClr val="tx1"/>
              </a:solidFill>
            </a:endParaRPr>
          </a:p>
          <a:p>
            <a:r>
              <a:rPr lang="en-US">
                <a:solidFill>
                  <a:schemeClr val="tx1"/>
                </a:solidFill>
              </a:rPr>
              <a:t>        return(xyzs) </a:t>
            </a:r>
            <a:endParaRPr lang="en-US">
              <a:solidFill>
                <a:schemeClr val="tx1"/>
              </a:solidFill>
            </a:endParaRPr>
          </a:p>
        </p:txBody>
      </p:sp>
      <p:pic>
        <p:nvPicPr>
          <p:cNvPr id="3" name="Picture 2"/>
          <p:cNvPicPr>
            <a:picLocks noChangeAspect="1"/>
          </p:cNvPicPr>
          <p:nvPr/>
        </p:nvPicPr>
        <p:blipFill>
          <a:blip r:embed="rId1"/>
          <a:stretch>
            <a:fillRect/>
          </a:stretch>
        </p:blipFill>
        <p:spPr>
          <a:xfrm>
            <a:off x="486410" y="1869440"/>
            <a:ext cx="5114925" cy="390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306955"/>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1. Brute force (m*n complexity), for each element check and keep a set.</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2. sort arrays, compare upfront elements, if match add and push indexes to next unique value else which ever is small push that one to next unique.</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3. Use a hashmap from nums1 and turn its value back to  0, once found in nums2(dont 0 if duplicacy not required) </a:t>
            </a:r>
            <a:endParaRPr lang="en-US" sz="1600">
              <a:solidFill>
                <a:schemeClr val="tx1"/>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255649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intersection(self,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temp = nums1[i]</a:t>
            </a:r>
            <a:endParaRPr lang="en-US">
              <a:solidFill>
                <a:schemeClr val="tx1"/>
              </a:solidFill>
            </a:endParaRPr>
          </a:p>
          <a:p>
            <a:r>
              <a:rPr lang="en-US">
                <a:solidFill>
                  <a:schemeClr val="tx1"/>
                </a:solidFill>
              </a:rPr>
              <a:t>            temp2 = 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while(i&lt;len(nums1) and nums1[i]==temp):</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ans.append(temp)</a:t>
            </a:r>
            <a:endParaRPr lang="en-US">
              <a:solidFill>
                <a:schemeClr val="tx1"/>
              </a:solidFill>
            </a:endParaRPr>
          </a:p>
          <a:p>
            <a:r>
              <a:rPr lang="en-US">
                <a:solidFill>
                  <a:schemeClr val="tx1"/>
                </a:solidFill>
              </a:rPr>
              <a:t>                while(i&lt;len(nums1) and nums1[i]==temp ):</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502285" y="1535430"/>
            <a:ext cx="4448175" cy="3514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Now same solution just instead of looping to next unique, just increment index for whichever is smaller among head elements. For same inc both.</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=&gt;read yellow box, binary search elements of shorter array for two sorted arrays with big ratio of elements.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39240"/>
            <a:ext cx="4705350" cy="3448050"/>
          </a:xfrm>
          <a:prstGeom prst="rect">
            <a:avLst/>
          </a:prstGeom>
        </p:spPr>
      </p:pic>
      <p:pic>
        <p:nvPicPr>
          <p:cNvPr id="5" name="Picture 4"/>
          <p:cNvPicPr>
            <a:picLocks noChangeAspect="1"/>
          </p:cNvPicPr>
          <p:nvPr/>
        </p:nvPicPr>
        <p:blipFill>
          <a:blip r:embed="rId2"/>
          <a:stretch>
            <a:fillRect/>
          </a:stretch>
        </p:blipFill>
        <p:spPr>
          <a:xfrm>
            <a:off x="698500" y="5189220"/>
            <a:ext cx="6134100" cy="1495425"/>
          </a:xfrm>
          <a:prstGeom prst="rect">
            <a:avLst/>
          </a:prstGeom>
          <a:ln>
            <a:solidFill>
              <a:schemeClr val="accent4">
                <a:lumMod val="60000"/>
                <a:lumOff val="4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GeeksforGeeks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same solution except add only once if head elements are same, otherwise add smaller one. Finally flush out remaining elements from larger array.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831215" y="1616710"/>
            <a:ext cx="4764405" cy="64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create same prev code as function and feed return value from first two with third... and so on thill end of array.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same alternative (hashmap ) for function </a:t>
            </a:r>
            <a:r>
              <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rPr>
              <a:t>(FASTER)</a:t>
            </a:r>
            <a:endPar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144841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commonChars(self, A: List[str]) -&gt; List[str]:</a:t>
            </a:r>
            <a:endParaRPr lang="en-US">
              <a:solidFill>
                <a:schemeClr val="tx1"/>
              </a:solidFill>
            </a:endParaRPr>
          </a:p>
          <a:p>
            <a:r>
              <a:rPr lang="en-US">
                <a:solidFill>
                  <a:schemeClr val="tx1"/>
                </a:solidFill>
              </a:rPr>
              <a:t>        def use(nums1,nums2):</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 = "".join(ans)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//main code start</a:t>
            </a:r>
            <a:endParaRPr lang="en-US">
              <a:solidFill>
                <a:schemeClr val="tx1"/>
              </a:solidFill>
            </a:endParaRPr>
          </a:p>
          <a:p>
            <a:r>
              <a:rPr lang="en-US">
                <a:solidFill>
                  <a:schemeClr val="tx1"/>
                </a:solidFill>
              </a:rPr>
              <a:t>        cw = A[0]</a:t>
            </a:r>
            <a:endParaRPr lang="en-US">
              <a:solidFill>
                <a:schemeClr val="tx1"/>
              </a:solidFill>
            </a:endParaRPr>
          </a:p>
          <a:p>
            <a:r>
              <a:rPr lang="en-US">
                <a:solidFill>
                  <a:schemeClr val="tx1"/>
                </a:solidFill>
              </a:rPr>
              <a:t>        for k in range(1,len(A)):</a:t>
            </a:r>
            <a:endParaRPr lang="en-US">
              <a:solidFill>
                <a:schemeClr val="tx1"/>
              </a:solidFill>
            </a:endParaRPr>
          </a:p>
          <a:p>
            <a:r>
              <a:rPr lang="en-US">
                <a:solidFill>
                  <a:schemeClr val="tx1"/>
                </a:solidFill>
              </a:rPr>
              <a:t>            nums1 = list(A[k])</a:t>
            </a:r>
            <a:endParaRPr lang="en-US">
              <a:solidFill>
                <a:schemeClr val="tx1"/>
              </a:solidFill>
            </a:endParaRPr>
          </a:p>
          <a:p>
            <a:r>
              <a:rPr lang="en-US">
                <a:solidFill>
                  <a:schemeClr val="tx1"/>
                </a:solidFill>
              </a:rPr>
              <a:t>            nums2 = list(cw)</a:t>
            </a:r>
            <a:endParaRPr lang="en-US">
              <a:solidFill>
                <a:schemeClr val="tx1"/>
              </a:solidFill>
            </a:endParaRPr>
          </a:p>
          <a:p>
            <a:r>
              <a:rPr lang="en-US">
                <a:solidFill>
                  <a:schemeClr val="tx1"/>
                </a:solidFill>
              </a:rPr>
              <a:t>            cw = use(nums1,nums2)</a:t>
            </a:r>
            <a:endParaRPr lang="en-US">
              <a:solidFill>
                <a:schemeClr val="tx1"/>
              </a:solidFill>
            </a:endParaRPr>
          </a:p>
          <a:p>
            <a:r>
              <a:rPr lang="en-US">
                <a:solidFill>
                  <a:schemeClr val="tx1"/>
                </a:solidFill>
              </a:rPr>
              <a:t>        return(cw)</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56080"/>
            <a:ext cx="4733925" cy="2638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245360"/>
          </a:xfrm>
          <a:prstGeom prst="rect">
            <a:avLst/>
          </a:prstGeom>
          <a:noFill/>
        </p:spPr>
        <p:txBody>
          <a:bodyPr wrap="square" rtlCol="0">
            <a:spAutoFit/>
            <a:scene3d>
              <a:camera prst="orthographicFront"/>
              <a:lightRig rig="threePt" dir="t"/>
            </a:scene3d>
          </a:bodyPr>
          <a:p>
            <a:r>
              <a:rPr lang="en-US" sz="1400">
                <a:solidFill>
                  <a:srgbClr val="00B050"/>
                </a:solidFill>
                <a:effectLst>
                  <a:outerShdw blurRad="38100" dist="19050" dir="2700000" algn="tl" rotWithShape="0">
                    <a:schemeClr val="dk1">
                      <a:alpha val="40000"/>
                    </a:schemeClr>
                  </a:outerShdw>
                </a:effectLst>
              </a:rPr>
              <a:t>Explaination:</a:t>
            </a:r>
            <a:endParaRPr lang="en-US" sz="1400">
              <a:solidFill>
                <a:srgbClr val="00B050"/>
              </a:solidFill>
              <a:effectLst>
                <a:outerShdw blurRad="38100" dist="19050" dir="2700000" algn="tl" rotWithShape="0">
                  <a:schemeClr val="dk1">
                    <a:alpha val="40000"/>
                  </a:schemeClr>
                </a:outerShdw>
              </a:effectLst>
            </a:endParaRPr>
          </a:p>
          <a:p>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Looks simple, logic is simple but there are many corner cases to be aware of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1. For for length less than 2 handle yourself.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2. for odd take care of last value.</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3. Now main course - appoint a pointer at next head to work then do shifting using logic. eg. here 3</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while entering loop head.next.next ==None then do the basic shift and break.  [Note - keep the head.next for returning at end]</a:t>
            </a:r>
            <a:endParaRPr lang="en-US" sz="14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729865"/>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swapPairs(self, head: ListNode) -&gt; ListNode:</a:t>
            </a:r>
            <a:endParaRPr lang="en-US">
              <a:solidFill>
                <a:schemeClr val="tx1"/>
              </a:solidFill>
            </a:endParaRPr>
          </a:p>
          <a:p>
            <a:r>
              <a:rPr lang="en-US">
                <a:solidFill>
                  <a:schemeClr val="tx1"/>
                </a:solidFill>
              </a:rPr>
              <a:t>        if head == None or head.next == None:   #for 1 and 0 len</a:t>
            </a:r>
            <a:endParaRPr lang="en-US">
              <a:solidFill>
                <a:schemeClr val="tx1"/>
              </a:solidFill>
            </a:endParaRPr>
          </a:p>
          <a:p>
            <a:r>
              <a:rPr lang="en-US">
                <a:solidFill>
                  <a:schemeClr val="tx1"/>
                </a:solidFill>
              </a:rPr>
              <a:t>            return(head)</a:t>
            </a:r>
            <a:endParaRPr lang="en-US">
              <a:solidFill>
                <a:schemeClr val="tx1"/>
              </a:solidFill>
            </a:endParaRPr>
          </a:p>
          <a:p>
            <a:r>
              <a:rPr lang="en-US">
                <a:solidFill>
                  <a:schemeClr val="tx1"/>
                </a:solidFill>
              </a:rPr>
              <a:t>        temp2 = ListNode()</a:t>
            </a:r>
            <a:endParaRPr lang="en-US">
              <a:solidFill>
                <a:schemeClr val="tx1"/>
              </a:solidFill>
            </a:endParaRPr>
          </a:p>
          <a:p>
            <a:r>
              <a:rPr lang="en-US">
                <a:solidFill>
                  <a:schemeClr val="tx1"/>
                </a:solidFill>
              </a:rPr>
              <a:t>        temp0 = ListNode()</a:t>
            </a:r>
            <a:endParaRPr lang="en-US">
              <a:solidFill>
                <a:schemeClr val="tx1"/>
              </a:solidFill>
            </a:endParaRPr>
          </a:p>
          <a:p>
            <a:r>
              <a:rPr lang="en-US">
                <a:solidFill>
                  <a:schemeClr val="tx1"/>
                </a:solidFill>
              </a:rPr>
              <a:t>        temp0 = head.next</a:t>
            </a:r>
            <a:endParaRPr lang="en-US">
              <a:solidFill>
                <a:schemeClr val="tx1"/>
              </a:solidFill>
            </a:endParaRPr>
          </a:p>
          <a:p>
            <a:r>
              <a:rPr lang="en-US">
                <a:solidFill>
                  <a:schemeClr val="tx1"/>
                </a:solidFill>
              </a:rPr>
              <a:t>        if head.next.next == None:  #for 2 length</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head.next == None:   #for odd cases last element </a:t>
            </a:r>
            <a:endParaRPr lang="en-US">
              <a:solidFill>
                <a:schemeClr val="tx1"/>
              </a:solidFill>
            </a:endParaRPr>
          </a:p>
          <a:p>
            <a:r>
              <a:rPr lang="en-US">
                <a:solidFill>
                  <a:schemeClr val="tx1"/>
                </a:solidFill>
              </a:rPr>
              <a:t>                temp2 = temp0</a:t>
            </a:r>
            <a:endParaRPr lang="en-US">
              <a:solidFill>
                <a:schemeClr val="tx1"/>
              </a:solidFill>
            </a:endParaRPr>
          </a:p>
          <a:p>
            <a:r>
              <a:rPr lang="en-US">
                <a:solidFill>
                  <a:schemeClr val="tx1"/>
                </a:solidFill>
              </a:rPr>
              <a:t>                while(temp2.next!=None):</a:t>
            </a:r>
            <a:endParaRPr lang="en-US">
              <a:solidFill>
                <a:schemeClr val="tx1"/>
              </a:solidFill>
            </a:endParaRPr>
          </a:p>
          <a:p>
            <a:r>
              <a:rPr lang="en-US">
                <a:solidFill>
                  <a:schemeClr val="tx1"/>
                </a:solidFill>
              </a:rPr>
              <a:t>                    temp2 = temp2.next</a:t>
            </a:r>
            <a:endParaRPr lang="en-US">
              <a:solidFill>
                <a:schemeClr val="tx1"/>
              </a:solidFill>
            </a:endParaRPr>
          </a:p>
          <a:p>
            <a:r>
              <a:rPr lang="en-US">
                <a:solidFill>
                  <a:schemeClr val="tx1"/>
                </a:solidFill>
              </a:rPr>
              <a:t>                temp2.next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if head.next.next==None:  #for last two elements even cases</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temp2 = head.next.next</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temp2.next</a:t>
            </a:r>
            <a:endParaRPr lang="en-US">
              <a:solidFill>
                <a:schemeClr val="tx1"/>
              </a:solidFill>
            </a:endParaRPr>
          </a:p>
          <a:p>
            <a:r>
              <a:rPr lang="en-US">
                <a:solidFill>
                  <a:schemeClr val="tx1"/>
                </a:solidFill>
              </a:rPr>
              <a:t>            head = temp2</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3156585"/>
            <a:ext cx="3613150" cy="2613025"/>
          </a:xfrm>
          <a:prstGeom prst="rect">
            <a:avLst/>
          </a:prstGeom>
        </p:spPr>
      </p:pic>
      <p:pic>
        <p:nvPicPr>
          <p:cNvPr id="5" name="Picture 4"/>
          <p:cNvPicPr>
            <a:picLocks noChangeAspect="1"/>
          </p:cNvPicPr>
          <p:nvPr/>
        </p:nvPicPr>
        <p:blipFill>
          <a:blip r:embed="rId2"/>
          <a:stretch>
            <a:fillRect/>
          </a:stretch>
        </p:blipFill>
        <p:spPr>
          <a:xfrm>
            <a:off x="633095" y="1663065"/>
            <a:ext cx="4486275" cy="1295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List of k size to append items and flush out in reverse. For every segment. Handle pointers well.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Follow up -  use reversing linked list logic.</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006348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reverseKGroup(self, head: ListNode, k: int) -&gt; ListNode:</a:t>
            </a:r>
            <a:endParaRPr lang="en-US">
              <a:solidFill>
                <a:schemeClr val="tx1"/>
              </a:solidFill>
            </a:endParaRPr>
          </a:p>
          <a:p>
            <a:r>
              <a:rPr lang="en-US">
                <a:solidFill>
                  <a:schemeClr val="tx1"/>
                </a:solidFill>
              </a:rPr>
              <a:t>        x = []</a:t>
            </a:r>
            <a:endParaRPr lang="en-US">
              <a:solidFill>
                <a:schemeClr val="tx1"/>
              </a:solidFill>
            </a:endParaRPr>
          </a:p>
          <a:p>
            <a:r>
              <a:rPr lang="en-US">
                <a:solidFill>
                  <a:schemeClr val="tx1"/>
                </a:solidFill>
              </a:rPr>
              <a:t>        nhead = ListNode()</a:t>
            </a:r>
            <a:endParaRPr lang="en-US">
              <a:solidFill>
                <a:schemeClr val="tx1"/>
              </a:solidFill>
            </a:endParaRPr>
          </a:p>
          <a:p>
            <a:r>
              <a:rPr lang="en-US">
                <a:solidFill>
                  <a:schemeClr val="tx1"/>
                </a:solidFill>
              </a:rPr>
              <a:t>        newhead = ListNode()</a:t>
            </a:r>
            <a:endParaRPr lang="en-US">
              <a:solidFill>
                <a:schemeClr val="tx1"/>
              </a:solidFill>
            </a:endParaRPr>
          </a:p>
          <a:p>
            <a:r>
              <a:rPr lang="en-US">
                <a:solidFill>
                  <a:schemeClr val="tx1"/>
                </a:solidFill>
              </a:rPr>
              <a:t>        nhead = head</a:t>
            </a:r>
            <a:endParaRPr lang="en-US">
              <a:solidFill>
                <a:schemeClr val="tx1"/>
              </a:solidFill>
            </a:endParaRPr>
          </a:p>
          <a:p>
            <a:r>
              <a:rPr lang="en-US">
                <a:solidFill>
                  <a:schemeClr val="tx1"/>
                </a:solidFill>
              </a:rPr>
              <a:t>        flag = 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newhead = 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if head == None: // if &lt;k remaining</a:t>
            </a:r>
            <a:endParaRPr lang="en-US">
              <a:solidFill>
                <a:schemeClr val="tx1"/>
              </a:solidFill>
            </a:endParaRPr>
          </a:p>
          <a:p>
            <a:r>
              <a:rPr lang="en-US">
                <a:solidFill>
                  <a:schemeClr val="tx1"/>
                </a:solidFill>
              </a:rPr>
              <a:t>                    flag = 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x.append(head.val)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 flag == 1: // flag because nested loop</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head = newhead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head.val = x.pop(-1)</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return(nhead)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48460"/>
            <a:ext cx="4572000" cy="2714625"/>
          </a:xfrm>
          <a:prstGeom prst="rect">
            <a:avLst/>
          </a:prstGeom>
        </p:spPr>
      </p:pic>
      <p:pic>
        <p:nvPicPr>
          <p:cNvPr id="5" name="Picture 4"/>
          <p:cNvPicPr>
            <a:picLocks noChangeAspect="1"/>
          </p:cNvPicPr>
          <p:nvPr/>
        </p:nvPicPr>
        <p:blipFill>
          <a:blip r:embed="rId2"/>
          <a:stretch>
            <a:fillRect/>
          </a:stretch>
        </p:blipFill>
        <p:spPr>
          <a:xfrm>
            <a:off x="1137285" y="4363085"/>
            <a:ext cx="3563620" cy="2074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Set a cur element, if successively get cur pop them, then shift cur to next unique value. (for popping can use pointers to shift rather than pop, more faster).</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if len(nums)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while(i&lt;len(nums) and nums[i]==cur):</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if i&gt;len(nums)-1: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return(len(nums))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374650" y="1457960"/>
            <a:ext cx="4552950" cy="2038350"/>
          </a:xfrm>
          <a:prstGeom prst="rect">
            <a:avLst/>
          </a:prstGeom>
        </p:spPr>
      </p:pic>
      <p:pic>
        <p:nvPicPr>
          <p:cNvPr id="5" name="Picture 4"/>
          <p:cNvPicPr>
            <a:picLocks noChangeAspect="1"/>
          </p:cNvPicPr>
          <p:nvPr/>
        </p:nvPicPr>
        <p:blipFill>
          <a:blip r:embed="rId2"/>
          <a:stretch>
            <a:fillRect/>
          </a:stretch>
        </p:blipFill>
        <p:spPr>
          <a:xfrm>
            <a:off x="767715" y="3691255"/>
            <a:ext cx="2981325" cy="533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61210"/>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Two pointer solution, one runs itertively over nums, other on finding val, finds next *not val and replaces both positions. </a:t>
            </a:r>
            <a:r>
              <a:rPr lang="en-US" sz="1600">
                <a:solidFill>
                  <a:schemeClr val="accent2">
                    <a:lumMod val="75000"/>
                  </a:schemeClr>
                </a:solidFill>
                <a:effectLst>
                  <a:outerShdw blurRad="38100" dist="19050" dir="2700000" algn="tl" rotWithShape="0">
                    <a:schemeClr val="dk1">
                      <a:alpha val="40000"/>
                    </a:schemeClr>
                  </a:outerShdw>
                </a:effectLst>
              </a:rPr>
              <a:t>Keep note for loop ends var with (l-1) value for range(l). SO return i+1, and reduce value for regular case before returning to nullify.</a:t>
            </a:r>
            <a:endParaRPr lang="en-US" sz="1600">
              <a:solidFill>
                <a:schemeClr val="accent2">
                  <a:lumMod val="75000"/>
                </a:schemeClr>
              </a:solidFill>
              <a:effectLst>
                <a:outerShdw blurRad="38100" dist="19050" dir="2700000" algn="tl" rotWithShape="0">
                  <a:schemeClr val="dk1">
                    <a:alpha val="40000"/>
                  </a:schemeClr>
                </a:outerShdw>
              </a:effectLst>
            </a:endParaRPr>
          </a:p>
          <a:p>
            <a:endParaRPr lang="en-US" sz="1600">
              <a:solidFill>
                <a:schemeClr val="accent2">
                  <a:lumMod val="75000"/>
                </a:schemeClr>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removeElement(self, nums: List[int], val: int) -&gt; int:</a:t>
            </a:r>
            <a:endParaRPr lang="en-US">
              <a:solidFill>
                <a:schemeClr val="tx1"/>
              </a:solidFill>
            </a:endParaRPr>
          </a:p>
          <a:p>
            <a:r>
              <a:rPr lang="en-US">
                <a:solidFill>
                  <a:schemeClr val="tx1"/>
                </a:solidFill>
              </a:rPr>
              <a:t>        if len(nums) == 0:  //for len1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if len(nums) == 1: // for len2</a:t>
            </a:r>
            <a:endParaRPr lang="en-US">
              <a:solidFill>
                <a:schemeClr val="tx1"/>
              </a:solidFill>
            </a:endParaRPr>
          </a:p>
          <a:p>
            <a:r>
              <a:rPr lang="en-US">
                <a:solidFill>
                  <a:schemeClr val="tx1"/>
                </a:solidFill>
              </a:rPr>
              <a:t>            if val == nums[0]: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return(1)</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for i in range(l):</a:t>
            </a:r>
            <a:endParaRPr lang="en-US">
              <a:solidFill>
                <a:schemeClr val="tx1"/>
              </a:solidFill>
            </a:endParaRPr>
          </a:p>
          <a:p>
            <a:r>
              <a:rPr lang="en-US">
                <a:solidFill>
                  <a:schemeClr val="tx1"/>
                </a:solidFill>
              </a:rPr>
              <a:t>            if nums[i] == val:</a:t>
            </a:r>
            <a:endParaRPr lang="en-US">
              <a:solidFill>
                <a:schemeClr val="tx1"/>
              </a:solidFill>
            </a:endParaRPr>
          </a:p>
          <a:p>
            <a:r>
              <a:rPr lang="en-US">
                <a:solidFill>
                  <a:schemeClr val="tx1"/>
                </a:solidFill>
              </a:rPr>
              <a:t>                j = i+1</a:t>
            </a:r>
            <a:endParaRPr lang="en-US">
              <a:solidFill>
                <a:schemeClr val="tx1"/>
              </a:solidFill>
            </a:endParaRPr>
          </a:p>
          <a:p>
            <a:r>
              <a:rPr lang="en-US">
                <a:solidFill>
                  <a:schemeClr val="tx1"/>
                </a:solidFill>
              </a:rPr>
              <a:t>                while(j &lt; l and nums[j] == nums[i]):</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 == l:</a:t>
            </a:r>
            <a:endParaRPr lang="en-US">
              <a:solidFill>
                <a:schemeClr val="tx1"/>
              </a:solidFill>
            </a:endParaRPr>
          </a:p>
          <a:p>
            <a:r>
              <a:rPr lang="en-US">
                <a:solidFill>
                  <a:schemeClr val="tx1"/>
                </a:solidFill>
              </a:rPr>
              <a:t>                    i-=1   // imp because returning+1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nums[i],nums[j] = nums[j],nums[i]</a:t>
            </a:r>
            <a:endParaRPr lang="en-US">
              <a:solidFill>
                <a:schemeClr val="tx1"/>
              </a:solidFill>
            </a:endParaRPr>
          </a:p>
          <a:p>
            <a:r>
              <a:rPr lang="en-US">
                <a:solidFill>
                  <a:schemeClr val="tx1"/>
                </a:solidFill>
              </a:rPr>
              <a:t>        return(i+1) // for case where loop doesn't runs at all.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6870"/>
            <a:ext cx="4333875" cy="1428750"/>
          </a:xfrm>
          <a:prstGeom prst="rect">
            <a:avLst/>
          </a:prstGeom>
        </p:spPr>
      </p:pic>
      <p:pic>
        <p:nvPicPr>
          <p:cNvPr id="5" name="Picture 4"/>
          <p:cNvPicPr>
            <a:picLocks noChangeAspect="1"/>
          </p:cNvPicPr>
          <p:nvPr/>
        </p:nvPicPr>
        <p:blipFill>
          <a:blip r:embed="rId2"/>
          <a:stretch>
            <a:fillRect/>
          </a:stretch>
        </p:blipFill>
        <p:spPr>
          <a:xfrm>
            <a:off x="614045" y="3625850"/>
            <a:ext cx="4371975" cy="178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Fill column wise , for columns complete with letters just traverse and fill, otherwise define 'a' with n-1 and assign m[a][i] = s.pop(0)</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pic>
        <p:nvPicPr>
          <p:cNvPr id="7" name="Picture 6"/>
          <p:cNvPicPr>
            <a:picLocks noChangeAspect="1"/>
          </p:cNvPicPr>
          <p:nvPr/>
        </p:nvPicPr>
        <p:blipFill>
          <a:blip r:embed="rId1"/>
          <a:stretch>
            <a:fillRect/>
          </a:stretch>
        </p:blipFill>
        <p:spPr>
          <a:xfrm>
            <a:off x="267970" y="1612900"/>
            <a:ext cx="5572125" cy="3407410"/>
          </a:xfrm>
          <a:prstGeom prst="rect">
            <a:avLst/>
          </a:prstGeom>
        </p:spPr>
      </p:pic>
      <p:sp>
        <p:nvSpPr>
          <p:cNvPr id="8" name="Text Box 7"/>
          <p:cNvSpPr txBox="1"/>
          <p:nvPr/>
        </p:nvSpPr>
        <p:spPr>
          <a:xfrm>
            <a:off x="6972300" y="2367280"/>
            <a:ext cx="4359910" cy="111715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convert(self, s: str, numRows: int) -&gt; str:</a:t>
            </a:r>
            <a:endParaRPr lang="en-US">
              <a:solidFill>
                <a:schemeClr val="tx1"/>
              </a:solidFill>
            </a:endParaRPr>
          </a:p>
          <a:p>
            <a:r>
              <a:rPr lang="en-US">
                <a:solidFill>
                  <a:schemeClr val="tx1"/>
                </a:solidFill>
              </a:rPr>
              <a:t>        if numRows == 1:</a:t>
            </a:r>
            <a:endParaRPr lang="en-US">
              <a:solidFill>
                <a:schemeClr val="tx1"/>
              </a:solidFill>
            </a:endParaRPr>
          </a:p>
          <a:p>
            <a:r>
              <a:rPr lang="en-US">
                <a:solidFill>
                  <a:schemeClr val="tx1"/>
                </a:solidFill>
              </a:rPr>
              <a:t>            return(s)</a:t>
            </a:r>
            <a:endParaRPr lang="en-US">
              <a:solidFill>
                <a:schemeClr val="tx1"/>
              </a:solidFill>
            </a:endParaRPr>
          </a:p>
          <a:p>
            <a:r>
              <a:rPr lang="en-US">
                <a:solidFill>
                  <a:schemeClr val="tx1"/>
                </a:solidFill>
              </a:rPr>
              <a:t>        t = len(s)</a:t>
            </a:r>
            <a:endParaRPr lang="en-US">
              <a:solidFill>
                <a:schemeClr val="tx1"/>
              </a:solidFill>
            </a:endParaRPr>
          </a:p>
          <a:p>
            <a:r>
              <a:rPr lang="en-US">
                <a:solidFill>
                  <a:schemeClr val="tx1"/>
                </a:solidFill>
              </a:rPr>
              <a:t>        m = [[0 for i in range(t)] for i in range(numRows)]</a:t>
            </a:r>
            <a:endParaRPr lang="en-US">
              <a:solidFill>
                <a:schemeClr val="tx1"/>
              </a:solidFill>
            </a:endParaRPr>
          </a:p>
          <a:p>
            <a:r>
              <a:rPr lang="en-US">
                <a:solidFill>
                  <a:schemeClr val="tx1"/>
                </a:solidFill>
              </a:rPr>
              <a:t>        s = list(s)</a:t>
            </a:r>
            <a:endParaRPr lang="en-US">
              <a:solidFill>
                <a:schemeClr val="tx1"/>
              </a:solidFill>
            </a:endParaRPr>
          </a:p>
          <a:p>
            <a:r>
              <a:rPr lang="en-US">
                <a:solidFill>
                  <a:schemeClr val="tx1"/>
                </a:solidFill>
              </a:rPr>
              <a:t>        x=""</a:t>
            </a:r>
            <a:endParaRPr lang="en-US">
              <a:solidFill>
                <a:schemeClr val="tx1"/>
              </a:solidFill>
            </a:endParaRPr>
          </a:p>
          <a:p>
            <a:r>
              <a:rPr lang="en-US">
                <a:solidFill>
                  <a:schemeClr val="tx1"/>
                </a:solidFill>
              </a:rPr>
              <a:t>        for i in range(t):</a:t>
            </a:r>
            <a:endParaRPr lang="en-US">
              <a:solidFill>
                <a:schemeClr val="tx1"/>
              </a:solidFill>
            </a:endParaRPr>
          </a:p>
          <a:p>
            <a:r>
              <a:rPr lang="en-US">
                <a:solidFill>
                  <a:schemeClr val="tx1"/>
                </a:solidFill>
              </a:rPr>
              <a:t>            if i%(numRows-1) == 0:</a:t>
            </a:r>
            <a:endParaRPr lang="en-US">
              <a:solidFill>
                <a:schemeClr val="tx1"/>
              </a:solidFill>
            </a:endParaRPr>
          </a:p>
          <a:p>
            <a:r>
              <a:rPr lang="en-US">
                <a:solidFill>
                  <a:schemeClr val="tx1"/>
                </a:solidFill>
              </a:rPr>
              <a:t>                a = numRows-1</a:t>
            </a:r>
            <a:endParaRPr lang="en-US">
              <a:solidFill>
                <a:schemeClr val="tx1"/>
              </a:solidFill>
            </a:endParaRPr>
          </a:p>
          <a:p>
            <a:r>
              <a:rPr lang="en-US">
                <a:solidFill>
                  <a:schemeClr val="tx1"/>
                </a:solidFill>
              </a:rPr>
              <a:t>                for j in range(numRows):</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m[j][i] = s.pop(0)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 = a-1</a:t>
            </a:r>
            <a:endParaRPr lang="en-US">
              <a:solidFill>
                <a:schemeClr val="tx1"/>
              </a:solidFill>
            </a:endParaRPr>
          </a:p>
          <a:p>
            <a:r>
              <a:rPr lang="en-US">
                <a:solidFill>
                  <a:schemeClr val="tx1"/>
                </a:solidFill>
              </a:rPr>
              <a:t>                m[a][i]=s.pop(0)</a:t>
            </a:r>
            <a:endParaRPr lang="en-US">
              <a:solidFill>
                <a:schemeClr val="tx1"/>
              </a:solidFill>
            </a:endParaRPr>
          </a:p>
          <a:p>
            <a:r>
              <a:rPr lang="en-US">
                <a:solidFill>
                  <a:schemeClr val="tx1"/>
                </a:solidFill>
              </a:rPr>
              <a:t>        for i in range(numRows):</a:t>
            </a:r>
            <a:endParaRPr lang="en-US">
              <a:solidFill>
                <a:schemeClr val="tx1"/>
              </a:solidFill>
            </a:endParaRPr>
          </a:p>
          <a:p>
            <a:r>
              <a:rPr lang="en-US">
                <a:solidFill>
                  <a:schemeClr val="tx1"/>
                </a:solidFill>
              </a:rPr>
              <a:t>            for j in range(t):</a:t>
            </a:r>
            <a:endParaRPr lang="en-US">
              <a:solidFill>
                <a:schemeClr val="tx1"/>
              </a:solidFill>
            </a:endParaRPr>
          </a:p>
          <a:p>
            <a:r>
              <a:rPr lang="en-US">
                <a:solidFill>
                  <a:schemeClr val="tx1"/>
                </a:solidFill>
              </a:rPr>
              <a:t>                if m[i][j] != 0:</a:t>
            </a:r>
            <a:endParaRPr lang="en-US">
              <a:solidFill>
                <a:schemeClr val="tx1"/>
              </a:solidFill>
            </a:endParaRPr>
          </a:p>
          <a:p>
            <a:r>
              <a:rPr lang="en-US">
                <a:solidFill>
                  <a:schemeClr val="tx1"/>
                </a:solidFill>
              </a:rPr>
              <a:t>                    x += m[i][j]</a:t>
            </a:r>
            <a:endParaRPr lang="en-US">
              <a:solidFill>
                <a:schemeClr val="tx1"/>
              </a:solidFill>
            </a:endParaRPr>
          </a:p>
          <a:p>
            <a:r>
              <a:rPr lang="en-US">
                <a:solidFill>
                  <a:schemeClr val="tx1"/>
                </a:solidFill>
              </a:rPr>
              <a:t>        return(x)</a:t>
            </a:r>
            <a:endParaRPr lang="en-US">
              <a:solidFill>
                <a:schemeClr val="tx1"/>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doesn't applicable (observe).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pop method to remove if count goes beyond 2.</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50912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if l == 0 or l == 1:   </a:t>
            </a:r>
            <a:endParaRPr lang="en-US">
              <a:solidFill>
                <a:schemeClr val="tx1"/>
              </a:solidFill>
            </a:endParaRPr>
          </a:p>
          <a:p>
            <a:r>
              <a:rPr lang="en-US">
                <a:solidFill>
                  <a:schemeClr val="tx1"/>
                </a:solidFill>
              </a:rPr>
              <a:t>            return(l)</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nums[i] == cur:</a:t>
            </a:r>
            <a:endParaRPr lang="en-US">
              <a:solidFill>
                <a:schemeClr val="tx1"/>
              </a:solidFill>
            </a:endParaRPr>
          </a:p>
          <a:p>
            <a:r>
              <a:rPr lang="en-US">
                <a:solidFill>
                  <a:schemeClr val="tx1"/>
                </a:solidFill>
              </a:rPr>
              <a:t>                if count&gt;=2:</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 &gt;len(nums)-1: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return(i+1)  //note i+1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723900" y="1526540"/>
            <a:ext cx="4610100" cy="2028825"/>
          </a:xfrm>
          <a:prstGeom prst="rect">
            <a:avLst/>
          </a:prstGeom>
        </p:spPr>
      </p:pic>
      <p:pic>
        <p:nvPicPr>
          <p:cNvPr id="5" name="Picture 4"/>
          <p:cNvPicPr>
            <a:picLocks noChangeAspect="1"/>
          </p:cNvPicPr>
          <p:nvPr/>
        </p:nvPicPr>
        <p:blipFill>
          <a:blip r:embed="rId2"/>
          <a:stretch>
            <a:fillRect/>
          </a:stretch>
        </p:blipFill>
        <p:spPr>
          <a:xfrm>
            <a:off x="723900" y="3928110"/>
            <a:ext cx="4476750" cy="2143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313817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1.cal length(l) in first traverse and remove l-n th 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Run second pointer n-1 places behind head.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handle following:</a:t>
            </a:r>
            <a:endParaRPr lang="en-US">
              <a:solidFill>
                <a:schemeClr val="tx1"/>
              </a:solidFill>
              <a:effectLst>
                <a:outerShdw blurRad="38100" dist="19050" dir="2700000" algn="tl" rotWithShape="0">
                  <a:schemeClr val="dk1">
                    <a:alpha val="40000"/>
                  </a:schemeClr>
                </a:outerShdw>
              </a:effectLst>
            </a:endParaRPr>
          </a:p>
          <a:p>
            <a:r>
              <a:rPr lang="en-US">
                <a:solidFill>
                  <a:schemeClr val="accent4"/>
                </a:solidFill>
                <a:effectLst>
                  <a:outerShdw blurRad="38100" dist="19050" dir="2700000" algn="tl" rotWithShape="0">
                    <a:schemeClr val="dk1">
                      <a:alpha val="40000"/>
                    </a:schemeClr>
                  </a:outerShdw>
                </a:effectLst>
              </a:rPr>
              <a:t>Note</a:t>
            </a:r>
            <a:r>
              <a:rPr lang="en-US">
                <a:solidFill>
                  <a:schemeClr val="tx1"/>
                </a:solidFill>
                <a:effectLst>
                  <a:outerShdw blurRad="38100" dist="19050" dir="2700000" algn="tl" rotWithShape="0">
                    <a:schemeClr val="dk1">
                      <a:alpha val="40000"/>
                    </a:schemeClr>
                  </a:outerShdw>
                </a:effectLst>
              </a:rPr>
              <a:t> :  intialize t(seond pointer) with None (as in case of removal of front element it should not be first element but one less i.e. none when head reaches the end)</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924175"/>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removeNthFromEnd(self, head: ListNode, n: int) -&gt; ListNode:</a:t>
            </a:r>
            <a:endParaRPr lang="en-US">
              <a:solidFill>
                <a:schemeClr val="tx1"/>
              </a:solidFill>
            </a:endParaRPr>
          </a:p>
          <a:p>
            <a:r>
              <a:rPr lang="en-US">
                <a:solidFill>
                  <a:schemeClr val="tx1"/>
                </a:solidFill>
              </a:rPr>
              <a:t>        if head==None:</a:t>
            </a:r>
            <a:endParaRPr lang="en-US">
              <a:solidFill>
                <a:schemeClr val="tx1"/>
              </a:solidFill>
            </a:endParaRPr>
          </a:p>
          <a:p>
            <a:r>
              <a:rPr lang="en-US">
                <a:solidFill>
                  <a:schemeClr val="tx1"/>
                </a:solidFill>
              </a:rPr>
              <a:t>            return(None)</a:t>
            </a:r>
            <a:endParaRPr lang="en-US">
              <a:solidFill>
                <a:schemeClr val="tx1"/>
              </a:solidFill>
            </a:endParaRPr>
          </a:p>
          <a:p>
            <a:r>
              <a:rPr lang="en-US">
                <a:solidFill>
                  <a:schemeClr val="tx1"/>
                </a:solidFill>
              </a:rPr>
              <a:t>        temp = ListNode()</a:t>
            </a:r>
            <a:endParaRPr lang="en-US">
              <a:solidFill>
                <a:schemeClr val="tx1"/>
              </a:solidFill>
            </a:endParaRPr>
          </a:p>
          <a:p>
            <a:r>
              <a:rPr lang="en-US">
                <a:solidFill>
                  <a:schemeClr val="tx1"/>
                </a:solidFill>
              </a:rPr>
              <a:t>        temp = head</a:t>
            </a:r>
            <a:endParaRPr lang="en-US">
              <a:solidFill>
                <a:schemeClr val="tx1"/>
              </a:solidFill>
            </a:endParaRPr>
          </a:p>
          <a:p>
            <a:r>
              <a:rPr lang="en-US">
                <a:solidFill>
                  <a:schemeClr val="tx1"/>
                </a:solidFill>
              </a:rPr>
              <a:t>        t = None</a:t>
            </a:r>
            <a:endParaRPr lang="en-US">
              <a:solidFill>
                <a:schemeClr val="tx1"/>
              </a:solidFill>
            </a:endParaRPr>
          </a:p>
          <a:p>
            <a:r>
              <a:rPr lang="en-US">
                <a:solidFill>
                  <a:schemeClr val="tx1"/>
                </a:solidFill>
              </a:rPr>
              <a:t>        n = n-1</a:t>
            </a:r>
            <a:endParaRPr lang="en-US">
              <a:solidFill>
                <a:schemeClr val="tx1"/>
              </a:solidFill>
            </a:endParaRPr>
          </a:p>
          <a:p>
            <a:r>
              <a:rPr lang="en-US">
                <a:solidFill>
                  <a:schemeClr val="tx1"/>
                </a:solidFill>
              </a:rPr>
              <a:t>        while(head.next!=None):</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if(n&lt;1):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t.next </a:t>
            </a:r>
            <a:endParaRPr lang="en-US">
              <a:solidFill>
                <a:schemeClr val="tx1"/>
              </a:solidFill>
            </a:endParaRPr>
          </a:p>
          <a:p>
            <a:r>
              <a:rPr lang="en-US">
                <a:solidFill>
                  <a:schemeClr val="tx1"/>
                </a:solidFill>
              </a:rPr>
              <a:t>            n-=1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return(temp.next)</a:t>
            </a:r>
            <a:endParaRPr lang="en-US">
              <a:solidFill>
                <a:schemeClr val="tx1"/>
              </a:solidFill>
            </a:endParaRPr>
          </a:p>
          <a:p>
            <a:r>
              <a:rPr lang="en-US">
                <a:solidFill>
                  <a:schemeClr val="tx1"/>
                </a:solidFill>
              </a:rPr>
              <a:t>        t.next = t.next.next</a:t>
            </a:r>
            <a:endParaRPr lang="en-US">
              <a:solidFill>
                <a:schemeClr val="tx1"/>
              </a:solidFill>
            </a:endParaRPr>
          </a:p>
          <a:p>
            <a:r>
              <a:rPr lang="en-US">
                <a:solidFill>
                  <a:schemeClr val="tx1"/>
                </a:solidFill>
              </a:rPr>
              <a:t>        return(temp)</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1155"/>
            <a:ext cx="4610100" cy="1952625"/>
          </a:xfrm>
          <a:prstGeom prst="rect">
            <a:avLst/>
          </a:prstGeom>
        </p:spPr>
      </p:pic>
      <p:sp>
        <p:nvSpPr>
          <p:cNvPr id="5" name="Text Box 4"/>
          <p:cNvSpPr txBox="1"/>
          <p:nvPr/>
        </p:nvSpPr>
        <p:spPr>
          <a:xfrm>
            <a:off x="511810" y="4003040"/>
            <a:ext cx="4803775" cy="1198880"/>
          </a:xfrm>
          <a:prstGeom prst="rect">
            <a:avLst/>
          </a:prstGeom>
          <a:noFill/>
        </p:spPr>
        <p:txBody>
          <a:bodyPr wrap="square" rtlCol="0">
            <a:spAutoFit/>
          </a:bodyPr>
          <a:p>
            <a:r>
              <a:rPr lang="en-US">
                <a:solidFill>
                  <a:srgbClr val="FF0000"/>
                </a:solidFill>
              </a:rPr>
              <a:t>Learnings</a:t>
            </a:r>
            <a:endParaRPr lang="en-US"/>
          </a:p>
          <a:p>
            <a:r>
              <a:rPr lang="en-US"/>
              <a:t>Never try to mould the code to satisfy particular test case, avoid if else as much as possible. Also keep everything general to pass every test case.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recursiveF(node):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in recursive function return tilt of the node's right and left and sum of left and right subtree.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findTilt(self, root: TreeNode) -&gt; int:</a:t>
            </a:r>
            <a:endParaRPr lang="en-US">
              <a:solidFill>
                <a:schemeClr val="tx1"/>
              </a:solidFill>
            </a:endParaRPr>
          </a:p>
          <a:p>
            <a:r>
              <a:rPr lang="en-US">
                <a:solidFill>
                  <a:schemeClr val="tx1"/>
                </a:solidFill>
              </a:rPr>
              <a:t>        def calctilts(root):</a:t>
            </a:r>
            <a:endParaRPr lang="en-US">
              <a:solidFill>
                <a:schemeClr val="tx1"/>
              </a:solidFill>
            </a:endParaRPr>
          </a:p>
          <a:p>
            <a:r>
              <a:rPr lang="en-US">
                <a:solidFill>
                  <a:schemeClr val="tx1"/>
                </a:solidFill>
              </a:rPr>
              <a:t>            if not root:</a:t>
            </a:r>
            <a:endParaRPr lang="en-US">
              <a:solidFill>
                <a:schemeClr val="tx1"/>
              </a:solidFill>
            </a:endParaRPr>
          </a:p>
          <a:p>
            <a:r>
              <a:rPr lang="en-US">
                <a:solidFill>
                  <a:schemeClr val="tx1"/>
                </a:solidFill>
              </a:rPr>
              <a:t>                return 0, 0</a:t>
            </a:r>
            <a:endParaRPr lang="en-US">
              <a:solidFill>
                <a:schemeClr val="tx1"/>
              </a:solidFill>
            </a:endParaRPr>
          </a:p>
          <a:p>
            <a:r>
              <a:rPr lang="en-US">
                <a:solidFill>
                  <a:schemeClr val="tx1"/>
                </a:solidFill>
              </a:rPr>
              <a:t>            ltilt, lsum = calctilts(root.left)</a:t>
            </a:r>
            <a:endParaRPr lang="en-US">
              <a:solidFill>
                <a:schemeClr val="tx1"/>
              </a:solidFill>
            </a:endParaRPr>
          </a:p>
          <a:p>
            <a:r>
              <a:rPr lang="en-US">
                <a:solidFill>
                  <a:schemeClr val="tx1"/>
                </a:solidFill>
              </a:rPr>
              <a:t>            rtilt, rsum = calctilts(root.right)</a:t>
            </a:r>
            <a:endParaRPr lang="en-US">
              <a:solidFill>
                <a:schemeClr val="tx1"/>
              </a:solidFill>
            </a:endParaRPr>
          </a:p>
          <a:p>
            <a:r>
              <a:rPr lang="en-US">
                <a:solidFill>
                  <a:schemeClr val="tx1"/>
                </a:solidFill>
              </a:rPr>
              <a:t>            return ltilt + rtilt + abs(lsum-rsum), lsum + rsum + root.val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calctilts(root)[0]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First completely be sure that an algo(even an idea) doesnt works and then discard it.</a:t>
            </a:r>
            <a:endParaRPr lang="en-US"/>
          </a:p>
        </p:txBody>
      </p:sp>
      <p:pic>
        <p:nvPicPr>
          <p:cNvPr id="3" name="Picture 2"/>
          <p:cNvPicPr>
            <a:picLocks noChangeAspect="1"/>
          </p:cNvPicPr>
          <p:nvPr/>
        </p:nvPicPr>
        <p:blipFill>
          <a:blip r:embed="rId1"/>
          <a:stretch>
            <a:fillRect/>
          </a:stretch>
        </p:blipFill>
        <p:spPr>
          <a:xfrm>
            <a:off x="633095" y="1551305"/>
            <a:ext cx="4486275" cy="581025"/>
          </a:xfrm>
          <a:prstGeom prst="rect">
            <a:avLst/>
          </a:prstGeom>
        </p:spPr>
      </p:pic>
      <p:pic>
        <p:nvPicPr>
          <p:cNvPr id="7" name="Picture 6"/>
          <p:cNvPicPr>
            <a:picLocks noChangeAspect="1"/>
          </p:cNvPicPr>
          <p:nvPr/>
        </p:nvPicPr>
        <p:blipFill>
          <a:blip r:embed="rId2"/>
          <a:stretch>
            <a:fillRect/>
          </a:stretch>
        </p:blipFill>
        <p:spPr>
          <a:xfrm>
            <a:off x="1862455" y="2132330"/>
            <a:ext cx="3070225" cy="29343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if left and right subtrees are equal and node value also same.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pass root.val as second arg, visit all nodes using lateral search and see if any other node value is present.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13817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Solution(object):</a:t>
            </a:r>
            <a:endParaRPr lang="en-US">
              <a:solidFill>
                <a:schemeClr val="tx1"/>
              </a:solidFill>
            </a:endParaRPr>
          </a:p>
          <a:p>
            <a:r>
              <a:rPr lang="en-US">
                <a:solidFill>
                  <a:schemeClr val="tx1"/>
                </a:solidFill>
              </a:rPr>
              <a:t>    def isUnivalTree(self, root):</a:t>
            </a:r>
            <a:endParaRPr lang="en-US">
              <a:solidFill>
                <a:schemeClr val="tx1"/>
              </a:solidFill>
            </a:endParaRPr>
          </a:p>
          <a:p>
            <a:r>
              <a:rPr lang="en-US">
                <a:solidFill>
                  <a:schemeClr val="tx1"/>
                </a:solidFill>
              </a:rPr>
              <a:t>        left_correct = (not root.left or root.val == root.left.val</a:t>
            </a:r>
            <a:endParaRPr lang="en-US">
              <a:solidFill>
                <a:schemeClr val="tx1"/>
              </a:solidFill>
            </a:endParaRPr>
          </a:p>
          <a:p>
            <a:r>
              <a:rPr lang="en-US">
                <a:solidFill>
                  <a:schemeClr val="tx1"/>
                </a:solidFill>
              </a:rPr>
              <a:t>                and self.isUnivalTree(root.left))</a:t>
            </a:r>
            <a:endParaRPr lang="en-US">
              <a:solidFill>
                <a:schemeClr val="tx1"/>
              </a:solidFill>
            </a:endParaRPr>
          </a:p>
          <a:p>
            <a:r>
              <a:rPr lang="en-US">
                <a:solidFill>
                  <a:schemeClr val="tx1"/>
                </a:solidFill>
              </a:rPr>
              <a:t>        right_correct = (not root.right or root.val == root.right.val</a:t>
            </a:r>
            <a:endParaRPr lang="en-US">
              <a:solidFill>
                <a:schemeClr val="tx1"/>
              </a:solidFill>
            </a:endParaRPr>
          </a:p>
          <a:p>
            <a:r>
              <a:rPr lang="en-US">
                <a:solidFill>
                  <a:schemeClr val="tx1"/>
                </a:solidFill>
              </a:rPr>
              <a:t>                and self.isUnivalTree(root.right))</a:t>
            </a:r>
            <a:endParaRPr lang="en-US">
              <a:solidFill>
                <a:schemeClr val="tx1"/>
              </a:solidFill>
            </a:endParaRPr>
          </a:p>
          <a:p>
            <a:r>
              <a:rPr lang="en-US">
                <a:solidFill>
                  <a:schemeClr val="tx1"/>
                </a:solidFill>
              </a:rPr>
              <a:t>        return left_correct and right_correct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712470" y="1526540"/>
            <a:ext cx="4724400" cy="25717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first loop for each element but limit haystack-needle+1 length because last all elements will fell short(improvement in learnings). then again run a loop for needle.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int strStr(</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haystack, </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needle) {</a:t>
            </a:r>
            <a:endParaRPr lang="en-US">
              <a:solidFill>
                <a:schemeClr val="tx1"/>
              </a:solidFill>
            </a:endParaRPr>
          </a:p>
          <a:p>
            <a:r>
              <a:rPr lang="en-US">
                <a:solidFill>
                  <a:schemeClr val="tx1"/>
                </a:solidFill>
              </a:rPr>
              <a:t>        int n = needle.length();</a:t>
            </a:r>
            <a:endParaRPr lang="en-US">
              <a:solidFill>
                <a:schemeClr val="tx1"/>
              </a:solidFill>
            </a:endParaRPr>
          </a:p>
          <a:p>
            <a:r>
              <a:rPr lang="en-US">
                <a:solidFill>
                  <a:schemeClr val="tx1"/>
                </a:solidFill>
              </a:rPr>
              <a:t>        int h = haystack.length();</a:t>
            </a:r>
            <a:endParaRPr lang="en-US">
              <a:solidFill>
                <a:schemeClr val="tx1"/>
              </a:solidFill>
            </a:endParaRPr>
          </a:p>
          <a:p>
            <a:r>
              <a:rPr lang="en-US">
                <a:solidFill>
                  <a:schemeClr val="tx1"/>
                </a:solidFill>
              </a:rPr>
              <a:t>        if(n==0)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int j;</a:t>
            </a:r>
            <a:endParaRPr lang="en-US">
              <a:solidFill>
                <a:schemeClr val="tx1"/>
              </a:solidFill>
            </a:endParaRPr>
          </a:p>
          <a:p>
            <a:r>
              <a:rPr lang="en-US">
                <a:solidFill>
                  <a:schemeClr val="tx1"/>
                </a:solidFill>
              </a:rPr>
              <a:t>        int ans = -1;</a:t>
            </a:r>
            <a:endParaRPr lang="en-US">
              <a:solidFill>
                <a:schemeClr val="tx1"/>
              </a:solidFill>
            </a:endParaRPr>
          </a:p>
          <a:p>
            <a:r>
              <a:rPr lang="en-US">
                <a:solidFill>
                  <a:schemeClr val="tx1"/>
                </a:solidFill>
              </a:rPr>
              <a:t>        int temp;</a:t>
            </a:r>
            <a:endParaRPr lang="en-US">
              <a:solidFill>
                <a:schemeClr val="tx1"/>
              </a:solidFill>
            </a:endParaRPr>
          </a:p>
          <a:p>
            <a:r>
              <a:rPr lang="en-US">
                <a:solidFill>
                  <a:schemeClr val="tx1"/>
                </a:solidFill>
              </a:rPr>
              <a:t>        for(int i=0;i&lt;</a:t>
            </a:r>
            <a:r>
              <a:rPr lang="en-US">
                <a:solidFill>
                  <a:schemeClr val="accent1"/>
                </a:solidFill>
                <a:effectLst>
                  <a:outerShdw blurRad="38100" dist="25400" dir="5400000" algn="ctr" rotWithShape="0">
                    <a:srgbClr val="6E747A">
                      <a:alpha val="43000"/>
                    </a:srgbClr>
                  </a:outerShdw>
                </a:effectLst>
              </a:rPr>
              <a:t>h-n+1</a:t>
            </a:r>
            <a:r>
              <a:rPr lang="en-US">
                <a:solidFill>
                  <a:schemeClr val="tx1"/>
                </a:solidFill>
              </a:rPr>
              <a:t>;i++) //see limit not 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if(haystack[i] == needle[0])</a:t>
            </a:r>
            <a:endParaRPr lang="en-US">
              <a:solidFill>
                <a:schemeClr val="tx1"/>
              </a:solidFill>
            </a:endParaRPr>
          </a:p>
          <a:p>
            <a:r>
              <a:rPr lang="en-US">
                <a:solidFill>
                  <a:schemeClr val="tx1"/>
                </a:solidFill>
              </a:rPr>
              <a:t>            {   j=1;</a:t>
            </a:r>
            <a:endParaRPr lang="en-US">
              <a:solidFill>
                <a:schemeClr val="tx1"/>
              </a:solidFill>
            </a:endParaRPr>
          </a:p>
          <a:p>
            <a:r>
              <a:rPr lang="en-US">
                <a:solidFill>
                  <a:schemeClr val="tx1"/>
                </a:solidFill>
              </a:rPr>
              <a:t>             temp = i+1;</a:t>
            </a:r>
            <a:endParaRPr lang="en-US">
              <a:solidFill>
                <a:schemeClr val="tx1"/>
              </a:solidFill>
            </a:endParaRPr>
          </a:p>
          <a:p>
            <a:r>
              <a:rPr lang="en-US">
                <a:solidFill>
                  <a:schemeClr val="tx1"/>
                </a:solidFill>
              </a:rPr>
              <a:t>                while(j&lt;n and temp&lt; h)</a:t>
            </a:r>
            <a:endParaRPr lang="en-US">
              <a:solidFill>
                <a:schemeClr val="tx1"/>
              </a:solidFill>
            </a:endParaRPr>
          </a:p>
          <a:p>
            <a:r>
              <a:rPr lang="en-US">
                <a:solidFill>
                  <a:schemeClr val="tx1"/>
                </a:solidFill>
              </a:rPr>
              <a:t>                {   </a:t>
            </a:r>
            <a:endParaRPr lang="en-US">
              <a:solidFill>
                <a:schemeClr val="tx1"/>
              </a:solidFill>
            </a:endParaRPr>
          </a:p>
          <a:p>
            <a:r>
              <a:rPr lang="en-US">
                <a:solidFill>
                  <a:schemeClr val="tx1"/>
                </a:solidFill>
              </a:rPr>
              <a:t>                    if(haystack[temp]!=needle[j])</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j++;</a:t>
            </a:r>
            <a:endParaRPr lang="en-US">
              <a:solidFill>
                <a:schemeClr val="tx1"/>
              </a:solidFill>
            </a:endParaRPr>
          </a:p>
          <a:p>
            <a:r>
              <a:rPr lang="en-US">
                <a:solidFill>
                  <a:schemeClr val="tx1"/>
                </a:solidFill>
              </a:rPr>
              <a:t>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if(j == n)</a:t>
            </a:r>
            <a:endParaRPr lang="en-US">
              <a:solidFill>
                <a:schemeClr val="tx1"/>
              </a:solidFill>
            </a:endParaRPr>
          </a:p>
          <a:p>
            <a:r>
              <a:rPr lang="en-US">
                <a:solidFill>
                  <a:schemeClr val="tx1"/>
                </a:solidFill>
              </a:rPr>
              <a:t>                 return 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small differences make a big impact. Never ignore small improvements you can make in code.</a:t>
            </a:r>
            <a:endParaRPr lang="en-US"/>
          </a:p>
        </p:txBody>
      </p:sp>
      <p:pic>
        <p:nvPicPr>
          <p:cNvPr id="3" name="Picture 2"/>
          <p:cNvPicPr>
            <a:picLocks noChangeAspect="1"/>
          </p:cNvPicPr>
          <p:nvPr/>
        </p:nvPicPr>
        <p:blipFill>
          <a:blip r:embed="rId1"/>
          <a:stretch>
            <a:fillRect/>
          </a:stretch>
        </p:blipFill>
        <p:spPr>
          <a:xfrm>
            <a:off x="779145" y="1356995"/>
            <a:ext cx="4144645" cy="3331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fig.1 using maths</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fig.2 a function for abs without multiplication, doesnt work for overflow tho.</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use maths in cases like this first , usually helpful. Keep overflow in mind while forming your solution.</a:t>
            </a:r>
            <a:endParaRPr lang="en-US"/>
          </a:p>
        </p:txBody>
      </p:sp>
      <p:pic>
        <p:nvPicPr>
          <p:cNvPr id="3" name="Picture 2"/>
          <p:cNvPicPr>
            <a:picLocks noChangeAspect="1"/>
          </p:cNvPicPr>
          <p:nvPr/>
        </p:nvPicPr>
        <p:blipFill>
          <a:blip r:embed="rId1"/>
          <a:stretch>
            <a:fillRect/>
          </a:stretch>
        </p:blipFill>
        <p:spPr>
          <a:xfrm>
            <a:off x="6474460" y="1707515"/>
            <a:ext cx="4857750" cy="3905250"/>
          </a:xfrm>
          <a:prstGeom prst="rect">
            <a:avLst/>
          </a:prstGeom>
        </p:spPr>
      </p:pic>
      <p:pic>
        <p:nvPicPr>
          <p:cNvPr id="7" name="Picture 6"/>
          <p:cNvPicPr>
            <a:picLocks noChangeAspect="1"/>
          </p:cNvPicPr>
          <p:nvPr/>
        </p:nvPicPr>
        <p:blipFill>
          <a:blip r:embed="rId2"/>
          <a:stretch>
            <a:fillRect/>
          </a:stretch>
        </p:blipFill>
        <p:spPr>
          <a:xfrm>
            <a:off x="6972300" y="5917565"/>
            <a:ext cx="2162175" cy="552450"/>
          </a:xfrm>
          <a:prstGeom prst="rect">
            <a:avLst/>
          </a:prstGeom>
        </p:spPr>
      </p:pic>
      <p:pic>
        <p:nvPicPr>
          <p:cNvPr id="9" name="Picture 8"/>
          <p:cNvPicPr>
            <a:picLocks noChangeAspect="1"/>
          </p:cNvPicPr>
          <p:nvPr/>
        </p:nvPicPr>
        <p:blipFill>
          <a:blip r:embed="rId3"/>
          <a:stretch>
            <a:fillRect/>
          </a:stretch>
        </p:blipFill>
        <p:spPr>
          <a:xfrm>
            <a:off x="633095" y="1304925"/>
            <a:ext cx="3916045" cy="3544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eg. TTTTFFFFF here find the first F. Use binary search for max speed. Also for mid use l + (h-l)/2 to avoid overflow. Finally when you come out of loop it may not be at exact position to rectify that.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int firstBadVersion(int n) {</a:t>
            </a:r>
            <a:endParaRPr lang="en-US">
              <a:solidFill>
                <a:schemeClr val="tx1"/>
              </a:solidFill>
            </a:endParaRPr>
          </a:p>
          <a:p>
            <a:r>
              <a:rPr lang="en-US">
                <a:solidFill>
                  <a:schemeClr val="tx1"/>
                </a:solidFill>
              </a:rPr>
              <a:t>        int l = 0;</a:t>
            </a:r>
            <a:endParaRPr lang="en-US">
              <a:solidFill>
                <a:schemeClr val="tx1"/>
              </a:solidFill>
            </a:endParaRPr>
          </a:p>
          <a:p>
            <a:r>
              <a:rPr lang="en-US">
                <a:solidFill>
                  <a:schemeClr val="tx1"/>
                </a:solidFill>
              </a:rPr>
              <a:t>        int h = n;</a:t>
            </a:r>
            <a:endParaRPr lang="en-US">
              <a:solidFill>
                <a:schemeClr val="tx1"/>
              </a:solidFill>
            </a:endParaRPr>
          </a:p>
          <a:p>
            <a:r>
              <a:rPr lang="en-US">
                <a:solidFill>
                  <a:schemeClr val="tx1"/>
                </a:solidFill>
              </a:rPr>
              <a:t>        long unsigned int mid;</a:t>
            </a:r>
            <a:endParaRPr lang="en-US">
              <a:solidFill>
                <a:schemeClr val="tx1"/>
              </a:solidFill>
            </a:endParaRPr>
          </a:p>
          <a:p>
            <a:r>
              <a:rPr lang="en-US">
                <a:solidFill>
                  <a:schemeClr val="tx1"/>
                </a:solidFill>
              </a:rPr>
              <a:t>        while(l&lt;h)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mid = l + (h-l)/2; </a:t>
            </a:r>
            <a:r>
              <a:rPr lang="en-US">
                <a:solidFill>
                  <a:schemeClr val="tx1"/>
                </a:solidFill>
              </a:rPr>
              <a:t>  // to avoid overflow don't write(l+h)/2</a:t>
            </a:r>
            <a:endParaRPr lang="en-US">
              <a:solidFill>
                <a:schemeClr val="tx1"/>
              </a:solidFill>
            </a:endParaRPr>
          </a:p>
          <a:p>
            <a:r>
              <a:rPr lang="en-US">
                <a:solidFill>
                  <a:schemeClr val="tx1"/>
                </a:solidFill>
              </a:rPr>
              <a:t>            if(isBadVersion(mid))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 =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l = mid+1;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if(!isBadVersion(mid))//imp as loop is not exiting on isbad condn</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mid++;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045075"/>
            <a:ext cx="4803775" cy="1198880"/>
          </a:xfrm>
          <a:prstGeom prst="rect">
            <a:avLst/>
          </a:prstGeom>
          <a:noFill/>
        </p:spPr>
        <p:txBody>
          <a:bodyPr wrap="square" rtlCol="0">
            <a:spAutoFit/>
          </a:bodyPr>
          <a:p>
            <a:r>
              <a:rPr lang="en-US">
                <a:solidFill>
                  <a:srgbClr val="FF0000"/>
                </a:solidFill>
              </a:rPr>
              <a:t>Learnings</a:t>
            </a:r>
            <a:endParaRPr lang="en-US"/>
          </a:p>
          <a:p>
            <a:endParaRPr lang="en-US"/>
          </a:p>
          <a:p>
            <a:r>
              <a:rPr lang="en-US"/>
              <a:t>Study exp of this, and see how to debug. Don't give up, think logically for solutions.</a:t>
            </a:r>
            <a:endParaRPr lang="en-US"/>
          </a:p>
        </p:txBody>
      </p:sp>
      <p:pic>
        <p:nvPicPr>
          <p:cNvPr id="3" name="Picture 2"/>
          <p:cNvPicPr>
            <a:picLocks noChangeAspect="1"/>
          </p:cNvPicPr>
          <p:nvPr/>
        </p:nvPicPr>
        <p:blipFill>
          <a:blip r:embed="rId1"/>
          <a:stretch>
            <a:fillRect/>
          </a:stretch>
        </p:blipFill>
        <p:spPr>
          <a:xfrm>
            <a:off x="633095" y="1502410"/>
            <a:ext cx="4133850" cy="3442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make a function to solve for a particular string and in recursive function call that function, it will go down to base case which will return “1” and then that will be arg to function in successive calls.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95540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 {</a:t>
            </a:r>
            <a:endParaRPr lang="en-US">
              <a:solidFill>
                <a:schemeClr val="tx1"/>
              </a:solidFill>
            </a:endParaRPr>
          </a:p>
          <a:p>
            <a:r>
              <a:rPr lang="en-US">
                <a:solidFill>
                  <a:schemeClr val="tx1"/>
                </a:solidFill>
              </a:rPr>
              <a:t>    string eval(string s){</a:t>
            </a:r>
            <a:endParaRPr lang="en-US">
              <a:solidFill>
                <a:schemeClr val="tx1"/>
              </a:solidFill>
            </a:endParaRPr>
          </a:p>
          <a:p>
            <a:r>
              <a:rPr lang="en-US">
                <a:solidFill>
                  <a:schemeClr val="tx1"/>
                </a:solidFill>
              </a:rPr>
              <a:t>         char current= s[0];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count = 0;</a:t>
            </a:r>
            <a:endParaRPr lang="en-US">
              <a:solidFill>
                <a:schemeClr val="tx1"/>
              </a:solidFill>
            </a:endParaRPr>
          </a:p>
          <a:p>
            <a:r>
              <a:rPr lang="en-US">
                <a:solidFill>
                  <a:schemeClr val="tx1"/>
                </a:solidFill>
              </a:rPr>
              <a:t>        string ans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for(int i = 0; i&lt;s.length() ;i++){</a:t>
            </a:r>
            <a:endParaRPr lang="en-US">
              <a:solidFill>
                <a:schemeClr val="tx1"/>
              </a:solidFill>
            </a:endParaRPr>
          </a:p>
          <a:p>
            <a:r>
              <a:rPr lang="en-US">
                <a:solidFill>
                  <a:schemeClr val="tx1"/>
                </a:solidFill>
              </a:rPr>
              <a:t>            if(current == s[i] ){</a:t>
            </a:r>
            <a:endParaRPr lang="en-US">
              <a:solidFill>
                <a:schemeClr val="tx1"/>
              </a:solidFill>
            </a:endParaRPr>
          </a:p>
          <a:p>
            <a:r>
              <a:rPr lang="en-US">
                <a:solidFill>
                  <a:schemeClr val="tx1"/>
                </a:solidFill>
              </a:rPr>
              <a:t>                count++;</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std::to_string(count) + current ;</a:t>
            </a:r>
            <a:endParaRPr lang="en-US">
              <a:solidFill>
                <a:schemeClr val="tx1"/>
              </a:solidFill>
            </a:endParaRPr>
          </a:p>
          <a:p>
            <a:r>
              <a:rPr lang="en-US">
                <a:solidFill>
                  <a:schemeClr val="tx1"/>
                </a:solidFill>
              </a:rPr>
              <a:t>                current = 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std::to_string(count)  + current;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countAndSay(int n) {</a:t>
            </a:r>
            <a:endParaRPr lang="en-US">
              <a:solidFill>
                <a:schemeClr val="tx1"/>
              </a:solidFill>
            </a:endParaRPr>
          </a:p>
          <a:p>
            <a:r>
              <a:rPr lang="en-US">
                <a:solidFill>
                  <a:schemeClr val="tx1"/>
                </a:solidFill>
              </a:rPr>
              <a:t>       if(n==1)</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return eval(countAndSay(n-1));</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664835"/>
            <a:ext cx="4803775" cy="645160"/>
          </a:xfrm>
          <a:prstGeom prst="rect">
            <a:avLst/>
          </a:prstGeom>
          <a:noFill/>
        </p:spPr>
        <p:txBody>
          <a:bodyPr wrap="square" rtlCol="0">
            <a:spAutoFit/>
          </a:bodyPr>
          <a:p>
            <a:r>
              <a:rPr lang="en-US">
                <a:solidFill>
                  <a:srgbClr val="FF0000"/>
                </a:solidFill>
              </a:rPr>
              <a:t>Learnings</a:t>
            </a:r>
            <a:endParaRPr lang="en-US"/>
          </a:p>
          <a:p>
            <a:r>
              <a:rPr lang="en-US">
                <a:sym typeface="+mn-ea"/>
              </a:rPr>
              <a:t> std::to_string(count) conversion to string in c++</a:t>
            </a:r>
            <a:endParaRPr lang="en-US"/>
          </a:p>
        </p:txBody>
      </p:sp>
      <p:pic>
        <p:nvPicPr>
          <p:cNvPr id="3" name="Picture 2"/>
          <p:cNvPicPr>
            <a:picLocks noChangeAspect="1"/>
          </p:cNvPicPr>
          <p:nvPr/>
        </p:nvPicPr>
        <p:blipFill>
          <a:blip r:embed="rId1"/>
          <a:srcRect b="36420"/>
          <a:stretch>
            <a:fillRect/>
          </a:stretch>
        </p:blipFill>
        <p:spPr>
          <a:xfrm>
            <a:off x="849630" y="1550670"/>
            <a:ext cx="3494405" cy="2211705"/>
          </a:xfrm>
          <a:prstGeom prst="rect">
            <a:avLst/>
          </a:prstGeom>
        </p:spPr>
      </p:pic>
      <p:pic>
        <p:nvPicPr>
          <p:cNvPr id="7" name="Picture 6"/>
          <p:cNvPicPr>
            <a:picLocks noChangeAspect="1"/>
          </p:cNvPicPr>
          <p:nvPr/>
        </p:nvPicPr>
        <p:blipFill>
          <a:blip r:embed="rId2"/>
          <a:stretch>
            <a:fillRect/>
          </a:stretch>
        </p:blipFill>
        <p:spPr>
          <a:xfrm>
            <a:off x="824230" y="3762375"/>
            <a:ext cx="3544570" cy="19469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x*x if n%2 == 0  log(n)</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log and then anti log ( take care of negative x as log doesn't accept it)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myPow(self, x: float, n: int) -&gt; float:</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if n%2!=0: #handling -x</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return(-1*math.exp(n*math.log(abs(x))))</a:t>
            </a:r>
            <a:endParaRPr lang="en-US">
              <a:solidFill>
                <a:schemeClr val="tx1"/>
              </a:solidFill>
            </a:endParaRPr>
          </a:p>
          <a:p>
            <a:r>
              <a:rPr lang="en-US">
                <a:solidFill>
                  <a:schemeClr val="tx1"/>
                </a:solidFill>
              </a:rPr>
              <a:t>        return(math.exp(n*math.log(abs(x))))</a:t>
            </a:r>
            <a:r>
              <a:rPr lang="en-US">
                <a:solidFill>
                  <a:srgbClr val="00B0F0"/>
                </a:solidFill>
              </a:rPr>
              <a:t>   </a:t>
            </a:r>
            <a:endParaRPr lang="en-US">
              <a:solidFill>
                <a:srgbClr val="00B0F0"/>
              </a:solidFill>
            </a:endParaRPr>
          </a:p>
        </p:txBody>
      </p:sp>
      <p:sp>
        <p:nvSpPr>
          <p:cNvPr id="5" name="Text Box 4"/>
          <p:cNvSpPr txBox="1"/>
          <p:nvPr/>
        </p:nvSpPr>
        <p:spPr>
          <a:xfrm>
            <a:off x="648335" y="4848860"/>
            <a:ext cx="4803775" cy="645160"/>
          </a:xfrm>
          <a:prstGeom prst="rect">
            <a:avLst/>
          </a:prstGeom>
          <a:noFill/>
        </p:spPr>
        <p:txBody>
          <a:bodyPr wrap="square" rtlCol="0">
            <a:spAutoFit/>
          </a:bodyPr>
          <a:p>
            <a:r>
              <a:rPr lang="en-US">
                <a:solidFill>
                  <a:srgbClr val="FF0000"/>
                </a:solidFill>
              </a:rPr>
              <a:t>Learnings</a:t>
            </a:r>
            <a:endParaRPr lang="en-US"/>
          </a:p>
          <a:p>
            <a:r>
              <a:rPr lang="en-US"/>
              <a:t>Again saying, look for maths workaround, for O(1)</a:t>
            </a:r>
            <a:endParaRPr lang="en-US"/>
          </a:p>
        </p:txBody>
      </p:sp>
      <p:pic>
        <p:nvPicPr>
          <p:cNvPr id="3" name="Picture 2"/>
          <p:cNvPicPr>
            <a:picLocks noChangeAspect="1"/>
          </p:cNvPicPr>
          <p:nvPr/>
        </p:nvPicPr>
        <p:blipFill>
          <a:blip r:embed="rId1"/>
          <a:stretch>
            <a:fillRect/>
          </a:stretch>
        </p:blipFill>
        <p:spPr>
          <a:xfrm>
            <a:off x="450215" y="1594485"/>
            <a:ext cx="4592955" cy="2066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binary search condn - &gt;  a*a &lt;=x and (1+a)^2&gt;x</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maths (but beware of small non definite errors due to logarithm)</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34150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mySqrt(self, x: int) -&gt; int:</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num = math.exp(math.log(x)/2)</a:t>
            </a:r>
            <a:endParaRPr lang="en-US">
              <a:solidFill>
                <a:schemeClr val="tx1"/>
              </a:solidFill>
            </a:endParaRPr>
          </a:p>
          <a:p>
            <a:r>
              <a:rPr lang="en-US">
                <a:solidFill>
                  <a:schemeClr val="tx1"/>
                </a:solidFill>
              </a:rPr>
              <a:t># for cases when log is approx but less</a:t>
            </a:r>
            <a:endParaRPr lang="en-US">
              <a:solidFill>
                <a:schemeClr val="tx1"/>
              </a:solidFill>
            </a:endParaRPr>
          </a:p>
          <a:p>
            <a:r>
              <a:rPr lang="en-US">
                <a:solidFill>
                  <a:schemeClr val="tx1"/>
                </a:solidFill>
              </a:rPr>
              <a:t>        if math.ceil(num) - num &lt; </a:t>
            </a:r>
            <a:r>
              <a:rPr lang="en-US">
                <a:solidFill>
                  <a:schemeClr val="accent1"/>
                </a:solidFill>
                <a:effectLst>
                  <a:outerShdw blurRad="38100" dist="25400" dir="5400000" algn="ctr" rotWithShape="0">
                    <a:srgbClr val="6E747A">
                      <a:alpha val="43000"/>
                    </a:srgbClr>
                  </a:outerShdw>
                </a:effectLst>
              </a:rPr>
              <a:t>10e-7</a:t>
            </a:r>
            <a:r>
              <a:rPr lang="en-US">
                <a:solidFill>
                  <a:schemeClr val="tx1"/>
                </a:solidFill>
              </a:rPr>
              <a:t>:</a:t>
            </a:r>
            <a:endParaRPr lang="en-US">
              <a:solidFill>
                <a:schemeClr val="tx1"/>
              </a:solidFill>
            </a:endParaRPr>
          </a:p>
          <a:p>
            <a:r>
              <a:rPr lang="en-US">
                <a:solidFill>
                  <a:schemeClr val="tx1"/>
                </a:solidFill>
              </a:rPr>
              <a:t>            return math.ceil(num)</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 math.floor(num)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See problems dealing with natural numbers are always sorted array types, cause natural numbers are sorted, so can use “binary search”</a:t>
            </a:r>
            <a:endParaRPr lang="en-US"/>
          </a:p>
        </p:txBody>
      </p:sp>
      <p:pic>
        <p:nvPicPr>
          <p:cNvPr id="3" name="Picture 2"/>
          <p:cNvPicPr>
            <a:picLocks noChangeAspect="1"/>
          </p:cNvPicPr>
          <p:nvPr/>
        </p:nvPicPr>
        <p:blipFill>
          <a:blip r:embed="rId1"/>
          <a:stretch>
            <a:fillRect/>
          </a:stretch>
        </p:blipFill>
        <p:spPr>
          <a:xfrm>
            <a:off x="729615" y="1429385"/>
            <a:ext cx="4785995" cy="2904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hlinkClick r:id="rId1" action="ppaction://hlinkfile"/>
              </a:rPr>
              <a:t>https://medium.com/@acinom/zigzag-conversion-c6827126e941</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same alternative </a:t>
            </a:r>
            <a:endParaRPr lang="en-US"/>
          </a:p>
        </p:txBody>
      </p:sp>
      <p:pic>
        <p:nvPicPr>
          <p:cNvPr id="7" name="Picture 6"/>
          <p:cNvPicPr>
            <a:picLocks noChangeAspect="1"/>
          </p:cNvPicPr>
          <p:nvPr/>
        </p:nvPicPr>
        <p:blipFill>
          <a:blip r:embed="rId2"/>
          <a:stretch>
            <a:fillRect/>
          </a:stretch>
        </p:blipFill>
        <p:spPr>
          <a:xfrm>
            <a:off x="267970" y="1612900"/>
            <a:ext cx="5572125" cy="3407410"/>
          </a:xfrm>
          <a:prstGeom prst="rect">
            <a:avLst/>
          </a:prstGeom>
        </p:spPr>
      </p:pic>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euler's  modular exponentiation used...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*can be done by converting into b into binary (explore)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a = a % 1337</a:t>
            </a:r>
            <a:endParaRPr lang="en-US">
              <a:solidFill>
                <a:schemeClr val="tx1"/>
              </a:solidFill>
            </a:endParaRPr>
          </a:p>
          <a:p>
            <a:r>
              <a:rPr lang="en-US">
                <a:solidFill>
                  <a:schemeClr val="tx1"/>
                </a:solidFill>
              </a:rPr>
              <a:t>        s=''</a:t>
            </a:r>
            <a:endParaRPr lang="en-US">
              <a:solidFill>
                <a:schemeClr val="tx1"/>
              </a:solidFill>
            </a:endParaRPr>
          </a:p>
          <a:p>
            <a:r>
              <a:rPr lang="en-US">
                <a:solidFill>
                  <a:schemeClr val="tx1"/>
                </a:solidFill>
              </a:rPr>
              <a:t>        for i in range(len(b)):</a:t>
            </a:r>
            <a:endParaRPr lang="en-US">
              <a:solidFill>
                <a:schemeClr val="tx1"/>
              </a:solidFill>
            </a:endParaRPr>
          </a:p>
          <a:p>
            <a:r>
              <a:rPr lang="en-US">
                <a:solidFill>
                  <a:schemeClr val="tx1"/>
                </a:solidFill>
              </a:rPr>
              <a:t>            s+=str(b[i])</a:t>
            </a:r>
            <a:endParaRPr lang="en-US">
              <a:solidFill>
                <a:schemeClr val="tx1"/>
              </a:solidFill>
            </a:endParaRPr>
          </a:p>
          <a:p>
            <a:r>
              <a:rPr lang="en-US">
                <a:solidFill>
                  <a:schemeClr val="tx1"/>
                </a:solidFill>
              </a:rPr>
              <a:t>        b = int(s)</a:t>
            </a:r>
            <a:endParaRPr lang="en-US">
              <a:solidFill>
                <a:schemeClr val="tx1"/>
              </a:solidFill>
            </a:endParaRPr>
          </a:p>
          <a:p>
            <a:r>
              <a:rPr lang="en-US">
                <a:solidFill>
                  <a:schemeClr val="tx1"/>
                </a:solidFill>
              </a:rPr>
              <a:t>        b = b%1140 # totient(a) = 1140</a:t>
            </a:r>
            <a:endParaRPr lang="en-US">
              <a:solidFill>
                <a:schemeClr val="tx1"/>
              </a:solidFill>
            </a:endParaRPr>
          </a:p>
          <a:p>
            <a:r>
              <a:rPr lang="en-US">
                <a:solidFill>
                  <a:schemeClr val="tx1"/>
                </a:solidFill>
              </a:rPr>
              <a:t>        return(a**b%1337)</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pow(a,a_s,1337) third argument is modulo</a:t>
            </a:r>
            <a:endParaRPr lang="en-US"/>
          </a:p>
        </p:txBody>
      </p:sp>
      <p:pic>
        <p:nvPicPr>
          <p:cNvPr id="3" name="Picture 2"/>
          <p:cNvPicPr>
            <a:picLocks noChangeAspect="1"/>
          </p:cNvPicPr>
          <p:nvPr/>
        </p:nvPicPr>
        <p:blipFill>
          <a:blip r:embed="rId1"/>
          <a:stretch>
            <a:fillRect/>
          </a:stretch>
        </p:blipFill>
        <p:spPr>
          <a:xfrm>
            <a:off x="633095" y="1609725"/>
            <a:ext cx="5344160" cy="2399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Conventional multiplication in code below. (production but not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usehashmap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own int() function.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28333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multiply(self, num1: str, num2: str) -&gt; str:</a:t>
            </a:r>
            <a:endParaRPr lang="en-US">
              <a:solidFill>
                <a:schemeClr val="tx1"/>
              </a:solidFill>
            </a:endParaRPr>
          </a:p>
          <a:p>
            <a:r>
              <a:rPr lang="en-US">
                <a:solidFill>
                  <a:schemeClr val="tx1"/>
                </a:solidFill>
              </a:rPr>
              <a:t>        def val(x):</a:t>
            </a:r>
            <a:endParaRPr lang="en-US">
              <a:solidFill>
                <a:schemeClr val="tx1"/>
              </a:solidFill>
            </a:endParaRPr>
          </a:p>
          <a:p>
            <a:r>
              <a:rPr lang="en-US">
                <a:solidFill>
                  <a:schemeClr val="tx1"/>
                </a:solidFill>
              </a:rPr>
              <a:t>            return(ord(x)-48)</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tab = []</a:t>
            </a:r>
            <a:endParaRPr lang="en-US">
              <a:solidFill>
                <a:schemeClr val="tx1"/>
              </a:solidFill>
            </a:endParaRPr>
          </a:p>
          <a:p>
            <a:r>
              <a:rPr lang="en-US">
                <a:solidFill>
                  <a:schemeClr val="tx1"/>
                </a:solidFill>
              </a:rPr>
              <a:t>        l1,l2 = len(num1),len(num2)</a:t>
            </a:r>
            <a:endParaRPr lang="en-US">
              <a:solidFill>
                <a:schemeClr val="tx1"/>
              </a:solidFill>
            </a:endParaRPr>
          </a:p>
          <a:p>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t =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_ in range(i):</a:t>
            </a:r>
            <a:endParaRPr lang="en-US">
              <a:solidFill>
                <a:schemeClr val="tx1"/>
              </a:solidFill>
            </a:endParaRPr>
          </a:p>
          <a:p>
            <a:r>
              <a:rPr lang="en-US">
                <a:solidFill>
                  <a:schemeClr val="tx1"/>
                </a:solidFill>
              </a:rPr>
              <a:t>                t.append(0)</a:t>
            </a:r>
            <a:endParaRPr lang="en-US">
              <a:solidFill>
                <a:schemeClr val="tx1"/>
              </a:solidFill>
            </a:endParaRPr>
          </a:p>
          <a:p>
            <a:r>
              <a:rPr lang="en-US">
                <a:solidFill>
                  <a:schemeClr val="tx1"/>
                </a:solidFill>
              </a:rPr>
              <a:t>            for j in range(l2):</a:t>
            </a:r>
            <a:endParaRPr lang="en-US">
              <a:solidFill>
                <a:schemeClr val="tx1"/>
              </a:solidFill>
            </a:endParaRPr>
          </a:p>
          <a:p>
            <a:r>
              <a:rPr lang="en-US">
                <a:solidFill>
                  <a:schemeClr val="tx1"/>
                </a:solidFill>
              </a:rPr>
              <a:t>                v = val(num2[j])*val(num1[i]) + carry</a:t>
            </a:r>
            <a:endParaRPr lang="en-US">
              <a:solidFill>
                <a:schemeClr val="tx1"/>
              </a:solidFill>
            </a:endParaRPr>
          </a:p>
          <a:p>
            <a:r>
              <a:rPr lang="en-US">
                <a:solidFill>
                  <a:schemeClr val="tx1"/>
                </a:solidFill>
              </a:rPr>
              <a:t>                t.append(v%10)</a:t>
            </a:r>
            <a:endParaRPr lang="en-US">
              <a:solidFill>
                <a:schemeClr val="tx1"/>
              </a:solidFill>
            </a:endParaRPr>
          </a:p>
          <a:p>
            <a:r>
              <a:rPr lang="en-US">
                <a:solidFill>
                  <a:schemeClr val="tx1"/>
                </a:solidFill>
              </a:rPr>
              <a:t>                carry = v//10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t.append(carry)</a:t>
            </a:r>
            <a:endParaRPr lang="en-US">
              <a:solidFill>
                <a:schemeClr val="tx1"/>
              </a:solidFill>
            </a:endParaRPr>
          </a:p>
          <a:p>
            <a:r>
              <a:rPr lang="en-US">
                <a:solidFill>
                  <a:schemeClr val="tx1"/>
                </a:solidFill>
              </a:rPr>
              <a:t>            tab.append(t)</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maxi = max(tab,key=len)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range(len(maxi)):</a:t>
            </a:r>
            <a:endParaRPr lang="en-US">
              <a:solidFill>
                <a:schemeClr val="tx1"/>
              </a:solidFill>
            </a:endParaRPr>
          </a:p>
          <a:p>
            <a:r>
              <a:rPr lang="en-US">
                <a:solidFill>
                  <a:schemeClr val="tx1"/>
                </a:solidFill>
              </a:rPr>
              <a:t>            s = carry</a:t>
            </a:r>
            <a:endParaRPr lang="en-US">
              <a:solidFill>
                <a:schemeClr val="tx1"/>
              </a:solidFill>
            </a:endParaRPr>
          </a:p>
          <a:p>
            <a:r>
              <a:rPr lang="en-US">
                <a:solidFill>
                  <a:schemeClr val="tx1"/>
                </a:solidFill>
              </a:rPr>
              <a:t>            for j in range(l1):</a:t>
            </a:r>
            <a:endParaRPr lang="en-US">
              <a:solidFill>
                <a:schemeClr val="tx1"/>
              </a:solidFill>
            </a:endParaRPr>
          </a:p>
          <a:p>
            <a:r>
              <a:rPr lang="en-US">
                <a:solidFill>
                  <a:schemeClr val="tx1"/>
                </a:solidFill>
              </a:rPr>
              <a:t>                if i &lt; len(tab[j]):</a:t>
            </a:r>
            <a:endParaRPr lang="en-US">
              <a:solidFill>
                <a:schemeClr val="tx1"/>
              </a:solidFill>
            </a:endParaRPr>
          </a:p>
          <a:p>
            <a:r>
              <a:rPr lang="en-US">
                <a:solidFill>
                  <a:schemeClr val="tx1"/>
                </a:solidFill>
              </a:rPr>
              <a:t>                    s += tab[j][i]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str(s%10)</a:t>
            </a:r>
            <a:endParaRPr lang="en-US">
              <a:solidFill>
                <a:schemeClr val="tx1"/>
              </a:solidFill>
            </a:endParaRPr>
          </a:p>
          <a:p>
            <a:r>
              <a:rPr lang="en-US">
                <a:solidFill>
                  <a:schemeClr val="tx1"/>
                </a:solidFill>
              </a:rPr>
              <a:t>            carry = s//10</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a:t>
            </a:r>
            <a:endParaRPr lang="en-US">
              <a:solidFill>
                <a:schemeClr val="tx1"/>
              </a:solidFill>
            </a:endParaRPr>
          </a:p>
          <a:p>
            <a:r>
              <a:rPr lang="en-US">
                <a:solidFill>
                  <a:schemeClr val="tx1"/>
                </a:solidFill>
              </a:rPr>
              <a:t>        if ans[-1]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return(ans[::-1])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verify each step working and then proceed further.</a:t>
            </a:r>
            <a:endParaRPr lang="en-US"/>
          </a:p>
        </p:txBody>
      </p:sp>
      <p:pic>
        <p:nvPicPr>
          <p:cNvPr id="3" name="Picture 2"/>
          <p:cNvPicPr>
            <a:picLocks noChangeAspect="1"/>
          </p:cNvPicPr>
          <p:nvPr/>
        </p:nvPicPr>
        <p:blipFill>
          <a:blip r:embed="rId1"/>
          <a:stretch>
            <a:fillRect/>
          </a:stretch>
        </p:blipFill>
        <p:spPr>
          <a:xfrm>
            <a:off x="447675" y="1356995"/>
            <a:ext cx="5857875" cy="3524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used hashmap to map keys. Then basic loops to add both strings and store result in ans string.</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1 for till num1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2 remaining num2 elements if so</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3 leftover carry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addStrings(self,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hmap = {str(i):i for i in range(0,10)</a:t>
            </a:r>
            <a:r>
              <a:rPr lang="en-US">
                <a:solidFill>
                  <a:schemeClr val="tx1"/>
                </a:solidFill>
              </a:rPr>
              <a:t>}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print(ans,carry)</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print(ans)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loop ends i value at last position and not +1 of that.</a:t>
            </a:r>
            <a:endParaRPr lang="en-US"/>
          </a:p>
        </p:txBody>
      </p:sp>
      <p:pic>
        <p:nvPicPr>
          <p:cNvPr id="3" name="Picture 2"/>
          <p:cNvPicPr>
            <a:picLocks noChangeAspect="1"/>
          </p:cNvPicPr>
          <p:nvPr/>
        </p:nvPicPr>
        <p:blipFill>
          <a:blip r:embed="rId1"/>
          <a:stretch>
            <a:fillRect/>
          </a:stretch>
        </p:blipFill>
        <p:spPr>
          <a:xfrm>
            <a:off x="633095" y="1653540"/>
            <a:ext cx="5848350" cy="3248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666230" y="343535"/>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 same as last slide just change carry update and ans assignment.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addBinary(self,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hmap = {str(i):i for i in range(0,2)}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 </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 </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633095" y="1654810"/>
            <a:ext cx="5343525" cy="2743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hashmap to store values and +1 for s1 thne subtract for s2 , if all values 0 -&gt; true; (optimization: run only for string 1 and update - and+ together, for this return 0 if strings len is unequal.)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sort both strings and check if they are equal.</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bool isAnagram(string s, string t) {</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unordered_map&lt;char,signed int&gt; m;</a:t>
            </a:r>
            <a:endParaRPr lang="en-US">
              <a:solidFill>
                <a:schemeClr val="tx1"/>
              </a:solidFill>
            </a:endParaRPr>
          </a:p>
          <a:p>
            <a:r>
              <a:rPr lang="en-US">
                <a:solidFill>
                  <a:schemeClr val="tx1"/>
                </a:solidFill>
              </a:rPr>
              <a:t>        if(t.length()&lt;s.length()){</a:t>
            </a:r>
            <a:endParaRPr lang="en-US">
              <a:solidFill>
                <a:schemeClr val="tx1"/>
              </a:solidFill>
            </a:endParaRPr>
          </a:p>
          <a:p>
            <a:r>
              <a:rPr lang="en-US">
                <a:solidFill>
                  <a:schemeClr val="tx1"/>
                </a:solidFill>
              </a:rPr>
              <a:t>            temp = t;</a:t>
            </a:r>
            <a:endParaRPr lang="en-US">
              <a:solidFill>
                <a:schemeClr val="tx1"/>
              </a:solidFill>
            </a:endParaRPr>
          </a:p>
          <a:p>
            <a:r>
              <a:rPr lang="en-US">
                <a:solidFill>
                  <a:schemeClr val="tx1"/>
                </a:solidFill>
              </a:rPr>
              <a:t>            t = s;</a:t>
            </a:r>
            <a:endParaRPr lang="en-US">
              <a:solidFill>
                <a:schemeClr val="tx1"/>
              </a:solidFill>
            </a:endParaRPr>
          </a:p>
          <a:p>
            <a:r>
              <a:rPr lang="en-US">
                <a:solidFill>
                  <a:schemeClr val="tx1"/>
                </a:solidFill>
              </a:rPr>
              <a:t>            s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i=0; i&lt;s.length();i++){</a:t>
            </a:r>
            <a:endParaRPr lang="en-US">
              <a:solidFill>
                <a:schemeClr val="tx1"/>
              </a:solidFill>
            </a:endParaRPr>
          </a:p>
          <a:p>
            <a:r>
              <a:rPr lang="en-US">
                <a:solidFill>
                  <a:schemeClr val="tx1"/>
                </a:solidFill>
              </a:rPr>
              <a:t>            m[s[i]]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for(int i=0; i&lt;t.length();i++){</a:t>
            </a:r>
            <a:endParaRPr lang="en-US">
              <a:solidFill>
                <a:schemeClr val="tx1"/>
              </a:solidFill>
            </a:endParaRPr>
          </a:p>
          <a:p>
            <a:r>
              <a:rPr lang="en-US">
                <a:solidFill>
                  <a:schemeClr val="tx1"/>
                </a:solidFill>
              </a:rPr>
              <a:t>            m[t[i]] -=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for(auto k : m){</a:t>
            </a:r>
            <a:endParaRPr lang="en-US">
              <a:solidFill>
                <a:schemeClr val="tx1"/>
              </a:solidFill>
            </a:endParaRPr>
          </a:p>
          <a:p>
            <a:r>
              <a:rPr lang="en-US">
                <a:solidFill>
                  <a:schemeClr val="tx1"/>
                </a:solidFill>
              </a:rPr>
              <a:t>            if(k.second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Don't forget sorting! Especially in hard string problems.</a:t>
            </a:r>
            <a:endParaRPr lang="en-US"/>
          </a:p>
        </p:txBody>
      </p:sp>
      <p:pic>
        <p:nvPicPr>
          <p:cNvPr id="3" name="Picture 2"/>
          <p:cNvPicPr>
            <a:picLocks noChangeAspect="1"/>
          </p:cNvPicPr>
          <p:nvPr/>
        </p:nvPicPr>
        <p:blipFill>
          <a:blip r:embed="rId1"/>
          <a:stretch>
            <a:fillRect/>
          </a:stretch>
        </p:blipFill>
        <p:spPr>
          <a:xfrm>
            <a:off x="633095" y="2045335"/>
            <a:ext cx="5457825" cy="1266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create a map and store m[sorted]: vec(unsorted1, unsorted2...)</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push all values of map into ans and return.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vector&lt;vector&lt;string&gt;&gt; groupAnagrams(vector&lt;string&gt;&amp; strs) {</a:t>
            </a:r>
            <a:endParaRPr lang="en-US">
              <a:solidFill>
                <a:schemeClr val="tx1"/>
              </a:solidFill>
            </a:endParaRPr>
          </a:p>
          <a:p>
            <a:r>
              <a:rPr lang="en-US">
                <a:solidFill>
                  <a:schemeClr val="tx1"/>
                </a:solidFill>
              </a:rPr>
              <a:t>        vector&lt;vector&lt;string&gt;&gt; ans;</a:t>
            </a:r>
            <a:endParaRPr lang="en-US">
              <a:solidFill>
                <a:schemeClr val="tx1"/>
              </a:solidFill>
            </a:endParaRPr>
          </a:p>
          <a:p>
            <a:r>
              <a:rPr lang="en-US">
                <a:solidFill>
                  <a:schemeClr val="tx1"/>
                </a:solidFill>
              </a:rPr>
              <a:t>        map&lt;string,vector&lt;string&gt;&gt; m;</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for(auto x:strs){</a:t>
            </a:r>
            <a:endParaRPr lang="en-US">
              <a:solidFill>
                <a:schemeClr val="tx1"/>
              </a:solidFill>
            </a:endParaRPr>
          </a:p>
          <a:p>
            <a:r>
              <a:rPr lang="en-US">
                <a:solidFill>
                  <a:schemeClr val="tx1"/>
                </a:solidFill>
              </a:rPr>
              <a:t>            temp = x;</a:t>
            </a:r>
            <a:endParaRPr lang="en-US">
              <a:solidFill>
                <a:schemeClr val="tx1"/>
              </a:solidFill>
            </a:endParaRPr>
          </a:p>
          <a:p>
            <a:r>
              <a:rPr lang="en-US">
                <a:solidFill>
                  <a:schemeClr val="tx1"/>
                </a:solidFill>
              </a:rPr>
              <a:t>            sort(x.begin(),x.end());</a:t>
            </a:r>
            <a:endParaRPr lang="en-US">
              <a:solidFill>
                <a:schemeClr val="tx1"/>
              </a:solidFill>
            </a:endParaRPr>
          </a:p>
          <a:p>
            <a:r>
              <a:rPr lang="en-US">
                <a:solidFill>
                  <a:schemeClr val="tx1"/>
                </a:solidFill>
              </a:rPr>
              <a:t>            m[x].push_back(temp);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x:m){</a:t>
            </a:r>
            <a:endParaRPr lang="en-US">
              <a:solidFill>
                <a:schemeClr val="tx1"/>
              </a:solidFill>
            </a:endParaRPr>
          </a:p>
          <a:p>
            <a:r>
              <a:rPr lang="en-US">
                <a:solidFill>
                  <a:schemeClr val="tx1"/>
                </a:solidFill>
              </a:rPr>
              <a:t>            ans.push_back(x.second);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think of different data structure if stuck.</a:t>
            </a:r>
            <a:endParaRPr lang="en-US"/>
          </a:p>
        </p:txBody>
      </p:sp>
      <p:pic>
        <p:nvPicPr>
          <p:cNvPr id="3" name="Picture 2"/>
          <p:cNvPicPr>
            <a:picLocks noChangeAspect="1"/>
          </p:cNvPicPr>
          <p:nvPr/>
        </p:nvPicPr>
        <p:blipFill>
          <a:blip r:embed="rId1"/>
          <a:stretch>
            <a:fillRect/>
          </a:stretch>
        </p:blipFill>
        <p:spPr>
          <a:xfrm>
            <a:off x="633095" y="1661795"/>
            <a:ext cx="5981700" cy="3533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'or' between right and left trees recursively. If reaching  leaf sum becomes 0 then return true.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hasPathSum(self, root: TreeNode, sum: int) -&gt; bool:</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def hasPathSu(root,sum):</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 imp as specified leaf node so check in this and not root == none part</a:t>
            </a:r>
            <a:endParaRPr lang="en-US">
              <a:solidFill>
                <a:schemeClr val="tx1"/>
              </a:solidFill>
            </a:endParaRPr>
          </a:p>
          <a:p>
            <a:r>
              <a:rPr lang="en-US">
                <a:solidFill>
                  <a:schemeClr val="tx1"/>
                </a:solidFill>
              </a:rPr>
              <a:t>            if root.left == None and root.right == None:</a:t>
            </a:r>
            <a:endParaRPr lang="en-US">
              <a:solidFill>
                <a:schemeClr val="tx1"/>
              </a:solidFill>
            </a:endParaRPr>
          </a:p>
          <a:p>
            <a:r>
              <a:rPr lang="en-US">
                <a:solidFill>
                  <a:schemeClr val="tx1"/>
                </a:solidFill>
              </a:rPr>
              <a:t>                if sum == root.val:</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return(hasPathSu(root.left,sum-root.val) or hasPathSu(root.right,sum-root.val))</a:t>
            </a:r>
            <a:endParaRPr lang="en-US">
              <a:solidFill>
                <a:schemeClr val="tx1"/>
              </a:solidFill>
            </a:endParaRPr>
          </a:p>
          <a:p>
            <a:r>
              <a:rPr lang="en-US">
                <a:solidFill>
                  <a:schemeClr val="tx1"/>
                </a:solidFill>
              </a:rPr>
              <a:t>        return(hasPathSu(root,sum))</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base condition is not always root == None for recursion in trees, it depends on question </a:t>
            </a:r>
            <a:endParaRPr lang="en-US"/>
          </a:p>
        </p:txBody>
      </p:sp>
      <p:pic>
        <p:nvPicPr>
          <p:cNvPr id="3" name="Picture 2"/>
          <p:cNvPicPr>
            <a:picLocks noChangeAspect="1"/>
          </p:cNvPicPr>
          <p:nvPr/>
        </p:nvPicPr>
        <p:blipFill>
          <a:blip r:embed="rId1"/>
          <a:stretch>
            <a:fillRect/>
          </a:stretch>
        </p:blipFill>
        <p:spPr>
          <a:xfrm>
            <a:off x="266700" y="1846580"/>
            <a:ext cx="5762625" cy="27336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maintain a vector that contains element root - &gt;.... -&gt;current element. if sum becomes 0 at a leaf node then add it to another vector maintained by reference. (s in this case)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void recur(TreeNode* root, int sum,vector&lt;int&gt; k, vector&lt;vector&lt; int &gt;&gt; </a:t>
            </a:r>
            <a:r>
              <a:rPr lang="en-US">
                <a:solidFill>
                  <a:schemeClr val="accent1"/>
                </a:solidFill>
                <a:effectLst>
                  <a:outerShdw blurRad="38100" dist="25400" dir="5400000" algn="ctr" rotWithShape="0">
                    <a:srgbClr val="6E747A">
                      <a:alpha val="43000"/>
                    </a:srgbClr>
                  </a:outerShdw>
                </a:effectLst>
              </a:rPr>
              <a:t>&amp;s</a:t>
            </a:r>
            <a:r>
              <a:rPr lang="en-US">
                <a:solidFill>
                  <a:schemeClr val="tx1"/>
                </a:solidFill>
              </a:rPr>
              <a:t>){</a:t>
            </a:r>
            <a:endParaRPr lang="en-US">
              <a:solidFill>
                <a:schemeClr val="tx1"/>
              </a:solidFill>
            </a:endParaRPr>
          </a:p>
          <a:p>
            <a:r>
              <a:rPr lang="en-US">
                <a:solidFill>
                  <a:schemeClr val="tx1"/>
                </a:solidFill>
              </a:rPr>
              <a:t>        if(root == nullptr){</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if(root-&gt;left == nullptr &amp;&amp; root-&gt;right == nullptr){</a:t>
            </a:r>
            <a:endParaRPr lang="en-US">
              <a:solidFill>
                <a:schemeClr val="tx1"/>
              </a:solidFill>
            </a:endParaRPr>
          </a:p>
          <a:p>
            <a:r>
              <a:rPr lang="en-US">
                <a:solidFill>
                  <a:schemeClr val="tx1"/>
                </a:solidFill>
              </a:rPr>
              <a:t>            if(sum - root-&gt;val == 0){</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s.push_back(k);</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recur(root-&gt;right,sum - root-&gt;val,k,s);</a:t>
            </a:r>
            <a:endParaRPr lang="en-US">
              <a:solidFill>
                <a:schemeClr val="tx1"/>
              </a:solidFill>
            </a:endParaRPr>
          </a:p>
          <a:p>
            <a:r>
              <a:rPr lang="en-US">
                <a:solidFill>
                  <a:schemeClr val="tx1"/>
                </a:solidFill>
              </a:rPr>
              <a:t>        recur(root-&gt;left,sum - root-&gt;val,k,s);</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vector&lt;vector&lt;int&gt;&gt; pathSum(TreeNode* root, int sum) {</a:t>
            </a:r>
            <a:endParaRPr lang="en-US">
              <a:solidFill>
                <a:schemeClr val="tx1"/>
              </a:solidFill>
            </a:endParaRPr>
          </a:p>
          <a:p>
            <a:r>
              <a:rPr lang="en-US">
                <a:solidFill>
                  <a:schemeClr val="tx1"/>
                </a:solidFill>
              </a:rPr>
              <a:t>        vector&lt; vector&lt;int&gt; &gt; s;</a:t>
            </a:r>
            <a:endParaRPr lang="en-US">
              <a:solidFill>
                <a:schemeClr val="tx1"/>
              </a:solidFill>
            </a:endParaRPr>
          </a:p>
          <a:p>
            <a:r>
              <a:rPr lang="en-US">
                <a:solidFill>
                  <a:schemeClr val="tx1"/>
                </a:solidFill>
              </a:rPr>
              <a:t>        vector&lt;int&gt; k;</a:t>
            </a:r>
            <a:endParaRPr lang="en-US">
              <a:solidFill>
                <a:schemeClr val="tx1"/>
              </a:solidFill>
            </a:endParaRPr>
          </a:p>
          <a:p>
            <a:r>
              <a:rPr lang="en-US">
                <a:solidFill>
                  <a:schemeClr val="tx1"/>
                </a:solidFill>
              </a:rPr>
              <a:t>        recur(root,sum,k,s);</a:t>
            </a:r>
            <a:endParaRPr lang="en-US">
              <a:solidFill>
                <a:schemeClr val="tx1"/>
              </a:solidFill>
            </a:endParaRPr>
          </a:p>
          <a:p>
            <a:r>
              <a:rPr lang="en-US">
                <a:solidFill>
                  <a:schemeClr val="tx1"/>
                </a:solidFill>
              </a:rPr>
              <a:t>        return 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4939030"/>
            <a:ext cx="4803775" cy="1753235"/>
          </a:xfrm>
          <a:prstGeom prst="rect">
            <a:avLst/>
          </a:prstGeom>
          <a:noFill/>
        </p:spPr>
        <p:txBody>
          <a:bodyPr wrap="square" rtlCol="0">
            <a:spAutoFit/>
          </a:bodyPr>
          <a:p>
            <a:r>
              <a:rPr lang="en-US">
                <a:solidFill>
                  <a:srgbClr val="FF0000"/>
                </a:solidFill>
              </a:rPr>
              <a:t>Learnings</a:t>
            </a:r>
            <a:endParaRPr lang="en-US"/>
          </a:p>
          <a:p>
            <a:r>
              <a:rPr lang="en-US"/>
              <a:t>push to begin with do operations and pop later - &gt; way of maintaining a vector that contains elements from root -&gt;  ... -&gt; current element.</a:t>
            </a:r>
            <a:endParaRPr lang="en-US"/>
          </a:p>
          <a:p>
            <a:r>
              <a:rPr lang="en-US"/>
              <a:t>dont't have to pop if passing by value the vector and not reference.</a:t>
            </a:r>
            <a:endParaRPr lang="en-US"/>
          </a:p>
        </p:txBody>
      </p:sp>
      <p:pic>
        <p:nvPicPr>
          <p:cNvPr id="3" name="Picture 2"/>
          <p:cNvPicPr>
            <a:picLocks noChangeAspect="1"/>
          </p:cNvPicPr>
          <p:nvPr/>
        </p:nvPicPr>
        <p:blipFill>
          <a:blip r:embed="rId1"/>
          <a:stretch>
            <a:fillRect/>
          </a:stretch>
        </p:blipFill>
        <p:spPr>
          <a:xfrm>
            <a:off x="633095" y="1818640"/>
            <a:ext cx="3710305" cy="2799715"/>
          </a:xfrm>
          <a:prstGeom prst="rect">
            <a:avLst/>
          </a:prstGeom>
        </p:spPr>
      </p:pic>
      <p:pic>
        <p:nvPicPr>
          <p:cNvPr id="7" name="Picture 6"/>
          <p:cNvPicPr>
            <a:picLocks noChangeAspect="1"/>
          </p:cNvPicPr>
          <p:nvPr/>
        </p:nvPicPr>
        <p:blipFill>
          <a:blip r:embed="rId2"/>
          <a:stretch>
            <a:fillRect/>
          </a:stretch>
        </p:blipFill>
        <p:spPr>
          <a:xfrm>
            <a:off x="4252595" y="1818640"/>
            <a:ext cx="1628775" cy="1133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986905" y="0"/>
            <a:ext cx="5000625" cy="230695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if such string exists, then it should be of length gcd of str2 and str1. (mind blown) so make a function to check substr of any string of gcd length with both.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More optimal:  s1+s2 == s2+s1 if solution exists ... means from above we can directly return gcd len one if so.</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bool check(string s, string t){</a:t>
            </a:r>
            <a:endParaRPr lang="en-US">
              <a:solidFill>
                <a:schemeClr val="tx1"/>
              </a:solidFill>
            </a:endParaRPr>
          </a:p>
          <a:p>
            <a:r>
              <a:rPr lang="en-US">
                <a:solidFill>
                  <a:schemeClr val="tx1"/>
                </a:solidFill>
              </a:rPr>
              <a:t>        int sl = s.length();</a:t>
            </a:r>
            <a:endParaRPr lang="en-US">
              <a:solidFill>
                <a:schemeClr val="tx1"/>
              </a:solidFill>
            </a:endParaRPr>
          </a:p>
          <a:p>
            <a:r>
              <a:rPr lang="en-US">
                <a:solidFill>
                  <a:schemeClr val="tx1"/>
                </a:solidFill>
              </a:rPr>
              <a:t>        string temp = t;</a:t>
            </a:r>
            <a:endParaRPr lang="en-US">
              <a:solidFill>
                <a:schemeClr val="tx1"/>
              </a:solidFill>
            </a:endParaRPr>
          </a:p>
          <a:p>
            <a:r>
              <a:rPr lang="en-US">
                <a:solidFill>
                  <a:schemeClr val="tx1"/>
                </a:solidFill>
              </a:rPr>
              <a:t>        while(t.length()&lt;sl){</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if(t == s){</a:t>
            </a:r>
            <a:endParaRPr lang="en-US">
              <a:solidFill>
                <a:schemeClr val="tx1"/>
              </a:solidFill>
            </a:endParaRPr>
          </a:p>
          <a:p>
            <a:r>
              <a:rPr lang="en-US">
                <a:solidFill>
                  <a:schemeClr val="tx1"/>
                </a:solidFill>
              </a:rPr>
              <a:t>            return true;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false;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gcd(int a, int b)</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(b == 0)</a:t>
            </a:r>
            <a:endParaRPr lang="en-US">
              <a:solidFill>
                <a:schemeClr val="tx1"/>
              </a:solidFill>
            </a:endParaRPr>
          </a:p>
          <a:p>
            <a:r>
              <a:rPr lang="en-US">
                <a:solidFill>
                  <a:schemeClr val="tx1"/>
                </a:solidFill>
              </a:rPr>
              <a:t>        return a;</a:t>
            </a:r>
            <a:endParaRPr lang="en-US">
              <a:solidFill>
                <a:schemeClr val="tx1"/>
              </a:solidFill>
            </a:endParaRPr>
          </a:p>
          <a:p>
            <a:r>
              <a:rPr lang="en-US">
                <a:solidFill>
                  <a:schemeClr val="tx1"/>
                </a:solidFill>
              </a:rPr>
              <a:t>    return gcd(b, a % b);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gcdOfStrings(string str1, string str2) {</a:t>
            </a:r>
            <a:endParaRPr lang="en-US">
              <a:solidFill>
                <a:schemeClr val="tx1"/>
              </a:solidFill>
            </a:endParaRPr>
          </a:p>
          <a:p>
            <a:r>
              <a:rPr lang="en-US">
                <a:solidFill>
                  <a:schemeClr val="tx1"/>
                </a:solidFill>
              </a:rPr>
              <a:t>        if(str1[0] != str2[0]){</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string t = str2.substr(0,gcd(str1.length(),str2.length()));</a:t>
            </a:r>
            <a:endParaRPr lang="en-US">
              <a:solidFill>
                <a:schemeClr val="tx1"/>
              </a:solidFill>
            </a:endParaRPr>
          </a:p>
          <a:p>
            <a:r>
              <a:rPr lang="en-US">
                <a:solidFill>
                  <a:schemeClr val="tx1"/>
                </a:solidFill>
              </a:rPr>
              <a:t>        if(check(str1,t) &amp;&amp; check(str2,t)){</a:t>
            </a:r>
            <a:endParaRPr lang="en-US">
              <a:solidFill>
                <a:schemeClr val="tx1"/>
              </a:solidFill>
            </a:endParaRPr>
          </a:p>
          <a:p>
            <a:r>
              <a:rPr lang="en-US">
                <a:solidFill>
                  <a:schemeClr val="tx1"/>
                </a:solidFill>
              </a:rPr>
              <a:t>            return 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greedy problems first test your hypothesis then start out coding.</a:t>
            </a:r>
            <a:endParaRPr lang="en-US"/>
          </a:p>
        </p:txBody>
      </p:sp>
      <p:pic>
        <p:nvPicPr>
          <p:cNvPr id="3" name="Picture 2"/>
          <p:cNvPicPr>
            <a:picLocks noChangeAspect="1"/>
          </p:cNvPicPr>
          <p:nvPr/>
        </p:nvPicPr>
        <p:blipFill>
          <a:blip r:embed="rId1"/>
          <a:stretch>
            <a:fillRect/>
          </a:stretch>
        </p:blipFill>
        <p:spPr>
          <a:xfrm>
            <a:off x="515620" y="1356995"/>
            <a:ext cx="5600700" cy="36004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7089140" y="207010"/>
            <a:ext cx="4380865" cy="258445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j%n to wrap around and use brute force.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a:t>
            </a:r>
            <a:r>
              <a:rPr lang="en-US">
                <a:solidFill>
                  <a:schemeClr val="accent2"/>
                </a:solidFill>
                <a:effectLst>
                  <a:outerShdw blurRad="38100" dist="19050" dir="2700000" algn="tl" rotWithShape="0">
                    <a:schemeClr val="dk1">
                      <a:alpha val="40000"/>
                    </a:schemeClr>
                  </a:outerShdw>
                </a:effectLst>
              </a:rPr>
              <a:t>best and optimal</a:t>
            </a:r>
            <a:r>
              <a:rPr lang="en-US">
                <a:solidFill>
                  <a:schemeClr val="tx1"/>
                </a:solidFill>
                <a:effectLst>
                  <a:outerShdw blurRad="38100" dist="19050" dir="2700000" algn="tl" rotWithShape="0">
                    <a:schemeClr val="dk1">
                      <a:alpha val="40000"/>
                    </a:schemeClr>
                  </a:outerShdw>
                </a:effectLst>
              </a:rPr>
              <a:t>]</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i: 0 -&gt;2n: [as </a:t>
            </a:r>
            <a:r>
              <a:rPr lang="en-US">
                <a:solidFill>
                  <a:schemeClr val="tx1"/>
                </a:solidFill>
                <a:effectLst>
                  <a:outerShdw blurRad="38100" dist="38100" dir="2700000" algn="tl">
                    <a:srgbClr val="000000">
                      <a:alpha val="43137"/>
                    </a:srgbClr>
                  </a:outerShdw>
                </a:effectLst>
              </a:rPr>
              <a:t>wrap </a:t>
            </a:r>
            <a:r>
              <a:rPr lang="en-US">
                <a:solidFill>
                  <a:schemeClr val="tx1"/>
                </a:solidFill>
                <a:effectLst>
                  <a:outerShdw blurRad="38100" dist="19050" dir="2700000" algn="tl" rotWithShape="0">
                    <a:schemeClr val="dk1">
                      <a:alpha val="40000"/>
                    </a:schemeClr>
                  </a:outerShdw>
                </a:effectLst>
              </a:rPr>
              <a:t>around won't work]</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     traverse and push index in stack if a[top] is greater. if greater element found then assigne output array[top] = a[i];</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pop top.</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791460"/>
            <a:ext cx="4359910" cy="729361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//for ist one</a:t>
            </a:r>
            <a:endParaRPr lang="en-US">
              <a:solidFill>
                <a:schemeClr val="tx1"/>
              </a:solidFill>
            </a:endParaRPr>
          </a:p>
          <a:p>
            <a:r>
              <a:rPr lang="en-US">
                <a:solidFill>
                  <a:schemeClr val="tx1"/>
                </a:solidFill>
              </a:rPr>
              <a:t>https://leetcode.com/submissions/detail/419733306/</a:t>
            </a:r>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//for second  (not my code)</a:t>
            </a:r>
            <a:endParaRPr lang="en-US">
              <a:solidFill>
                <a:schemeClr val="tx1"/>
              </a:solidFill>
            </a:endParaRPr>
          </a:p>
          <a:p>
            <a:r>
              <a:rPr lang="en-US">
                <a:solidFill>
                  <a:schemeClr val="tx1"/>
                </a:solidFill>
              </a:rPr>
              <a:t>vector&lt;int&gt; nextGreaterElements(vector&lt;int&gt;&amp; nums) {</a:t>
            </a:r>
            <a:endParaRPr lang="en-US">
              <a:solidFill>
                <a:schemeClr val="tx1"/>
              </a:solidFill>
            </a:endParaRPr>
          </a:p>
          <a:p>
            <a:r>
              <a:rPr lang="en-US">
                <a:solidFill>
                  <a:schemeClr val="tx1"/>
                </a:solidFill>
              </a:rPr>
              <a:t>      int n = nums.size();</a:t>
            </a:r>
            <a:endParaRPr lang="en-US">
              <a:solidFill>
                <a:schemeClr val="tx1"/>
              </a:solidFill>
            </a:endParaRPr>
          </a:p>
          <a:p>
            <a:r>
              <a:rPr lang="en-US">
                <a:solidFill>
                  <a:schemeClr val="tx1"/>
                </a:solidFill>
              </a:rPr>
              <a:t>      vector &lt;int&gt; res(n, - 1);</a:t>
            </a:r>
            <a:endParaRPr lang="en-US">
              <a:solidFill>
                <a:schemeClr val="tx1"/>
              </a:solidFill>
            </a:endParaRPr>
          </a:p>
          <a:p>
            <a:r>
              <a:rPr lang="en-US">
                <a:solidFill>
                  <a:schemeClr val="tx1"/>
                </a:solidFill>
              </a:rPr>
              <a:t>      stack &lt;int&gt; st;</a:t>
            </a:r>
            <a:endParaRPr lang="en-US">
              <a:solidFill>
                <a:schemeClr val="tx1"/>
              </a:solidFill>
            </a:endParaRPr>
          </a:p>
          <a:p>
            <a:r>
              <a:rPr lang="en-US">
                <a:solidFill>
                  <a:schemeClr val="tx1"/>
                </a:solidFill>
              </a:rPr>
              <a:t>      for(int i = 0; i &lt; 2 * n; i++){</a:t>
            </a:r>
            <a:endParaRPr lang="en-US">
              <a:solidFill>
                <a:schemeClr val="tx1"/>
              </a:solidFill>
            </a:endParaRPr>
          </a:p>
          <a:p>
            <a:r>
              <a:rPr lang="en-US">
                <a:solidFill>
                  <a:schemeClr val="tx1"/>
                </a:solidFill>
              </a:rPr>
              <a:t>         int idx = i % n;</a:t>
            </a:r>
            <a:endParaRPr lang="en-US">
              <a:solidFill>
                <a:schemeClr val="tx1"/>
              </a:solidFill>
            </a:endParaRPr>
          </a:p>
          <a:p>
            <a:r>
              <a:rPr lang="en-US">
                <a:solidFill>
                  <a:schemeClr val="tx1"/>
                </a:solidFill>
              </a:rPr>
              <a:t>         int x = nums[idx];</a:t>
            </a:r>
            <a:endParaRPr lang="en-US">
              <a:solidFill>
                <a:schemeClr val="tx1"/>
              </a:solidFill>
            </a:endParaRPr>
          </a:p>
          <a:p>
            <a:r>
              <a:rPr lang="en-US">
                <a:solidFill>
                  <a:schemeClr val="tx1"/>
                </a:solidFill>
              </a:rPr>
              <a:t>         while(!st.empty() &amp;&amp; nums[st.top()] &lt; x){</a:t>
            </a:r>
            <a:endParaRPr lang="en-US">
              <a:solidFill>
                <a:schemeClr val="tx1"/>
              </a:solidFill>
            </a:endParaRPr>
          </a:p>
          <a:p>
            <a:r>
              <a:rPr lang="en-US">
                <a:solidFill>
                  <a:schemeClr val="tx1"/>
                </a:solidFill>
              </a:rPr>
              <a:t>            res[st.top()] = x;</a:t>
            </a:r>
            <a:endParaRPr lang="en-US">
              <a:solidFill>
                <a:schemeClr val="tx1"/>
              </a:solidFill>
            </a:endParaRPr>
          </a:p>
          <a:p>
            <a:r>
              <a:rPr lang="en-US">
                <a:solidFill>
                  <a:schemeClr val="tx1"/>
                </a:solidFill>
              </a:rPr>
              <a:t>            st.pop();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st.push(idx);</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res;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256530"/>
            <a:ext cx="4803775" cy="1476375"/>
          </a:xfrm>
          <a:prstGeom prst="rect">
            <a:avLst/>
          </a:prstGeom>
          <a:noFill/>
        </p:spPr>
        <p:txBody>
          <a:bodyPr wrap="square" rtlCol="0">
            <a:spAutoFit/>
          </a:bodyPr>
          <a:p>
            <a:r>
              <a:rPr lang="en-US">
                <a:solidFill>
                  <a:srgbClr val="FF0000"/>
                </a:solidFill>
              </a:rPr>
              <a:t>Learnings</a:t>
            </a:r>
            <a:endParaRPr lang="en-US"/>
          </a:p>
          <a:p>
            <a:r>
              <a:rPr lang="en-US"/>
              <a:t>If a problem requires you, to trace back in some way, stack can be used. Eg. if you keep pushing i in stack while traversing ... at i+1 stack will contain i. Pop and push based on required algo. </a:t>
            </a:r>
            <a:endParaRPr lang="en-US"/>
          </a:p>
        </p:txBody>
      </p:sp>
      <p:pic>
        <p:nvPicPr>
          <p:cNvPr id="3" name="Picture 2"/>
          <p:cNvPicPr>
            <a:picLocks noChangeAspect="1"/>
          </p:cNvPicPr>
          <p:nvPr/>
        </p:nvPicPr>
        <p:blipFill>
          <a:blip r:embed="rId1"/>
          <a:stretch>
            <a:fillRect/>
          </a:stretch>
        </p:blipFill>
        <p:spPr>
          <a:xfrm>
            <a:off x="633095" y="1480185"/>
            <a:ext cx="5025390" cy="3503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convert to string, reverse and lstrip 0s. keep flag for negative value and append '-'. For keeping overflow check the final value to be within range of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3543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reverse(self, x: int) -&gt; int:</a:t>
            </a:r>
            <a:endParaRPr lang="en-US">
              <a:solidFill>
                <a:schemeClr val="tx1"/>
              </a:solidFill>
            </a:endParaRPr>
          </a:p>
          <a:p>
            <a:r>
              <a:rPr lang="en-US">
                <a:solidFill>
                  <a:schemeClr val="tx1"/>
                </a:solidFill>
              </a:rPr>
              <a:t>        high = int(math.pow(2,31))</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f=1</a:t>
            </a:r>
            <a:endParaRPr lang="en-US">
              <a:solidFill>
                <a:schemeClr val="tx1"/>
              </a:solidFill>
            </a:endParaRPr>
          </a:p>
          <a:p>
            <a:r>
              <a:rPr lang="en-US">
                <a:solidFill>
                  <a:schemeClr val="tx1"/>
                </a:solidFill>
              </a:rPr>
              <a:t>        x =  str(abs(x))</a:t>
            </a:r>
            <a:endParaRPr lang="en-US">
              <a:solidFill>
                <a:schemeClr val="tx1"/>
              </a:solidFill>
            </a:endParaRPr>
          </a:p>
          <a:p>
            <a:r>
              <a:rPr lang="en-US">
                <a:solidFill>
                  <a:schemeClr val="tx1"/>
                </a:solidFill>
              </a:rPr>
              <a:t>        x = x[::-1]</a:t>
            </a:r>
            <a:endParaRPr lang="en-US">
              <a:solidFill>
                <a:schemeClr val="tx1"/>
              </a:solidFill>
            </a:endParaRPr>
          </a:p>
          <a:p>
            <a:r>
              <a:rPr lang="en-US">
                <a:solidFill>
                  <a:schemeClr val="tx1"/>
                </a:solidFill>
              </a:rPr>
              <a:t>        x = x.lstrip('0')</a:t>
            </a:r>
            <a:endParaRPr lang="en-US">
              <a:solidFill>
                <a:schemeClr val="tx1"/>
              </a:solidFill>
            </a:endParaRPr>
          </a:p>
          <a:p>
            <a:r>
              <a:rPr lang="en-US">
                <a:solidFill>
                  <a:schemeClr val="tx1"/>
                </a:solidFill>
              </a:rPr>
              <a:t>        if f==1:</a:t>
            </a:r>
            <a:endParaRPr lang="en-US">
              <a:solidFill>
                <a:schemeClr val="tx1"/>
              </a:solidFill>
            </a:endParaRPr>
          </a:p>
          <a:p>
            <a:r>
              <a:rPr lang="en-US">
                <a:solidFill>
                  <a:schemeClr val="tx1"/>
                </a:solidFill>
              </a:rPr>
              <a:t>            x = "-" + x</a:t>
            </a:r>
            <a:endParaRPr lang="en-US">
              <a:solidFill>
                <a:schemeClr val="tx1"/>
              </a:solidFill>
            </a:endParaRPr>
          </a:p>
          <a:p>
            <a:r>
              <a:rPr lang="en-US">
                <a:solidFill>
                  <a:schemeClr val="tx1"/>
                </a:solidFill>
              </a:rPr>
              <a:t>        x = int(x)</a:t>
            </a:r>
            <a:endParaRPr lang="en-US">
              <a:solidFill>
                <a:schemeClr val="tx1"/>
              </a:solidFill>
            </a:endParaRPr>
          </a:p>
          <a:p>
            <a:r>
              <a:rPr lang="en-US">
                <a:solidFill>
                  <a:schemeClr val="tx1"/>
                </a:solidFill>
              </a:rPr>
              <a:t>        if x&gt; (high-1) or x &lt; (-1*high):</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return(x)</a:t>
            </a:r>
            <a:endParaRPr lang="en-US">
              <a:solidFill>
                <a:schemeClr val="tx1"/>
              </a:solidFill>
            </a:endParaRPr>
          </a:p>
        </p:txBody>
      </p:sp>
      <p:pic>
        <p:nvPicPr>
          <p:cNvPr id="3" name="Picture 2"/>
          <p:cNvPicPr>
            <a:picLocks noChangeAspect="1"/>
          </p:cNvPicPr>
          <p:nvPr/>
        </p:nvPicPr>
        <p:blipFill>
          <a:blip r:embed="rId1"/>
          <a:stretch>
            <a:fillRect/>
          </a:stretch>
        </p:blipFill>
        <p:spPr>
          <a:xfrm>
            <a:off x="935990" y="1567180"/>
            <a:ext cx="3714115" cy="4741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Apply learning from last question, use stack to edit the same string and not construct by brute force.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729361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makeGood(string se) {</a:t>
            </a:r>
            <a:endParaRPr lang="en-US">
              <a:solidFill>
                <a:schemeClr val="tx1"/>
              </a:solidFill>
            </a:endParaRPr>
          </a:p>
          <a:p>
            <a:r>
              <a:rPr lang="en-US">
                <a:solidFill>
                  <a:schemeClr val="tx1"/>
                </a:solidFill>
              </a:rPr>
              <a:t>        stack&lt;char&gt; 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for(int i=0;i&lt;se.size();i++){</a:t>
            </a:r>
            <a:endParaRPr lang="en-US">
              <a:solidFill>
                <a:schemeClr val="tx1"/>
              </a:solidFill>
            </a:endParaRPr>
          </a:p>
          <a:p>
            <a:r>
              <a:rPr lang="en-US">
                <a:solidFill>
                  <a:schemeClr val="tx1"/>
                </a:solidFill>
              </a:rPr>
              <a:t>            if(!s.empty() &amp;&amp; (abs((int)s.top() - (int)se[i]) == 32)){</a:t>
            </a:r>
            <a:endParaRPr lang="en-US">
              <a:solidFill>
                <a:schemeClr val="tx1"/>
              </a:solidFill>
            </a:endParaRPr>
          </a:p>
          <a:p>
            <a:r>
              <a:rPr lang="en-US">
                <a:solidFill>
                  <a:schemeClr val="tx1"/>
                </a:solidFill>
              </a:rPr>
              <a:t>                s.pop();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s.push(se[i]);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se = "";</a:t>
            </a:r>
            <a:endParaRPr lang="en-US">
              <a:solidFill>
                <a:schemeClr val="tx1"/>
              </a:solidFill>
            </a:endParaRPr>
          </a:p>
          <a:p>
            <a:r>
              <a:rPr lang="en-US">
                <a:solidFill>
                  <a:schemeClr val="tx1"/>
                </a:solidFill>
              </a:rPr>
              <a:t>        while(!s.empty()){</a:t>
            </a:r>
            <a:endParaRPr lang="en-US">
              <a:solidFill>
                <a:schemeClr val="tx1"/>
              </a:solidFill>
            </a:endParaRPr>
          </a:p>
          <a:p>
            <a:r>
              <a:rPr lang="en-US">
                <a:solidFill>
                  <a:schemeClr val="tx1"/>
                </a:solidFill>
              </a:rPr>
              <a:t>            se += s.top();</a:t>
            </a:r>
            <a:endParaRPr lang="en-US">
              <a:solidFill>
                <a:schemeClr val="tx1"/>
              </a:solidFill>
            </a:endParaRPr>
          </a:p>
          <a:p>
            <a:r>
              <a:rPr lang="en-US">
                <a:solidFill>
                  <a:schemeClr val="tx1"/>
                </a:solidFill>
              </a:rPr>
              <a:t>            s.pop();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reverse(se.begin(),se.end());</a:t>
            </a:r>
            <a:endParaRPr lang="en-US">
              <a:solidFill>
                <a:schemeClr val="tx1"/>
              </a:solidFill>
            </a:endParaRPr>
          </a:p>
          <a:p>
            <a:r>
              <a:rPr lang="en-US">
                <a:solidFill>
                  <a:schemeClr val="tx1"/>
                </a:solidFill>
              </a:rPr>
              <a:t>        return se;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368300" y="1356995"/>
            <a:ext cx="5676265" cy="2496185"/>
          </a:xfrm>
          <a:prstGeom prst="rect">
            <a:avLst/>
          </a:prstGeom>
        </p:spPr>
      </p:pic>
      <p:pic>
        <p:nvPicPr>
          <p:cNvPr id="7" name="Picture 6"/>
          <p:cNvPicPr>
            <a:picLocks noChangeAspect="1"/>
          </p:cNvPicPr>
          <p:nvPr/>
        </p:nvPicPr>
        <p:blipFill>
          <a:blip r:embed="rId2"/>
          <a:stretch>
            <a:fillRect/>
          </a:stretch>
        </p:blipFill>
        <p:spPr>
          <a:xfrm>
            <a:off x="368300" y="3949700"/>
            <a:ext cx="5810250" cy="15335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recursive solution to get all sum and return max divisilbe by 3.</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void recur(vector&lt;int&gt; nums,int sum,int i,int &amp;m){</a:t>
            </a:r>
            <a:endParaRPr lang="en-US">
              <a:solidFill>
                <a:schemeClr val="tx1"/>
              </a:solidFill>
            </a:endParaRPr>
          </a:p>
          <a:p>
            <a:r>
              <a:rPr lang="en-US">
                <a:solidFill>
                  <a:schemeClr val="tx1"/>
                </a:solidFill>
              </a:rPr>
              <a:t>        if(i == nums.size()){</a:t>
            </a:r>
            <a:endParaRPr lang="en-US">
              <a:solidFill>
                <a:schemeClr val="tx1"/>
              </a:solidFill>
            </a:endParaRPr>
          </a:p>
          <a:p>
            <a:r>
              <a:rPr lang="en-US">
                <a:solidFill>
                  <a:schemeClr val="tx1"/>
                </a:solidFill>
              </a:rPr>
              <a:t>            if( sum%3 == 0 &amp;&amp; m&lt; sum){</a:t>
            </a:r>
            <a:endParaRPr lang="en-US">
              <a:solidFill>
                <a:schemeClr val="tx1"/>
              </a:solidFill>
            </a:endParaRPr>
          </a:p>
          <a:p>
            <a:r>
              <a:rPr lang="en-US">
                <a:solidFill>
                  <a:schemeClr val="tx1"/>
                </a:solidFill>
              </a:rPr>
              <a:t>                m = sum;</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recur(nums,sum,i+1,m);</a:t>
            </a:r>
            <a:endParaRPr lang="en-US">
              <a:solidFill>
                <a:schemeClr val="tx1"/>
              </a:solidFill>
            </a:endParaRPr>
          </a:p>
          <a:p>
            <a:r>
              <a:rPr lang="en-US">
                <a:solidFill>
                  <a:schemeClr val="tx1"/>
                </a:solidFill>
              </a:rPr>
              <a:t>        recur(nums,sum+nums[i],i+1,m);</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int maxSumDivThree(vector&lt;int&gt;&amp; nums) {</a:t>
            </a:r>
            <a:endParaRPr lang="en-US">
              <a:solidFill>
                <a:schemeClr val="tx1"/>
              </a:solidFill>
            </a:endParaRPr>
          </a:p>
          <a:p>
            <a:r>
              <a:rPr lang="en-US">
                <a:solidFill>
                  <a:schemeClr val="tx1"/>
                </a:solidFill>
              </a:rPr>
              <a:t>        int m = 0;</a:t>
            </a:r>
            <a:endParaRPr lang="en-US">
              <a:solidFill>
                <a:schemeClr val="tx1"/>
              </a:solidFill>
            </a:endParaRPr>
          </a:p>
          <a:p>
            <a:r>
              <a:rPr lang="en-US">
                <a:solidFill>
                  <a:schemeClr val="tx1"/>
                </a:solidFill>
              </a:rPr>
              <a:t>        recur(nums,0,0,m);</a:t>
            </a:r>
            <a:endParaRPr lang="en-US">
              <a:solidFill>
                <a:schemeClr val="tx1"/>
              </a:solidFill>
            </a:endParaRPr>
          </a:p>
          <a:p>
            <a:r>
              <a:rPr lang="en-US">
                <a:solidFill>
                  <a:schemeClr val="tx1"/>
                </a:solidFill>
              </a:rPr>
              <a:t>        return m;</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ln>
                  <a:solidFill>
                    <a:srgbClr val="FF0000"/>
                  </a:solidFill>
                </a:ln>
                <a:solidFill>
                  <a:schemeClr val="accent4">
                    <a:lumMod val="60000"/>
                    <a:lumOff val="40000"/>
                  </a:schemeClr>
                </a:solidFill>
              </a:rPr>
              <a:t>Time limit exceeded. O(2^n)</a:t>
            </a:r>
            <a:endParaRPr lang="en-US">
              <a:ln>
                <a:solidFill>
                  <a:srgbClr val="FF0000"/>
                </a:solidFill>
              </a:ln>
              <a:solidFill>
                <a:schemeClr val="accent4">
                  <a:lumMod val="60000"/>
                  <a:lumOff val="40000"/>
                </a:schemeClr>
              </a:solidFill>
            </a:endParaRPr>
          </a:p>
        </p:txBody>
      </p:sp>
      <p:pic>
        <p:nvPicPr>
          <p:cNvPr id="3" name="Picture 2"/>
          <p:cNvPicPr>
            <a:picLocks noChangeAspect="1"/>
          </p:cNvPicPr>
          <p:nvPr/>
        </p:nvPicPr>
        <p:blipFill>
          <a:blip r:embed="rId1"/>
          <a:stretch>
            <a:fillRect/>
          </a:stretch>
        </p:blipFill>
        <p:spPr>
          <a:xfrm>
            <a:off x="494665" y="1356995"/>
            <a:ext cx="5734050" cy="32861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strip left spaces. if first element comes - or + add it to result str, then loop remaining strip and add elements of str till non digit found, convert it to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myAtoi(self, str: str) -&gt; int:</a:t>
            </a:r>
            <a:endParaRPr lang="en-US">
              <a:solidFill>
                <a:schemeClr val="tx1"/>
              </a:solidFill>
            </a:endParaRPr>
          </a:p>
          <a:p>
            <a:r>
              <a:rPr lang="en-US">
                <a:solidFill>
                  <a:schemeClr val="tx1"/>
                </a:solidFill>
              </a:rPr>
              <a:t>        str = str.lstrip(" ")</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 if not(str[0].isdigit() or str[0]=="-"):</a:t>
            </a:r>
            <a:endParaRPr lang="en-US">
              <a:solidFill>
                <a:schemeClr val="tx1"/>
              </a:solidFill>
            </a:endParaRPr>
          </a:p>
          <a:p>
            <a:r>
              <a:rPr lang="en-US">
                <a:solidFill>
                  <a:schemeClr val="tx1"/>
                </a:solidFill>
              </a:rPr>
              <a:t>        #     return(0)</a:t>
            </a:r>
            <a:endParaRPr lang="en-US">
              <a:solidFill>
                <a:schemeClr val="tx1"/>
              </a:solidFill>
            </a:endParaRPr>
          </a:p>
          <a:p>
            <a:r>
              <a:rPr lang="en-US">
                <a:solidFill>
                  <a:schemeClr val="tx1"/>
                </a:solidFill>
              </a:rPr>
              <a:t>        if len(str)!=0:</a:t>
            </a:r>
            <a:endParaRPr lang="en-US">
              <a:solidFill>
                <a:schemeClr val="tx1"/>
              </a:solidFill>
            </a:endParaRPr>
          </a:p>
          <a:p>
            <a:r>
              <a:rPr lang="en-US">
                <a:solidFill>
                  <a:schemeClr val="tx1"/>
                </a:solidFill>
              </a:rPr>
              <a:t>            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elif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 i in range(len(str)):</a:t>
            </a:r>
            <a:endParaRPr lang="en-US">
              <a:solidFill>
                <a:schemeClr val="tx1"/>
              </a:solidFill>
            </a:endParaRPr>
          </a:p>
          <a:p>
            <a:r>
              <a:rPr lang="en-US">
                <a:solidFill>
                  <a:schemeClr val="tx1"/>
                </a:solidFill>
              </a:rPr>
              <a:t>            if (str[i].isdigit()):</a:t>
            </a:r>
            <a:endParaRPr lang="en-US">
              <a:solidFill>
                <a:schemeClr val="tx1"/>
              </a:solidFill>
            </a:endParaRPr>
          </a:p>
          <a:p>
            <a:r>
              <a:rPr lang="en-US">
                <a:solidFill>
                  <a:schemeClr val="tx1"/>
                </a:solidFill>
              </a:rPr>
              <a:t>                ans+= str[i]</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print(ans)</a:t>
            </a:r>
            <a:endParaRPr lang="en-US">
              <a:solidFill>
                <a:schemeClr val="tx1"/>
              </a:solidFill>
            </a:endParaRPr>
          </a:p>
          <a:p>
            <a:r>
              <a:rPr lang="en-US">
                <a:solidFill>
                  <a:schemeClr val="tx1"/>
                </a:solidFill>
              </a:rPr>
              <a:t>        if ans == "-" or ans == "" or ans ==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ans = int(ans)</a:t>
            </a:r>
            <a:endParaRPr lang="en-US">
              <a:solidFill>
                <a:schemeClr val="tx1"/>
              </a:solidFill>
            </a:endParaRPr>
          </a:p>
          <a:p>
            <a:r>
              <a:rPr lang="en-US">
                <a:solidFill>
                  <a:schemeClr val="tx1"/>
                </a:solidFill>
              </a:rPr>
              <a:t>        m = math.pow(2,31)</a:t>
            </a:r>
            <a:endParaRPr lang="en-US">
              <a:solidFill>
                <a:schemeClr val="tx1"/>
              </a:solidFill>
            </a:endParaRPr>
          </a:p>
          <a:p>
            <a:r>
              <a:rPr lang="en-US">
                <a:solidFill>
                  <a:schemeClr val="tx1"/>
                </a:solidFill>
              </a:rPr>
              <a:t>        if ans &lt;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if ans&gt;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print(ord(1))</a:t>
            </a:r>
            <a:endParaRPr lang="en-US">
              <a:solidFill>
                <a:schemeClr val="tx1"/>
              </a:solidFill>
            </a:endParaRPr>
          </a:p>
          <a:p>
            <a:r>
              <a:rPr lang="en-US">
                <a:solidFill>
                  <a:schemeClr val="tx1"/>
                </a:solidFill>
              </a:rPr>
              <a:t>        return(ans)</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66875"/>
            <a:ext cx="4191000" cy="1257300"/>
          </a:xfrm>
          <a:prstGeom prst="rect">
            <a:avLst/>
          </a:prstGeom>
        </p:spPr>
      </p:pic>
      <p:pic>
        <p:nvPicPr>
          <p:cNvPr id="5" name="Picture 4"/>
          <p:cNvPicPr>
            <a:picLocks noChangeAspect="1"/>
          </p:cNvPicPr>
          <p:nvPr/>
        </p:nvPicPr>
        <p:blipFill>
          <a:blip r:embed="rId2"/>
          <a:stretch>
            <a:fillRect/>
          </a:stretch>
        </p:blipFill>
        <p:spPr>
          <a:xfrm>
            <a:off x="1271270" y="3635375"/>
            <a:ext cx="1476375" cy="3714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Take min and max strings and return common part(best)</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Build a trie and return biggest path.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2151380"/>
            <a:ext cx="5353050" cy="3038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Find the logic in such questions. A pattern repeated. For example here in code given below, the in ref tuple, z+=2 gives same logic for 4 and 40 and 400. </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503936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intToRoman(self, num: int) -&gt; str:</a:t>
            </a:r>
            <a:endParaRPr lang="en-US">
              <a:solidFill>
                <a:schemeClr val="tx1"/>
              </a:solidFill>
            </a:endParaRPr>
          </a:p>
          <a:p>
            <a:r>
              <a:rPr lang="en-US">
                <a:solidFill>
                  <a:schemeClr val="tx1"/>
                </a:solidFill>
              </a:rPr>
              <a:t>        n = num</a:t>
            </a:r>
            <a:endParaRPr lang="en-US">
              <a:solidFill>
                <a:schemeClr val="tx1"/>
              </a:solidFill>
            </a:endParaRPr>
          </a:p>
          <a:p>
            <a:r>
              <a:rPr lang="en-US">
                <a:solidFill>
                  <a:schemeClr val="tx1"/>
                </a:solidFill>
              </a:rPr>
              <a:t>        num = str(num)[::-1]</a:t>
            </a:r>
            <a:endParaRPr lang="en-US">
              <a:solidFill>
                <a:schemeClr val="tx1"/>
              </a:solidFill>
            </a:endParaRPr>
          </a:p>
          <a:p>
            <a:r>
              <a:rPr lang="en-US">
                <a:solidFill>
                  <a:schemeClr val="tx1"/>
                </a:solidFill>
              </a:rPr>
              <a:t>        ref = ("I","V","X","L","C","D","M")</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z=0</a:t>
            </a:r>
            <a:endParaRPr lang="en-US">
              <a:solidFill>
                <a:schemeClr val="tx1"/>
              </a:solidFill>
            </a:endParaRPr>
          </a:p>
          <a:p>
            <a:r>
              <a:rPr lang="en-US">
                <a:solidFill>
                  <a:schemeClr val="tx1"/>
                </a:solidFill>
              </a:rPr>
              <a:t>        for i in range(len(str(num))):</a:t>
            </a:r>
            <a:endParaRPr lang="en-US">
              <a:solidFill>
                <a:schemeClr val="tx1"/>
              </a:solidFill>
            </a:endParaRPr>
          </a:p>
          <a:p>
            <a:r>
              <a:rPr lang="en-US">
                <a:solidFill>
                  <a:schemeClr val="tx1"/>
                </a:solidFill>
              </a:rPr>
              <a:t>            if i&gt;=3:</a:t>
            </a:r>
            <a:endParaRPr lang="en-US">
              <a:solidFill>
                <a:schemeClr val="tx1"/>
              </a:solidFill>
            </a:endParaRPr>
          </a:p>
          <a:p>
            <a:r>
              <a:rPr lang="en-US">
                <a:solidFill>
                  <a:schemeClr val="tx1"/>
                </a:solidFill>
              </a:rPr>
              <a:t>                t = ref[-1]*int(num[i]) #for more than 1000</a:t>
            </a:r>
            <a:endParaRPr lang="en-US">
              <a:solidFill>
                <a:schemeClr val="tx1"/>
              </a:solidFill>
            </a:endParaRPr>
          </a:p>
          <a:p>
            <a:r>
              <a:rPr lang="en-US">
                <a:solidFill>
                  <a:schemeClr val="tx1"/>
                </a:solidFill>
              </a:rPr>
              <a:t>                ans = t+ans</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#everything from here generalized from I to X logic</a:t>
            </a:r>
            <a:endParaRPr lang="en-US">
              <a:solidFill>
                <a:schemeClr val="tx1"/>
              </a:solidFill>
            </a:endParaRPr>
          </a:p>
          <a:p>
            <a:r>
              <a:rPr lang="en-US">
                <a:solidFill>
                  <a:schemeClr val="tx1"/>
                </a:solidFill>
              </a:rPr>
              <a:t>            if int(num[i]) &gt;=5:</a:t>
            </a:r>
            <a:endParaRPr lang="en-US">
              <a:solidFill>
                <a:schemeClr val="tx1"/>
              </a:solidFill>
            </a:endParaRPr>
          </a:p>
          <a:p>
            <a:r>
              <a:rPr lang="en-US">
                <a:solidFill>
                  <a:schemeClr val="tx1"/>
                </a:solidFill>
              </a:rPr>
              <a:t>                t = ref[z+1] + (ref[z])*(int(num[i])-5)</a:t>
            </a:r>
            <a:endParaRPr lang="en-US">
              <a:solidFill>
                <a:schemeClr val="tx1"/>
              </a:solidFill>
            </a:endParaRPr>
          </a:p>
          <a:p>
            <a:r>
              <a:rPr lang="en-US">
                <a:solidFill>
                  <a:schemeClr val="tx1"/>
                </a:solidFill>
              </a:rPr>
              <a:t>                if int(num[i]) == 9:</a:t>
            </a:r>
            <a:endParaRPr lang="en-US">
              <a:solidFill>
                <a:schemeClr val="tx1"/>
              </a:solidFill>
            </a:endParaRPr>
          </a:p>
          <a:p>
            <a:r>
              <a:rPr lang="en-US">
                <a:solidFill>
                  <a:schemeClr val="tx1"/>
                </a:solidFill>
              </a:rPr>
              <a:t>                    t = ref[z]+ref[z+2]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ref[z]*int(num[i])</a:t>
            </a:r>
            <a:endParaRPr lang="en-US">
              <a:solidFill>
                <a:schemeClr val="tx1"/>
              </a:solidFill>
            </a:endParaRPr>
          </a:p>
          <a:p>
            <a:r>
              <a:rPr lang="en-US">
                <a:solidFill>
                  <a:schemeClr val="tx1"/>
                </a:solidFill>
              </a:rPr>
              <a:t>                if int(num[i]) ==4:</a:t>
            </a:r>
            <a:endParaRPr lang="en-US">
              <a:solidFill>
                <a:schemeClr val="tx1"/>
              </a:solidFill>
            </a:endParaRPr>
          </a:p>
          <a:p>
            <a:r>
              <a:rPr lang="en-US">
                <a:solidFill>
                  <a:schemeClr val="tx1"/>
                </a:solidFill>
              </a:rPr>
              <a:t>                    t = ref[z] +ref[z+1]</a:t>
            </a:r>
            <a:endParaRPr lang="en-US">
              <a:solidFill>
                <a:schemeClr val="tx1"/>
              </a:solidFill>
            </a:endParaRPr>
          </a:p>
          <a:p>
            <a:r>
              <a:rPr lang="en-US">
                <a:solidFill>
                  <a:schemeClr val="tx1"/>
                </a:solidFill>
              </a:rPr>
              <a:t>            ans=t+ans</a:t>
            </a:r>
            <a:endParaRPr lang="en-US">
              <a:solidFill>
                <a:schemeClr val="tx1"/>
              </a:solidFill>
            </a:endParaRPr>
          </a:p>
          <a:p>
            <a:r>
              <a:rPr lang="en-US">
                <a:solidFill>
                  <a:schemeClr val="tx1"/>
                </a:solidFill>
              </a:rPr>
              <a:t>            if z+4 &lt;len(ref):</a:t>
            </a:r>
            <a:endParaRPr lang="en-US">
              <a:solidFill>
                <a:schemeClr val="tx1"/>
              </a:solidFill>
            </a:endParaRPr>
          </a:p>
          <a:p>
            <a:r>
              <a:rPr lang="en-US">
                <a:solidFill>
                  <a:schemeClr val="tx1"/>
                </a:solidFill>
              </a:rPr>
              <a:t>                z+=2 # here z we are talking about</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929130"/>
            <a:ext cx="4556125" cy="3484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add everything one by one except if the value of a[i]&lt;a[i+1] then add a[i+1]-a[i].</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class Solution:</a:t>
            </a:r>
            <a:endParaRPr lang="en-US">
              <a:solidFill>
                <a:srgbClr val="00B0F0"/>
              </a:solidFill>
            </a:endParaRPr>
          </a:p>
          <a:p>
            <a:r>
              <a:rPr lang="en-US">
                <a:solidFill>
                  <a:schemeClr val="tx1"/>
                </a:solidFill>
              </a:rPr>
              <a:t>    def romanToInt(self, s: str) -&gt; int:</a:t>
            </a:r>
            <a:endParaRPr lang="en-US">
              <a:solidFill>
                <a:schemeClr val="tx1"/>
              </a:solidFill>
            </a:endParaRPr>
          </a:p>
          <a:p>
            <a:r>
              <a:rPr lang="en-US">
                <a:solidFill>
                  <a:schemeClr val="tx1"/>
                </a:solidFill>
              </a:rPr>
              <a:t>        ref = {"I":1,"V":5,"X":10,"L":50,"C":100,"D":500,"M":1000}</a:t>
            </a:r>
            <a:endParaRPr lang="en-US">
              <a:solidFill>
                <a:schemeClr val="tx1"/>
              </a:solidFill>
            </a:endParaRPr>
          </a:p>
          <a:p>
            <a:r>
              <a:rPr lang="en-US">
                <a:solidFill>
                  <a:schemeClr val="tx1"/>
                </a:solidFill>
              </a:rPr>
              <a:t>        i=0</a:t>
            </a:r>
            <a:endParaRPr lang="en-US">
              <a:solidFill>
                <a:schemeClr val="tx1"/>
              </a:solidFill>
            </a:endParaRPr>
          </a:p>
          <a:p>
            <a:r>
              <a:rPr lang="en-US">
                <a:solidFill>
                  <a:schemeClr val="tx1"/>
                </a:solidFill>
              </a:rPr>
              <a:t>        ans = 0</a:t>
            </a:r>
            <a:endParaRPr lang="en-US">
              <a:solidFill>
                <a:schemeClr val="tx1"/>
              </a:solidFill>
            </a:endParaRPr>
          </a:p>
          <a:p>
            <a:r>
              <a:rPr lang="en-US">
                <a:solidFill>
                  <a:schemeClr val="tx1"/>
                </a:solidFill>
              </a:rPr>
              <a:t>        while(i&lt;len(s)-1):</a:t>
            </a:r>
            <a:endParaRPr lang="en-US">
              <a:solidFill>
                <a:schemeClr val="tx1"/>
              </a:solidFill>
            </a:endParaRPr>
          </a:p>
          <a:p>
            <a:r>
              <a:rPr lang="en-US">
                <a:solidFill>
                  <a:schemeClr val="tx1"/>
                </a:solidFill>
              </a:rPr>
              <a:t>            if ref[s[i]]&lt;ref[s[i+1]]:</a:t>
            </a:r>
            <a:endParaRPr lang="en-US">
              <a:solidFill>
                <a:schemeClr val="tx1"/>
              </a:solidFill>
            </a:endParaRPr>
          </a:p>
          <a:p>
            <a:r>
              <a:rPr lang="en-US">
                <a:solidFill>
                  <a:schemeClr val="tx1"/>
                </a:solidFill>
              </a:rPr>
              <a:t>                ans+=ref[s[i+1]]-ref[s[i]]</a:t>
            </a:r>
            <a:endParaRPr lang="en-US">
              <a:solidFill>
                <a:schemeClr val="tx1"/>
              </a:solidFill>
            </a:endParaRPr>
          </a:p>
          <a:p>
            <a:r>
              <a:rPr lang="en-US">
                <a:solidFill>
                  <a:schemeClr val="tx1"/>
                </a:solidFill>
              </a:rPr>
              <a:t>                i+=2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ans+=ref[s[i]]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i==len(s)-1:</a:t>
            </a:r>
            <a:endParaRPr lang="en-US">
              <a:solidFill>
                <a:schemeClr val="tx1"/>
              </a:solidFill>
            </a:endParaRPr>
          </a:p>
          <a:p>
            <a:r>
              <a:rPr lang="en-US">
                <a:solidFill>
                  <a:schemeClr val="tx1"/>
                </a:solidFill>
              </a:rPr>
              <a:t>            ans+=ref[s[-1]]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46225"/>
            <a:ext cx="4552950" cy="4429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Mine - Just flip first 6 from right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424624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maximum69Number (self, num: int) -&gt; int:</a:t>
            </a:r>
            <a:endParaRPr lang="en-US">
              <a:solidFill>
                <a:schemeClr val="tx1"/>
              </a:solidFill>
            </a:endParaRPr>
          </a:p>
          <a:p>
            <a:r>
              <a:rPr lang="en-US">
                <a:solidFill>
                  <a:schemeClr val="tx1"/>
                </a:solidFill>
              </a:rPr>
              <a:t>        num = str(num)</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range(len(num)):</a:t>
            </a:r>
            <a:endParaRPr lang="en-US">
              <a:solidFill>
                <a:schemeClr val="tx1"/>
              </a:solidFill>
            </a:endParaRPr>
          </a:p>
          <a:p>
            <a:r>
              <a:rPr lang="en-US">
                <a:solidFill>
                  <a:schemeClr val="tx1"/>
                </a:solidFill>
              </a:rPr>
              <a:t>            if num[i] == "6":</a:t>
            </a:r>
            <a:endParaRPr lang="en-US">
              <a:solidFill>
                <a:schemeClr val="tx1"/>
              </a:solidFill>
            </a:endParaRPr>
          </a:p>
          <a:p>
            <a:r>
              <a:rPr lang="en-US">
                <a:solidFill>
                  <a:schemeClr val="tx1"/>
                </a:solidFill>
              </a:rPr>
              <a:t>                ans+="9"</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ans+=num[i]</a:t>
            </a:r>
            <a:endParaRPr lang="en-US">
              <a:solidFill>
                <a:schemeClr val="tx1"/>
              </a:solidFill>
            </a:endParaRPr>
          </a:p>
          <a:p>
            <a:r>
              <a:rPr lang="en-US">
                <a:solidFill>
                  <a:schemeClr val="tx1"/>
                </a:solidFill>
              </a:rPr>
              <a:t>        ans+=num[i+1:]</a:t>
            </a:r>
            <a:endParaRPr lang="en-US">
              <a:solidFill>
                <a:schemeClr val="tx1"/>
              </a:solidFill>
            </a:endParaRPr>
          </a:p>
          <a:p>
            <a:r>
              <a:rPr lang="en-US">
                <a:solidFill>
                  <a:schemeClr val="tx1"/>
                </a:solidFill>
              </a:rPr>
              <a:t>        return(int(ans))</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440055" y="1558925"/>
            <a:ext cx="5267325" cy="4162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32772</Words>
  <Application>WPS Presentation</Application>
  <PresentationFormat>Widescreen</PresentationFormat>
  <Paragraphs>1543</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AVINASH KUMAR</dc:creator>
  <cp:lastModifiedBy>AVINASH</cp:lastModifiedBy>
  <cp:revision>82</cp:revision>
  <dcterms:created xsi:type="dcterms:W3CDTF">2020-09-07T21:17:00Z</dcterms:created>
  <dcterms:modified xsi:type="dcterms:W3CDTF">2020-11-13T19:49:20Z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