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3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6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5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2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0D2DE8-A2DF-4303-9448-037F2739B5F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31E99-1824-46DD-86F9-B786097EF3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7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B38AB-E595-E692-8AA3-F692BA291629}"/>
              </a:ext>
            </a:extLst>
          </p:cNvPr>
          <p:cNvSpPr txBox="1"/>
          <p:nvPr/>
        </p:nvSpPr>
        <p:spPr>
          <a:xfrm>
            <a:off x="1170038" y="570270"/>
            <a:ext cx="8459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Business Problem: </a:t>
            </a:r>
            <a:r>
              <a:rPr lang="en-US" sz="2800" b="1" dirty="0"/>
              <a:t>Optimizing Sales Performance for </a:t>
            </a:r>
            <a:r>
              <a:rPr lang="en-US" sz="2800" b="1" dirty="0" err="1"/>
              <a:t>MediCo</a:t>
            </a:r>
            <a:r>
              <a:rPr lang="en-US" sz="2800" b="1" dirty="0"/>
              <a:t> Pharmaceuticals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EB728-8301-8851-D320-FAE4FEDE39EF}"/>
              </a:ext>
            </a:extLst>
          </p:cNvPr>
          <p:cNvSpPr txBox="1"/>
          <p:nvPr/>
        </p:nvSpPr>
        <p:spPr>
          <a:xfrm>
            <a:off x="1170038" y="2202425"/>
            <a:ext cx="9645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MediCo</a:t>
            </a:r>
            <a:r>
              <a:rPr lang="en-US" dirty="0"/>
              <a:t> Pharmaceuticals, a leading distributor of medical supplies and pharmaceuticals, </a:t>
            </a:r>
          </a:p>
          <a:p>
            <a:r>
              <a:rPr lang="en-US" dirty="0"/>
              <a:t>is assessing its sales performance to enhance profitability and growth. The company operates </a:t>
            </a:r>
          </a:p>
          <a:p>
            <a:r>
              <a:rPr lang="en-US" dirty="0"/>
              <a:t>across various regions, offers a diverse range of medical products, and utilizes multiple sales </a:t>
            </a:r>
          </a:p>
          <a:p>
            <a:r>
              <a:rPr lang="en-US" dirty="0"/>
              <a:t>channels. As they approach the end of the fiscal year, </a:t>
            </a:r>
            <a:r>
              <a:rPr lang="en-US" dirty="0" err="1"/>
              <a:t>MediCo’s</a:t>
            </a:r>
            <a:r>
              <a:rPr lang="en-US" dirty="0"/>
              <a:t> management seeks to evaluate</a:t>
            </a:r>
          </a:p>
          <a:p>
            <a:r>
              <a:rPr lang="en-US" dirty="0"/>
              <a:t>their performance over the last year and identify opportunities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52AD7-16A1-03C9-B292-E288E202E653}"/>
              </a:ext>
            </a:extLst>
          </p:cNvPr>
          <p:cNvSpPr txBox="1"/>
          <p:nvPr/>
        </p:nvSpPr>
        <p:spPr>
          <a:xfrm>
            <a:off x="835743" y="358082"/>
            <a:ext cx="20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C56C8-DAAA-98B6-3FD0-81C3D99847C0}"/>
              </a:ext>
            </a:extLst>
          </p:cNvPr>
          <p:cNvSpPr txBox="1"/>
          <p:nvPr/>
        </p:nvSpPr>
        <p:spPr>
          <a:xfrm>
            <a:off x="819585" y="1106895"/>
            <a:ext cx="1013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Calculate Total Sales</a:t>
            </a:r>
            <a:r>
              <a:rPr lang="en-US" dirty="0"/>
              <a:t>: </a:t>
            </a:r>
            <a:r>
              <a:rPr lang="en-US" dirty="0" err="1"/>
              <a:t>MediCo</a:t>
            </a:r>
            <a:r>
              <a:rPr lang="en-US" dirty="0"/>
              <a:t> needs to understand their overall revenue during the selected period.</a:t>
            </a:r>
          </a:p>
          <a:p>
            <a:r>
              <a:rPr lang="en-US" dirty="0"/>
              <a:t> This will help them gauge the scale of their operations and determine how much revenue they have </a:t>
            </a:r>
          </a:p>
          <a:p>
            <a:r>
              <a:rPr lang="en-US" dirty="0"/>
              <a:t>generated from their medical supplies.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005E-A173-C553-16FB-D1AE3E592165}"/>
              </a:ext>
            </a:extLst>
          </p:cNvPr>
          <p:cNvSpPr txBox="1"/>
          <p:nvPr/>
        </p:nvSpPr>
        <p:spPr>
          <a:xfrm>
            <a:off x="835743" y="2110487"/>
            <a:ext cx="995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Calculate Profit</a:t>
            </a:r>
            <a:r>
              <a:rPr lang="en-US" dirty="0"/>
              <a:t>: Alongside total sales, they need to determine their total profit. This information is </a:t>
            </a:r>
          </a:p>
          <a:p>
            <a:r>
              <a:rPr lang="en-US" dirty="0"/>
              <a:t>crucial for understanding how effectively they are converting sales into profit and managing their </a:t>
            </a:r>
          </a:p>
          <a:p>
            <a:r>
              <a:rPr lang="en-US" dirty="0"/>
              <a:t>operational costs.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29E26-5A5E-C371-B8F2-D4B8DF8E772B}"/>
              </a:ext>
            </a:extLst>
          </p:cNvPr>
          <p:cNvSpPr txBox="1"/>
          <p:nvPr/>
        </p:nvSpPr>
        <p:spPr>
          <a:xfrm>
            <a:off x="819585" y="3066885"/>
            <a:ext cx="9974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Analyze Orders</a:t>
            </a:r>
            <a:r>
              <a:rPr lang="en-US" dirty="0"/>
              <a:t>: </a:t>
            </a:r>
            <a:r>
              <a:rPr lang="en-US" dirty="0" err="1"/>
              <a:t>MediCo</a:t>
            </a:r>
            <a:r>
              <a:rPr lang="en-US" dirty="0"/>
              <a:t> is interested in analyzing the number of orders placed during the period. </a:t>
            </a:r>
          </a:p>
          <a:p>
            <a:r>
              <a:rPr lang="en-US" dirty="0"/>
              <a:t>By examining order trends, they aim to identify peak periods and understand purchasing patterns of</a:t>
            </a:r>
          </a:p>
          <a:p>
            <a:r>
              <a:rPr lang="en-US" dirty="0"/>
              <a:t> medical institutions and pharmacies.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1CCEE-7695-2EC3-E7F2-CFA4C2FDCCBD}"/>
              </a:ext>
            </a:extLst>
          </p:cNvPr>
          <p:cNvSpPr txBox="1"/>
          <p:nvPr/>
        </p:nvSpPr>
        <p:spPr>
          <a:xfrm>
            <a:off x="777873" y="3990137"/>
            <a:ext cx="10372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Calculate Profit Margin</a:t>
            </a:r>
            <a:r>
              <a:rPr lang="en-US" dirty="0"/>
              <a:t>: To assess their financial health and operational efficiency, </a:t>
            </a:r>
            <a:r>
              <a:rPr lang="en-US" dirty="0" err="1"/>
              <a:t>MediCo</a:t>
            </a:r>
            <a:r>
              <a:rPr lang="en-US" dirty="0"/>
              <a:t> wants to </a:t>
            </a:r>
          </a:p>
          <a:p>
            <a:r>
              <a:rPr lang="en-US" dirty="0"/>
              <a:t>calculate the profit margin percentage. This will provide insight into how much profit they are making for</a:t>
            </a:r>
          </a:p>
          <a:p>
            <a:r>
              <a:rPr lang="en-US" dirty="0"/>
              <a:t> each dollar of sales, reflecting their efficiency in managing costs.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6DE56-5DD9-14C2-286A-0FCE52265030}"/>
              </a:ext>
            </a:extLst>
          </p:cNvPr>
          <p:cNvSpPr txBox="1"/>
          <p:nvPr/>
        </p:nvSpPr>
        <p:spPr>
          <a:xfrm>
            <a:off x="790089" y="4953711"/>
            <a:ext cx="10347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Compare Sales by Product with Previous Year</a:t>
            </a:r>
            <a:r>
              <a:rPr lang="en-US" dirty="0"/>
              <a:t>: The company wants to compare sales performance </a:t>
            </a:r>
          </a:p>
          <a:p>
            <a:r>
              <a:rPr lang="en-US" dirty="0"/>
              <a:t>for each medical product between the current period and the previous year. This will help them identify </a:t>
            </a:r>
          </a:p>
          <a:p>
            <a:r>
              <a:rPr lang="en-US" dirty="0"/>
              <a:t>which products are growing or declining in demand and adjust their inventory and marketing strategies</a:t>
            </a:r>
          </a:p>
          <a:p>
            <a:r>
              <a:rPr lang="en-US" dirty="0"/>
              <a:t>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7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3D294-271A-677A-D65F-1D2061C4E022}"/>
              </a:ext>
            </a:extLst>
          </p:cNvPr>
          <p:cNvSpPr txBox="1"/>
          <p:nvPr/>
        </p:nvSpPr>
        <p:spPr>
          <a:xfrm>
            <a:off x="609600" y="530942"/>
            <a:ext cx="10444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Compare Sales by Months with Previous Year</a:t>
            </a:r>
            <a:r>
              <a:rPr lang="en-US" dirty="0"/>
              <a:t>: </a:t>
            </a:r>
            <a:r>
              <a:rPr lang="en-US" dirty="0" err="1"/>
              <a:t>MediCo</a:t>
            </a:r>
            <a:r>
              <a:rPr lang="en-US" dirty="0"/>
              <a:t> aims to compare monthly sales performance </a:t>
            </a:r>
          </a:p>
          <a:p>
            <a:r>
              <a:rPr lang="en-US" dirty="0"/>
              <a:t>between the current and previous years. This analysis will allow them to spot seasonal trends and make </a:t>
            </a:r>
          </a:p>
          <a:p>
            <a:r>
              <a:rPr lang="en-US" dirty="0"/>
              <a:t>informed decisions for future supply chain and sales strategies.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3462D-45C5-4161-65AF-B90D502B0C8F}"/>
              </a:ext>
            </a:extLst>
          </p:cNvPr>
          <p:cNvSpPr txBox="1"/>
          <p:nvPr/>
        </p:nvSpPr>
        <p:spPr>
          <a:xfrm>
            <a:off x="609600" y="1592771"/>
            <a:ext cx="107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Display Top 5 Cities</a:t>
            </a:r>
            <a:r>
              <a:rPr lang="en-US" dirty="0"/>
              <a:t>: They wish to visualize the top 5 cities based on sales to identify their most lucrative</a:t>
            </a:r>
          </a:p>
          <a:p>
            <a:r>
              <a:rPr lang="en-US" dirty="0"/>
              <a:t> regions. This will help in focusing marketing efforts and resource allocation in these high-performing areas.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B6DED-9C76-AD19-6CA1-C0CE4384B186}"/>
              </a:ext>
            </a:extLst>
          </p:cNvPr>
          <p:cNvSpPr txBox="1"/>
          <p:nvPr/>
        </p:nvSpPr>
        <p:spPr>
          <a:xfrm>
            <a:off x="613001" y="2377602"/>
            <a:ext cx="10500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Compare Profit by Channel with Previous Year</a:t>
            </a:r>
            <a:r>
              <a:rPr lang="en-US" dirty="0"/>
              <a:t>: </a:t>
            </a:r>
            <a:r>
              <a:rPr lang="en-US" dirty="0" err="1"/>
              <a:t>MediCo</a:t>
            </a:r>
            <a:r>
              <a:rPr lang="en-US" dirty="0"/>
              <a:t> wants to compare the profit generated by each</a:t>
            </a:r>
          </a:p>
          <a:p>
            <a:r>
              <a:rPr lang="en-US" dirty="0"/>
              <a:t> sales channel (e.g., direct sales, distributors, online) with the previous year. This analysis will help them </a:t>
            </a:r>
          </a:p>
          <a:p>
            <a:r>
              <a:rPr lang="en-US" dirty="0"/>
              <a:t>understand the effectiveness of their various channels and address any challenges in profitability.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DE643-9377-BFDC-A1C5-889FFE193D8D}"/>
              </a:ext>
            </a:extLst>
          </p:cNvPr>
          <p:cNvSpPr txBox="1"/>
          <p:nvPr/>
        </p:nvSpPr>
        <p:spPr>
          <a:xfrm>
            <a:off x="609600" y="3439432"/>
            <a:ext cx="1089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Analyze Sales by Customer and Compare with Previous Year</a:t>
            </a:r>
            <a:r>
              <a:rPr lang="en-US" dirty="0"/>
              <a:t>: Analyzing sales data by customer </a:t>
            </a:r>
          </a:p>
          <a:p>
            <a:r>
              <a:rPr lang="en-US" dirty="0"/>
              <a:t>(e.g., hospitals, clinics, pharmacies) and comparing it to the previous year will provide insights into customer</a:t>
            </a:r>
          </a:p>
          <a:p>
            <a:r>
              <a:rPr lang="en-US" dirty="0"/>
              <a:t> loyalty and purchasing behavior. This can guide targeted marketing and customer retention strategies.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DB7EA-10AC-4CCA-EAE2-FDE8AD35A0A6}"/>
              </a:ext>
            </a:extLst>
          </p:cNvPr>
          <p:cNvSpPr txBox="1"/>
          <p:nvPr/>
        </p:nvSpPr>
        <p:spPr>
          <a:xfrm>
            <a:off x="609600" y="4501262"/>
            <a:ext cx="10929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Slicers for Date, City, Product, and Channel</a:t>
            </a:r>
            <a:r>
              <a:rPr lang="en-US" dirty="0"/>
              <a:t>: To enable interactive analysis, </a:t>
            </a:r>
            <a:r>
              <a:rPr lang="en-US" dirty="0" err="1"/>
              <a:t>MediCo</a:t>
            </a:r>
            <a:r>
              <a:rPr lang="en-US" dirty="0"/>
              <a:t> wants to create</a:t>
            </a:r>
          </a:p>
          <a:p>
            <a:r>
              <a:rPr lang="en-US" dirty="0"/>
              <a:t> slicers for users to dynamically filter data by date, city, product, and channel. This will allow stakeholders to </a:t>
            </a:r>
          </a:p>
          <a:p>
            <a:r>
              <a:rPr lang="en-US" dirty="0"/>
              <a:t>perform personalized analyses and make data-driven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1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DB256-E7FC-9CEF-3348-AEEABF341F1E}"/>
              </a:ext>
            </a:extLst>
          </p:cNvPr>
          <p:cNvSpPr txBox="1"/>
          <p:nvPr/>
        </p:nvSpPr>
        <p:spPr>
          <a:xfrm>
            <a:off x="629265" y="0"/>
            <a:ext cx="4072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DAX Calculations used</a:t>
            </a:r>
            <a:r>
              <a:rPr lang="en-IN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4F716-FD02-19D3-582F-C0D2475C29A8}"/>
              </a:ext>
            </a:extLst>
          </p:cNvPr>
          <p:cNvSpPr txBox="1"/>
          <p:nvPr/>
        </p:nvSpPr>
        <p:spPr>
          <a:xfrm>
            <a:off x="629265" y="511278"/>
            <a:ext cx="69843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Measures Total Sales: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Sales = SUM(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Sales_Data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[Sales]) </a:t>
            </a:r>
          </a:p>
          <a:p>
            <a:endParaRPr lang="en-US" dirty="0">
              <a:solidFill>
                <a:srgbClr val="222222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Measures Previous Year Total Sales: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Sales PY = CALCULATE([Sales], SAMEPERIODLASTYEAR(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DateTable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[Date])) </a:t>
            </a:r>
          </a:p>
          <a:p>
            <a:endParaRPr lang="en-US" dirty="0">
              <a:solidFill>
                <a:srgbClr val="222222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Difference Between Current Year Sales &amp; Previous Year Sales: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Sales vs PY = [Sales] - [Sales PY] </a:t>
            </a:r>
          </a:p>
          <a:p>
            <a:endParaRPr lang="en-US" dirty="0">
              <a:solidFill>
                <a:srgbClr val="222222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Percentage Increase or Decrease in sales year on year (YOY%):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Sales vs PY% = DIVIDE([Sales vs PY],[Sales],0)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ED03C-D651-4A88-91BE-793D8DEE0BD9}"/>
              </a:ext>
            </a:extLst>
          </p:cNvPr>
          <p:cNvSpPr txBox="1"/>
          <p:nvPr/>
        </p:nvSpPr>
        <p:spPr>
          <a:xfrm>
            <a:off x="582201" y="3682927"/>
            <a:ext cx="70314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Products Sold = SUM(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-apple-system"/>
              </a:rPr>
              <a:t>Sales_Data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[Order Quantity])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Profit = SUM(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-apple-system"/>
              </a:rPr>
              <a:t>Sales_Data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[Profit]) 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Profit LY = CALCULATE([Profit], SAMEPERIODLASTYEAR(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-apple-system"/>
              </a:rPr>
              <a:t>DateTable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[Date]))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Profit Vs LY = [Profit]- [Profit LY] &gt;&gt; Profit vs LY % = [Profit Vs LY]/[Profit] 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Profit Margin = DIVIDE([Profit],[Sales],0) 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Total Cost = SUM(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-apple-system"/>
              </a:rPr>
              <a:t>Sales_Data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[Total Cost])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71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B1BD1-D7E6-E9BB-5EDE-DFE2497FC2E7}"/>
              </a:ext>
            </a:extLst>
          </p:cNvPr>
          <p:cNvSpPr txBox="1"/>
          <p:nvPr/>
        </p:nvSpPr>
        <p:spPr>
          <a:xfrm>
            <a:off x="904568" y="717755"/>
            <a:ext cx="5163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Conclusion for the year 2019: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594DA-D850-369D-099E-85C29D49D580}"/>
              </a:ext>
            </a:extLst>
          </p:cNvPr>
          <p:cNvSpPr txBox="1"/>
          <p:nvPr/>
        </p:nvSpPr>
        <p:spPr>
          <a:xfrm>
            <a:off x="1042219" y="1750142"/>
            <a:ext cx="65526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Sales decreased by more than 10.17% in comparison to last year</a:t>
            </a:r>
          </a:p>
          <a:p>
            <a:pPr marL="342900" indent="-342900">
              <a:buFontTx/>
              <a:buAutoNum type="arabicParenR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There is a drop in sales of all the top 7 best selling products</a:t>
            </a:r>
          </a:p>
          <a:p>
            <a:pPr marL="342900" indent="-342900">
              <a:buFontTx/>
              <a:buAutoNum type="arabicParenR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4 Customers identified leading to a drop in sales</a:t>
            </a:r>
          </a:p>
          <a:p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4)  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The profit margin in the Export channel is higher</a:t>
            </a:r>
          </a:p>
          <a:p>
            <a:pPr marL="342900" indent="-342900">
              <a:buFontTx/>
              <a:buAutoNum type="arabicParenR"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Tx/>
              <a:buAutoNum type="arabicParenR"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Tx/>
              <a:buAutoNum type="arabicParenR"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arenR"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487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765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Vikramaditya  Sarkar</dc:creator>
  <cp:lastModifiedBy>Vikramaditya  Sarkar</cp:lastModifiedBy>
  <cp:revision>1</cp:revision>
  <dcterms:created xsi:type="dcterms:W3CDTF">2024-07-31T17:26:21Z</dcterms:created>
  <dcterms:modified xsi:type="dcterms:W3CDTF">2024-07-31T18:17:30Z</dcterms:modified>
</cp:coreProperties>
</file>