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7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6.xml"/><Relationship Id="rId32" Type="http://schemas.openxmlformats.org/officeDocument/2006/relationships/font" Target="fonts/Nunito-italic.fntdata"/><Relationship Id="rId13" Type="http://schemas.openxmlformats.org/officeDocument/2006/relationships/slide" Target="slides/slide9.xml"/><Relationship Id="rId35" Type="http://schemas.openxmlformats.org/officeDocument/2006/relationships/font" Target="fonts/MavenPro-bold.fntdata"/><Relationship Id="rId12" Type="http://schemas.openxmlformats.org/officeDocument/2006/relationships/slide" Target="slides/slide8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dfbd9b844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dfbd9b844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dfbd9b844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dfbd9b844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dfbd9b844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dfbd9b844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dfbd9b844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dfbd9b844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dfbd9b844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dfbd9b844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dfbd9b844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dfbd9b844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dfbd9b844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dfbd9b844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bdfbd9b844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bdfbd9b844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dfbd9b844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dfbd9b844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dfbd9b844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dfbd9b844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dfbd9b84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dfbd9b84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dfbd9b844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bdfbd9b844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dfbd9b844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dfbd9b844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bdfbd9b844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bdfbd9b844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dfbd9b844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bdfbd9b844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dfbd9b844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bdfbd9b844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bdfbd9b844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bdfbd9b844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dfbd9b8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dfbd9b8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dfbd9b844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dfbd9b844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dfbd9b84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dfbd9b84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dfbd9b84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dfbd9b84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dfbd9b84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dfbd9b84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dfbd9b844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dfbd9b844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dfbd9b844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dfbd9b844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90350" y="11486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/>
              <a:t>PROJET FOODY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031625" y="3634400"/>
            <a:ext cx="42555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2000"/>
              <a:t>Présentée par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                             Ichrak et Vixra </a:t>
            </a:r>
            <a:endParaRPr sz="2000"/>
          </a:p>
        </p:txBody>
      </p:sp>
      <p:sp>
        <p:nvSpPr>
          <p:cNvPr id="279" name="Google Shape;279;p13"/>
          <p:cNvSpPr txBox="1"/>
          <p:nvPr/>
        </p:nvSpPr>
        <p:spPr>
          <a:xfrm>
            <a:off x="1290350" y="2876850"/>
            <a:ext cx="626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Développer </a:t>
            </a:r>
            <a:r>
              <a:rPr b="1" lang="fr" sz="2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et exploiter une base de donnée</a:t>
            </a:r>
            <a:endParaRPr b="1" sz="2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461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700">
                <a:latin typeface="Nunito"/>
                <a:ea typeface="Nunito"/>
                <a:cs typeface="Nunito"/>
                <a:sym typeface="Nunito"/>
              </a:rPr>
              <a:t>Q</a:t>
            </a:r>
            <a:r>
              <a:rPr lang="fr" sz="1700">
                <a:latin typeface="Nunito"/>
                <a:ea typeface="Nunito"/>
                <a:cs typeface="Nunito"/>
                <a:sym typeface="Nunito"/>
              </a:rPr>
              <a:t>3_p8. Lister les clients dont le nom de société contient "restaurant"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00"/>
          </a:p>
        </p:txBody>
      </p:sp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b="0" l="9447" r="26930" t="48883"/>
          <a:stretch/>
        </p:blipFill>
        <p:spPr>
          <a:xfrm>
            <a:off x="1797725" y="1615775"/>
            <a:ext cx="5333125" cy="3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 rotWithShape="1">
          <a:blip r:embed="rId4">
            <a:alphaModFix/>
          </a:blip>
          <a:srcRect b="0" l="0" r="16687" t="0"/>
          <a:stretch/>
        </p:blipFill>
        <p:spPr>
          <a:xfrm>
            <a:off x="495225" y="2072350"/>
            <a:ext cx="8153526" cy="23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/>
          <p:nvPr/>
        </p:nvSpPr>
        <p:spPr>
          <a:xfrm>
            <a:off x="5089625" y="3743075"/>
            <a:ext cx="1104000" cy="727200"/>
          </a:xfrm>
          <a:prstGeom prst="donut">
            <a:avLst>
              <a:gd fmla="val 475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</a:t>
            </a:r>
            <a:endParaRPr/>
          </a:p>
        </p:txBody>
      </p:sp>
      <p:sp>
        <p:nvSpPr>
          <p:cNvPr id="348" name="Google Shape;348;p23"/>
          <p:cNvSpPr txBox="1"/>
          <p:nvPr>
            <p:ph idx="1" type="subTitle"/>
          </p:nvPr>
        </p:nvSpPr>
        <p:spPr>
          <a:xfrm>
            <a:off x="824000" y="3017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Questionnement autour des commandes et des pays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21300" y="5441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fr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Quel est le top 5 des pays ayant passés le plus de commandes ?</a:t>
            </a:r>
            <a:endParaRPr sz="8900">
              <a:solidFill>
                <a:srgbClr val="FFFFFF"/>
              </a:solidFill>
            </a:endParaRPr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175" y="2118825"/>
            <a:ext cx="2557150" cy="14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5"/>
          <p:cNvPicPr preferRelativeResize="0"/>
          <p:nvPr/>
        </p:nvPicPr>
        <p:blipFill rotWithShape="1">
          <a:blip r:embed="rId3">
            <a:alphaModFix/>
          </a:blip>
          <a:srcRect b="61713" l="0" r="0" t="0"/>
          <a:stretch/>
        </p:blipFill>
        <p:spPr>
          <a:xfrm>
            <a:off x="1212325" y="1318700"/>
            <a:ext cx="5718125" cy="15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 rotWithShape="1">
          <a:blip r:embed="rId3">
            <a:alphaModFix/>
          </a:blip>
          <a:srcRect b="0" l="0" r="50139" t="37110"/>
          <a:stretch/>
        </p:blipFill>
        <p:spPr>
          <a:xfrm>
            <a:off x="1212325" y="2977275"/>
            <a:ext cx="3285451" cy="20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5"/>
          <p:cNvSpPr txBox="1"/>
          <p:nvPr>
            <p:ph type="title"/>
          </p:nvPr>
        </p:nvSpPr>
        <p:spPr>
          <a:xfrm>
            <a:off x="1290350" y="319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fr"/>
              <a:t>Requête SQL dans Jupyter notebook: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top 5 des pays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950" y="1041800"/>
            <a:ext cx="5378074" cy="37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 rotWithShape="1">
          <a:blip r:embed="rId4">
            <a:alphaModFix/>
          </a:blip>
          <a:srcRect b="0" l="17191" r="0" t="4214"/>
          <a:stretch/>
        </p:blipFill>
        <p:spPr>
          <a:xfrm>
            <a:off x="202425" y="1598275"/>
            <a:ext cx="3244525" cy="22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6"/>
          <p:cNvSpPr txBox="1"/>
          <p:nvPr>
            <p:ph type="title"/>
          </p:nvPr>
        </p:nvSpPr>
        <p:spPr>
          <a:xfrm>
            <a:off x="1290350" y="319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Visualisation : histogramme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518975" y="741500"/>
            <a:ext cx="6366900" cy="13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fr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Comment </a:t>
            </a:r>
            <a:r>
              <a:rPr lang="fr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évoluent</a:t>
            </a:r>
            <a:r>
              <a:rPr lang="fr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les commandes de ces pays entre 2006, 2007 et 2008 ?</a:t>
            </a:r>
            <a:endParaRPr sz="3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325" y="2118825"/>
            <a:ext cx="2557150" cy="14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500" y="1415525"/>
            <a:ext cx="2343950" cy="36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25" y="1415525"/>
            <a:ext cx="5746800" cy="14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8"/>
          <p:cNvSpPr txBox="1"/>
          <p:nvPr>
            <p:ph type="title"/>
          </p:nvPr>
        </p:nvSpPr>
        <p:spPr>
          <a:xfrm>
            <a:off x="1276900" y="373275"/>
            <a:ext cx="70305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3) </a:t>
            </a:r>
            <a:r>
              <a:rPr lang="fr"/>
              <a:t>Requête : voir la répartition du nombre de commande entre 2006, 2007 et 2008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9"/>
          <p:cNvPicPr preferRelativeResize="0"/>
          <p:nvPr/>
        </p:nvPicPr>
        <p:blipFill rotWithShape="1">
          <a:blip r:embed="rId3">
            <a:alphaModFix/>
          </a:blip>
          <a:srcRect b="0" l="4843" r="8358" t="4897"/>
          <a:stretch/>
        </p:blipFill>
        <p:spPr>
          <a:xfrm>
            <a:off x="3756650" y="1117575"/>
            <a:ext cx="5224275" cy="38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9"/>
          <p:cNvPicPr preferRelativeResize="0"/>
          <p:nvPr/>
        </p:nvPicPr>
        <p:blipFill rotWithShape="1">
          <a:blip r:embed="rId4">
            <a:alphaModFix/>
          </a:blip>
          <a:srcRect b="0" l="12634" r="2856" t="2761"/>
          <a:stretch/>
        </p:blipFill>
        <p:spPr>
          <a:xfrm>
            <a:off x="134650" y="1532326"/>
            <a:ext cx="3622000" cy="193369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 txBox="1"/>
          <p:nvPr>
            <p:ph type="title"/>
          </p:nvPr>
        </p:nvSpPr>
        <p:spPr>
          <a:xfrm>
            <a:off x="1290350" y="319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) Histogrammes groupés : voir l’évolution sur trois années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025" y="1836275"/>
            <a:ext cx="3831250" cy="26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00" y="1836275"/>
            <a:ext cx="4305924" cy="262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bidouillant un peu, c’est presque çà…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(stacked bar chart)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type="title"/>
          </p:nvPr>
        </p:nvSpPr>
        <p:spPr>
          <a:xfrm>
            <a:off x="1195825" y="741500"/>
            <a:ext cx="6366900" cy="13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fr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Quelles sont les catégories de produits les plus commandées par ce top 5 ? </a:t>
            </a:r>
            <a:endParaRPr sz="3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150" y="2126899"/>
            <a:ext cx="2373543" cy="15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2316750" y="405295"/>
            <a:ext cx="4255500" cy="11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2"/>
                </a:solidFill>
              </a:rPr>
              <a:t>                </a:t>
            </a:r>
            <a:r>
              <a:rPr lang="fr" sz="3355">
                <a:solidFill>
                  <a:srgbClr val="FFFFFF"/>
                </a:solidFill>
              </a:rPr>
              <a:t>Plan </a:t>
            </a:r>
            <a:r>
              <a:rPr lang="fr" sz="3355">
                <a:solidFill>
                  <a:srgbClr val="980000"/>
                </a:solidFill>
              </a:rPr>
              <a:t> </a:t>
            </a:r>
            <a:endParaRPr sz="3355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4294967295" type="body"/>
          </p:nvPr>
        </p:nvSpPr>
        <p:spPr>
          <a:xfrm>
            <a:off x="1571250" y="1168375"/>
            <a:ext cx="6231300" cy="3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8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8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8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Modèle conceptuel   MCD</a:t>
            </a:r>
            <a:endParaRPr b="1" sz="8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8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Modèle Physique      MPD</a:t>
            </a:r>
            <a:endParaRPr b="1" sz="8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8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Correction </a:t>
            </a:r>
            <a:r>
              <a:rPr b="1" lang="fr" sz="8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fr" sz="8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equêtes SQL : restriction</a:t>
            </a:r>
            <a:endParaRPr b="1" sz="8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8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Analyse</a:t>
            </a:r>
            <a:endParaRPr b="1" sz="8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8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Bilan</a:t>
            </a:r>
            <a:endParaRPr b="1" sz="8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/>
          <p:nvPr>
            <p:ph type="title"/>
          </p:nvPr>
        </p:nvSpPr>
        <p:spPr>
          <a:xfrm>
            <a:off x="1182600" y="471775"/>
            <a:ext cx="7731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20"/>
              <a:t>5</a:t>
            </a:r>
            <a:r>
              <a:rPr lang="fr" sz="2520"/>
              <a:t>) Répartition des c</a:t>
            </a:r>
            <a:r>
              <a:rPr lang="fr" sz="2520"/>
              <a:t>atégories de produits par pays du top 5 </a:t>
            </a:r>
            <a:endParaRPr sz="2520"/>
          </a:p>
        </p:txBody>
      </p:sp>
      <p:sp>
        <p:nvSpPr>
          <p:cNvPr id="407" name="Google Shape;407;p32"/>
          <p:cNvSpPr txBox="1"/>
          <p:nvPr/>
        </p:nvSpPr>
        <p:spPr>
          <a:xfrm>
            <a:off x="2369775" y="1699675"/>
            <a:ext cx="39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Requête très compliquée à trouver …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2804800" y="2171800"/>
            <a:ext cx="376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SELECT</a:t>
            </a:r>
            <a:r>
              <a:rPr lang="fr"/>
              <a:t> PaysLiv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FROM Commande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WHERE NoCom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(SELECT NoCom FROM DetailCommande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WHERE RefProd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(SELECT RefProd FROM Produit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WHERE CodeCateg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(SELECT CodeCateg  FROM Categorie)))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 txBox="1"/>
          <p:nvPr/>
        </p:nvSpPr>
        <p:spPr>
          <a:xfrm>
            <a:off x="1303800" y="3675875"/>
            <a:ext cx="39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1303800" y="598575"/>
            <a:ext cx="7704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</a:t>
            </a:r>
            <a:r>
              <a:rPr lang="fr"/>
              <a:t>) Répartition des produits dans les catégories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61250"/>
            <a:ext cx="6823675" cy="11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150" y="2357075"/>
            <a:ext cx="3702775" cy="27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/>
          <p:nvPr>
            <p:ph type="title"/>
          </p:nvPr>
        </p:nvSpPr>
        <p:spPr>
          <a:xfrm>
            <a:off x="1465375" y="261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7) Pie chart : répartition des produits dans les catégories</a:t>
            </a:r>
            <a:endParaRPr/>
          </a:p>
        </p:txBody>
      </p:sp>
      <p:pic>
        <p:nvPicPr>
          <p:cNvPr id="422" name="Google Shape;4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3650"/>
            <a:ext cx="4115900" cy="225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4"/>
          <p:cNvPicPr preferRelativeResize="0"/>
          <p:nvPr/>
        </p:nvPicPr>
        <p:blipFill rotWithShape="1">
          <a:blip r:embed="rId4">
            <a:alphaModFix/>
          </a:blip>
          <a:srcRect b="10363" l="0" r="0" t="10710"/>
          <a:stretch/>
        </p:blipFill>
        <p:spPr>
          <a:xfrm>
            <a:off x="4389500" y="1099675"/>
            <a:ext cx="4434300" cy="34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</a:t>
            </a:r>
            <a:endParaRPr/>
          </a:p>
        </p:txBody>
      </p:sp>
      <p:sp>
        <p:nvSpPr>
          <p:cNvPr id="429" name="Google Shape;429;p35"/>
          <p:cNvSpPr txBox="1"/>
          <p:nvPr>
            <p:ph idx="1" type="subTitle"/>
          </p:nvPr>
        </p:nvSpPr>
        <p:spPr>
          <a:xfrm>
            <a:off x="877875" y="28826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Retour d’expérience sur le projet Foody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/>
          <p:nvPr>
            <p:ph type="title"/>
          </p:nvPr>
        </p:nvSpPr>
        <p:spPr>
          <a:xfrm>
            <a:off x="1410200" y="384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</a:rPr>
              <a:t>CONCLUSIONS PERSONNELLES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35" name="Google Shape;435;p36"/>
          <p:cNvSpPr txBox="1"/>
          <p:nvPr>
            <p:ph idx="1" type="body"/>
          </p:nvPr>
        </p:nvSpPr>
        <p:spPr>
          <a:xfrm>
            <a:off x="1410200" y="1212400"/>
            <a:ext cx="35304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181"/>
              <a:t>Nos réussites</a:t>
            </a:r>
            <a:r>
              <a:rPr b="1" lang="fr" sz="4431"/>
              <a:t> </a:t>
            </a:r>
            <a:endParaRPr b="1" sz="4431"/>
          </a:p>
          <a:p>
            <a:pPr indent="-31940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Compréhension du MLD et traduction en MCD 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Conception du Modèle physique 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Remplissage des tables à partir de fichiers csv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Meilleur maîtrise de la syntaxe mySQL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Travail collaboratif intra et intergroupe +++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Répartition des tâches 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>
            <p:ph idx="2" type="body"/>
          </p:nvPr>
        </p:nvSpPr>
        <p:spPr>
          <a:xfrm>
            <a:off x="4872525" y="1145075"/>
            <a:ext cx="34305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Nos difficultés et axes d’améliorations</a:t>
            </a:r>
            <a:endParaRPr b="1" sz="2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SQL : </a:t>
            </a:r>
            <a:r>
              <a:rPr b="1" lang="fr">
                <a:latin typeface="Arial"/>
                <a:ea typeface="Arial"/>
                <a:cs typeface="Arial"/>
                <a:sym typeface="Arial"/>
              </a:rPr>
              <a:t>Sous - requêtes et jointures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Doutes sur les résultats =&gt; multiplication des requêtes pour vérifier cohérence des résultats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Dataviz : syntaxe python et la transposition des codes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Gestion du temps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Tester les autres visualisations et géolocalisation folium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4125"/>
            <a:ext cx="1410200" cy="14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4">
            <a:alphaModFix/>
          </a:blip>
          <a:srcRect b="0" l="0" r="0" t="10426"/>
          <a:stretch/>
        </p:blipFill>
        <p:spPr>
          <a:xfrm>
            <a:off x="7545275" y="3877825"/>
            <a:ext cx="1410200" cy="12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ctrTitle"/>
          </p:nvPr>
        </p:nvSpPr>
        <p:spPr>
          <a:xfrm>
            <a:off x="824000" y="1613825"/>
            <a:ext cx="4642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votre attention 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l’aide apportée !</a:t>
            </a:r>
            <a:endParaRPr/>
          </a:p>
        </p:txBody>
      </p:sp>
      <p:sp>
        <p:nvSpPr>
          <p:cNvPr id="444" name="Google Shape;444;p3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questions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30725" y="67150"/>
            <a:ext cx="70305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</a:t>
            </a:r>
            <a:r>
              <a:rPr lang="fr">
                <a:solidFill>
                  <a:srgbClr val="980000"/>
                </a:solidFill>
              </a:rPr>
              <a:t>Introduction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75" y="628000"/>
            <a:ext cx="7671051" cy="451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2625850" y="172750"/>
            <a:ext cx="41091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</a:rPr>
              <a:t>MCD de Foody_data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0" l="0" r="0" t="1768"/>
          <a:stretch/>
        </p:blipFill>
        <p:spPr>
          <a:xfrm>
            <a:off x="1867250" y="700200"/>
            <a:ext cx="5814796" cy="449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3284838" y="134300"/>
            <a:ext cx="32070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</a:rPr>
              <a:t>Modèle</a:t>
            </a:r>
            <a:r>
              <a:rPr lang="fr">
                <a:solidFill>
                  <a:srgbClr val="980000"/>
                </a:solidFill>
              </a:rPr>
              <a:t> physique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63" y="827000"/>
            <a:ext cx="6251225" cy="42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ctrTitle"/>
          </p:nvPr>
        </p:nvSpPr>
        <p:spPr>
          <a:xfrm>
            <a:off x="730000" y="14929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Requêtes simples SQL: </a:t>
            </a:r>
            <a:r>
              <a:rPr b="0" lang="fr">
                <a:latin typeface="Nunito"/>
                <a:ea typeface="Nunito"/>
                <a:cs typeface="Nunito"/>
                <a:sym typeface="Nunito"/>
              </a:rPr>
              <a:t>restriction </a:t>
            </a:r>
            <a:endParaRPr/>
          </a:p>
        </p:txBody>
      </p:sp>
      <p:sp>
        <p:nvSpPr>
          <p:cNvPr id="309" name="Google Shape;309;p18"/>
          <p:cNvSpPr txBox="1"/>
          <p:nvPr>
            <p:ph idx="1" type="subTitle"/>
          </p:nvPr>
        </p:nvSpPr>
        <p:spPr>
          <a:xfrm>
            <a:off x="730000" y="35828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Correction exercice page 8 du brief Foody (version 34 pages)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</a:t>
            </a:r>
            <a:r>
              <a:rPr lang="fr">
                <a:solidFill>
                  <a:srgbClr val="980000"/>
                </a:solidFill>
              </a:rPr>
              <a:t> Correction de Requêtes 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80000"/>
                </a:solidFill>
              </a:rPr>
              <a:t>                          Restrictions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734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Exercices page 8 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700"/>
              <a:t>1. Lister les clients français installés à Paris dont le numéro de fax                              n'est pas renseigné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700"/>
              <a:t>2. Lister les clients français, allemands et canadiens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700"/>
              <a:t>3. Lister les clients dont le nom de société contient "restaurant"</a:t>
            </a:r>
            <a:endParaRPr b="1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700">
                <a:latin typeface="Nunito"/>
                <a:ea typeface="Nunito"/>
                <a:cs typeface="Nunito"/>
                <a:sym typeface="Nunito"/>
              </a:rPr>
              <a:t>Q1_p8. Lister les clients français installés à Paris dont le numéro de fax n'est pas renseigné</a:t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7106" r="14805" t="36118"/>
          <a:stretch/>
        </p:blipFill>
        <p:spPr>
          <a:xfrm>
            <a:off x="743375" y="1597874"/>
            <a:ext cx="7809714" cy="3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375" y="2078375"/>
            <a:ext cx="7809724" cy="271730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/>
          <p:nvPr/>
        </p:nvSpPr>
        <p:spPr>
          <a:xfrm>
            <a:off x="6341850" y="4012475"/>
            <a:ext cx="1104000" cy="727200"/>
          </a:xfrm>
          <a:prstGeom prst="donut">
            <a:avLst>
              <a:gd fmla="val 475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 rot="8568162">
            <a:off x="8329787" y="1992738"/>
            <a:ext cx="525009" cy="1616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700">
                <a:latin typeface="Nunito"/>
                <a:ea typeface="Nunito"/>
                <a:cs typeface="Nunito"/>
                <a:sym typeface="Nunito"/>
              </a:rPr>
              <a:t>Q</a:t>
            </a:r>
            <a:r>
              <a:rPr lang="fr" sz="1700">
                <a:latin typeface="Nunito"/>
                <a:ea typeface="Nunito"/>
                <a:cs typeface="Nunito"/>
                <a:sym typeface="Nunito"/>
              </a:rPr>
              <a:t>2_p8. Lister les clients français, allemands et canadiens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 rotWithShape="1">
          <a:blip r:embed="rId3">
            <a:alphaModFix/>
          </a:blip>
          <a:srcRect b="0" l="8925" r="0" t="46833"/>
          <a:stretch/>
        </p:blipFill>
        <p:spPr>
          <a:xfrm>
            <a:off x="1079750" y="1235975"/>
            <a:ext cx="7120225" cy="3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 rotWithShape="1">
          <a:blip r:embed="rId4">
            <a:alphaModFix/>
          </a:blip>
          <a:srcRect b="2695" l="0" r="14427" t="0"/>
          <a:stretch/>
        </p:blipFill>
        <p:spPr>
          <a:xfrm>
            <a:off x="520749" y="2086925"/>
            <a:ext cx="8102501" cy="27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/>
          <p:nvPr/>
        </p:nvSpPr>
        <p:spPr>
          <a:xfrm>
            <a:off x="4946100" y="4178325"/>
            <a:ext cx="1104000" cy="727200"/>
          </a:xfrm>
          <a:prstGeom prst="donut">
            <a:avLst>
              <a:gd fmla="val 475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536475" y="1319850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Ou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4" name="Google Shape;334;p21"/>
          <p:cNvPicPr preferRelativeResize="0"/>
          <p:nvPr/>
        </p:nvPicPr>
        <p:blipFill rotWithShape="1">
          <a:blip r:embed="rId5">
            <a:alphaModFix/>
          </a:blip>
          <a:srcRect b="0" l="0" r="0" t="16583"/>
          <a:stretch/>
        </p:blipFill>
        <p:spPr>
          <a:xfrm>
            <a:off x="846600" y="1660374"/>
            <a:ext cx="8102501" cy="3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