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6" r:id="rId3"/>
    <p:sldId id="297" r:id="rId4"/>
    <p:sldId id="291" r:id="rId5"/>
    <p:sldId id="292" r:id="rId6"/>
    <p:sldId id="295" r:id="rId7"/>
    <p:sldId id="298" r:id="rId8"/>
    <p:sldId id="257" r:id="rId9"/>
    <p:sldId id="351" r:id="rId10"/>
    <p:sldId id="293" r:id="rId11"/>
    <p:sldId id="300" r:id="rId12"/>
    <p:sldId id="354" r:id="rId13"/>
    <p:sldId id="294" r:id="rId14"/>
    <p:sldId id="302" r:id="rId15"/>
    <p:sldId id="303" r:id="rId16"/>
    <p:sldId id="304" r:id="rId17"/>
    <p:sldId id="305" r:id="rId18"/>
    <p:sldId id="352" r:id="rId19"/>
    <p:sldId id="309" r:id="rId20"/>
    <p:sldId id="353" r:id="rId21"/>
    <p:sldId id="308" r:id="rId22"/>
    <p:sldId id="306" r:id="rId23"/>
    <p:sldId id="265" r:id="rId24"/>
    <p:sldId id="326" r:id="rId25"/>
    <p:sldId id="327" r:id="rId26"/>
    <p:sldId id="328" r:id="rId27"/>
    <p:sldId id="329" r:id="rId28"/>
    <p:sldId id="330" r:id="rId29"/>
    <p:sldId id="331" r:id="rId30"/>
    <p:sldId id="333" r:id="rId31"/>
    <p:sldId id="334" r:id="rId32"/>
    <p:sldId id="335" r:id="rId33"/>
    <p:sldId id="336" r:id="rId34"/>
    <p:sldId id="338" r:id="rId35"/>
    <p:sldId id="340" r:id="rId36"/>
    <p:sldId id="341" r:id="rId37"/>
    <p:sldId id="342" r:id="rId38"/>
    <p:sldId id="343" r:id="rId39"/>
    <p:sldId id="350" r:id="rId40"/>
    <p:sldId id="275" r:id="rId41"/>
    <p:sldId id="276" r:id="rId42"/>
    <p:sldId id="277" r:id="rId43"/>
    <p:sldId id="278" r:id="rId44"/>
    <p:sldId id="32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56" autoAdjust="0"/>
    <p:restoredTop sz="84201" autoAdjust="0"/>
  </p:normalViewPr>
  <p:slideViewPr>
    <p:cSldViewPr snapToGrid="0">
      <p:cViewPr varScale="1">
        <p:scale>
          <a:sx n="61" d="100"/>
          <a:sy n="61" d="100"/>
        </p:scale>
        <p:origin x="106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8161-BE43-44DE-B91C-C092A47F29D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FF615-612F-4193-BDCF-94638A9E8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5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pc="-10" dirty="0">
                <a:cs typeface="Calibri"/>
              </a:rPr>
              <a:t>Machine </a:t>
            </a:r>
            <a:r>
              <a:rPr lang="en-GB" spc="-20" dirty="0">
                <a:cs typeface="Calibri"/>
              </a:rPr>
              <a:t>learning </a:t>
            </a:r>
            <a:r>
              <a:rPr lang="en-GB" spc="-15" dirty="0">
                <a:cs typeface="Calibri"/>
              </a:rPr>
              <a:t>explores </a:t>
            </a:r>
            <a:r>
              <a:rPr lang="en-GB" spc="-10" dirty="0">
                <a:cs typeface="Calibri"/>
              </a:rPr>
              <a:t>the </a:t>
            </a:r>
            <a:r>
              <a:rPr lang="en-GB" dirty="0">
                <a:cs typeface="Calibri"/>
              </a:rPr>
              <a:t>study </a:t>
            </a:r>
            <a:r>
              <a:rPr lang="en-GB" spc="-20" dirty="0">
                <a:cs typeface="Calibri"/>
              </a:rPr>
              <a:t>and  </a:t>
            </a:r>
            <a:r>
              <a:rPr lang="en-GB" dirty="0">
                <a:cs typeface="Calibri"/>
              </a:rPr>
              <a:t>construction </a:t>
            </a:r>
            <a:r>
              <a:rPr lang="en-GB" spc="-15" dirty="0">
                <a:cs typeface="Calibri"/>
              </a:rPr>
              <a:t>of </a:t>
            </a:r>
            <a:r>
              <a:rPr lang="en-GB" spc="-10" dirty="0">
                <a:cs typeface="Calibri"/>
              </a:rPr>
              <a:t>algorithms </a:t>
            </a:r>
            <a:r>
              <a:rPr lang="en-GB" dirty="0">
                <a:cs typeface="Calibri"/>
              </a:rPr>
              <a:t>that </a:t>
            </a:r>
            <a:r>
              <a:rPr lang="en-GB" spc="-10" dirty="0">
                <a:cs typeface="Calibri"/>
              </a:rPr>
              <a:t>can </a:t>
            </a:r>
            <a:r>
              <a:rPr lang="en-GB" spc="-25" dirty="0">
                <a:cs typeface="Calibri"/>
              </a:rPr>
              <a:t>learn </a:t>
            </a:r>
            <a:r>
              <a:rPr lang="en-GB" spc="-10" dirty="0">
                <a:cs typeface="Calibri"/>
              </a:rPr>
              <a:t>from </a:t>
            </a:r>
            <a:r>
              <a:rPr lang="en-GB" spc="-20" dirty="0">
                <a:cs typeface="Calibri"/>
              </a:rPr>
              <a:t>and </a:t>
            </a:r>
            <a:r>
              <a:rPr lang="en-GB" spc="-25" dirty="0">
                <a:cs typeface="Calibri"/>
              </a:rPr>
              <a:t>make  </a:t>
            </a:r>
            <a:r>
              <a:rPr lang="en-GB" spc="-5" dirty="0">
                <a:cs typeface="Calibri"/>
              </a:rPr>
              <a:t>predictions </a:t>
            </a:r>
            <a:r>
              <a:rPr lang="en-GB" spc="-15" dirty="0">
                <a:cs typeface="Calibri"/>
              </a:rPr>
              <a:t>on</a:t>
            </a:r>
            <a:r>
              <a:rPr lang="en-GB" spc="-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3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1CDED-EB82-2949-A460-2F87EFDFDE82}" type="slidenum">
              <a:rPr lang="en-US">
                <a:latin typeface="Times New Roman" pitchFamily="1" charset="0"/>
              </a:rPr>
              <a:pPr/>
              <a:t>23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Author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uses -1 into bias, any real difference (back to being a threshold weight), but since starts random anyway, will make no difference, though the final weight will be negated by comparison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1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convex function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continuous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whose value at the midpoint of every interval in its domain does not exceed the arithmetic mean of its values at the ends of the interval.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questions we need to ask here is how does the error J change as the weight changes. </a:t>
            </a:r>
          </a:p>
          <a:p>
            <a:endParaRPr lang="en-GB" dirty="0"/>
          </a:p>
          <a:p>
            <a:r>
              <a:rPr lang="en-GB" dirty="0"/>
              <a:t>The slope is marked on the graph and in this case it is a positive gradient. </a:t>
            </a:r>
          </a:p>
          <a:p>
            <a:r>
              <a:rPr lang="en-GB" dirty="0"/>
              <a:t>We want to follow the downward direction so we move towards the left</a:t>
            </a:r>
          </a:p>
          <a:p>
            <a:r>
              <a:rPr lang="en-GB" dirty="0"/>
              <a:t>This means we decrease</a:t>
            </a:r>
            <a:r>
              <a:rPr lang="en-GB" baseline="0" dirty="0"/>
              <a:t> w a little.</a:t>
            </a:r>
          </a:p>
          <a:p>
            <a:endParaRPr lang="en-GB" baseline="0" dirty="0"/>
          </a:p>
          <a:p>
            <a:r>
              <a:rPr lang="en-GB" baseline="0" dirty="0"/>
              <a:t>So we modify w </a:t>
            </a:r>
            <a:r>
              <a:rPr lang="en-GB" baseline="0" dirty="0" err="1"/>
              <a:t>oppsite</a:t>
            </a:r>
            <a:r>
              <a:rPr lang="en-GB" baseline="0" dirty="0"/>
              <a:t> to the direction of the gradient i.e. decrease w when positive gradient and increase w when negative gradient. </a:t>
            </a:r>
          </a:p>
          <a:p>
            <a:endParaRPr lang="en-GB" baseline="0" dirty="0"/>
          </a:p>
          <a:p>
            <a:r>
              <a:rPr lang="en-GB" baseline="0" dirty="0"/>
              <a:t>Make sure to stop and avoid overshooting the minima</a:t>
            </a:r>
          </a:p>
          <a:p>
            <a:r>
              <a:rPr lang="en-GB" baseline="0" dirty="0"/>
              <a:t>As we get closer to the minima the slope gets shallower.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59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57480">
              <a:lnSpc>
                <a:spcPct val="102600"/>
              </a:lnSpc>
              <a:spcBef>
                <a:spcPts val="55"/>
              </a:spcBef>
            </a:pPr>
            <a:r>
              <a:rPr lang="en-GB" sz="1200" spc="-50" dirty="0">
                <a:latin typeface="Tahoma"/>
                <a:cs typeface="Tahoma"/>
              </a:rPr>
              <a:t>Suppose </a:t>
            </a:r>
            <a:r>
              <a:rPr lang="en-GB" sz="1200" spc="-65" dirty="0">
                <a:latin typeface="Tahoma"/>
                <a:cs typeface="Tahoma"/>
              </a:rPr>
              <a:t>you </a:t>
            </a:r>
            <a:r>
              <a:rPr lang="en-GB" sz="1200" spc="-70" dirty="0">
                <a:latin typeface="Tahoma"/>
                <a:cs typeface="Tahoma"/>
              </a:rPr>
              <a:t>are </a:t>
            </a:r>
            <a:r>
              <a:rPr lang="en-GB" sz="1200" spc="-15" dirty="0">
                <a:latin typeface="Tahoma"/>
                <a:cs typeface="Tahoma"/>
              </a:rPr>
              <a:t>at </a:t>
            </a:r>
            <a:r>
              <a:rPr lang="en-GB" sz="1200" spc="-40" dirty="0">
                <a:latin typeface="Tahoma"/>
                <a:cs typeface="Tahoma"/>
              </a:rPr>
              <a:t>the </a:t>
            </a:r>
            <a:r>
              <a:rPr lang="en-GB" sz="1200" spc="-25" dirty="0">
                <a:latin typeface="Tahoma"/>
                <a:cs typeface="Tahoma"/>
              </a:rPr>
              <a:t>top </a:t>
            </a:r>
            <a:r>
              <a:rPr lang="en-GB" sz="1200" spc="-35" dirty="0">
                <a:latin typeface="Tahoma"/>
                <a:cs typeface="Tahoma"/>
              </a:rPr>
              <a:t>of </a:t>
            </a:r>
            <a:r>
              <a:rPr lang="en-GB" sz="1200" spc="-55" dirty="0">
                <a:latin typeface="Tahoma"/>
                <a:cs typeface="Tahoma"/>
              </a:rPr>
              <a:t>a </a:t>
            </a:r>
            <a:r>
              <a:rPr lang="en-GB" sz="1200" spc="-35" dirty="0">
                <a:latin typeface="Tahoma"/>
                <a:cs typeface="Tahoma"/>
              </a:rPr>
              <a:t>mountain, </a:t>
            </a:r>
            <a:r>
              <a:rPr lang="en-GB" sz="1200" spc="-50" dirty="0">
                <a:latin typeface="Tahoma"/>
                <a:cs typeface="Tahoma"/>
              </a:rPr>
              <a:t>and </a:t>
            </a:r>
            <a:r>
              <a:rPr lang="en-GB" sz="1200" spc="-65" dirty="0">
                <a:latin typeface="Tahoma"/>
                <a:cs typeface="Tahoma"/>
              </a:rPr>
              <a:t>you have </a:t>
            </a:r>
            <a:r>
              <a:rPr lang="en-GB" sz="1200" spc="-15" dirty="0">
                <a:latin typeface="Tahoma"/>
                <a:cs typeface="Tahoma"/>
              </a:rPr>
              <a:t>to  </a:t>
            </a:r>
            <a:r>
              <a:rPr lang="en-GB" sz="1200" spc="-50" dirty="0">
                <a:latin typeface="Tahoma"/>
                <a:cs typeface="Tahoma"/>
              </a:rPr>
              <a:t>reach </a:t>
            </a:r>
            <a:r>
              <a:rPr lang="en-GB" sz="1200" spc="-55" dirty="0">
                <a:latin typeface="Tahoma"/>
                <a:cs typeface="Tahoma"/>
              </a:rPr>
              <a:t>a </a:t>
            </a:r>
            <a:r>
              <a:rPr lang="en-GB" sz="1200" spc="-50" dirty="0">
                <a:latin typeface="Tahoma"/>
                <a:cs typeface="Tahoma"/>
              </a:rPr>
              <a:t>lake </a:t>
            </a:r>
            <a:r>
              <a:rPr lang="en-GB" sz="1200" spc="-40" dirty="0">
                <a:latin typeface="Tahoma"/>
                <a:cs typeface="Tahoma"/>
              </a:rPr>
              <a:t>which </a:t>
            </a:r>
            <a:r>
              <a:rPr lang="en-GB" sz="1200" spc="-35" dirty="0">
                <a:latin typeface="Tahoma"/>
                <a:cs typeface="Tahoma"/>
              </a:rPr>
              <a:t>is </a:t>
            </a:r>
            <a:r>
              <a:rPr lang="en-GB" sz="1200" spc="-15" dirty="0">
                <a:latin typeface="Tahoma"/>
                <a:cs typeface="Tahoma"/>
              </a:rPr>
              <a:t>at </a:t>
            </a:r>
            <a:r>
              <a:rPr lang="en-GB" sz="1200" spc="-40" dirty="0">
                <a:latin typeface="Tahoma"/>
                <a:cs typeface="Tahoma"/>
              </a:rPr>
              <a:t>the </a:t>
            </a:r>
            <a:r>
              <a:rPr lang="en-GB" sz="1200" spc="-55" dirty="0">
                <a:latin typeface="Tahoma"/>
                <a:cs typeface="Tahoma"/>
              </a:rPr>
              <a:t>lowest </a:t>
            </a:r>
            <a:r>
              <a:rPr lang="en-GB" sz="1200" spc="-20" dirty="0">
                <a:latin typeface="Tahoma"/>
                <a:cs typeface="Tahoma"/>
              </a:rPr>
              <a:t>point </a:t>
            </a:r>
            <a:r>
              <a:rPr lang="en-GB" sz="1200" spc="-35" dirty="0">
                <a:latin typeface="Tahoma"/>
                <a:cs typeface="Tahoma"/>
              </a:rPr>
              <a:t>of </a:t>
            </a:r>
            <a:r>
              <a:rPr lang="en-GB" sz="1200" spc="-40" dirty="0">
                <a:latin typeface="Tahoma"/>
                <a:cs typeface="Tahoma"/>
              </a:rPr>
              <a:t>the mountain  </a:t>
            </a:r>
            <a:r>
              <a:rPr lang="en-GB" sz="1200" spc="-35" dirty="0">
                <a:latin typeface="Tahoma"/>
                <a:cs typeface="Tahoma"/>
              </a:rPr>
              <a:t>(</a:t>
            </a:r>
            <a:r>
              <a:rPr lang="en-GB" sz="1200" spc="-35" dirty="0" err="1">
                <a:latin typeface="Tahoma"/>
                <a:cs typeface="Tahoma"/>
              </a:rPr>
              <a:t>a.k.a</a:t>
            </a:r>
            <a:r>
              <a:rPr lang="en-GB" sz="1200" spc="-35" dirty="0">
                <a:latin typeface="Tahoma"/>
                <a:cs typeface="Tahoma"/>
              </a:rPr>
              <a:t> valley). </a:t>
            </a:r>
            <a:r>
              <a:rPr lang="en-GB" sz="1200" spc="60" dirty="0">
                <a:latin typeface="Tahoma"/>
                <a:cs typeface="Tahoma"/>
              </a:rPr>
              <a:t>A </a:t>
            </a:r>
            <a:r>
              <a:rPr lang="en-GB" sz="1200" spc="-25" dirty="0">
                <a:latin typeface="Tahoma"/>
                <a:cs typeface="Tahoma"/>
              </a:rPr>
              <a:t>twist </a:t>
            </a:r>
            <a:r>
              <a:rPr lang="en-GB" sz="1200" spc="-35" dirty="0">
                <a:latin typeface="Tahoma"/>
                <a:cs typeface="Tahoma"/>
              </a:rPr>
              <a:t>is </a:t>
            </a:r>
            <a:r>
              <a:rPr lang="en-GB" sz="1200" spc="-15" dirty="0">
                <a:latin typeface="Tahoma"/>
                <a:cs typeface="Tahoma"/>
              </a:rPr>
              <a:t>that </a:t>
            </a:r>
            <a:r>
              <a:rPr lang="en-GB" sz="1200" spc="-65" dirty="0">
                <a:latin typeface="Tahoma"/>
                <a:cs typeface="Tahoma"/>
              </a:rPr>
              <a:t>you </a:t>
            </a:r>
            <a:r>
              <a:rPr lang="en-GB" sz="1200" spc="-70" dirty="0">
                <a:latin typeface="Tahoma"/>
                <a:cs typeface="Tahoma"/>
              </a:rPr>
              <a:t>are </a:t>
            </a:r>
            <a:r>
              <a:rPr lang="en-GB" sz="1200" spc="-35" dirty="0">
                <a:latin typeface="Tahoma"/>
                <a:cs typeface="Tahoma"/>
              </a:rPr>
              <a:t>blindfolded </a:t>
            </a:r>
            <a:r>
              <a:rPr lang="en-GB" sz="1200" spc="-50" dirty="0">
                <a:latin typeface="Tahoma"/>
                <a:cs typeface="Tahoma"/>
              </a:rPr>
              <a:t>and </a:t>
            </a:r>
            <a:r>
              <a:rPr lang="en-GB" sz="1200" spc="-65" dirty="0">
                <a:latin typeface="Tahoma"/>
                <a:cs typeface="Tahoma"/>
              </a:rPr>
              <a:t>you  have </a:t>
            </a:r>
            <a:r>
              <a:rPr lang="en-GB" sz="1200" spc="-50" dirty="0">
                <a:latin typeface="Tahoma"/>
                <a:cs typeface="Tahoma"/>
              </a:rPr>
              <a:t>zero </a:t>
            </a:r>
            <a:r>
              <a:rPr lang="en-GB" sz="1200" spc="-20" dirty="0">
                <a:latin typeface="Tahoma"/>
                <a:cs typeface="Tahoma"/>
              </a:rPr>
              <a:t>visibility </a:t>
            </a:r>
            <a:r>
              <a:rPr lang="en-GB" sz="1200" spc="-15" dirty="0">
                <a:latin typeface="Tahoma"/>
                <a:cs typeface="Tahoma"/>
              </a:rPr>
              <a:t>to </a:t>
            </a:r>
            <a:r>
              <a:rPr lang="en-GB" sz="1200" spc="-90" dirty="0">
                <a:latin typeface="Tahoma"/>
                <a:cs typeface="Tahoma"/>
              </a:rPr>
              <a:t>see </a:t>
            </a:r>
            <a:r>
              <a:rPr lang="en-GB" sz="1200" spc="-70" dirty="0">
                <a:latin typeface="Tahoma"/>
                <a:cs typeface="Tahoma"/>
              </a:rPr>
              <a:t>where </a:t>
            </a:r>
            <a:r>
              <a:rPr lang="en-GB" sz="1200" spc="-60" dirty="0">
                <a:latin typeface="Tahoma"/>
                <a:cs typeface="Tahoma"/>
              </a:rPr>
              <a:t>you </a:t>
            </a:r>
            <a:r>
              <a:rPr lang="en-GB" sz="1200" spc="-70" dirty="0">
                <a:latin typeface="Tahoma"/>
                <a:cs typeface="Tahoma"/>
              </a:rPr>
              <a:t>are </a:t>
            </a:r>
            <a:r>
              <a:rPr lang="en-GB" sz="1200" spc="-60" dirty="0">
                <a:latin typeface="Tahoma"/>
                <a:cs typeface="Tahoma"/>
              </a:rPr>
              <a:t>headed. </a:t>
            </a:r>
            <a:r>
              <a:rPr lang="en-GB" sz="1200" spc="-30" dirty="0">
                <a:latin typeface="Tahoma"/>
                <a:cs typeface="Tahoma"/>
              </a:rPr>
              <a:t>So, </a:t>
            </a:r>
            <a:r>
              <a:rPr lang="en-GB" sz="1200" spc="-40" dirty="0">
                <a:latin typeface="Tahoma"/>
                <a:cs typeface="Tahoma"/>
              </a:rPr>
              <a:t>what  </a:t>
            </a:r>
            <a:r>
              <a:rPr lang="en-GB" sz="1200" spc="-50" dirty="0">
                <a:latin typeface="Tahoma"/>
                <a:cs typeface="Tahoma"/>
              </a:rPr>
              <a:t>approach </a:t>
            </a:r>
            <a:r>
              <a:rPr lang="en-GB" sz="1200" spc="-15" dirty="0">
                <a:latin typeface="Tahoma"/>
                <a:cs typeface="Tahoma"/>
              </a:rPr>
              <a:t>will </a:t>
            </a:r>
            <a:r>
              <a:rPr lang="en-GB" sz="1200" spc="-65" dirty="0">
                <a:latin typeface="Tahoma"/>
                <a:cs typeface="Tahoma"/>
              </a:rPr>
              <a:t>you </a:t>
            </a:r>
            <a:r>
              <a:rPr lang="en-GB" sz="1200" spc="-45" dirty="0">
                <a:latin typeface="Tahoma"/>
                <a:cs typeface="Tahoma"/>
              </a:rPr>
              <a:t>take </a:t>
            </a:r>
            <a:r>
              <a:rPr lang="en-GB" sz="1200" spc="-15" dirty="0">
                <a:latin typeface="Tahoma"/>
                <a:cs typeface="Tahoma"/>
              </a:rPr>
              <a:t>to </a:t>
            </a:r>
            <a:r>
              <a:rPr lang="en-GB" sz="1200" spc="-50" dirty="0">
                <a:latin typeface="Tahoma"/>
                <a:cs typeface="Tahoma"/>
              </a:rPr>
              <a:t>reach </a:t>
            </a:r>
            <a:r>
              <a:rPr lang="en-GB" sz="1200" spc="-40" dirty="0">
                <a:latin typeface="Tahoma"/>
                <a:cs typeface="Tahoma"/>
              </a:rPr>
              <a:t>the</a:t>
            </a:r>
            <a:r>
              <a:rPr lang="en-GB" sz="1200" spc="50" dirty="0">
                <a:latin typeface="Tahoma"/>
                <a:cs typeface="Tahoma"/>
              </a:rPr>
              <a:t> </a:t>
            </a:r>
            <a:r>
              <a:rPr lang="en-GB" sz="1200" spc="-40" dirty="0">
                <a:latin typeface="Tahoma"/>
                <a:cs typeface="Tahoma"/>
              </a:rPr>
              <a:t>lake?</a:t>
            </a:r>
            <a:endParaRPr lang="en-GB" sz="12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1200" spc="-20" dirty="0">
                <a:latin typeface="Tahoma"/>
                <a:cs typeface="Tahoma"/>
              </a:rPr>
              <a:t>The </a:t>
            </a:r>
            <a:r>
              <a:rPr lang="en-GB" sz="1200" spc="-45" dirty="0">
                <a:latin typeface="Tahoma"/>
                <a:cs typeface="Tahoma"/>
              </a:rPr>
              <a:t>best </a:t>
            </a:r>
            <a:r>
              <a:rPr lang="en-GB" sz="1200" spc="-80" dirty="0">
                <a:latin typeface="Tahoma"/>
                <a:cs typeface="Tahoma"/>
              </a:rPr>
              <a:t>way </a:t>
            </a:r>
            <a:r>
              <a:rPr lang="en-GB" sz="1200" spc="-35" dirty="0">
                <a:latin typeface="Tahoma"/>
                <a:cs typeface="Tahoma"/>
              </a:rPr>
              <a:t>is </a:t>
            </a:r>
            <a:r>
              <a:rPr lang="en-GB" sz="1200" spc="-15" dirty="0">
                <a:latin typeface="Tahoma"/>
                <a:cs typeface="Tahoma"/>
              </a:rPr>
              <a:t>to </a:t>
            </a:r>
            <a:r>
              <a:rPr lang="en-GB" sz="1200" spc="-45" dirty="0">
                <a:latin typeface="Tahoma"/>
                <a:cs typeface="Tahoma"/>
              </a:rPr>
              <a:t>check </a:t>
            </a:r>
            <a:r>
              <a:rPr lang="en-GB" sz="1200" spc="-40" dirty="0">
                <a:latin typeface="Tahoma"/>
                <a:cs typeface="Tahoma"/>
              </a:rPr>
              <a:t>the </a:t>
            </a:r>
            <a:r>
              <a:rPr lang="en-GB" sz="1200" spc="-50" dirty="0">
                <a:latin typeface="Tahoma"/>
                <a:cs typeface="Tahoma"/>
              </a:rPr>
              <a:t>ground </a:t>
            </a:r>
            <a:r>
              <a:rPr lang="en-GB" sz="1200" spc="-65" dirty="0">
                <a:latin typeface="Tahoma"/>
                <a:cs typeface="Tahoma"/>
              </a:rPr>
              <a:t>near </a:t>
            </a:r>
            <a:r>
              <a:rPr lang="en-GB" sz="1200" spc="-60" dirty="0">
                <a:latin typeface="Tahoma"/>
                <a:cs typeface="Tahoma"/>
              </a:rPr>
              <a:t>you </a:t>
            </a:r>
            <a:r>
              <a:rPr lang="en-GB" sz="1200" spc="-50" dirty="0">
                <a:latin typeface="Tahoma"/>
                <a:cs typeface="Tahoma"/>
              </a:rPr>
              <a:t>and </a:t>
            </a:r>
            <a:r>
              <a:rPr lang="en-GB" sz="1200" spc="-65" dirty="0">
                <a:latin typeface="Tahoma"/>
                <a:cs typeface="Tahoma"/>
              </a:rPr>
              <a:t>observe  </a:t>
            </a:r>
            <a:r>
              <a:rPr lang="en-GB" sz="1200" spc="-70" dirty="0">
                <a:latin typeface="Tahoma"/>
                <a:cs typeface="Tahoma"/>
              </a:rPr>
              <a:t>where </a:t>
            </a:r>
            <a:r>
              <a:rPr lang="en-GB" sz="1200" spc="-40" dirty="0">
                <a:latin typeface="Tahoma"/>
                <a:cs typeface="Tahoma"/>
              </a:rPr>
              <a:t>the land </a:t>
            </a:r>
            <a:r>
              <a:rPr lang="en-GB" sz="1200" spc="-50" dirty="0">
                <a:latin typeface="Tahoma"/>
                <a:cs typeface="Tahoma"/>
              </a:rPr>
              <a:t>tends </a:t>
            </a:r>
            <a:r>
              <a:rPr lang="en-GB" sz="1200" spc="-15" dirty="0">
                <a:latin typeface="Tahoma"/>
                <a:cs typeface="Tahoma"/>
              </a:rPr>
              <a:t>to </a:t>
            </a:r>
            <a:r>
              <a:rPr lang="en-GB" sz="1200" spc="-60" dirty="0">
                <a:latin typeface="Tahoma"/>
                <a:cs typeface="Tahoma"/>
              </a:rPr>
              <a:t>descend. </a:t>
            </a:r>
            <a:r>
              <a:rPr lang="en-GB" sz="1200" spc="-5" dirty="0">
                <a:latin typeface="Tahoma"/>
                <a:cs typeface="Tahoma"/>
              </a:rPr>
              <a:t>This </a:t>
            </a:r>
            <a:r>
              <a:rPr lang="en-GB" sz="1200" spc="-15" dirty="0">
                <a:latin typeface="Tahoma"/>
                <a:cs typeface="Tahoma"/>
              </a:rPr>
              <a:t>will </a:t>
            </a:r>
            <a:r>
              <a:rPr lang="en-GB" sz="1200" spc="-50" dirty="0">
                <a:latin typeface="Tahoma"/>
                <a:cs typeface="Tahoma"/>
              </a:rPr>
              <a:t>give </a:t>
            </a:r>
            <a:r>
              <a:rPr lang="en-GB" sz="1200" spc="-55" dirty="0">
                <a:latin typeface="Tahoma"/>
                <a:cs typeface="Tahoma"/>
              </a:rPr>
              <a:t>an </a:t>
            </a:r>
            <a:r>
              <a:rPr lang="en-GB" sz="1200" spc="-50" dirty="0">
                <a:latin typeface="Tahoma"/>
                <a:cs typeface="Tahoma"/>
              </a:rPr>
              <a:t>idea </a:t>
            </a:r>
            <a:r>
              <a:rPr lang="en-GB" sz="1200" spc="-25" dirty="0">
                <a:latin typeface="Tahoma"/>
                <a:cs typeface="Tahoma"/>
              </a:rPr>
              <a:t>in  </a:t>
            </a:r>
            <a:r>
              <a:rPr lang="en-GB" sz="1200" spc="-40" dirty="0">
                <a:latin typeface="Tahoma"/>
                <a:cs typeface="Tahoma"/>
              </a:rPr>
              <a:t>what </a:t>
            </a:r>
            <a:r>
              <a:rPr lang="en-GB" sz="1200" spc="-30" dirty="0">
                <a:latin typeface="Tahoma"/>
                <a:cs typeface="Tahoma"/>
              </a:rPr>
              <a:t>direction </a:t>
            </a:r>
            <a:r>
              <a:rPr lang="en-GB" sz="1200" spc="-65" dirty="0">
                <a:latin typeface="Tahoma"/>
                <a:cs typeface="Tahoma"/>
              </a:rPr>
              <a:t>you </a:t>
            </a:r>
            <a:r>
              <a:rPr lang="en-GB" sz="1200" spc="-45" dirty="0">
                <a:latin typeface="Tahoma"/>
                <a:cs typeface="Tahoma"/>
              </a:rPr>
              <a:t>should take </a:t>
            </a:r>
            <a:r>
              <a:rPr lang="en-GB" sz="1200" spc="-55" dirty="0">
                <a:latin typeface="Tahoma"/>
                <a:cs typeface="Tahoma"/>
              </a:rPr>
              <a:t>your </a:t>
            </a:r>
            <a:r>
              <a:rPr lang="en-GB" sz="1200" spc="-20" dirty="0">
                <a:latin typeface="Tahoma"/>
                <a:cs typeface="Tahoma"/>
              </a:rPr>
              <a:t>first </a:t>
            </a:r>
            <a:r>
              <a:rPr lang="en-GB" sz="1200" spc="-45" dirty="0">
                <a:latin typeface="Tahoma"/>
                <a:cs typeface="Tahoma"/>
              </a:rPr>
              <a:t>step. </a:t>
            </a:r>
            <a:r>
              <a:rPr lang="en-GB" sz="1200" spc="-65" dirty="0">
                <a:latin typeface="Tahoma"/>
                <a:cs typeface="Tahoma"/>
              </a:rPr>
              <a:t>If you </a:t>
            </a:r>
            <a:r>
              <a:rPr lang="en-GB" sz="1200" spc="-35" dirty="0">
                <a:latin typeface="Tahoma"/>
                <a:cs typeface="Tahoma"/>
              </a:rPr>
              <a:t>follow  </a:t>
            </a:r>
            <a:r>
              <a:rPr lang="en-GB" sz="1200" spc="-40" dirty="0">
                <a:latin typeface="Tahoma"/>
                <a:cs typeface="Tahoma"/>
              </a:rPr>
              <a:t>the</a:t>
            </a:r>
            <a:r>
              <a:rPr lang="en-GB" sz="1200" spc="10" dirty="0">
                <a:latin typeface="Tahoma"/>
                <a:cs typeface="Tahoma"/>
              </a:rPr>
              <a:t> </a:t>
            </a:r>
            <a:r>
              <a:rPr lang="en-GB" sz="1200" spc="-55" dirty="0">
                <a:latin typeface="Tahoma"/>
                <a:cs typeface="Tahoma"/>
              </a:rPr>
              <a:t>descending</a:t>
            </a:r>
            <a:r>
              <a:rPr lang="en-GB" sz="1200" spc="15" dirty="0">
                <a:latin typeface="Tahoma"/>
                <a:cs typeface="Tahoma"/>
              </a:rPr>
              <a:t> </a:t>
            </a:r>
            <a:r>
              <a:rPr lang="en-GB" sz="1200" spc="-35" dirty="0">
                <a:latin typeface="Tahoma"/>
                <a:cs typeface="Tahoma"/>
              </a:rPr>
              <a:t>path,</a:t>
            </a:r>
            <a:r>
              <a:rPr lang="en-GB" sz="1200" spc="15" dirty="0">
                <a:latin typeface="Tahoma"/>
                <a:cs typeface="Tahoma"/>
              </a:rPr>
              <a:t> </a:t>
            </a:r>
            <a:r>
              <a:rPr lang="en-GB" sz="1200" spc="10" dirty="0">
                <a:latin typeface="Tahoma"/>
                <a:cs typeface="Tahoma"/>
              </a:rPr>
              <a:t>it</a:t>
            </a:r>
            <a:r>
              <a:rPr lang="en-GB" sz="1200" spc="15" dirty="0">
                <a:latin typeface="Tahoma"/>
                <a:cs typeface="Tahoma"/>
              </a:rPr>
              <a:t> </a:t>
            </a:r>
            <a:r>
              <a:rPr lang="en-GB" sz="1200" spc="-35" dirty="0">
                <a:latin typeface="Tahoma"/>
                <a:cs typeface="Tahoma"/>
              </a:rPr>
              <a:t>is</a:t>
            </a:r>
            <a:r>
              <a:rPr lang="en-GB" sz="1200" spc="15" dirty="0">
                <a:latin typeface="Tahoma"/>
                <a:cs typeface="Tahoma"/>
              </a:rPr>
              <a:t> </a:t>
            </a:r>
            <a:r>
              <a:rPr lang="en-GB" sz="1200" spc="-55" dirty="0">
                <a:latin typeface="Tahoma"/>
                <a:cs typeface="Tahoma"/>
              </a:rPr>
              <a:t>very</a:t>
            </a:r>
            <a:r>
              <a:rPr lang="en-GB" sz="1200" spc="10" dirty="0">
                <a:latin typeface="Tahoma"/>
                <a:cs typeface="Tahoma"/>
              </a:rPr>
              <a:t> </a:t>
            </a:r>
            <a:r>
              <a:rPr lang="en-GB" sz="1200" spc="-30" dirty="0">
                <a:latin typeface="Tahoma"/>
                <a:cs typeface="Tahoma"/>
              </a:rPr>
              <a:t>likely</a:t>
            </a:r>
            <a:r>
              <a:rPr lang="en-GB" sz="1200" spc="15" dirty="0">
                <a:latin typeface="Tahoma"/>
                <a:cs typeface="Tahoma"/>
              </a:rPr>
              <a:t> </a:t>
            </a:r>
            <a:r>
              <a:rPr lang="en-GB" sz="1200" spc="-65" dirty="0">
                <a:latin typeface="Tahoma"/>
                <a:cs typeface="Tahoma"/>
              </a:rPr>
              <a:t>you</a:t>
            </a:r>
            <a:r>
              <a:rPr lang="en-GB" sz="1200" spc="10" dirty="0">
                <a:latin typeface="Tahoma"/>
                <a:cs typeface="Tahoma"/>
              </a:rPr>
              <a:t> </a:t>
            </a:r>
            <a:r>
              <a:rPr lang="en-GB" sz="1200" spc="-50" dirty="0">
                <a:latin typeface="Tahoma"/>
                <a:cs typeface="Tahoma"/>
              </a:rPr>
              <a:t>would</a:t>
            </a:r>
            <a:r>
              <a:rPr lang="en-GB" sz="1200" spc="15" dirty="0">
                <a:latin typeface="Tahoma"/>
                <a:cs typeface="Tahoma"/>
              </a:rPr>
              <a:t> </a:t>
            </a:r>
            <a:r>
              <a:rPr lang="en-GB" sz="1200" spc="-50" dirty="0">
                <a:latin typeface="Tahoma"/>
                <a:cs typeface="Tahoma"/>
              </a:rPr>
              <a:t>reach</a:t>
            </a:r>
            <a:r>
              <a:rPr lang="en-GB" sz="1200" spc="15" dirty="0">
                <a:latin typeface="Tahoma"/>
                <a:cs typeface="Tahoma"/>
              </a:rPr>
              <a:t> </a:t>
            </a:r>
            <a:r>
              <a:rPr lang="en-GB" sz="1200" spc="-40" dirty="0">
                <a:latin typeface="Tahoma"/>
                <a:cs typeface="Tahoma"/>
              </a:rPr>
              <a:t>the</a:t>
            </a:r>
            <a:r>
              <a:rPr lang="en-GB" sz="1200" spc="10" dirty="0">
                <a:latin typeface="Tahoma"/>
                <a:cs typeface="Tahoma"/>
              </a:rPr>
              <a:t> </a:t>
            </a:r>
            <a:r>
              <a:rPr lang="en-GB" sz="1200" spc="-45" dirty="0">
                <a:latin typeface="Tahoma"/>
                <a:cs typeface="Tahoma"/>
              </a:rPr>
              <a:t>lake.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1200" spc="-45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1200" spc="-45" dirty="0">
                <a:latin typeface="Tahoma"/>
                <a:cs typeface="Tahoma"/>
              </a:rPr>
              <a:t>Gradient refers to the slope of the ground. You step in the direction where the slope is steepest</a:t>
            </a:r>
            <a:r>
              <a:rPr lang="en-GB" sz="1200" spc="-45" baseline="0" dirty="0">
                <a:latin typeface="Tahoma"/>
                <a:cs typeface="Tahoma"/>
              </a:rPr>
              <a:t> downwards.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1200" dirty="0">
              <a:latin typeface="Tahoma"/>
              <a:cs typeface="Tahoma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94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 is the error </a:t>
            </a:r>
          </a:p>
          <a:p>
            <a:r>
              <a:rPr lang="en-GB" dirty="0"/>
              <a:t>We want to</a:t>
            </a:r>
            <a:r>
              <a:rPr lang="en-GB" baseline="0" dirty="0"/>
              <a:t> find theta values that minimise the error</a:t>
            </a:r>
          </a:p>
          <a:p>
            <a:r>
              <a:rPr lang="en-GB" baseline="0" dirty="0"/>
              <a:t>We can also get stuck in a  local minima that is not the global minima</a:t>
            </a:r>
          </a:p>
          <a:p>
            <a:r>
              <a:rPr lang="en-GB" baseline="0" dirty="0"/>
              <a:t>So training several times with different starts is typical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4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case you are interested ; these are the steps of solving the partial </a:t>
            </a:r>
            <a:r>
              <a:rPr lang="en-GB" dirty="0" err="1"/>
              <a:t>deravative</a:t>
            </a:r>
            <a:r>
              <a:rPr lang="en-GB" dirty="0"/>
              <a:t> of the cost function , J, </a:t>
            </a:r>
            <a:r>
              <a:rPr lang="en-GB" dirty="0" err="1"/>
              <a:t>wrt</a:t>
            </a:r>
            <a:r>
              <a:rPr lang="en-GB" dirty="0"/>
              <a:t> to the weights, </a:t>
            </a:r>
            <a:r>
              <a:rPr lang="en-GB" dirty="0" err="1"/>
              <a:t>w_i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475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CC781B-2DB4-FE46-BBD5-64A1C72CC7E5}" type="slidenum">
              <a:rPr lang="en-US">
                <a:latin typeface="Times New Roman" pitchFamily="1" charset="0"/>
              </a:rPr>
              <a:pPr/>
              <a:t>40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416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E5191-8C4A-4243-9972-2F446B936062}" type="slidenum">
              <a:rPr lang="en-US">
                <a:latin typeface="Times New Roman" pitchFamily="1" charset="0"/>
              </a:rPr>
              <a:pPr/>
              <a:t>41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205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CAAB4-4606-4E45-A564-F278F2E53897}" type="slidenum">
              <a:rPr lang="en-US">
                <a:latin typeface="Times New Roman" pitchFamily="1" charset="0"/>
              </a:rPr>
              <a:pPr/>
              <a:t>42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537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next slide as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background on partial derivatives will be useful to understand the weight update function in neural nets (basic</a:t>
            </a:r>
            <a:r>
              <a:rPr lang="en-GB" baseline="0" dirty="0"/>
              <a:t> understanding of the power rule and chain rule should be sufficient). Although we will simply implement the derived equations and not really have to prove any of the final equations.</a:t>
            </a:r>
          </a:p>
          <a:p>
            <a:endParaRPr lang="en-GB" baseline="0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character ∂ (HTML element: &amp;#8706; or &amp;part;, Unicode: U+2202) or is a stylized d mainly used as a mathematical symbol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partial derivative such as (read as "the partial derivative of z with respect to x").</a:t>
            </a:r>
            <a:endParaRPr lang="en-GB" baseline="0" dirty="0"/>
          </a:p>
          <a:p>
            <a:r>
              <a:rPr lang="en-GB" baseline="0" dirty="0"/>
              <a:t>If we have a function, f = x^3 + y^2 + 1 </a:t>
            </a:r>
          </a:p>
          <a:p>
            <a:r>
              <a:rPr lang="en-GB" baseline="0" dirty="0"/>
              <a:t>Then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∂f/∂x is read as “ the partial derivative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 with respect to x” in other words how does f change if we make a small change (delta) to x.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It is useful to have a good understanding of scalars, vectors, matrices and operations (e.g. transpose and dot product).</a:t>
            </a:r>
          </a:p>
          <a:p>
            <a:endParaRPr lang="en-GB" baseline="0" dirty="0"/>
          </a:p>
          <a:p>
            <a:r>
              <a:rPr lang="en-GB" baseline="0" dirty="0"/>
              <a:t>Probabilities will be useful when we </a:t>
            </a:r>
            <a:r>
              <a:rPr lang="en-GB" baseline="0" dirty="0" err="1"/>
              <a:t>goto</a:t>
            </a:r>
            <a:r>
              <a:rPr lang="en-GB" baseline="0" dirty="0"/>
              <a:t> naïve </a:t>
            </a:r>
            <a:r>
              <a:rPr lang="en-GB" baseline="0" dirty="0" err="1"/>
              <a:t>bayes</a:t>
            </a:r>
            <a:r>
              <a:rPr lang="en-GB" baseline="0" dirty="0"/>
              <a:t> lecture.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19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70D94-4234-7446-8E93-035A8177E2CC}" type="slidenum">
              <a:rPr lang="en-US">
                <a:latin typeface="Times New Roman" pitchFamily="1" charset="0"/>
              </a:rPr>
              <a:pPr/>
              <a:t>44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What if no bias?</a:t>
            </a:r>
          </a:p>
        </p:txBody>
      </p:sp>
    </p:spTree>
    <p:extLst>
      <p:ext uri="{BB962C8B-B14F-4D97-AF65-F5344CB8AC3E}">
        <p14:creationId xmlns:p14="http://schemas.microsoft.com/office/powerpoint/2010/main" val="77734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pc="-10" dirty="0">
                <a:cs typeface="Calibri"/>
              </a:rPr>
              <a:t>Machine </a:t>
            </a:r>
            <a:r>
              <a:rPr lang="en-GB" spc="-20" dirty="0">
                <a:cs typeface="Calibri"/>
              </a:rPr>
              <a:t>learning </a:t>
            </a:r>
            <a:r>
              <a:rPr lang="en-GB" spc="-15" dirty="0">
                <a:cs typeface="Calibri"/>
              </a:rPr>
              <a:t>explores </a:t>
            </a:r>
            <a:r>
              <a:rPr lang="en-GB" spc="-10" dirty="0">
                <a:cs typeface="Calibri"/>
              </a:rPr>
              <a:t>the </a:t>
            </a:r>
            <a:r>
              <a:rPr lang="en-GB" dirty="0">
                <a:cs typeface="Calibri"/>
              </a:rPr>
              <a:t>study </a:t>
            </a:r>
            <a:r>
              <a:rPr lang="en-GB" spc="-20" dirty="0">
                <a:cs typeface="Calibri"/>
              </a:rPr>
              <a:t>and  </a:t>
            </a:r>
            <a:r>
              <a:rPr lang="en-GB" dirty="0">
                <a:cs typeface="Calibri"/>
              </a:rPr>
              <a:t>construction </a:t>
            </a:r>
            <a:r>
              <a:rPr lang="en-GB" spc="-15" dirty="0">
                <a:cs typeface="Calibri"/>
              </a:rPr>
              <a:t>of </a:t>
            </a:r>
            <a:r>
              <a:rPr lang="en-GB" spc="-10" dirty="0">
                <a:cs typeface="Calibri"/>
              </a:rPr>
              <a:t>algorithms </a:t>
            </a:r>
            <a:r>
              <a:rPr lang="en-GB" dirty="0">
                <a:cs typeface="Calibri"/>
              </a:rPr>
              <a:t>that </a:t>
            </a:r>
            <a:r>
              <a:rPr lang="en-GB" spc="-10" dirty="0">
                <a:cs typeface="Calibri"/>
              </a:rPr>
              <a:t>can </a:t>
            </a:r>
            <a:r>
              <a:rPr lang="en-GB" spc="-25" dirty="0">
                <a:cs typeface="Calibri"/>
              </a:rPr>
              <a:t>learn </a:t>
            </a:r>
            <a:r>
              <a:rPr lang="en-GB" spc="-10" dirty="0">
                <a:cs typeface="Calibri"/>
              </a:rPr>
              <a:t>from </a:t>
            </a:r>
            <a:r>
              <a:rPr lang="en-GB" spc="-20" dirty="0">
                <a:cs typeface="Calibri"/>
              </a:rPr>
              <a:t>and </a:t>
            </a:r>
            <a:r>
              <a:rPr lang="en-GB" spc="-25" dirty="0">
                <a:cs typeface="Calibri"/>
              </a:rPr>
              <a:t>make  </a:t>
            </a:r>
            <a:r>
              <a:rPr lang="en-GB" spc="-5" dirty="0">
                <a:cs typeface="Calibri"/>
              </a:rPr>
              <a:t>predictions </a:t>
            </a:r>
            <a:r>
              <a:rPr lang="en-GB" spc="-15" dirty="0">
                <a:cs typeface="Calibri"/>
              </a:rPr>
              <a:t>on</a:t>
            </a:r>
            <a:r>
              <a:rPr lang="en-GB" spc="-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6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7C4BB-9701-F749-A197-56E2EBC9B4BE}" type="slidenum">
              <a:rPr lang="en-US">
                <a:latin typeface="Times New Roman" pitchFamily="1" charset="0"/>
              </a:rPr>
              <a:pPr/>
              <a:t>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91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</a:t>
            </a:r>
            <a:r>
              <a:rPr lang="en-GB" dirty="0" err="1"/>
              <a:t>greek</a:t>
            </a:r>
            <a:r>
              <a:rPr lang="en-GB" dirty="0"/>
              <a:t> symbol is PHI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9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eta is like a moderating factor – it moderates the weight updates to avoid jumping</a:t>
            </a:r>
            <a:r>
              <a:rPr lang="en-GB" baseline="0" dirty="0"/>
              <a:t> from one update to another. In essence we take a fraction of the of the delta so that the corrections made before are not totally lost and that the current update does not completely dominate learning. </a:t>
            </a:r>
          </a:p>
          <a:p>
            <a:endParaRPr lang="en-GB" baseline="0" dirty="0"/>
          </a:p>
          <a:p>
            <a:r>
              <a:rPr lang="en-GB" baseline="0" dirty="0"/>
              <a:t>This is important as training examples can sometimes be noisy and we want to ensure that their impact is moderated.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1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i="1" spc="-70" dirty="0">
                <a:latin typeface="Arial"/>
                <a:cs typeface="Arial"/>
              </a:rPr>
              <a:t>η</a:t>
            </a:r>
            <a:r>
              <a:rPr lang="en-GB" sz="1200" i="1" spc="-70" dirty="0">
                <a:latin typeface="Arial"/>
                <a:cs typeface="Arial"/>
              </a:rPr>
              <a:t> </a:t>
            </a:r>
            <a:r>
              <a:rPr lang="en-GB" sz="1200" i="1" spc="-70" dirty="0" err="1">
                <a:latin typeface="Arial"/>
                <a:cs typeface="Arial"/>
              </a:rPr>
              <a:t>greek</a:t>
            </a:r>
            <a:r>
              <a:rPr lang="en-GB" sz="1200" i="1" spc="-70" dirty="0">
                <a:latin typeface="Arial"/>
                <a:cs typeface="Arial"/>
              </a:rPr>
              <a:t> symbol used for learning 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65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i="1" spc="-70" dirty="0">
                <a:latin typeface="Arial"/>
                <a:cs typeface="Arial"/>
              </a:rPr>
              <a:t>η</a:t>
            </a:r>
            <a:r>
              <a:rPr lang="en-GB" sz="1200" i="1" spc="-70" dirty="0">
                <a:latin typeface="Arial"/>
                <a:cs typeface="Arial"/>
              </a:rPr>
              <a:t> </a:t>
            </a:r>
            <a:r>
              <a:rPr lang="en-GB" sz="1200" i="1" spc="-70" dirty="0" err="1">
                <a:latin typeface="Arial"/>
                <a:cs typeface="Arial"/>
              </a:rPr>
              <a:t>greek</a:t>
            </a:r>
            <a:r>
              <a:rPr lang="en-GB" sz="1200" i="1" spc="-70" dirty="0">
                <a:latin typeface="Arial"/>
                <a:cs typeface="Arial"/>
              </a:rPr>
              <a:t> symbol used for learning 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2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3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0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8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39CD-213A-4AF6-AB76-7C9603BE325E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alyticsvidhya.com/blog/2017/03/introduction-to-gradient-descent-algorithm-along-its-variant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alyticsvidhya.com/blog/2017/03/introduction-to-gradient-descent-algorithm-along-its-variant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/>
          <a:lstStyle/>
          <a:p>
            <a:r>
              <a:rPr lang="en-GB" dirty="0"/>
              <a:t>Perceptron </a:t>
            </a:r>
            <a:r>
              <a:rPr lang="en-GB"/>
              <a:t>Linear Classifier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032666"/>
            <a:ext cx="9144000" cy="1655762"/>
          </a:xfrm>
        </p:spPr>
        <p:txBody>
          <a:bodyPr/>
          <a:lstStyle/>
          <a:p>
            <a:r>
              <a:rPr lang="en-GB" i="1" dirty="0"/>
              <a:t>Prof Nirmalie Wiratunga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762391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spc="-15" dirty="0">
                <a:solidFill>
                  <a:srgbClr val="000000"/>
                </a:solidFill>
              </a:rPr>
              <a:t>Advanced </a:t>
            </a:r>
            <a:r>
              <a:rPr lang="en-GB" sz="4400" spc="-5" dirty="0">
                <a:solidFill>
                  <a:srgbClr val="000000"/>
                </a:solidFill>
              </a:rPr>
              <a:t>Artificial </a:t>
            </a:r>
            <a:r>
              <a:rPr lang="en-GB" sz="4400" spc="-15" dirty="0">
                <a:solidFill>
                  <a:srgbClr val="000000"/>
                </a:solidFill>
              </a:rPr>
              <a:t>Intelligence  </a:t>
            </a:r>
            <a:r>
              <a:rPr lang="en-GB" sz="4400" spc="-5" dirty="0">
                <a:solidFill>
                  <a:srgbClr val="000000"/>
                </a:solidFill>
              </a:rPr>
              <a:t>CM4107 </a:t>
            </a:r>
          </a:p>
          <a:p>
            <a:r>
              <a:rPr lang="en-GB" sz="4400" spc="-35" dirty="0">
                <a:solidFill>
                  <a:srgbClr val="000000"/>
                </a:solidFill>
              </a:rPr>
              <a:t>Topic 2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35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158697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003191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419401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2835614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3251826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 txBox="1"/>
          <p:nvPr/>
        </p:nvSpPr>
        <p:spPr>
          <a:xfrm>
            <a:off x="838200" y="1334850"/>
            <a:ext cx="8730843" cy="2123402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364930" indent="-339762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180" spc="-40" dirty="0">
                <a:latin typeface="Tahoma"/>
                <a:cs typeface="Tahoma"/>
              </a:rPr>
              <a:t>Binary </a:t>
            </a:r>
            <a:r>
              <a:rPr sz="2180" spc="-59" dirty="0">
                <a:latin typeface="Tahoma"/>
                <a:cs typeface="Tahoma"/>
              </a:rPr>
              <a:t>classification</a:t>
            </a:r>
            <a:r>
              <a:rPr sz="2180" spc="99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task</a:t>
            </a:r>
            <a:endParaRPr sz="2180" dirty="0">
              <a:latin typeface="Tahoma"/>
              <a:cs typeface="Tahoma"/>
            </a:endParaRPr>
          </a:p>
          <a:p>
            <a:pPr marL="364930" marR="1201752" indent="-339762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180" spc="-50" dirty="0">
                <a:latin typeface="Tahoma"/>
                <a:cs typeface="Tahoma"/>
              </a:rPr>
              <a:t>Positive </a:t>
            </a:r>
            <a:r>
              <a:rPr sz="2180" spc="-89" dirty="0">
                <a:latin typeface="Tahoma"/>
                <a:cs typeface="Tahoma"/>
              </a:rPr>
              <a:t>class </a:t>
            </a:r>
            <a:r>
              <a:rPr sz="2180" spc="-40" dirty="0">
                <a:latin typeface="Tahoma"/>
                <a:cs typeface="Tahoma"/>
              </a:rPr>
              <a:t>(1) </a:t>
            </a:r>
            <a:r>
              <a:rPr sz="2180" spc="-99" dirty="0">
                <a:latin typeface="Tahoma"/>
                <a:cs typeface="Tahoma"/>
              </a:rPr>
              <a:t>vs. negative </a:t>
            </a:r>
            <a:r>
              <a:rPr sz="2180" spc="-89" dirty="0">
                <a:latin typeface="Tahoma"/>
                <a:cs typeface="Tahoma"/>
              </a:rPr>
              <a:t>class </a:t>
            </a:r>
            <a:r>
              <a:rPr sz="2180" spc="-50" dirty="0">
                <a:latin typeface="Tahoma"/>
                <a:cs typeface="Tahoma"/>
              </a:rPr>
              <a:t>(-1)  </a:t>
            </a:r>
            <a:endParaRPr lang="en-GB" sz="2180" spc="-50" dirty="0">
              <a:latin typeface="Tahoma"/>
              <a:cs typeface="Tahoma"/>
            </a:endParaRPr>
          </a:p>
          <a:p>
            <a:pPr marL="364930" marR="1201752" indent="-339762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180" spc="-79" dirty="0">
                <a:latin typeface="Tahoma"/>
                <a:cs typeface="Tahoma"/>
              </a:rPr>
              <a:t>Define </a:t>
            </a:r>
            <a:r>
              <a:rPr sz="2180" spc="-50" dirty="0">
                <a:latin typeface="Tahoma"/>
                <a:cs typeface="Tahoma"/>
              </a:rPr>
              <a:t>activation </a:t>
            </a:r>
            <a:r>
              <a:rPr sz="2180" spc="-59" dirty="0">
                <a:latin typeface="Tahoma"/>
                <a:cs typeface="Tahoma"/>
              </a:rPr>
              <a:t>function </a:t>
            </a:r>
            <a:r>
              <a:rPr lang="az-Cyrl-AZ" sz="2180" i="1" spc="-79" dirty="0">
                <a:latin typeface="Arial"/>
                <a:cs typeface="Arial"/>
              </a:rPr>
              <a:t>Ф</a:t>
            </a:r>
            <a:r>
              <a:rPr sz="2180" spc="-79" dirty="0">
                <a:latin typeface="Tahoma"/>
                <a:cs typeface="Tahoma"/>
              </a:rPr>
              <a:t>(</a:t>
            </a:r>
            <a:r>
              <a:rPr sz="2180" i="1" spc="-79" dirty="0">
                <a:latin typeface="Trebuchet MS"/>
                <a:cs typeface="Trebuchet MS"/>
              </a:rPr>
              <a:t>z</a:t>
            </a:r>
            <a:r>
              <a:rPr sz="2180" i="1" spc="-188" dirty="0">
                <a:latin typeface="Trebuchet MS"/>
                <a:cs typeface="Trebuchet MS"/>
              </a:rPr>
              <a:t> </a:t>
            </a:r>
            <a:r>
              <a:rPr sz="2180" dirty="0">
                <a:latin typeface="Tahoma"/>
                <a:cs typeface="Tahoma"/>
              </a:rPr>
              <a:t>)</a:t>
            </a:r>
          </a:p>
          <a:p>
            <a:pPr marL="364930" marR="10067" indent="-339762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180" spc="-109" dirty="0">
                <a:latin typeface="Tahoma"/>
                <a:cs typeface="Tahoma"/>
              </a:rPr>
              <a:t>Takes </a:t>
            </a:r>
            <a:r>
              <a:rPr sz="2180" spc="-129" dirty="0">
                <a:latin typeface="Tahoma"/>
                <a:cs typeface="Tahoma"/>
              </a:rPr>
              <a:t>as </a:t>
            </a:r>
            <a:r>
              <a:rPr sz="2180" spc="-50" dirty="0">
                <a:latin typeface="Tahoma"/>
                <a:cs typeface="Tahoma"/>
              </a:rPr>
              <a:t>input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50" dirty="0">
                <a:latin typeface="Tahoma"/>
                <a:cs typeface="Tahoma"/>
              </a:rPr>
              <a:t>dot </a:t>
            </a:r>
            <a:r>
              <a:rPr sz="2180" spc="-69" dirty="0">
                <a:latin typeface="Tahoma"/>
                <a:cs typeface="Tahoma"/>
              </a:rPr>
              <a:t>product of </a:t>
            </a:r>
            <a:r>
              <a:rPr sz="2180" spc="-50" dirty="0">
                <a:latin typeface="Tahoma"/>
                <a:cs typeface="Tahoma"/>
              </a:rPr>
              <a:t>input </a:t>
            </a:r>
            <a:r>
              <a:rPr sz="2180" spc="-99" dirty="0">
                <a:latin typeface="Tahoma"/>
                <a:cs typeface="Tahoma"/>
              </a:rPr>
              <a:t>and weights  </a:t>
            </a:r>
            <a:endParaRPr lang="en-GB" sz="2180" spc="-99" dirty="0">
              <a:latin typeface="Tahoma"/>
              <a:cs typeface="Tahoma"/>
            </a:endParaRPr>
          </a:p>
          <a:p>
            <a:pPr marL="482368" marR="10067" lvl="1">
              <a:lnSpc>
                <a:spcPct val="125299"/>
              </a:lnSpc>
            </a:pPr>
            <a:r>
              <a:rPr sz="2180" spc="-30" dirty="0">
                <a:latin typeface="Tahoma"/>
                <a:cs typeface="Tahoma"/>
              </a:rPr>
              <a:t>Net </a:t>
            </a:r>
            <a:r>
              <a:rPr sz="2180" spc="-69" dirty="0">
                <a:latin typeface="Tahoma"/>
                <a:cs typeface="Tahoma"/>
              </a:rPr>
              <a:t>input: </a:t>
            </a:r>
            <a:r>
              <a:rPr sz="2180" i="1" spc="-99" dirty="0">
                <a:latin typeface="Trebuchet MS"/>
                <a:cs typeface="Trebuchet MS"/>
              </a:rPr>
              <a:t>z </a:t>
            </a:r>
            <a:r>
              <a:rPr sz="2180" spc="79" dirty="0">
                <a:latin typeface="Tahoma"/>
                <a:cs typeface="Tahoma"/>
              </a:rPr>
              <a:t>= </a:t>
            </a:r>
            <a:r>
              <a:rPr sz="2180" i="1" spc="-69" dirty="0">
                <a:latin typeface="Trebuchet MS"/>
                <a:cs typeface="Trebuchet MS"/>
              </a:rPr>
              <a:t>w</a:t>
            </a:r>
            <a:r>
              <a:rPr sz="2378" spc="-103" baseline="-10416" dirty="0">
                <a:latin typeface="Arial"/>
                <a:cs typeface="Arial"/>
              </a:rPr>
              <a:t>1</a:t>
            </a:r>
            <a:r>
              <a:rPr sz="2180" i="1" spc="-69" dirty="0">
                <a:latin typeface="Trebuchet MS"/>
                <a:cs typeface="Trebuchet MS"/>
              </a:rPr>
              <a:t>x</a:t>
            </a:r>
            <a:r>
              <a:rPr sz="2378" spc="-103" baseline="-10416" dirty="0">
                <a:latin typeface="Arial"/>
                <a:cs typeface="Arial"/>
              </a:rPr>
              <a:t>1 </a:t>
            </a:r>
            <a:r>
              <a:rPr sz="2180" spc="79" dirty="0">
                <a:latin typeface="Tahoma"/>
                <a:cs typeface="Tahoma"/>
              </a:rPr>
              <a:t>+ </a:t>
            </a:r>
            <a:r>
              <a:rPr sz="2180" i="1" spc="-168" dirty="0">
                <a:latin typeface="Mathcad UniMath Prime"/>
                <a:cs typeface="Mathcad UniMath Prime"/>
              </a:rPr>
              <a:t>· · · </a:t>
            </a:r>
            <a:r>
              <a:rPr sz="2180" spc="79" dirty="0">
                <a:latin typeface="Tahoma"/>
                <a:cs typeface="Tahoma"/>
              </a:rPr>
              <a:t>+</a:t>
            </a:r>
            <a:r>
              <a:rPr sz="2180" spc="367" dirty="0">
                <a:latin typeface="Tahoma"/>
                <a:cs typeface="Tahoma"/>
              </a:rPr>
              <a:t> </a:t>
            </a:r>
            <a:r>
              <a:rPr sz="2180" i="1" spc="-109" dirty="0" err="1">
                <a:latin typeface="Trebuchet MS"/>
                <a:cs typeface="Trebuchet MS"/>
              </a:rPr>
              <a:t>w</a:t>
            </a:r>
            <a:r>
              <a:rPr sz="2378" i="1" spc="-162" baseline="-10416" dirty="0" err="1">
                <a:latin typeface="Lucida Sans"/>
                <a:cs typeface="Lucida Sans"/>
              </a:rPr>
              <a:t>m</a:t>
            </a:r>
            <a:r>
              <a:rPr sz="2180" i="1" spc="-109" dirty="0" err="1">
                <a:latin typeface="Trebuchet MS"/>
                <a:cs typeface="Trebuchet MS"/>
              </a:rPr>
              <a:t>x</a:t>
            </a:r>
            <a:r>
              <a:rPr sz="2378" i="1" spc="-162" baseline="-10416" dirty="0" err="1">
                <a:latin typeface="Lucida Sans"/>
                <a:cs typeface="Lucida Sans"/>
              </a:rPr>
              <a:t>m</a:t>
            </a:r>
            <a:endParaRPr sz="2378" baseline="-10416" dirty="0">
              <a:latin typeface="Lucida Sans"/>
              <a:cs typeface="Lucida San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801" y="3527919"/>
            <a:ext cx="5422216" cy="2860452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Rosenblatt Perceptron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382786360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 Input : Basic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Vector Dot product</a:t>
            </a:r>
          </a:p>
        </p:txBody>
      </p:sp>
      <p:sp>
        <p:nvSpPr>
          <p:cNvPr id="6" name="object 14"/>
          <p:cNvSpPr txBox="1"/>
          <p:nvPr/>
        </p:nvSpPr>
        <p:spPr>
          <a:xfrm>
            <a:off x="1350579" y="4806210"/>
            <a:ext cx="9490841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  <a:tab pos="427990" algn="l"/>
                <a:tab pos="1016635" algn="l"/>
              </a:tabLst>
            </a:pPr>
            <a:r>
              <a:rPr sz="3600" spc="-60" dirty="0">
                <a:latin typeface="Tahoma"/>
                <a:cs typeface="Tahoma"/>
              </a:rPr>
              <a:t>1	2</a:t>
            </a:r>
            <a:r>
              <a:rPr lang="en-GB" sz="3600" spc="-60" dirty="0">
                <a:latin typeface="Tahoma"/>
                <a:cs typeface="Tahoma"/>
              </a:rPr>
              <a:t>	</a:t>
            </a:r>
            <a:r>
              <a:rPr sz="3600" spc="-60" dirty="0">
                <a:latin typeface="Tahoma"/>
                <a:cs typeface="Tahoma"/>
              </a:rPr>
              <a:t>3 </a:t>
            </a:r>
            <a:r>
              <a:rPr sz="3600" spc="60" dirty="0">
                <a:latin typeface="Tahoma"/>
                <a:cs typeface="Tahoma"/>
              </a:rPr>
              <a:t> </a:t>
            </a:r>
            <a:r>
              <a:rPr sz="3600" i="1" spc="75" dirty="0">
                <a:latin typeface="Mathcad UniMath Prime"/>
                <a:cs typeface="Mathcad UniMath Prime"/>
              </a:rPr>
              <a:t>×   </a:t>
            </a:r>
            <a:r>
              <a:rPr lang="en-GB" sz="3600" spc="-60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	</a:t>
            </a:r>
            <a:r>
              <a:rPr sz="3600" spc="40" dirty="0">
                <a:latin typeface="Tahoma"/>
                <a:cs typeface="Tahoma"/>
              </a:rPr>
              <a:t>=</a:t>
            </a:r>
            <a:r>
              <a:rPr sz="3600" spc="-45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1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i="1" spc="75" dirty="0">
                <a:latin typeface="Mathcad UniMath Prime"/>
                <a:cs typeface="Mathcad UniMath Prime"/>
              </a:rPr>
              <a:t>×</a:t>
            </a:r>
            <a:r>
              <a:rPr sz="3600" i="1" spc="-10" dirty="0">
                <a:latin typeface="Mathcad UniMath Prime"/>
                <a:cs typeface="Mathcad UniMath Prime"/>
              </a:rPr>
              <a:t> </a:t>
            </a:r>
            <a:r>
              <a:rPr sz="3600" spc="-60" dirty="0">
                <a:latin typeface="Tahoma"/>
                <a:cs typeface="Tahoma"/>
              </a:rPr>
              <a:t>4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spc="40" dirty="0">
                <a:latin typeface="Tahoma"/>
                <a:cs typeface="Tahoma"/>
              </a:rPr>
              <a:t>+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2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i="1" spc="75" dirty="0">
                <a:latin typeface="Mathcad UniMath Prime"/>
                <a:cs typeface="Mathcad UniMath Prime"/>
              </a:rPr>
              <a:t>×</a:t>
            </a:r>
            <a:r>
              <a:rPr sz="3600" i="1" spc="-10" dirty="0">
                <a:latin typeface="Mathcad UniMath Prime"/>
                <a:cs typeface="Mathcad UniMath Prime"/>
              </a:rPr>
              <a:t> </a:t>
            </a:r>
            <a:r>
              <a:rPr sz="3600" spc="-60" dirty="0">
                <a:latin typeface="Tahoma"/>
                <a:cs typeface="Tahoma"/>
              </a:rPr>
              <a:t>5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spc="40" dirty="0">
                <a:latin typeface="Tahoma"/>
                <a:cs typeface="Tahoma"/>
              </a:rPr>
              <a:t>+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3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i="1" spc="75" dirty="0">
                <a:latin typeface="Mathcad UniMath Prime"/>
                <a:cs typeface="Mathcad UniMath Prime"/>
              </a:rPr>
              <a:t>×</a:t>
            </a:r>
            <a:r>
              <a:rPr sz="3600" i="1" spc="-10" dirty="0">
                <a:latin typeface="Mathcad UniMath Prime"/>
                <a:cs typeface="Mathcad UniMath Prime"/>
              </a:rPr>
              <a:t> </a:t>
            </a:r>
            <a:r>
              <a:rPr sz="3600" spc="-60" dirty="0">
                <a:latin typeface="Tahoma"/>
                <a:cs typeface="Tahoma"/>
              </a:rPr>
              <a:t>6</a:t>
            </a:r>
            <a:r>
              <a:rPr sz="3600" spc="-50" dirty="0">
                <a:latin typeface="Tahoma"/>
                <a:cs typeface="Tahoma"/>
              </a:rPr>
              <a:t> </a:t>
            </a:r>
            <a:r>
              <a:rPr sz="3600" spc="40" dirty="0">
                <a:latin typeface="Tahoma"/>
                <a:cs typeface="Tahoma"/>
              </a:rPr>
              <a:t>=</a:t>
            </a:r>
            <a:r>
              <a:rPr sz="3600" spc="-45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32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14"/>
          <p:cNvSpPr txBox="1"/>
          <p:nvPr/>
        </p:nvSpPr>
        <p:spPr>
          <a:xfrm>
            <a:off x="3507143" y="4239387"/>
            <a:ext cx="541282" cy="16991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  <a:tab pos="427990" algn="l"/>
                <a:tab pos="1016635" algn="l"/>
              </a:tabLst>
            </a:pPr>
            <a:r>
              <a:rPr lang="en-GB" sz="3600" spc="-60" dirty="0">
                <a:latin typeface="Tahoma"/>
                <a:cs typeface="Tahoma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  <a:tab pos="427990" algn="l"/>
                <a:tab pos="1016635" algn="l"/>
              </a:tabLst>
            </a:pPr>
            <a:r>
              <a:rPr sz="3600" spc="-60" dirty="0">
                <a:latin typeface="Tahoma"/>
                <a:cs typeface="Tahoma"/>
              </a:rPr>
              <a:t>5</a:t>
            </a:r>
            <a:endParaRPr lang="en-GB" sz="3600" spc="-6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  <a:tab pos="427990" algn="l"/>
                <a:tab pos="1016635" algn="l"/>
              </a:tabLst>
            </a:pPr>
            <a:r>
              <a:rPr lang="en-GB" sz="3600" dirty="0">
                <a:latin typeface="Arial"/>
                <a:cs typeface="Arial"/>
              </a:rPr>
              <a:t>6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3231932" y="3909848"/>
            <a:ext cx="816494" cy="234906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4413" y="2199721"/>
                <a:ext cx="5229384" cy="1574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GB" sz="36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GB" sz="3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3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GB" sz="3600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6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413" y="2199721"/>
                <a:ext cx="5229384" cy="15749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>
          <a:xfrm>
            <a:off x="7353112" y="1241922"/>
            <a:ext cx="2220685" cy="668894"/>
          </a:xfrm>
          <a:prstGeom prst="wedgeRectCallout">
            <a:avLst>
              <a:gd name="adj1" fmla="val -94129"/>
              <a:gd name="adj2" fmla="val 1417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 is transpose</a:t>
            </a:r>
          </a:p>
        </p:txBody>
      </p:sp>
      <p:sp>
        <p:nvSpPr>
          <p:cNvPr id="11" name="Double Bracket 10"/>
          <p:cNvSpPr/>
          <p:nvPr/>
        </p:nvSpPr>
        <p:spPr>
          <a:xfrm>
            <a:off x="1066515" y="4686300"/>
            <a:ext cx="1774656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5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Bias feature x</a:t>
            </a:r>
            <a:r>
              <a:rPr lang="en-GB" baseline="-25000" dirty="0"/>
              <a:t>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063"/>
            <a:ext cx="10515600" cy="1592613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sz="5400" i="1" dirty="0"/>
              <a:t>z</a:t>
            </a:r>
            <a:r>
              <a:rPr lang="en-GB" sz="5400" dirty="0"/>
              <a:t> = </a:t>
            </a:r>
            <a:r>
              <a:rPr lang="en-GB" sz="5400" i="1" dirty="0"/>
              <a:t>w</a:t>
            </a:r>
            <a:r>
              <a:rPr lang="en-GB" sz="5400" i="1" baseline="-25000" dirty="0"/>
              <a:t>0</a:t>
            </a:r>
            <a:r>
              <a:rPr lang="en-GB" sz="5400" i="1" dirty="0"/>
              <a:t>x</a:t>
            </a:r>
            <a:r>
              <a:rPr lang="en-GB" sz="5400" i="1" baseline="-25000" dirty="0"/>
              <a:t>0</a:t>
            </a:r>
            <a:r>
              <a:rPr lang="en-GB" sz="5400" i="1" dirty="0"/>
              <a:t>  + w</a:t>
            </a:r>
            <a:r>
              <a:rPr lang="en-GB" sz="5400" i="1" baseline="-25000" dirty="0"/>
              <a:t>1</a:t>
            </a:r>
            <a:r>
              <a:rPr lang="en-GB" sz="5400" i="1" dirty="0"/>
              <a:t>x</a:t>
            </a:r>
            <a:r>
              <a:rPr lang="en-GB" sz="5400" i="1" baseline="-25000" dirty="0"/>
              <a:t>1</a:t>
            </a:r>
            <a:r>
              <a:rPr lang="en-GB" sz="5400" i="1" dirty="0"/>
              <a:t> + · · · + </a:t>
            </a:r>
            <a:r>
              <a:rPr lang="en-GB" sz="5400" i="1" dirty="0" err="1"/>
              <a:t>w</a:t>
            </a:r>
            <a:r>
              <a:rPr lang="en-GB" sz="5400" i="1" baseline="-25000" dirty="0" err="1"/>
              <a:t>m</a:t>
            </a:r>
            <a:r>
              <a:rPr lang="en-GB" sz="5400" i="1" dirty="0" err="1"/>
              <a:t>x</a:t>
            </a:r>
            <a:r>
              <a:rPr lang="en-GB" sz="5400" i="1" baseline="-25000" dirty="0" err="1"/>
              <a:t>m</a:t>
            </a:r>
            <a:r>
              <a:rPr lang="en-GB" sz="5400" i="1" dirty="0"/>
              <a:t> </a:t>
            </a:r>
            <a:r>
              <a:rPr lang="en-GB" sz="5400" dirty="0"/>
              <a:t>= </a:t>
            </a:r>
            <a:r>
              <a:rPr lang="en-GB" sz="5400" b="1" dirty="0" err="1"/>
              <a:t>w</a:t>
            </a:r>
            <a:r>
              <a:rPr lang="en-GB" sz="5400" b="1" baseline="30000" dirty="0" err="1"/>
              <a:t>T</a:t>
            </a:r>
            <a:r>
              <a:rPr lang="en-GB" sz="5400" b="1" dirty="0" err="1"/>
              <a:t>x</a:t>
            </a:r>
            <a:endParaRPr lang="en-GB" sz="5400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14380" y="1835786"/>
            <a:ext cx="1449083" cy="775195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77863-A28B-45D1-97EA-85C1FF07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92" y="4029678"/>
            <a:ext cx="5422216" cy="2860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AFD11C-AC08-4913-8E8F-297498992E99}"/>
              </a:ext>
            </a:extLst>
          </p:cNvPr>
          <p:cNvSpPr txBox="1"/>
          <p:nvPr/>
        </p:nvSpPr>
        <p:spPr>
          <a:xfrm>
            <a:off x="4999547" y="3018534"/>
            <a:ext cx="933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/>
              <a:t>w</a:t>
            </a:r>
            <a:r>
              <a:rPr lang="en-GB" sz="4000" i="1" baseline="30000" dirty="0"/>
              <a:t>(0)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A9443-890F-45EF-B13E-676B0C8EF80A}"/>
              </a:ext>
            </a:extLst>
          </p:cNvPr>
          <p:cNvSpPr txBox="1"/>
          <p:nvPr/>
        </p:nvSpPr>
        <p:spPr>
          <a:xfrm>
            <a:off x="7684536" y="3018534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/>
              <a:t>x</a:t>
            </a:r>
            <a:r>
              <a:rPr lang="en-GB" sz="4000" i="1" baseline="30000" dirty="0"/>
              <a:t>(0)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E41656-A514-4D03-B9FB-3862C7E9A03A}"/>
              </a:ext>
            </a:extLst>
          </p:cNvPr>
          <p:cNvSpPr/>
          <p:nvPr/>
        </p:nvSpPr>
        <p:spPr>
          <a:xfrm>
            <a:off x="5161401" y="3706369"/>
            <a:ext cx="277271" cy="418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6410F8D-F3D3-49C4-8626-A1CDB0054396}"/>
              </a:ext>
            </a:extLst>
          </p:cNvPr>
          <p:cNvSpPr/>
          <p:nvPr/>
        </p:nvSpPr>
        <p:spPr>
          <a:xfrm>
            <a:off x="7766973" y="3662358"/>
            <a:ext cx="277271" cy="418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2067416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483629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899839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147465" y="1771300"/>
            <a:ext cx="6330752" cy="1774075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916721" indent="-342900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lang="az-Cyrl-AZ" sz="2180" i="1" spc="-79" dirty="0">
                <a:latin typeface="Arial"/>
                <a:cs typeface="Arial"/>
              </a:rPr>
              <a:t>Ф</a:t>
            </a:r>
            <a:r>
              <a:rPr sz="2180" spc="-79" dirty="0">
                <a:latin typeface="Tahoma"/>
                <a:cs typeface="Tahoma"/>
              </a:rPr>
              <a:t>(</a:t>
            </a:r>
            <a:r>
              <a:rPr sz="2180" i="1" spc="-79" dirty="0">
                <a:latin typeface="Trebuchet MS"/>
                <a:cs typeface="Trebuchet MS"/>
              </a:rPr>
              <a:t>z </a:t>
            </a:r>
            <a:r>
              <a:rPr sz="2180" dirty="0">
                <a:latin typeface="Tahoma"/>
                <a:cs typeface="Tahoma"/>
              </a:rPr>
              <a:t>) </a:t>
            </a:r>
            <a:r>
              <a:rPr sz="2180" spc="-109" dirty="0">
                <a:latin typeface="Tahoma"/>
                <a:cs typeface="Tahoma"/>
              </a:rPr>
              <a:t>known </a:t>
            </a:r>
            <a:r>
              <a:rPr sz="2180" spc="-129" dirty="0">
                <a:latin typeface="Tahoma"/>
                <a:cs typeface="Tahoma"/>
              </a:rPr>
              <a:t>as</a:t>
            </a:r>
            <a:r>
              <a:rPr sz="2180" spc="-268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activation</a:t>
            </a:r>
            <a:endParaRPr sz="2180" dirty="0">
              <a:latin typeface="Tahoma"/>
              <a:cs typeface="Tahoma"/>
            </a:endParaRPr>
          </a:p>
          <a:p>
            <a:pPr marL="916721" marR="10067" indent="-34290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180" spc="-10" dirty="0">
                <a:latin typeface="Tahoma"/>
                <a:cs typeface="Tahoma"/>
              </a:rPr>
              <a:t>if </a:t>
            </a:r>
            <a:r>
              <a:rPr sz="2180" spc="-50" dirty="0">
                <a:latin typeface="Tahoma"/>
                <a:cs typeface="Tahoma"/>
              </a:rPr>
              <a:t>activation </a:t>
            </a:r>
            <a:r>
              <a:rPr sz="2180" spc="-109" dirty="0">
                <a:latin typeface="Tahoma"/>
                <a:cs typeface="Tahoma"/>
              </a:rPr>
              <a:t>above </a:t>
            </a:r>
            <a:r>
              <a:rPr sz="2180" spc="-139" dirty="0">
                <a:latin typeface="Tahoma"/>
                <a:cs typeface="Tahoma"/>
              </a:rPr>
              <a:t>some </a:t>
            </a:r>
            <a:r>
              <a:rPr sz="2180" spc="-79" dirty="0">
                <a:latin typeface="Tahoma"/>
                <a:cs typeface="Tahoma"/>
              </a:rPr>
              <a:t>threshold, </a:t>
            </a:r>
            <a:r>
              <a:rPr sz="2180" spc="-69" dirty="0">
                <a:latin typeface="Tahoma"/>
                <a:cs typeface="Tahoma"/>
              </a:rPr>
              <a:t>predict </a:t>
            </a:r>
            <a:r>
              <a:rPr sz="2180" spc="-89" dirty="0">
                <a:latin typeface="Tahoma"/>
                <a:cs typeface="Tahoma"/>
              </a:rPr>
              <a:t>class </a:t>
            </a:r>
            <a:r>
              <a:rPr sz="2180" spc="-119" dirty="0">
                <a:latin typeface="Tahoma"/>
                <a:cs typeface="Tahoma"/>
              </a:rPr>
              <a:t>1  </a:t>
            </a:r>
            <a:r>
              <a:rPr sz="2180" spc="-69" dirty="0">
                <a:latin typeface="Tahoma"/>
                <a:cs typeface="Tahoma"/>
              </a:rPr>
              <a:t>predict </a:t>
            </a:r>
            <a:r>
              <a:rPr sz="2180" spc="-89" dirty="0">
                <a:latin typeface="Tahoma"/>
                <a:cs typeface="Tahoma"/>
              </a:rPr>
              <a:t>class </a:t>
            </a:r>
            <a:r>
              <a:rPr sz="2180" spc="-99" dirty="0">
                <a:latin typeface="Tahoma"/>
                <a:cs typeface="Tahoma"/>
              </a:rPr>
              <a:t>-1</a:t>
            </a:r>
            <a:r>
              <a:rPr sz="2180" spc="248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otherwise</a:t>
            </a:r>
            <a:endParaRPr sz="2180" dirty="0">
              <a:latin typeface="Tahoma"/>
              <a:cs typeface="Tahoma"/>
            </a:endParaRPr>
          </a:p>
          <a:p>
            <a:pPr marL="25168">
              <a:spcBef>
                <a:spcPts val="1248"/>
              </a:spcBef>
            </a:pPr>
            <a:r>
              <a:rPr sz="2180" spc="-89" dirty="0">
                <a:latin typeface="Tahoma"/>
                <a:cs typeface="Tahoma"/>
              </a:rPr>
              <a:t>Heaviside </a:t>
            </a:r>
            <a:r>
              <a:rPr sz="2180" spc="-69" dirty="0">
                <a:latin typeface="Tahoma"/>
                <a:cs typeface="Tahoma"/>
              </a:rPr>
              <a:t>Step</a:t>
            </a:r>
            <a:r>
              <a:rPr sz="2180" spc="149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Function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4998" y="4715323"/>
            <a:ext cx="129609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lang="az-Cyrl-AZ" sz="2180" i="1" spc="-79" dirty="0">
                <a:latin typeface="Arial"/>
                <a:cs typeface="Arial"/>
              </a:rPr>
              <a:t>Ф</a:t>
            </a:r>
            <a:r>
              <a:rPr sz="2180" spc="-79" dirty="0">
                <a:latin typeface="Tahoma"/>
                <a:cs typeface="Tahoma"/>
              </a:rPr>
              <a:t>(</a:t>
            </a:r>
            <a:r>
              <a:rPr sz="2180" i="1" spc="-79" dirty="0">
                <a:latin typeface="Trebuchet MS"/>
                <a:cs typeface="Trebuchet MS"/>
              </a:rPr>
              <a:t>z</a:t>
            </a:r>
            <a:r>
              <a:rPr sz="2180" i="1" spc="-495" dirty="0">
                <a:latin typeface="Trebuchet MS"/>
                <a:cs typeface="Trebuchet MS"/>
              </a:rPr>
              <a:t> </a:t>
            </a:r>
            <a:r>
              <a:rPr sz="2180" dirty="0">
                <a:latin typeface="Tahoma"/>
                <a:cs typeface="Tahoma"/>
              </a:rPr>
              <a:t>)</a:t>
            </a:r>
            <a:r>
              <a:rPr sz="2180" spc="-149" dirty="0">
                <a:latin typeface="Tahoma"/>
                <a:cs typeface="Tahoma"/>
              </a:rPr>
              <a:t>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159" dirty="0">
                <a:latin typeface="Tahoma"/>
                <a:cs typeface="Tahoma"/>
              </a:rPr>
              <a:t> </a:t>
            </a:r>
            <a:endParaRPr sz="3270" baseline="37878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2766" y="4466066"/>
            <a:ext cx="2009581" cy="850818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25168">
              <a:spcBef>
                <a:spcPts val="604"/>
              </a:spcBef>
              <a:tabLst>
                <a:tab pos="741186" algn="l"/>
              </a:tabLst>
            </a:pPr>
            <a:r>
              <a:rPr sz="2180" spc="-20" dirty="0">
                <a:latin typeface="Tahoma"/>
                <a:cs typeface="Tahoma"/>
              </a:rPr>
              <a:t>1	</a:t>
            </a:r>
            <a:r>
              <a:rPr lang="en-GB" sz="2180" spc="-10" dirty="0">
                <a:latin typeface="Tahoma"/>
                <a:cs typeface="Tahoma"/>
              </a:rPr>
              <a:t> if </a:t>
            </a:r>
            <a:r>
              <a:rPr lang="en-GB" sz="2180" i="1" spc="-99" dirty="0">
                <a:latin typeface="Trebuchet MS"/>
                <a:cs typeface="Trebuchet MS"/>
              </a:rPr>
              <a:t>z </a:t>
            </a:r>
            <a:r>
              <a:rPr lang="en-GB" sz="2180" i="1" spc="69" dirty="0">
                <a:latin typeface="Mathcad UniMath Prime"/>
                <a:cs typeface="Mathcad UniMath Prime"/>
              </a:rPr>
              <a:t>≥</a:t>
            </a:r>
            <a:r>
              <a:rPr lang="en-GB" sz="2180" i="1" spc="-248" dirty="0">
                <a:latin typeface="Mathcad UniMath Prime"/>
                <a:cs typeface="Mathcad UniMath Prime"/>
              </a:rPr>
              <a:t> </a:t>
            </a:r>
            <a:r>
              <a:rPr lang="el-GR" sz="2180" i="1" spc="-178" dirty="0">
                <a:latin typeface="Arial"/>
                <a:cs typeface="Arial"/>
              </a:rPr>
              <a:t>θ</a:t>
            </a:r>
            <a:endParaRPr lang="en-GB" sz="2180" spc="-20" dirty="0">
              <a:latin typeface="Tahoma"/>
              <a:cs typeface="Tahoma"/>
            </a:endParaRPr>
          </a:p>
          <a:p>
            <a:pPr marL="25168">
              <a:spcBef>
                <a:spcPts val="604"/>
              </a:spcBef>
              <a:tabLst>
                <a:tab pos="741186" algn="l"/>
              </a:tabLst>
            </a:pPr>
            <a:r>
              <a:rPr lang="en-GB" sz="2180" i="1" spc="-20" dirty="0">
                <a:latin typeface="Mathcad UniMath Prime"/>
                <a:cs typeface="Tahoma"/>
              </a:rPr>
              <a:t>0</a:t>
            </a:r>
            <a:r>
              <a:rPr lang="en-GB" sz="2180" spc="-20" dirty="0">
                <a:latin typeface="Tahoma"/>
                <a:cs typeface="Tahoma"/>
              </a:rPr>
              <a:t>	</a:t>
            </a:r>
            <a:r>
              <a:rPr lang="en-GB" sz="2180" spc="-99" dirty="0">
                <a:latin typeface="Tahoma"/>
                <a:cs typeface="Tahoma"/>
              </a:rPr>
              <a:t>otherwise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 : Heaviside Step Function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3022472" y="3841491"/>
            <a:ext cx="695459" cy="2099968"/>
          </a:xfrm>
          <a:prstGeom prst="leftBrace">
            <a:avLst>
              <a:gd name="adj1" fmla="val 37963"/>
              <a:gd name="adj2" fmla="val 506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A116FC6-46DF-4D3A-A86B-71320AEA3CF6}"/>
              </a:ext>
            </a:extLst>
          </p:cNvPr>
          <p:cNvSpPr txBox="1"/>
          <p:nvPr/>
        </p:nvSpPr>
        <p:spPr>
          <a:xfrm>
            <a:off x="7796451" y="4715323"/>
            <a:ext cx="129609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lang="az-Cyrl-AZ" sz="2180" i="1" spc="-79" dirty="0">
                <a:latin typeface="Arial"/>
                <a:cs typeface="Arial"/>
              </a:rPr>
              <a:t>Ф</a:t>
            </a:r>
            <a:r>
              <a:rPr sz="2180" spc="-79" dirty="0">
                <a:latin typeface="Tahoma"/>
                <a:cs typeface="Tahoma"/>
              </a:rPr>
              <a:t>(</a:t>
            </a:r>
            <a:r>
              <a:rPr sz="2180" i="1" spc="-79" dirty="0">
                <a:latin typeface="Trebuchet MS"/>
                <a:cs typeface="Trebuchet MS"/>
              </a:rPr>
              <a:t>z</a:t>
            </a:r>
            <a:r>
              <a:rPr sz="2180" i="1" spc="-495" dirty="0">
                <a:latin typeface="Trebuchet MS"/>
                <a:cs typeface="Trebuchet MS"/>
              </a:rPr>
              <a:t> </a:t>
            </a:r>
            <a:r>
              <a:rPr sz="2180" dirty="0">
                <a:latin typeface="Tahoma"/>
                <a:cs typeface="Tahoma"/>
              </a:rPr>
              <a:t>)</a:t>
            </a:r>
            <a:r>
              <a:rPr sz="2180" spc="-149" dirty="0">
                <a:latin typeface="Tahoma"/>
                <a:cs typeface="Tahoma"/>
              </a:rPr>
              <a:t>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159" dirty="0">
                <a:latin typeface="Tahoma"/>
                <a:cs typeface="Tahoma"/>
              </a:rPr>
              <a:t> </a:t>
            </a:r>
            <a:endParaRPr sz="3270" baseline="37878" dirty="0">
              <a:latin typeface="Tahoma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67B4239-300A-475E-BE30-78144AFC98B8}"/>
              </a:ext>
            </a:extLst>
          </p:cNvPr>
          <p:cNvSpPr txBox="1"/>
          <p:nvPr/>
        </p:nvSpPr>
        <p:spPr>
          <a:xfrm>
            <a:off x="9344219" y="4466066"/>
            <a:ext cx="2009581" cy="850818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25168">
              <a:spcBef>
                <a:spcPts val="604"/>
              </a:spcBef>
              <a:tabLst>
                <a:tab pos="741186" algn="l"/>
              </a:tabLst>
            </a:pPr>
            <a:r>
              <a:rPr sz="2180" spc="-20" dirty="0">
                <a:latin typeface="Tahoma"/>
                <a:cs typeface="Tahoma"/>
              </a:rPr>
              <a:t>1	</a:t>
            </a:r>
            <a:r>
              <a:rPr lang="en-GB" sz="2180" spc="-10" dirty="0">
                <a:latin typeface="Tahoma"/>
                <a:cs typeface="Tahoma"/>
              </a:rPr>
              <a:t> if </a:t>
            </a:r>
            <a:r>
              <a:rPr lang="en-GB" sz="2180" i="1" spc="-99" dirty="0">
                <a:latin typeface="Trebuchet MS"/>
                <a:cs typeface="Trebuchet MS"/>
              </a:rPr>
              <a:t>z </a:t>
            </a:r>
            <a:r>
              <a:rPr lang="en-GB" sz="2180" i="1" spc="69" dirty="0">
                <a:latin typeface="Mathcad UniMath Prime"/>
                <a:cs typeface="Mathcad UniMath Prime"/>
              </a:rPr>
              <a:t>≥</a:t>
            </a:r>
            <a:r>
              <a:rPr lang="en-GB" sz="2180" i="1" spc="-248" dirty="0">
                <a:latin typeface="Mathcad UniMath Prime"/>
                <a:cs typeface="Mathcad UniMath Prime"/>
              </a:rPr>
              <a:t> </a:t>
            </a:r>
            <a:r>
              <a:rPr lang="el-GR" sz="2180" i="1" spc="-178" dirty="0">
                <a:latin typeface="Arial"/>
                <a:cs typeface="Arial"/>
              </a:rPr>
              <a:t>θ</a:t>
            </a:r>
            <a:endParaRPr lang="en-GB" sz="2180" spc="-20" dirty="0">
              <a:latin typeface="Tahoma"/>
              <a:cs typeface="Tahoma"/>
            </a:endParaRPr>
          </a:p>
          <a:p>
            <a:pPr marL="25168">
              <a:spcBef>
                <a:spcPts val="604"/>
              </a:spcBef>
              <a:tabLst>
                <a:tab pos="741186" algn="l"/>
              </a:tabLst>
            </a:pPr>
            <a:r>
              <a:rPr lang="en-GB" sz="2180" i="1" spc="-20" dirty="0">
                <a:latin typeface="Mathcad UniMath Prime"/>
                <a:cs typeface="Tahoma"/>
              </a:rPr>
              <a:t>-1</a:t>
            </a:r>
            <a:r>
              <a:rPr lang="en-GB" sz="2180" spc="-20" dirty="0">
                <a:latin typeface="Tahoma"/>
                <a:cs typeface="Tahoma"/>
              </a:rPr>
              <a:t>	</a:t>
            </a:r>
            <a:r>
              <a:rPr lang="en-GB" sz="2180" spc="-99" dirty="0">
                <a:latin typeface="Tahoma"/>
                <a:cs typeface="Tahoma"/>
              </a:rPr>
              <a:t>otherwise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2FBE76B-E76E-45F4-A600-73E92347EEB3}"/>
              </a:ext>
            </a:extLst>
          </p:cNvPr>
          <p:cNvSpPr/>
          <p:nvPr/>
        </p:nvSpPr>
        <p:spPr>
          <a:xfrm>
            <a:off x="8703925" y="3841491"/>
            <a:ext cx="695459" cy="2099968"/>
          </a:xfrm>
          <a:prstGeom prst="leftBrace">
            <a:avLst>
              <a:gd name="adj1" fmla="val 37963"/>
              <a:gd name="adj2" fmla="val 506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ular Callout 3">
            <a:extLst>
              <a:ext uri="{FF2B5EF4-FFF2-40B4-BE49-F238E27FC236}">
                <a16:creationId xmlns:a16="http://schemas.microsoft.com/office/drawing/2014/main" id="{F11430F5-2553-49E1-A265-52972195D965}"/>
              </a:ext>
            </a:extLst>
          </p:cNvPr>
          <p:cNvSpPr/>
          <p:nvPr/>
        </p:nvSpPr>
        <p:spPr>
          <a:xfrm>
            <a:off x="9399384" y="1378995"/>
            <a:ext cx="2510971" cy="2025877"/>
          </a:xfrm>
          <a:prstGeom prst="wedgeRoundRectCallout">
            <a:avLst>
              <a:gd name="adj1" fmla="val -20889"/>
              <a:gd name="adj2" fmla="val 7416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 that the dataset class labels match either 1/-1 as representative of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4038060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44980" y="1690688"/>
            <a:ext cx="9383909" cy="520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i="1" spc="-79" dirty="0">
                <a:latin typeface="Arial"/>
                <a:cs typeface="Arial"/>
              </a:rPr>
              <a:t>Ф</a:t>
            </a:r>
            <a:r>
              <a:rPr lang="az-Cyrl-AZ" spc="-79" dirty="0">
                <a:latin typeface="Tahoma"/>
                <a:cs typeface="Tahoma"/>
              </a:rPr>
              <a:t>(</a:t>
            </a:r>
            <a:r>
              <a:rPr lang="en-GB" i="1" spc="-79" dirty="0">
                <a:latin typeface="Trebuchet MS"/>
                <a:cs typeface="Trebuchet MS"/>
              </a:rPr>
              <a:t>z</a:t>
            </a:r>
            <a:r>
              <a:rPr lang="en-GB" dirty="0">
                <a:latin typeface="Tahoma"/>
                <a:cs typeface="Tahoma"/>
              </a:rPr>
              <a:t>) : </a:t>
            </a:r>
            <a:r>
              <a:rPr lang="en-GB" dirty="0"/>
              <a:t>activation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008" y="1514340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squashing net input into an output</a:t>
            </a:r>
          </a:p>
        </p:txBody>
      </p:sp>
    </p:spTree>
    <p:extLst>
      <p:ext uri="{BB962C8B-B14F-4D97-AF65-F5344CB8AC3E}">
        <p14:creationId xmlns:p14="http://schemas.microsoft.com/office/powerpoint/2010/main" val="234544339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 Algorithm – learning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8"/>
              <p:cNvSpPr txBox="1"/>
              <p:nvPr/>
            </p:nvSpPr>
            <p:spPr>
              <a:xfrm>
                <a:off x="977900" y="1818930"/>
                <a:ext cx="10236199" cy="4155625"/>
              </a:xfrm>
              <a:prstGeom prst="rect">
                <a:avLst/>
              </a:prstGeom>
            </p:spPr>
            <p:txBody>
              <a:bodyPr vert="horz" wrap="square" lIns="0" tIns="48895" rIns="0" bIns="0" rtlCol="0">
                <a:spAutoFit/>
              </a:bodyPr>
              <a:lstStyle/>
              <a:p>
                <a:pPr marL="527050" indent="-514350">
                  <a:spcBef>
                    <a:spcPts val="385"/>
                  </a:spcBef>
                  <a:buFont typeface="+mj-lt"/>
                  <a:buAutoNum type="arabicPeriod"/>
                </a:pPr>
                <a:r>
                  <a:rPr lang="en-GB" sz="3200" spc="-30" dirty="0">
                    <a:solidFill>
                      <a:prstClr val="black"/>
                    </a:solidFill>
                    <a:latin typeface="Tahoma"/>
                    <a:cs typeface="Tahoma"/>
                  </a:rPr>
                  <a:t>Initialize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40" dirty="0">
                    <a:solidFill>
                      <a:prstClr val="black"/>
                    </a:solidFill>
                    <a:latin typeface="Tahoma"/>
                    <a:cs typeface="Tahoma"/>
                  </a:rPr>
                  <a:t>the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55" dirty="0">
                    <a:solidFill>
                      <a:prstClr val="black"/>
                    </a:solidFill>
                    <a:latin typeface="Tahoma"/>
                    <a:cs typeface="Tahoma"/>
                  </a:rPr>
                  <a:t>weights</a:t>
                </a:r>
                <a:r>
                  <a:rPr lang="en-GB" sz="3200" spc="10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15" dirty="0">
                    <a:solidFill>
                      <a:prstClr val="black"/>
                    </a:solidFill>
                    <a:latin typeface="Tahoma"/>
                    <a:cs typeface="Tahoma"/>
                  </a:rPr>
                  <a:t>to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60" dirty="0">
                    <a:solidFill>
                      <a:prstClr val="black"/>
                    </a:solidFill>
                    <a:latin typeface="Tahoma"/>
                    <a:cs typeface="Tahoma"/>
                  </a:rPr>
                  <a:t>0</a:t>
                </a:r>
                <a:r>
                  <a:rPr lang="en-GB" sz="3200" spc="10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60" dirty="0">
                    <a:solidFill>
                      <a:prstClr val="black"/>
                    </a:solidFill>
                    <a:latin typeface="Tahoma"/>
                    <a:cs typeface="Tahoma"/>
                  </a:rPr>
                  <a:t>or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small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50" dirty="0">
                    <a:solidFill>
                      <a:prstClr val="black"/>
                    </a:solidFill>
                    <a:latin typeface="Tahoma"/>
                    <a:cs typeface="Tahoma"/>
                  </a:rPr>
                  <a:t>random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55" dirty="0">
                    <a:solidFill>
                      <a:prstClr val="black"/>
                    </a:solidFill>
                    <a:latin typeface="Tahoma"/>
                    <a:cs typeface="Tahoma"/>
                  </a:rPr>
                  <a:t>numbers.</a:t>
                </a:r>
              </a:p>
              <a:p>
                <a:pPr marL="527050" indent="-514350">
                  <a:spcBef>
                    <a:spcPts val="385"/>
                  </a:spcBef>
                  <a:buFont typeface="+mj-lt"/>
                  <a:buAutoNum type="arabicPeriod"/>
                </a:pPr>
                <a:r>
                  <a:rPr lang="en-GB" sz="3200" spc="-55" dirty="0">
                    <a:solidFill>
                      <a:prstClr val="black"/>
                    </a:solidFill>
                    <a:latin typeface="Tahoma"/>
                    <a:cs typeface="Tahoma"/>
                  </a:rPr>
                  <a:t>For </a:t>
                </a:r>
                <a:r>
                  <a:rPr lang="en-GB" sz="3200" b="1" i="1" spc="-55" dirty="0">
                    <a:solidFill>
                      <a:prstClr val="black"/>
                    </a:solidFill>
                    <a:latin typeface="Tahoma"/>
                    <a:cs typeface="Tahoma"/>
                  </a:rPr>
                  <a:t>e</a:t>
                </a:r>
                <a:r>
                  <a:rPr lang="en-GB" sz="3200" spc="-55" dirty="0">
                    <a:solidFill>
                      <a:prstClr val="black"/>
                    </a:solidFill>
                    <a:latin typeface="Tahoma"/>
                    <a:cs typeface="Tahoma"/>
                  </a:rPr>
                  <a:t> in epochs</a:t>
                </a:r>
                <a:endParaRPr lang="en-GB" sz="3200" dirty="0">
                  <a:solidFill>
                    <a:prstClr val="black"/>
                  </a:solidFill>
                  <a:latin typeface="Tahoma"/>
                  <a:cs typeface="Tahoma"/>
                </a:endParaRPr>
              </a:p>
              <a:p>
                <a:pPr marL="984250" lvl="1" indent="-514350">
                  <a:spcBef>
                    <a:spcPts val="285"/>
                  </a:spcBef>
                  <a:buFont typeface="+mj-lt"/>
                  <a:buAutoNum type="romanLcPeriod"/>
                </a:pP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For </a:t>
                </a:r>
                <a:r>
                  <a:rPr lang="en-GB" sz="3200" spc="-60" dirty="0">
                    <a:solidFill>
                      <a:prstClr val="black"/>
                    </a:solidFill>
                    <a:latin typeface="Tahoma"/>
                    <a:cs typeface="Tahoma"/>
                  </a:rPr>
                  <a:t>each </a:t>
                </a:r>
                <a:r>
                  <a:rPr lang="en-GB" sz="3200" spc="-25" dirty="0">
                    <a:solidFill>
                      <a:prstClr val="black"/>
                    </a:solidFill>
                    <a:latin typeface="Tahoma"/>
                    <a:cs typeface="Tahoma"/>
                  </a:rPr>
                  <a:t>training </a:t>
                </a:r>
                <a:r>
                  <a:rPr lang="en-GB" sz="3200" spc="-55" dirty="0">
                    <a:solidFill>
                      <a:prstClr val="black"/>
                    </a:solidFill>
                    <a:latin typeface="Tahoma"/>
                    <a:cs typeface="Tahoma"/>
                  </a:rPr>
                  <a:t>sample </a:t>
                </a:r>
                <a:r>
                  <a:rPr lang="en-GB" sz="3200" b="1" spc="-10" dirty="0">
                    <a:solidFill>
                      <a:prstClr val="black"/>
                    </a:solidFill>
                    <a:latin typeface="Gill Sans MT"/>
                    <a:cs typeface="Gill Sans MT"/>
                  </a:rPr>
                  <a:t>x</a:t>
                </a:r>
                <a:r>
                  <a:rPr lang="en-GB" sz="3200" spc="-15" baseline="27777" dirty="0">
                    <a:solidFill>
                      <a:prstClr val="black"/>
                    </a:solidFill>
                    <a:latin typeface="Arial"/>
                    <a:cs typeface="Arial"/>
                  </a:rPr>
                  <a:t>(</a:t>
                </a:r>
                <a:r>
                  <a:rPr lang="en-GB" sz="3200" i="1" spc="-15" baseline="27777" dirty="0">
                    <a:solidFill>
                      <a:prstClr val="black"/>
                    </a:solidFill>
                    <a:latin typeface="Lucida Sans"/>
                    <a:cs typeface="Lucida Sans"/>
                  </a:rPr>
                  <a:t>i </a:t>
                </a:r>
                <a:r>
                  <a:rPr lang="en-GB" sz="3200" spc="44" baseline="27777" dirty="0">
                    <a:solidFill>
                      <a:prstClr val="black"/>
                    </a:solidFill>
                    <a:latin typeface="Arial"/>
                    <a:cs typeface="Arial"/>
                  </a:rPr>
                  <a:t>)</a:t>
                </a:r>
                <a:r>
                  <a:rPr lang="en-GB" sz="3200" spc="30" dirty="0">
                    <a:solidFill>
                      <a:prstClr val="black"/>
                    </a:solidFill>
                    <a:latin typeface="Tahoma"/>
                    <a:cs typeface="Tahoma"/>
                  </a:rPr>
                  <a:t>, </a:t>
                </a:r>
                <a:r>
                  <a:rPr lang="en-GB" sz="3200" spc="-50" dirty="0">
                    <a:solidFill>
                      <a:prstClr val="black"/>
                    </a:solidFill>
                    <a:latin typeface="Tahoma"/>
                    <a:cs typeface="Tahoma"/>
                  </a:rPr>
                  <a:t>perform </a:t>
                </a:r>
                <a:r>
                  <a:rPr lang="en-GB" sz="3200" spc="-40" dirty="0">
                    <a:solidFill>
                      <a:prstClr val="black"/>
                    </a:solidFill>
                    <a:latin typeface="Tahoma"/>
                    <a:cs typeface="Tahoma"/>
                  </a:rPr>
                  <a:t>the </a:t>
                </a: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following</a:t>
                </a:r>
                <a:r>
                  <a:rPr lang="en-GB" sz="3200" spc="200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60" dirty="0">
                    <a:solidFill>
                      <a:prstClr val="black"/>
                    </a:solidFill>
                    <a:latin typeface="Tahoma"/>
                    <a:cs typeface="Tahoma"/>
                  </a:rPr>
                  <a:t>steps:</a:t>
                </a:r>
                <a:endParaRPr lang="en-GB" sz="3200" dirty="0">
                  <a:solidFill>
                    <a:prstClr val="black"/>
                  </a:solidFill>
                  <a:latin typeface="Tahoma"/>
                  <a:cs typeface="Tahoma"/>
                </a:endParaRPr>
              </a:p>
              <a:p>
                <a:pPr marL="1775460" marR="1548130" lvl="2" indent="-571500">
                  <a:spcBef>
                    <a:spcPts val="175"/>
                  </a:spcBef>
                  <a:buFont typeface="+mj-lt"/>
                  <a:buAutoNum type="romanLcPeriod"/>
                </a:pP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Predict the </a:t>
                </a:r>
                <a:r>
                  <a:rPr lang="en-GB" sz="3200" spc="-25" dirty="0">
                    <a:solidFill>
                      <a:prstClr val="black"/>
                    </a:solidFill>
                    <a:latin typeface="Tahoma"/>
                    <a:cs typeface="Tahoma"/>
                  </a:rPr>
                  <a:t>output </a:t>
                </a:r>
                <a:r>
                  <a:rPr lang="en-GB" sz="3200" spc="-45" dirty="0">
                    <a:solidFill>
                      <a:prstClr val="black"/>
                    </a:solidFill>
                    <a:latin typeface="Tahoma"/>
                    <a:cs typeface="Tahoma"/>
                  </a:rPr>
                  <a:t>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3200" i="1" spc="-45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accPr>
                      <m:e>
                        <m:r>
                          <a:rPr lang="ar-AE" sz="3200" b="0" i="1" spc="-45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3200" spc="-170" dirty="0">
                    <a:solidFill>
                      <a:prstClr val="black"/>
                    </a:solidFill>
                    <a:latin typeface="Tahoma"/>
                    <a:cs typeface="Tahoma"/>
                  </a:rPr>
                  <a:t>.  </a:t>
                </a:r>
              </a:p>
              <a:p>
                <a:pPr marL="1775460" marR="1548130" lvl="2" indent="-571500">
                  <a:spcBef>
                    <a:spcPts val="175"/>
                  </a:spcBef>
                  <a:buFont typeface="+mj-lt"/>
                  <a:buAutoNum type="romanLcPeriod"/>
                </a:pPr>
                <a:r>
                  <a:rPr lang="en-GB" sz="3200" spc="-170" dirty="0">
                    <a:solidFill>
                      <a:prstClr val="black"/>
                    </a:solidFill>
                    <a:latin typeface="Tahoma"/>
                    <a:cs typeface="Tahoma"/>
                  </a:rPr>
                  <a:t>Compute the error in the prediction</a:t>
                </a:r>
              </a:p>
              <a:p>
                <a:pPr marL="1775460" marR="1548130" lvl="2" indent="-571500">
                  <a:spcBef>
                    <a:spcPts val="175"/>
                  </a:spcBef>
                  <a:buFont typeface="+mj-lt"/>
                  <a:buAutoNum type="romanLcPeriod"/>
                </a:pPr>
                <a:r>
                  <a:rPr lang="en-GB" sz="3200" spc="-25" dirty="0">
                    <a:solidFill>
                      <a:prstClr val="black"/>
                    </a:solidFill>
                    <a:latin typeface="Tahoma"/>
                    <a:cs typeface="Tahoma"/>
                  </a:rPr>
                  <a:t>Update </a:t>
                </a: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the</a:t>
                </a:r>
                <a:r>
                  <a:rPr lang="en-GB" sz="3200" spc="40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45" dirty="0">
                    <a:solidFill>
                      <a:prstClr val="black"/>
                    </a:solidFill>
                    <a:latin typeface="Tahoma"/>
                    <a:cs typeface="Tahoma"/>
                  </a:rPr>
                  <a:t>weights (to reduce the error).</a:t>
                </a:r>
                <a:endParaRPr sz="3200" dirty="0">
                  <a:solidFill>
                    <a:prstClr val="black"/>
                  </a:solidFill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1818930"/>
                <a:ext cx="10236199" cy="4155625"/>
              </a:xfrm>
              <a:prstGeom prst="rect">
                <a:avLst/>
              </a:prstGeom>
              <a:blipFill rotWithShape="0">
                <a:blip r:embed="rId2"/>
                <a:stretch>
                  <a:fillRect l="-2321" t="-1906" b="-4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model : Weight Update</a:t>
            </a:r>
          </a:p>
        </p:txBody>
      </p:sp>
      <p:sp>
        <p:nvSpPr>
          <p:cNvPr id="4" name="object 6"/>
          <p:cNvSpPr txBox="1"/>
          <p:nvPr/>
        </p:nvSpPr>
        <p:spPr>
          <a:xfrm>
            <a:off x="1049423" y="2256748"/>
            <a:ext cx="10086663" cy="233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30" dirty="0">
                <a:latin typeface="Tahoma"/>
                <a:cs typeface="Tahoma"/>
              </a:rPr>
              <a:t>Weight </a:t>
            </a:r>
            <a:r>
              <a:rPr sz="3600" spc="-40" dirty="0">
                <a:latin typeface="Tahoma"/>
                <a:cs typeface="Tahoma"/>
              </a:rPr>
              <a:t>update</a:t>
            </a:r>
            <a:r>
              <a:rPr sz="3600" spc="55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rule:</a:t>
            </a:r>
            <a:endParaRPr sz="3600" dirty="0">
              <a:latin typeface="Tahoma"/>
              <a:cs typeface="Tahoma"/>
            </a:endParaRPr>
          </a:p>
          <a:p>
            <a:pPr marL="1494155">
              <a:lnSpc>
                <a:spcPct val="100000"/>
              </a:lnSpc>
              <a:spcBef>
                <a:spcPts val="35"/>
              </a:spcBef>
            </a:pPr>
            <a:r>
              <a:rPr sz="3600" i="1" spc="-55" dirty="0">
                <a:latin typeface="Trebuchet MS"/>
                <a:cs typeface="Trebuchet MS"/>
              </a:rPr>
              <a:t>w</a:t>
            </a:r>
            <a:r>
              <a:rPr sz="3600" i="1" spc="-82" baseline="-10416" dirty="0">
                <a:latin typeface="Lucida Sans"/>
                <a:cs typeface="Lucida Sans"/>
              </a:rPr>
              <a:t>j </a:t>
            </a:r>
            <a:r>
              <a:rPr sz="3600" spc="-20" dirty="0">
                <a:latin typeface="Tahoma"/>
                <a:cs typeface="Tahoma"/>
              </a:rPr>
              <a:t>:= </a:t>
            </a:r>
            <a:r>
              <a:rPr sz="3600" i="1" spc="-55" dirty="0">
                <a:latin typeface="Trebuchet MS"/>
                <a:cs typeface="Trebuchet MS"/>
              </a:rPr>
              <a:t>w</a:t>
            </a:r>
            <a:r>
              <a:rPr sz="3600" i="1" spc="-82" baseline="-10416" dirty="0">
                <a:latin typeface="Lucida Sans"/>
                <a:cs typeface="Lucida Sans"/>
              </a:rPr>
              <a:t>j </a:t>
            </a:r>
            <a:r>
              <a:rPr sz="3600" spc="40" dirty="0">
                <a:latin typeface="Tahoma"/>
                <a:cs typeface="Tahoma"/>
              </a:rPr>
              <a:t>+</a:t>
            </a:r>
            <a:r>
              <a:rPr sz="3600" spc="-180" dirty="0">
                <a:latin typeface="Tahoma"/>
                <a:cs typeface="Tahoma"/>
              </a:rPr>
              <a:t> </a:t>
            </a:r>
            <a:r>
              <a:rPr sz="3600" spc="30" dirty="0">
                <a:latin typeface="Tahoma"/>
                <a:cs typeface="Tahoma"/>
              </a:rPr>
              <a:t>∆</a:t>
            </a:r>
            <a:r>
              <a:rPr sz="3600" i="1" spc="30" dirty="0">
                <a:latin typeface="Trebuchet MS"/>
                <a:cs typeface="Trebuchet MS"/>
              </a:rPr>
              <a:t>w</a:t>
            </a:r>
            <a:r>
              <a:rPr sz="3600" i="1" spc="44" baseline="-10416" dirty="0">
                <a:latin typeface="Lucida Sans"/>
                <a:cs typeface="Lucida Sans"/>
              </a:rPr>
              <a:t>j</a:t>
            </a:r>
            <a:endParaRPr sz="3600" baseline="-10416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600" spc="-35" dirty="0">
                <a:latin typeface="Tahoma"/>
                <a:cs typeface="Tahoma"/>
              </a:rPr>
              <a:t>Perceptron </a:t>
            </a:r>
            <a:r>
              <a:rPr sz="3600" spc="-45" dirty="0">
                <a:latin typeface="Tahoma"/>
                <a:cs typeface="Tahoma"/>
              </a:rPr>
              <a:t>learning</a:t>
            </a:r>
            <a:r>
              <a:rPr sz="3600" spc="65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rule:</a:t>
            </a:r>
            <a:endParaRPr sz="36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  <a:tabLst>
                <a:tab pos="680085" algn="l"/>
              </a:tabLst>
            </a:pPr>
            <a:endParaRPr sz="36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54" y="3018694"/>
            <a:ext cx="5415016" cy="1568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/>
              <p:cNvSpPr txBox="1"/>
              <p:nvPr/>
            </p:nvSpPr>
            <p:spPr>
              <a:xfrm>
                <a:off x="1049422" y="5038630"/>
                <a:ext cx="11142577" cy="171886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GB" sz="3600" spc="-50" dirty="0">
                    <a:latin typeface="Tahoma"/>
                    <a:cs typeface="Tahoma"/>
                  </a:rPr>
                  <a:t>Where </a:t>
                </a:r>
                <a:r>
                  <a:rPr lang="el-GR" sz="3600" i="1" spc="-70" dirty="0">
                    <a:latin typeface="Arial"/>
                    <a:cs typeface="Arial"/>
                  </a:rPr>
                  <a:t>η </a:t>
                </a:r>
                <a:r>
                  <a:rPr lang="en-GB" sz="3600" spc="-35" dirty="0">
                    <a:latin typeface="Tahoma"/>
                    <a:cs typeface="Tahoma"/>
                  </a:rPr>
                  <a:t>is </a:t>
                </a:r>
                <a:r>
                  <a:rPr lang="en-GB" sz="3600" spc="-40" dirty="0">
                    <a:latin typeface="Tahoma"/>
                    <a:cs typeface="Tahoma"/>
                  </a:rPr>
                  <a:t>the </a:t>
                </a:r>
                <a:r>
                  <a:rPr lang="en-GB" sz="3600" spc="-45" dirty="0">
                    <a:latin typeface="Tahoma"/>
                    <a:cs typeface="Tahoma"/>
                  </a:rPr>
                  <a:t>learning </a:t>
                </a:r>
                <a:r>
                  <a:rPr lang="en-GB" sz="3600" spc="-40" dirty="0">
                    <a:latin typeface="Tahoma"/>
                    <a:cs typeface="Tahoma"/>
                  </a:rPr>
                  <a:t>rate </a:t>
                </a:r>
                <a:r>
                  <a:rPr lang="en-GB" sz="3600" spc="-30" dirty="0">
                    <a:latin typeface="Tahoma"/>
                    <a:cs typeface="Tahoma"/>
                  </a:rPr>
                  <a:t>(a </a:t>
                </a:r>
                <a:r>
                  <a:rPr lang="en-GB" sz="3600" spc="-35" dirty="0">
                    <a:latin typeface="Tahoma"/>
                    <a:cs typeface="Tahoma"/>
                  </a:rPr>
                  <a:t>constant </a:t>
                </a:r>
                <a:r>
                  <a:rPr lang="en-GB" sz="3600" spc="-70" dirty="0">
                    <a:latin typeface="Tahoma"/>
                    <a:cs typeface="Tahoma"/>
                  </a:rPr>
                  <a:t>between </a:t>
                </a:r>
                <a:r>
                  <a:rPr lang="en-GB" sz="3600" spc="-50" dirty="0">
                    <a:latin typeface="Tahoma"/>
                    <a:cs typeface="Tahoma"/>
                  </a:rPr>
                  <a:t>0.0 and </a:t>
                </a:r>
                <a:r>
                  <a:rPr lang="en-GB" sz="3600" spc="-35" dirty="0">
                    <a:latin typeface="Tahoma"/>
                    <a:cs typeface="Tahoma"/>
                  </a:rPr>
                  <a:t>1.0), </a:t>
                </a:r>
                <a14:m>
                  <m:oMath xmlns:m="http://schemas.openxmlformats.org/officeDocument/2006/math">
                    <m:r>
                      <a:rPr lang="en-GB" sz="3600" b="0" i="1" spc="-40" smtClean="0">
                        <a:latin typeface="Cambria Math" panose="02040503050406030204" pitchFamily="18" charset="0"/>
                        <a:cs typeface="Trebuchet MS"/>
                      </a:rPr>
                      <m:t>𝑦</m:t>
                    </m:r>
                  </m:oMath>
                </a14:m>
                <a:r>
                  <a:rPr lang="en-GB" sz="3600" spc="15" baseline="27777" dirty="0">
                    <a:latin typeface="Arial"/>
                    <a:cs typeface="Arial"/>
                  </a:rPr>
                  <a:t>(</a:t>
                </a:r>
                <a:r>
                  <a:rPr lang="en-GB" sz="3600" i="1" spc="15" baseline="27777" dirty="0" err="1">
                    <a:latin typeface="Lucida Sans"/>
                    <a:cs typeface="Arial"/>
                  </a:rPr>
                  <a:t>i</a:t>
                </a:r>
                <a:r>
                  <a:rPr lang="en-GB" sz="3600" i="1" spc="15" baseline="27777" dirty="0">
                    <a:latin typeface="Lucida Sans"/>
                    <a:cs typeface="Lucida Sans"/>
                  </a:rPr>
                  <a:t> </a:t>
                </a:r>
                <a:r>
                  <a:rPr lang="en-GB" sz="3600" spc="82" baseline="27777" dirty="0">
                    <a:latin typeface="Arial"/>
                    <a:cs typeface="Arial"/>
                  </a:rPr>
                  <a:t>)  </a:t>
                </a:r>
                <a:r>
                  <a:rPr lang="en-GB" sz="3600" spc="-35" dirty="0">
                    <a:latin typeface="Tahoma"/>
                    <a:cs typeface="Tahoma"/>
                  </a:rPr>
                  <a:t>is </a:t>
                </a:r>
                <a:r>
                  <a:rPr lang="en-GB" sz="3600" spc="-40" dirty="0">
                    <a:latin typeface="Tahoma"/>
                    <a:cs typeface="Tahoma"/>
                  </a:rPr>
                  <a:t>the true </a:t>
                </a:r>
                <a:r>
                  <a:rPr lang="en-GB" sz="3600" spc="-45" dirty="0">
                    <a:latin typeface="Tahoma"/>
                    <a:cs typeface="Tahoma"/>
                  </a:rPr>
                  <a:t>class </a:t>
                </a:r>
                <a:r>
                  <a:rPr lang="en-GB" sz="3600" spc="-35" dirty="0">
                    <a:latin typeface="Tahoma"/>
                    <a:cs typeface="Tahoma"/>
                  </a:rPr>
                  <a:t>label of </a:t>
                </a:r>
                <a:r>
                  <a:rPr lang="en-GB" sz="3600" spc="-40" dirty="0">
                    <a:latin typeface="Tahoma"/>
                    <a:cs typeface="Tahoma"/>
                  </a:rPr>
                  <a:t>the </a:t>
                </a:r>
                <a:r>
                  <a:rPr lang="en-GB" sz="3600" i="1" spc="-80" dirty="0">
                    <a:latin typeface="Trebuchet MS"/>
                    <a:cs typeface="Trebuchet MS"/>
                  </a:rPr>
                  <a:t>i </a:t>
                </a:r>
                <a:r>
                  <a:rPr lang="en-GB" sz="3600" spc="-15" dirty="0">
                    <a:latin typeface="Tahoma"/>
                    <a:cs typeface="Tahoma"/>
                  </a:rPr>
                  <a:t>th </a:t>
                </a:r>
                <a:r>
                  <a:rPr lang="en-GB" sz="3600" spc="-25" dirty="0">
                    <a:latin typeface="Tahoma"/>
                    <a:cs typeface="Tahoma"/>
                  </a:rPr>
                  <a:t>training </a:t>
                </a:r>
                <a:r>
                  <a:rPr lang="en-GB" sz="3600" spc="-55" dirty="0">
                    <a:latin typeface="Tahoma"/>
                    <a:cs typeface="Tahoma"/>
                  </a:rPr>
                  <a:t>sample, </a:t>
                </a:r>
                <a:r>
                  <a:rPr lang="en-GB" sz="3600" spc="-50" dirty="0">
                    <a:latin typeface="Tahoma"/>
                    <a:cs typeface="Tahoma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3600" i="1" spc="-4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accPr>
                      <m:e>
                        <m:r>
                          <a:rPr lang="ar-AE" sz="3600" i="1" spc="-4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𝑦</m:t>
                        </m:r>
                      </m:e>
                    </m:acc>
                    <m:r>
                      <a:rPr lang="ar-AE" sz="3600" i="1" spc="-45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GB" sz="3600" spc="-187" baseline="27777" dirty="0">
                    <a:latin typeface="Arial"/>
                    <a:cs typeface="Arial"/>
                  </a:rPr>
                  <a:t>(</a:t>
                </a:r>
                <a:r>
                  <a:rPr lang="en-GB" sz="3600" i="1" spc="-187" baseline="27777" dirty="0">
                    <a:latin typeface="Lucida Sans"/>
                    <a:cs typeface="Lucida Sans"/>
                  </a:rPr>
                  <a:t>i </a:t>
                </a:r>
                <a:r>
                  <a:rPr lang="en-GB" sz="3600" spc="82" baseline="27777" dirty="0">
                    <a:latin typeface="Arial"/>
                    <a:cs typeface="Arial"/>
                  </a:rPr>
                  <a:t>) </a:t>
                </a:r>
                <a:r>
                  <a:rPr lang="en-GB" sz="3600" spc="-35" dirty="0">
                    <a:latin typeface="Tahoma"/>
                    <a:cs typeface="Tahoma"/>
                  </a:rPr>
                  <a:t>is </a:t>
                </a:r>
                <a:r>
                  <a:rPr lang="en-GB" sz="3600" spc="-40" dirty="0">
                    <a:latin typeface="Tahoma"/>
                    <a:cs typeface="Tahoma"/>
                  </a:rPr>
                  <a:t>the  </a:t>
                </a:r>
                <a:r>
                  <a:rPr lang="en-GB" sz="3600" spc="-45" dirty="0">
                    <a:latin typeface="Tahoma"/>
                    <a:cs typeface="Tahoma"/>
                  </a:rPr>
                  <a:t>predicted class</a:t>
                </a:r>
                <a:r>
                  <a:rPr lang="en-GB" sz="3600" spc="75" dirty="0">
                    <a:latin typeface="Tahoma"/>
                    <a:cs typeface="Tahoma"/>
                  </a:rPr>
                  <a:t> </a:t>
                </a:r>
                <a:r>
                  <a:rPr lang="en-GB" sz="3600" spc="-35" dirty="0">
                    <a:latin typeface="Tahoma"/>
                    <a:cs typeface="Tahoma"/>
                  </a:rPr>
                  <a:t>label.</a:t>
                </a:r>
                <a:endParaRPr sz="36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6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22" y="5038630"/>
                <a:ext cx="11142577" cy="1718868"/>
              </a:xfrm>
              <a:prstGeom prst="rect">
                <a:avLst/>
              </a:prstGeom>
              <a:blipFill rotWithShape="0">
                <a:blip r:embed="rId4"/>
                <a:stretch>
                  <a:fillRect l="-2352" t="-9574" b="-120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40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Rule Examples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838200" y="1738975"/>
            <a:ext cx="10121009" cy="521937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Correct </a:t>
            </a: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prediction,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sz="3200" spc="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60" dirty="0">
                <a:latin typeface="Arial" panose="020B0604020202020204" pitchFamily="34" charset="0"/>
                <a:cs typeface="Arial" panose="020B0604020202020204" pitchFamily="34" charset="0"/>
              </a:rPr>
              <a:t>unchanged</a:t>
            </a:r>
            <a:r>
              <a:rPr lang="en-GB" sz="3200" spc="-6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2701705" y="2445571"/>
                <a:ext cx="6360122" cy="69416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657860" algn="l"/>
                    <a:tab pos="1555115" algn="l"/>
                  </a:tabLst>
                </a:pPr>
                <a:r>
                  <a:rPr lang="en-GB" sz="3200" spc="75" dirty="0">
                    <a:latin typeface="Tahoma"/>
                    <a:cs typeface="Tahoma"/>
                  </a:rPr>
                  <a:t>∆</a:t>
                </a:r>
                <a:r>
                  <a:rPr lang="en-GB" sz="3200" i="1" spc="75" dirty="0">
                    <a:latin typeface="Trebuchet MS"/>
                    <a:cs typeface="Trebuchet MS"/>
                  </a:rPr>
                  <a:t>w</a:t>
                </a:r>
                <a:r>
                  <a:rPr lang="en-GB" sz="3200" i="1" spc="75" baseline="-25000" dirty="0">
                    <a:latin typeface="Trebuchet MS"/>
                    <a:cs typeface="Trebuchet MS"/>
                  </a:rPr>
                  <a:t>j</a:t>
                </a:r>
                <a:r>
                  <a:rPr lang="en-GB" sz="3200" i="1" spc="310" dirty="0">
                    <a:latin typeface="Trebuchet MS"/>
                    <a:cs typeface="Trebuchet MS"/>
                  </a:rPr>
                  <a:t> </a:t>
                </a:r>
                <a:r>
                  <a:rPr lang="en-GB" sz="3200" spc="40" dirty="0">
                    <a:latin typeface="Tahoma"/>
                    <a:cs typeface="Tahoma"/>
                  </a:rPr>
                  <a:t>=</a:t>
                </a:r>
                <a:r>
                  <a:rPr lang="en-GB" sz="3200" spc="-40" dirty="0">
                    <a:latin typeface="Tahoma"/>
                    <a:cs typeface="Tahoma"/>
                  </a:rPr>
                  <a:t> </a:t>
                </a:r>
                <a:r>
                  <a:rPr lang="el-GR" sz="3200" i="1" spc="-70" dirty="0">
                    <a:latin typeface="Arial"/>
                    <a:cs typeface="Arial"/>
                  </a:rPr>
                  <a:t>η	(</a:t>
                </a:r>
                <a:r>
                  <a:rPr lang="el-GR" sz="3200" i="1" spc="35" dirty="0">
                    <a:latin typeface="Mathcad UniMath Prime"/>
                    <a:cs typeface="Mathcad UniMath Prime"/>
                  </a:rPr>
                  <a:t>− </a:t>
                </a:r>
                <a:r>
                  <a:rPr lang="el-GR" sz="3200" spc="-60" dirty="0">
                    <a:latin typeface="Tahoma"/>
                    <a:cs typeface="Tahoma"/>
                  </a:rPr>
                  <a:t>1 </a:t>
                </a:r>
                <a:r>
                  <a:rPr lang="el-GR" sz="3200" i="1" spc="35" dirty="0">
                    <a:latin typeface="Mathcad UniMath Prime"/>
                    <a:cs typeface="Mathcad UniMath Prime"/>
                  </a:rPr>
                  <a:t>−</a:t>
                </a:r>
                <a:r>
                  <a:rPr lang="el-GR" sz="3200" i="1" spc="-90" dirty="0">
                    <a:latin typeface="Mathcad UniMath Prime"/>
                    <a:cs typeface="Mathcad UniMath Prime"/>
                  </a:rPr>
                  <a:t> </a:t>
                </a:r>
                <a:r>
                  <a:rPr lang="el-GR" sz="3200" i="1" spc="-10" dirty="0">
                    <a:latin typeface="Mathcad UniMath Prime"/>
                    <a:cs typeface="Mathcad UniMath Prime"/>
                  </a:rPr>
                  <a:t>−</a:t>
                </a:r>
                <a:r>
                  <a:rPr lang="el-GR" sz="3200" spc="-10" dirty="0">
                    <a:latin typeface="Tahoma"/>
                    <a:cs typeface="Tahoma"/>
                  </a:rPr>
                  <a:t>1)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b="0" i="0" spc="-10" smtClean="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b="0" i="1" spc="-10" smtClean="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b="0" i="1" spc="-10" smtClean="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b="0" i="1" spc="-10" smtClean="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b="0" i="1" spc="-10" smtClean="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sz="3200" i="1" spc="-50" dirty="0">
                    <a:latin typeface="Trebuchet MS"/>
                    <a:cs typeface="Trebuchet MS"/>
                  </a:rPr>
                  <a:t>  </a:t>
                </a:r>
                <a:r>
                  <a:rPr lang="en-GB" sz="3200" spc="40" dirty="0">
                    <a:latin typeface="Tahoma"/>
                    <a:cs typeface="Tahoma"/>
                  </a:rPr>
                  <a:t>=</a:t>
                </a:r>
                <a:r>
                  <a:rPr lang="en-GB" sz="3200" spc="-110" dirty="0">
                    <a:latin typeface="Tahoma"/>
                    <a:cs typeface="Tahoma"/>
                  </a:rPr>
                  <a:t> </a:t>
                </a:r>
                <a:r>
                  <a:rPr lang="en-GB" sz="3200" spc="-60" dirty="0">
                    <a:latin typeface="Tahoma"/>
                    <a:cs typeface="Tahoma"/>
                  </a:rPr>
                  <a:t>0</a:t>
                </a:r>
                <a:endParaRPr sz="32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05" y="2445571"/>
                <a:ext cx="6360122" cy="694164"/>
              </a:xfrm>
              <a:prstGeom prst="rect">
                <a:avLst/>
              </a:prstGeom>
              <a:blipFill rotWithShape="0">
                <a:blip r:embed="rId3"/>
                <a:stretch>
                  <a:fillRect l="-3640" t="-3509" b="-25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3"/>
              <p:cNvSpPr txBox="1"/>
              <p:nvPr/>
            </p:nvSpPr>
            <p:spPr>
              <a:xfrm>
                <a:off x="2701705" y="3325460"/>
                <a:ext cx="5372936" cy="69416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1277620" algn="l"/>
                  </a:tabLst>
                </a:pPr>
                <a:r>
                  <a:rPr lang="en-GB" sz="3200" spc="75" dirty="0">
                    <a:latin typeface="Tahoma"/>
                    <a:cs typeface="Tahoma"/>
                  </a:rPr>
                  <a:t>∆</a:t>
                </a:r>
                <a:r>
                  <a:rPr lang="en-GB" sz="3200" i="1" spc="75" dirty="0">
                    <a:latin typeface="Trebuchet MS"/>
                    <a:cs typeface="Trebuchet MS"/>
                  </a:rPr>
                  <a:t>w</a:t>
                </a:r>
                <a:r>
                  <a:rPr lang="en-GB" sz="3200" i="1" spc="75" baseline="-25000" dirty="0">
                    <a:latin typeface="Trebuchet MS"/>
                    <a:cs typeface="Trebuchet MS"/>
                  </a:rPr>
                  <a:t>j</a:t>
                </a:r>
                <a:r>
                  <a:rPr lang="en-GB" sz="3200" i="1" spc="75" dirty="0">
                    <a:latin typeface="Trebuchet MS"/>
                    <a:cs typeface="Trebuchet MS"/>
                  </a:rPr>
                  <a:t> </a:t>
                </a:r>
                <a:r>
                  <a:rPr lang="en-GB" sz="3200" spc="40" dirty="0">
                    <a:latin typeface="Tahoma"/>
                    <a:cs typeface="Tahoma"/>
                  </a:rPr>
                  <a:t>= </a:t>
                </a:r>
                <a:r>
                  <a:rPr lang="el-GR" sz="3200" i="1" spc="-70" dirty="0">
                    <a:latin typeface="Arial"/>
                    <a:cs typeface="Arial"/>
                  </a:rPr>
                  <a:t>η  ( </a:t>
                </a:r>
                <a:r>
                  <a:rPr lang="el-GR" sz="3200" spc="-60" dirty="0">
                    <a:latin typeface="Tahoma"/>
                    <a:cs typeface="Tahoma"/>
                  </a:rPr>
                  <a:t>1 </a:t>
                </a:r>
                <a:r>
                  <a:rPr lang="el-GR" sz="3200" i="1" spc="35" dirty="0">
                    <a:latin typeface="Mathcad UniMath Prime"/>
                    <a:cs typeface="Mathcad UniMath Prime"/>
                  </a:rPr>
                  <a:t>−</a:t>
                </a:r>
                <a:r>
                  <a:rPr lang="el-GR" sz="3200" i="1" spc="250" dirty="0">
                    <a:latin typeface="Mathcad UniMath Prime"/>
                    <a:cs typeface="Mathcad UniMath Prime"/>
                  </a:rPr>
                  <a:t> </a:t>
                </a:r>
                <a:r>
                  <a:rPr lang="el-GR" sz="3200" spc="-60" dirty="0">
                    <a:latin typeface="Tahoma"/>
                    <a:cs typeface="Tahoma"/>
                  </a:rPr>
                  <a:t>1)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  <m:r>
                      <a:rPr lang="ar-AE" sz="3200" b="0" i="1" spc="-10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GB" sz="3200" b="0" i="1" spc="-10" smtClean="0">
                        <a:latin typeface="Cambria Math" panose="02040503050406030204" pitchFamily="18" charset="0"/>
                        <a:cs typeface="Tahoma"/>
                      </a:rPr>
                      <m:t>    =</m:t>
                    </m:r>
                    <m:r>
                      <a:rPr lang="en-GB" sz="3200" b="0" i="0" spc="-10" smtClean="0">
                        <a:latin typeface="Cambria Math" panose="02040503050406030204" pitchFamily="18" charset="0"/>
                        <a:cs typeface="Tahoma"/>
                      </a:rPr>
                      <m:t>0</m:t>
                    </m:r>
                  </m:oMath>
                </a14:m>
                <a:endParaRPr sz="32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05" y="3325460"/>
                <a:ext cx="5372936" cy="694164"/>
              </a:xfrm>
              <a:prstGeom prst="rect">
                <a:avLst/>
              </a:prstGeom>
              <a:blipFill rotWithShape="0">
                <a:blip r:embed="rId4"/>
                <a:stretch>
                  <a:fillRect l="-4308" t="-4425" b="-256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0487" y="4552315"/>
            <a:ext cx="30044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Consider a Training instance	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0 1 =&gt; -1</a:t>
            </a:r>
          </a:p>
          <a:p>
            <a:pPr lvl="1"/>
            <a:endParaRPr lang="en-US" sz="2800" dirty="0"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6172" y="4983203"/>
            <a:ext cx="134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-0.05</a:t>
            </a:r>
          </a:p>
          <a:p>
            <a:r>
              <a:rPr lang="en-GB" sz="2800" dirty="0"/>
              <a:t>0.02</a:t>
            </a:r>
          </a:p>
          <a:p>
            <a:r>
              <a:rPr lang="en-GB" sz="2800" dirty="0"/>
              <a:t>0.04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22057" y="5000563"/>
            <a:ext cx="126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1</a:t>
            </a:r>
            <a:r>
              <a:rPr lang="en-GB" sz="2800" dirty="0"/>
              <a:t> 0 1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1717" y="5029201"/>
            <a:ext cx="41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</a:t>
            </a:r>
          </a:p>
        </p:txBody>
      </p:sp>
      <p:sp>
        <p:nvSpPr>
          <p:cNvPr id="14" name="Double Bracket 13"/>
          <p:cNvSpPr/>
          <p:nvPr/>
        </p:nvSpPr>
        <p:spPr>
          <a:xfrm>
            <a:off x="4002061" y="5000563"/>
            <a:ext cx="1165226" cy="551858"/>
          </a:xfrm>
          <a:prstGeom prst="bracketPair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Double Bracket 14"/>
          <p:cNvSpPr/>
          <p:nvPr/>
        </p:nvSpPr>
        <p:spPr>
          <a:xfrm>
            <a:off x="5969254" y="4983202"/>
            <a:ext cx="1120975" cy="1384995"/>
          </a:xfrm>
          <a:prstGeom prst="bracketPair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TextBox 15"/>
          <p:cNvSpPr txBox="1"/>
          <p:nvPr/>
        </p:nvSpPr>
        <p:spPr>
          <a:xfrm>
            <a:off x="7090230" y="5029201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= -0.01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8876608" y="3423699"/>
            <a:ext cx="2836218" cy="1576864"/>
          </a:xfrm>
          <a:prstGeom prst="wedgeRectCallout">
            <a:avLst>
              <a:gd name="adj1" fmla="val -85313"/>
              <a:gd name="adj2" fmla="val 468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Since -0.01 &lt;0 the prediction is -1</a:t>
            </a:r>
          </a:p>
          <a:p>
            <a:pPr algn="ctr"/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u="sng" dirty="0"/>
              <a:t>CORRECT</a:t>
            </a:r>
            <a:r>
              <a:rPr lang="en-GB" dirty="0"/>
              <a:t> prediction</a:t>
            </a:r>
          </a:p>
          <a:p>
            <a:pPr algn="ctr"/>
            <a:endParaRPr lang="en-GB" u="sng" dirty="0"/>
          </a:p>
          <a:p>
            <a:pPr algn="ctr"/>
            <a:r>
              <a:rPr lang="en-GB" dirty="0"/>
              <a:t>So (-1 - -1 )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0108" y="4436983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weights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21453" y="4505981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44671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Rule Examples</a:t>
            </a:r>
          </a:p>
        </p:txBody>
      </p:sp>
      <p:sp>
        <p:nvSpPr>
          <p:cNvPr id="7" name="object 14"/>
          <p:cNvSpPr txBox="1"/>
          <p:nvPr/>
        </p:nvSpPr>
        <p:spPr>
          <a:xfrm>
            <a:off x="646839" y="1577461"/>
            <a:ext cx="11545161" cy="10214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Wrong </a:t>
            </a: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prediction,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weights </a:t>
            </a:r>
            <a:r>
              <a:rPr sz="3200" spc="-60" dirty="0">
                <a:latin typeface="Arial" panose="020B0604020202020204" pitchFamily="34" charset="0"/>
                <a:cs typeface="Arial" panose="020B0604020202020204" pitchFamily="34" charset="0"/>
              </a:rPr>
              <a:t>pushed towards </a:t>
            </a: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3200" spc="-50" dirty="0">
                <a:latin typeface="Arial" panose="020B0604020202020204" pitchFamily="34" charset="0"/>
                <a:cs typeface="Arial" panose="020B0604020202020204" pitchFamily="34" charset="0"/>
              </a:rPr>
              <a:t>negative 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9"/>
              <p:cNvSpPr txBox="1"/>
              <p:nvPr/>
            </p:nvSpPr>
            <p:spPr>
              <a:xfrm>
                <a:off x="1439223" y="2674751"/>
                <a:ext cx="8389109" cy="69416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1385570" algn="l"/>
                  </a:tabLst>
                </a:pPr>
                <a:r>
                  <a:rPr sz="3200" spc="75" dirty="0">
                    <a:latin typeface="Tahoma"/>
                    <a:cs typeface="Tahoma"/>
                  </a:rPr>
                  <a:t>∆</a:t>
                </a:r>
                <a:r>
                  <a:rPr sz="3200" i="1" spc="75" dirty="0">
                    <a:latin typeface="Trebuchet MS"/>
                    <a:cs typeface="Trebuchet MS"/>
                  </a:rPr>
                  <a:t>w </a:t>
                </a:r>
                <a:r>
                  <a:rPr sz="3200" spc="40" dirty="0">
                    <a:latin typeface="Tahoma"/>
                    <a:cs typeface="Tahoma"/>
                  </a:rPr>
                  <a:t>= </a:t>
                </a:r>
                <a:r>
                  <a:rPr sz="3200" i="1" spc="-70" dirty="0">
                    <a:latin typeface="Arial"/>
                    <a:cs typeface="Arial"/>
                  </a:rPr>
                  <a:t>η </a:t>
                </a:r>
                <a:r>
                  <a:rPr lang="en-GB" sz="3200" i="1" spc="-70" dirty="0">
                    <a:latin typeface="Arial"/>
                    <a:cs typeface="Arial"/>
                  </a:rPr>
                  <a:t>(</a:t>
                </a:r>
                <a:r>
                  <a:rPr sz="3200" i="1" spc="-70" dirty="0">
                    <a:latin typeface="Arial"/>
                    <a:cs typeface="Arial"/>
                  </a:rPr>
                  <a:t>  </a:t>
                </a:r>
                <a:r>
                  <a:rPr sz="3200" spc="-60" dirty="0">
                    <a:latin typeface="Tahoma"/>
                    <a:cs typeface="Tahoma"/>
                  </a:rPr>
                  <a:t>1 </a:t>
                </a:r>
                <a:r>
                  <a:rPr sz="3200" i="1" spc="35" dirty="0">
                    <a:latin typeface="Mathcad UniMath Prime"/>
                    <a:cs typeface="Mathcad UniMath Prime"/>
                  </a:rPr>
                  <a:t>−</a:t>
                </a:r>
                <a:r>
                  <a:rPr sz="3200" i="1" spc="250" dirty="0">
                    <a:latin typeface="Mathcad UniMath Prime"/>
                    <a:cs typeface="Mathcad UniMath Prime"/>
                  </a:rPr>
                  <a:t> </a:t>
                </a:r>
                <a:r>
                  <a:rPr sz="3200" i="1" spc="-10" dirty="0">
                    <a:latin typeface="Mathcad UniMath Prime"/>
                    <a:cs typeface="Mathcad UniMath Prime"/>
                  </a:rPr>
                  <a:t>−</a:t>
                </a:r>
                <a:r>
                  <a:rPr sz="3200" spc="-10" dirty="0">
                    <a:latin typeface="Tahoma"/>
                    <a:cs typeface="Tahoma"/>
                  </a:rPr>
                  <a:t>1</a:t>
                </a:r>
                <a:r>
                  <a:rPr lang="en-GB" sz="3200" spc="-10" dirty="0">
                    <a:latin typeface="Tahoma"/>
                    <a:cs typeface="Tahoma"/>
                  </a:rPr>
                  <a:t>)</a:t>
                </a:r>
                <a:r>
                  <a:rPr sz="3200" spc="-10" dirty="0"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r>
                  <a:rPr sz="3200" spc="40" dirty="0">
                    <a:latin typeface="Tahoma"/>
                    <a:cs typeface="Tahoma"/>
                  </a:rPr>
                  <a:t>=</a:t>
                </a:r>
                <a:r>
                  <a:rPr sz="3200" spc="-105" dirty="0">
                    <a:latin typeface="Tahoma"/>
                    <a:cs typeface="Tahoma"/>
                  </a:rPr>
                  <a:t> </a:t>
                </a:r>
                <a:r>
                  <a:rPr sz="3200" i="1" spc="-30" dirty="0">
                    <a:latin typeface="Arial"/>
                    <a:cs typeface="Arial"/>
                  </a:rPr>
                  <a:t>η</a:t>
                </a:r>
                <a:r>
                  <a:rPr sz="3200" spc="-30" dirty="0">
                    <a:latin typeface="Tahoma"/>
                    <a:cs typeface="Tahoma"/>
                  </a:rPr>
                  <a:t>(2)</a:t>
                </a:r>
                <a:r>
                  <a:rPr lang="ar-AE" sz="3200" spc="-1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endParaRPr sz="3200" dirty="0"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23" y="2674751"/>
                <a:ext cx="8389109" cy="694164"/>
              </a:xfrm>
              <a:prstGeom prst="rect">
                <a:avLst/>
              </a:prstGeom>
              <a:blipFill rotWithShape="0">
                <a:blip r:embed="rId3"/>
                <a:stretch>
                  <a:fillRect l="-2762" t="-4386" b="-24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5"/>
              <p:cNvSpPr txBox="1"/>
              <p:nvPr/>
            </p:nvSpPr>
            <p:spPr>
              <a:xfrm>
                <a:off x="1354552" y="3284513"/>
                <a:ext cx="9153843" cy="69416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657860" algn="l"/>
                    <a:tab pos="1447165" algn="l"/>
                  </a:tabLst>
                </a:pPr>
                <a:r>
                  <a:rPr sz="3200" spc="75" dirty="0">
                    <a:latin typeface="Tahoma"/>
                    <a:cs typeface="Tahoma"/>
                  </a:rPr>
                  <a:t>∆</a:t>
                </a:r>
                <a:r>
                  <a:rPr sz="3200" i="1" spc="75" dirty="0">
                    <a:latin typeface="Trebuchet MS"/>
                    <a:cs typeface="Trebuchet MS"/>
                  </a:rPr>
                  <a:t>w</a:t>
                </a:r>
                <a:r>
                  <a:rPr sz="3200" i="1" spc="310" dirty="0">
                    <a:latin typeface="Trebuchet MS"/>
                    <a:cs typeface="Trebuchet MS"/>
                  </a:rPr>
                  <a:t> </a:t>
                </a:r>
                <a:r>
                  <a:rPr sz="3200" spc="40" dirty="0">
                    <a:latin typeface="Tahoma"/>
                    <a:cs typeface="Tahoma"/>
                  </a:rPr>
                  <a:t>=</a:t>
                </a:r>
                <a:r>
                  <a:rPr sz="3200" spc="-40" dirty="0">
                    <a:latin typeface="Tahoma"/>
                    <a:cs typeface="Tahoma"/>
                  </a:rPr>
                  <a:t> </a:t>
                </a:r>
                <a:r>
                  <a:rPr sz="3200" i="1" spc="-70" dirty="0">
                    <a:latin typeface="Arial"/>
                    <a:cs typeface="Arial"/>
                  </a:rPr>
                  <a:t>η	</a:t>
                </a:r>
                <a:r>
                  <a:rPr lang="en-GB" sz="3200" i="1" spc="-70" dirty="0">
                    <a:latin typeface="Arial"/>
                    <a:cs typeface="Arial"/>
                  </a:rPr>
                  <a:t>(</a:t>
                </a:r>
                <a:r>
                  <a:rPr sz="3200" i="1" spc="35" dirty="0">
                    <a:latin typeface="Mathcad UniMath Prime"/>
                    <a:cs typeface="Mathcad UniMath Prime"/>
                  </a:rPr>
                  <a:t>− </a:t>
                </a:r>
                <a:r>
                  <a:rPr sz="3200" spc="-60" dirty="0">
                    <a:latin typeface="Tahoma"/>
                    <a:cs typeface="Tahoma"/>
                  </a:rPr>
                  <a:t>1 </a:t>
                </a:r>
                <a:r>
                  <a:rPr sz="3200" i="1" spc="35" dirty="0">
                    <a:latin typeface="Mathcad UniMath Prime"/>
                    <a:cs typeface="Mathcad UniMath Prime"/>
                  </a:rPr>
                  <a:t>−</a:t>
                </a:r>
                <a:r>
                  <a:rPr sz="3200" i="1" spc="-95" dirty="0">
                    <a:latin typeface="Mathcad UniMath Prime"/>
                    <a:cs typeface="Mathcad UniMath Prime"/>
                  </a:rPr>
                  <a:t> </a:t>
                </a:r>
                <a:r>
                  <a:rPr sz="3200" spc="-60" dirty="0">
                    <a:latin typeface="Tahoma"/>
                    <a:cs typeface="Tahoma"/>
                  </a:rPr>
                  <a:t>1 </a:t>
                </a:r>
                <a:r>
                  <a:rPr lang="en-GB" sz="3200" spc="-60" dirty="0">
                    <a:latin typeface="Tahoma"/>
                    <a:cs typeface="Tahoma"/>
                  </a:rPr>
                  <a:t>)</a:t>
                </a:r>
                <a:r>
                  <a:rPr sz="3200" spc="175" dirty="0"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sz="3200" spc="40" dirty="0">
                    <a:latin typeface="Tahoma"/>
                    <a:cs typeface="Tahoma"/>
                  </a:rPr>
                  <a:t> </a:t>
                </a:r>
                <a:r>
                  <a:rPr sz="3200" spc="40" dirty="0">
                    <a:latin typeface="Tahoma"/>
                    <a:cs typeface="Tahoma"/>
                  </a:rPr>
                  <a:t>=</a:t>
                </a:r>
                <a:r>
                  <a:rPr sz="3200" spc="-95" dirty="0">
                    <a:latin typeface="Tahoma"/>
                    <a:cs typeface="Tahoma"/>
                  </a:rPr>
                  <a:t> </a:t>
                </a:r>
                <a:r>
                  <a:rPr sz="3200" i="1" spc="-20" dirty="0">
                    <a:latin typeface="Arial"/>
                    <a:cs typeface="Arial"/>
                  </a:rPr>
                  <a:t>η</a:t>
                </a:r>
                <a:r>
                  <a:rPr sz="3200" spc="-20" dirty="0">
                    <a:latin typeface="Tahoma"/>
                    <a:cs typeface="Tahoma"/>
                  </a:rPr>
                  <a:t>(</a:t>
                </a:r>
                <a:r>
                  <a:rPr sz="3200" i="1" spc="-20" dirty="0">
                    <a:latin typeface="Mathcad UniMath Prime"/>
                    <a:cs typeface="Mathcad UniMath Prime"/>
                  </a:rPr>
                  <a:t>−</a:t>
                </a:r>
                <a:r>
                  <a:rPr sz="3200" spc="-20" dirty="0">
                    <a:latin typeface="Tahoma"/>
                    <a:cs typeface="Tahoma"/>
                  </a:rPr>
                  <a:t>2)</a:t>
                </a:r>
                <a:r>
                  <a:rPr lang="ar-AE" sz="3200" spc="-1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endParaRPr sz="3200" dirty="0"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52" y="3284513"/>
                <a:ext cx="9153843" cy="694164"/>
              </a:xfrm>
              <a:prstGeom prst="rect">
                <a:avLst/>
              </a:prstGeom>
              <a:blipFill rotWithShape="0">
                <a:blip r:embed="rId4"/>
                <a:stretch>
                  <a:fillRect l="-2530" t="-4386" b="-24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40487" y="4552315"/>
            <a:ext cx="30044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Consider a Training instance	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0 1 =&gt; -1</a:t>
            </a:r>
          </a:p>
          <a:p>
            <a:pPr lvl="1"/>
            <a:endParaRPr lang="en-US" sz="2800" dirty="0"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6172" y="4983203"/>
            <a:ext cx="134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-0.02</a:t>
            </a:r>
          </a:p>
          <a:p>
            <a:r>
              <a:rPr lang="en-GB" sz="2800" dirty="0"/>
              <a:t>0.02</a:t>
            </a:r>
          </a:p>
          <a:p>
            <a:r>
              <a:rPr lang="en-GB" sz="2800" dirty="0"/>
              <a:t>0.04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2057" y="5000563"/>
            <a:ext cx="126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1</a:t>
            </a:r>
            <a:r>
              <a:rPr lang="en-GB" sz="2800" dirty="0"/>
              <a:t> 0 1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1717" y="5029201"/>
            <a:ext cx="41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</a:t>
            </a:r>
          </a:p>
        </p:txBody>
      </p:sp>
      <p:sp>
        <p:nvSpPr>
          <p:cNvPr id="16" name="Double Bracket 15"/>
          <p:cNvSpPr/>
          <p:nvPr/>
        </p:nvSpPr>
        <p:spPr>
          <a:xfrm>
            <a:off x="4002061" y="5000563"/>
            <a:ext cx="1165226" cy="551858"/>
          </a:xfrm>
          <a:prstGeom prst="bracketPair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Double Bracket 16"/>
          <p:cNvSpPr/>
          <p:nvPr/>
        </p:nvSpPr>
        <p:spPr>
          <a:xfrm>
            <a:off x="5969254" y="4983202"/>
            <a:ext cx="1120975" cy="1384995"/>
          </a:xfrm>
          <a:prstGeom prst="bracketPair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TextBox 17"/>
          <p:cNvSpPr txBox="1"/>
          <p:nvPr/>
        </p:nvSpPr>
        <p:spPr>
          <a:xfrm>
            <a:off x="7090230" y="5029201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= 0.02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8876608" y="3423699"/>
            <a:ext cx="2836218" cy="1576864"/>
          </a:xfrm>
          <a:prstGeom prst="wedgeRectCallout">
            <a:avLst>
              <a:gd name="adj1" fmla="val -85313"/>
              <a:gd name="adj2" fmla="val 468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Since 0.02 &gt;=0 the prediction is 1</a:t>
            </a:r>
          </a:p>
          <a:p>
            <a:pPr algn="ctr"/>
            <a:r>
              <a:rPr lang="en-GB" dirty="0"/>
              <a:t>IN</a:t>
            </a:r>
            <a:r>
              <a:rPr lang="en-GB" u="sng" dirty="0"/>
              <a:t>CORRECT</a:t>
            </a:r>
            <a:r>
              <a:rPr lang="en-GB" dirty="0"/>
              <a:t> prediction</a:t>
            </a:r>
          </a:p>
          <a:p>
            <a:pPr algn="ctr"/>
            <a:endParaRPr lang="en-GB" u="sng" dirty="0"/>
          </a:p>
          <a:p>
            <a:pPr algn="ctr"/>
            <a:r>
              <a:rPr lang="en-GB" dirty="0"/>
              <a:t>So (-1 - 1 ) = 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108" y="4436983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1453" y="4505981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98675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1760131"/>
            <a:ext cx="9535510" cy="3857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 Architecture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61965" y="3358055"/>
            <a:ext cx="7373190" cy="3591167"/>
            <a:chOff x="4861965" y="3358055"/>
            <a:chExt cx="7373190" cy="3591167"/>
          </a:xfrm>
        </p:grpSpPr>
        <p:grpSp>
          <p:nvGrpSpPr>
            <p:cNvPr id="12" name="Group 11"/>
            <p:cNvGrpSpPr/>
            <p:nvPr/>
          </p:nvGrpSpPr>
          <p:grpSpPr>
            <a:xfrm>
              <a:off x="4861965" y="3358055"/>
              <a:ext cx="7373190" cy="3500925"/>
              <a:chOff x="4861965" y="3358055"/>
              <a:chExt cx="7373190" cy="35009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61965" y="4855779"/>
                <a:ext cx="7330035" cy="2002221"/>
              </a:xfrm>
              <a:prstGeom prst="rect">
                <a:avLst/>
              </a:prstGeom>
              <a:noFill/>
              <a:ln w="1270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22572" y="5104654"/>
                <a:ext cx="3112583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az-Cyrl-AZ" sz="3600" i="1" spc="-79" dirty="0">
                    <a:latin typeface="Arial"/>
                    <a:cs typeface="Arial"/>
                  </a:rPr>
                  <a:t>Ф</a:t>
                </a:r>
                <a:r>
                  <a:rPr lang="az-Cyrl-AZ" sz="3600" spc="-79" dirty="0">
                    <a:latin typeface="Tahoma"/>
                    <a:cs typeface="Tahoma"/>
                  </a:rPr>
                  <a:t>(</a:t>
                </a:r>
                <a:r>
                  <a:rPr lang="en-GB" sz="3600" i="1" spc="-79" dirty="0">
                    <a:latin typeface="Trebuchet MS"/>
                    <a:cs typeface="Trebuchet MS"/>
                  </a:rPr>
                  <a:t>z</a:t>
                </a:r>
                <a:r>
                  <a:rPr lang="en-GB" sz="3600" dirty="0">
                    <a:latin typeface="Tahoma"/>
                    <a:cs typeface="Tahoma"/>
                  </a:rPr>
                  <a:t>)</a:t>
                </a:r>
              </a:p>
              <a:p>
                <a:r>
                  <a:rPr lang="en-GB" sz="3600" dirty="0">
                    <a:latin typeface="Tahoma"/>
                    <a:cs typeface="Tahoma"/>
                  </a:rPr>
                  <a:t>output a </a:t>
                </a:r>
              </a:p>
              <a:p>
                <a:r>
                  <a:rPr lang="en-GB" sz="3600" dirty="0">
                    <a:latin typeface="Tahoma"/>
                    <a:cs typeface="Tahoma"/>
                  </a:rPr>
                  <a:t>value+1 or -1 </a:t>
                </a:r>
                <a:endParaRPr lang="en-GB" sz="3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4861965" y="5318383"/>
                    <a:ext cx="1279838" cy="656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3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GB" sz="3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GB" sz="3600" b="1">
                              <a:latin typeface="Cambria Math" panose="02040503050406030204" pitchFamily="18" charset="0"/>
                            </a:rPr>
                            <m:t>𝐗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1965" y="5318383"/>
                    <a:ext cx="1279838" cy="65627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bject 9"/>
              <p:cNvSpPr txBox="1"/>
              <p:nvPr/>
            </p:nvSpPr>
            <p:spPr>
              <a:xfrm>
                <a:off x="6901145" y="5143173"/>
                <a:ext cx="2009581" cy="1287861"/>
              </a:xfrm>
              <a:prstGeom prst="rect">
                <a:avLst/>
              </a:prstGeom>
            </p:spPr>
            <p:txBody>
              <a:bodyPr vert="horz" wrap="square" lIns="0" tIns="101926" rIns="0" bIns="0" rtlCol="0">
                <a:spAutoFit/>
              </a:bodyPr>
              <a:lstStyle/>
              <a:p>
                <a:pPr marL="25168">
                  <a:spcBef>
                    <a:spcPts val="604"/>
                  </a:spcBef>
                  <a:tabLst>
                    <a:tab pos="741186" algn="l"/>
                  </a:tabLst>
                </a:pPr>
                <a:r>
                  <a:rPr lang="en-GB" sz="3600" spc="-10" dirty="0">
                    <a:latin typeface="Tahoma"/>
                    <a:cs typeface="Tahoma"/>
                  </a:rPr>
                  <a:t>if </a:t>
                </a:r>
                <a:r>
                  <a:rPr lang="en-GB" sz="3600" i="1" spc="-99" dirty="0">
                    <a:latin typeface="Trebuchet MS"/>
                    <a:cs typeface="Trebuchet MS"/>
                  </a:rPr>
                  <a:t>z</a:t>
                </a:r>
                <a:r>
                  <a:rPr lang="en-GB" sz="3600" spc="-99" dirty="0">
                    <a:latin typeface="Trebuchet MS"/>
                    <a:cs typeface="Trebuchet MS"/>
                  </a:rPr>
                  <a:t> </a:t>
                </a:r>
                <a:r>
                  <a:rPr lang="en-GB" sz="3600" spc="69" dirty="0">
                    <a:latin typeface="Mathcad UniMath Prime"/>
                    <a:cs typeface="Mathcad UniMath Prime"/>
                  </a:rPr>
                  <a:t>≥</a:t>
                </a:r>
                <a:r>
                  <a:rPr lang="en-GB" sz="3600" spc="-248" dirty="0">
                    <a:latin typeface="Mathcad UniMath Prime"/>
                    <a:cs typeface="Mathcad UniMath Prime"/>
                  </a:rPr>
                  <a:t> </a:t>
                </a:r>
                <a:r>
                  <a:rPr lang="en-GB" sz="3600" spc="-178" dirty="0">
                    <a:latin typeface="Arial"/>
                    <a:cs typeface="Arial"/>
                  </a:rPr>
                  <a:t>0</a:t>
                </a:r>
                <a:endParaRPr lang="en-GB" sz="3600" spc="-20" dirty="0">
                  <a:latin typeface="Tahoma"/>
                  <a:cs typeface="Tahoma"/>
                </a:endParaRPr>
              </a:p>
              <a:p>
                <a:pPr marL="25168">
                  <a:spcBef>
                    <a:spcPts val="604"/>
                  </a:spcBef>
                  <a:tabLst>
                    <a:tab pos="741186" algn="l"/>
                  </a:tabLst>
                </a:pPr>
                <a:r>
                  <a:rPr lang="en-GB" sz="3600" spc="-99" dirty="0">
                    <a:latin typeface="Tahoma"/>
                    <a:cs typeface="Tahoma"/>
                  </a:rPr>
                  <a:t>otherwise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369269" y="3358055"/>
                <a:ext cx="47297" cy="3499945"/>
              </a:xfrm>
              <a:prstGeom prst="line">
                <a:avLst/>
              </a:prstGeom>
              <a:ln w="635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8800367" y="3449277"/>
              <a:ext cx="47297" cy="3499945"/>
            </a:xfrm>
            <a:prstGeom prst="line">
              <a:avLst/>
            </a:prstGeom>
            <a:ln w="635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60486" y="1367522"/>
            <a:ext cx="2266493" cy="1486037"/>
            <a:chOff x="760486" y="1367522"/>
            <a:chExt cx="2266493" cy="1486037"/>
          </a:xfrm>
        </p:grpSpPr>
        <p:sp>
          <p:nvSpPr>
            <p:cNvPr id="14" name="Rectangle 13"/>
            <p:cNvSpPr/>
            <p:nvPr/>
          </p:nvSpPr>
          <p:spPr>
            <a:xfrm>
              <a:off x="760486" y="1403412"/>
              <a:ext cx="2266493" cy="1450147"/>
            </a:xfrm>
            <a:prstGeom prst="rect">
              <a:avLst/>
            </a:prstGeom>
            <a:noFill/>
            <a:ln w="1270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92181" y="1367522"/>
              <a:ext cx="11347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i="1" spc="-79" dirty="0">
                  <a:latin typeface="Arial"/>
                  <a:cs typeface="Arial"/>
                </a:rPr>
                <a:t>bias</a:t>
              </a:r>
              <a:r>
                <a:rPr lang="en-GB" sz="3600" dirty="0">
                  <a:latin typeface="Tahoma"/>
                  <a:cs typeface="Tahoma"/>
                </a:rPr>
                <a:t> </a:t>
              </a:r>
              <a:endParaRPr lang="en-GB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60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- ML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07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pc="5" dirty="0">
                <a:cs typeface="Calibri"/>
              </a:rPr>
              <a:t>In </a:t>
            </a:r>
            <a:r>
              <a:rPr lang="en-GB" spc="-5" dirty="0">
                <a:cs typeface="Calibri"/>
              </a:rPr>
              <a:t>1959, </a:t>
            </a:r>
            <a:r>
              <a:rPr lang="en-GB" spc="10" dirty="0">
                <a:cs typeface="Calibri"/>
              </a:rPr>
              <a:t>Arthur </a:t>
            </a:r>
            <a:r>
              <a:rPr lang="en-GB" dirty="0">
                <a:cs typeface="Calibri"/>
              </a:rPr>
              <a:t>Samuel </a:t>
            </a:r>
            <a:r>
              <a:rPr lang="en-GB" spc="-15" dirty="0">
                <a:cs typeface="Calibri"/>
              </a:rPr>
              <a:t>defined  </a:t>
            </a:r>
            <a:r>
              <a:rPr lang="en-GB" spc="-10" dirty="0">
                <a:cs typeface="Calibri"/>
              </a:rPr>
              <a:t>machine </a:t>
            </a:r>
            <a:r>
              <a:rPr lang="en-GB" spc="-20" dirty="0">
                <a:cs typeface="Calibri"/>
              </a:rPr>
              <a:t>learning </a:t>
            </a:r>
            <a:r>
              <a:rPr lang="en-GB" spc="-30" dirty="0">
                <a:cs typeface="Calibri"/>
              </a:rPr>
              <a:t>as </a:t>
            </a:r>
            <a:r>
              <a:rPr lang="en-GB" spc="-45" dirty="0">
                <a:cs typeface="Calibri"/>
              </a:rPr>
              <a:t>a </a:t>
            </a:r>
          </a:p>
          <a:p>
            <a:pPr marL="0" indent="0">
              <a:buNone/>
            </a:pPr>
            <a:r>
              <a:rPr lang="en-GB" spc="25" dirty="0">
                <a:cs typeface="Calibri"/>
              </a:rPr>
              <a:t>”</a:t>
            </a:r>
            <a:r>
              <a:rPr lang="en-GB" spc="2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Field </a:t>
            </a:r>
            <a:r>
              <a:rPr lang="en-GB" spc="-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of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study that </a:t>
            </a:r>
            <a:r>
              <a:rPr lang="en-GB" spc="-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gives  </a:t>
            </a:r>
            <a:r>
              <a:rPr lang="en-GB" spc="-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computers </a:t>
            </a:r>
            <a:r>
              <a:rPr lang="en-GB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the </a:t>
            </a:r>
            <a:r>
              <a:rPr lang="en-GB" spc="-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ability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to </a:t>
            </a:r>
            <a:r>
              <a:rPr lang="en-GB" spc="-2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learn </a:t>
            </a:r>
            <a:r>
              <a:rPr lang="en-GB" spc="-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without </a:t>
            </a:r>
            <a:r>
              <a:rPr lang="en-GB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being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explicitly  </a:t>
            </a:r>
            <a:r>
              <a:rPr lang="en-GB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programmed</a:t>
            </a:r>
            <a:r>
              <a:rPr lang="en-GB" spc="-10" dirty="0">
                <a:cs typeface="Calibri"/>
              </a:rPr>
              <a:t>”.</a:t>
            </a:r>
          </a:p>
          <a:p>
            <a:pPr marL="0" indent="0">
              <a:buNone/>
            </a:pPr>
            <a:endParaRPr lang="en-GB" spc="-10" dirty="0">
              <a:cs typeface="Calibri"/>
            </a:endParaRPr>
          </a:p>
          <a:p>
            <a:pPr marL="0" indent="0">
              <a:buNone/>
            </a:pPr>
            <a:r>
              <a:rPr lang="en-GB" spc="-10" dirty="0">
                <a:cs typeface="Calibri"/>
              </a:rPr>
              <a:t>Machine </a:t>
            </a:r>
            <a:r>
              <a:rPr lang="en-GB" spc="-20" dirty="0">
                <a:cs typeface="Calibri"/>
              </a:rPr>
              <a:t>learning </a:t>
            </a:r>
            <a:r>
              <a:rPr lang="en-GB" spc="-15" dirty="0">
                <a:cs typeface="Calibri"/>
              </a:rPr>
              <a:t>explores </a:t>
            </a:r>
            <a:r>
              <a:rPr lang="en-GB" spc="-10" dirty="0">
                <a:cs typeface="Calibri"/>
              </a:rPr>
              <a:t>the </a:t>
            </a:r>
            <a:r>
              <a:rPr lang="en-GB" dirty="0">
                <a:cs typeface="Calibri"/>
              </a:rPr>
              <a:t>study </a:t>
            </a:r>
            <a:r>
              <a:rPr lang="en-GB" spc="-20" dirty="0">
                <a:cs typeface="Calibri"/>
              </a:rPr>
              <a:t>and  </a:t>
            </a:r>
            <a:r>
              <a:rPr lang="en-GB" dirty="0">
                <a:cs typeface="Calibri"/>
              </a:rPr>
              <a:t>construction </a:t>
            </a:r>
            <a:r>
              <a:rPr lang="en-GB" spc="-15" dirty="0">
                <a:cs typeface="Calibri"/>
              </a:rPr>
              <a:t>of </a:t>
            </a:r>
            <a:r>
              <a:rPr lang="en-GB" spc="-10" dirty="0">
                <a:cs typeface="Calibri"/>
              </a:rPr>
              <a:t>algorithms </a:t>
            </a:r>
            <a:r>
              <a:rPr lang="en-GB" dirty="0">
                <a:cs typeface="Calibri"/>
              </a:rPr>
              <a:t>that </a:t>
            </a:r>
            <a:r>
              <a:rPr lang="en-GB" spc="-10" dirty="0">
                <a:cs typeface="Calibri"/>
              </a:rPr>
              <a:t>can </a:t>
            </a:r>
            <a:r>
              <a:rPr lang="en-GB" spc="-25" dirty="0">
                <a:cs typeface="Calibri"/>
              </a:rPr>
              <a:t>learn </a:t>
            </a:r>
            <a:r>
              <a:rPr lang="en-GB" spc="-10" dirty="0">
                <a:cs typeface="Calibri"/>
              </a:rPr>
              <a:t>from </a:t>
            </a:r>
            <a:r>
              <a:rPr lang="en-GB" spc="-20" dirty="0">
                <a:cs typeface="Calibri"/>
              </a:rPr>
              <a:t>and </a:t>
            </a:r>
            <a:r>
              <a:rPr lang="en-GB" spc="-25" dirty="0">
                <a:cs typeface="Calibri"/>
              </a:rPr>
              <a:t>make  </a:t>
            </a:r>
            <a:r>
              <a:rPr lang="en-GB" spc="-5" dirty="0">
                <a:cs typeface="Calibri"/>
              </a:rPr>
              <a:t>predictions </a:t>
            </a:r>
            <a:r>
              <a:rPr lang="en-GB" spc="-15" dirty="0">
                <a:cs typeface="Calibri"/>
              </a:rPr>
              <a:t>on</a:t>
            </a:r>
            <a:r>
              <a:rPr lang="en-GB" spc="-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data.</a:t>
            </a:r>
          </a:p>
          <a:p>
            <a:pPr marL="0" indent="0">
              <a:buNone/>
            </a:pPr>
            <a:endParaRPr lang="en-GB" spc="-10" dirty="0">
              <a:cs typeface="Calibri"/>
            </a:endParaRPr>
          </a:p>
          <a:p>
            <a:pPr marL="0" indent="0">
              <a:buNone/>
            </a:pPr>
            <a:endParaRPr lang="en-GB" spc="-10" dirty="0">
              <a:cs typeface="Calibri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60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 class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82" y="1459460"/>
            <a:ext cx="5554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perceptron(object):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821" y="2030496"/>
            <a:ext cx="10077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input_size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=0.01, epochs=50,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822" y="3244576"/>
            <a:ext cx="512512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net_input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x):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822" y="4059788"/>
            <a:ext cx="533992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activation(self, x):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822" y="4875000"/>
            <a:ext cx="491031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predict (self, x):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822" y="5690214"/>
            <a:ext cx="491031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train(self, X, t):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2FF52B6-6022-4353-8C59-8AA18B776B37}"/>
              </a:ext>
            </a:extLst>
          </p:cNvPr>
          <p:cNvSpPr/>
          <p:nvPr/>
        </p:nvSpPr>
        <p:spPr>
          <a:xfrm>
            <a:off x="6265257" y="3441986"/>
            <a:ext cx="5711941" cy="1998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85176-87FD-4A1C-8191-B6537A47E8CB}"/>
              </a:ext>
            </a:extLst>
          </p:cNvPr>
          <p:cNvSpPr/>
          <p:nvPr/>
        </p:nvSpPr>
        <p:spPr>
          <a:xfrm>
            <a:off x="11243438" y="4059788"/>
            <a:ext cx="838200" cy="37032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562C3F-08E4-41A7-99D8-C8B96C47319C}"/>
              </a:ext>
            </a:extLst>
          </p:cNvPr>
          <p:cNvSpPr/>
          <p:nvPr/>
        </p:nvSpPr>
        <p:spPr>
          <a:xfrm>
            <a:off x="8558045" y="4594016"/>
            <a:ext cx="838200" cy="37032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81DDC-7FDE-4F67-B156-D619EA0285E5}"/>
              </a:ext>
            </a:extLst>
          </p:cNvPr>
          <p:cNvSpPr/>
          <p:nvPr/>
        </p:nvSpPr>
        <p:spPr>
          <a:xfrm>
            <a:off x="9949559" y="4594016"/>
            <a:ext cx="838200" cy="37032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A15478-F999-4948-A499-058F5CB9B02F}"/>
              </a:ext>
            </a:extLst>
          </p:cNvPr>
          <p:cNvSpPr/>
          <p:nvPr/>
        </p:nvSpPr>
        <p:spPr>
          <a:xfrm>
            <a:off x="7662042" y="3112778"/>
            <a:ext cx="3373820" cy="94701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2271144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687354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351977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4276976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4693188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838200" y="1602803"/>
            <a:ext cx="10244959" cy="535428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482368" indent="-457200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3200" spc="-119" dirty="0">
                <a:latin typeface="Arial" panose="020B0604020202020204" pitchFamily="34" charset="0"/>
                <a:cs typeface="Arial" panose="020B0604020202020204" pitchFamily="34" charset="0"/>
              </a:rPr>
              <a:t>Convergence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guaranteed</a:t>
            </a:r>
            <a:r>
              <a:rPr sz="3200" spc="1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3057862">
              <a:lnSpc>
                <a:spcPct val="125299"/>
              </a:lnSpc>
            </a:pP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sz="3200" spc="-119" dirty="0">
                <a:latin typeface="Arial" panose="020B0604020202020204" pitchFamily="34" charset="0"/>
                <a:cs typeface="Arial" panose="020B0604020202020204" pitchFamily="34" charset="0"/>
              </a:rPr>
              <a:t>classess </a:t>
            </a:r>
            <a:r>
              <a:rPr sz="3200" u="sng" spc="-69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linearly </a:t>
            </a:r>
            <a:r>
              <a:rPr sz="3200" u="sng" spc="-119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separable 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Learning rate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200" spc="-59" dirty="0">
                <a:latin typeface="Arial" panose="020B0604020202020204" pitchFamily="34" charset="0"/>
                <a:cs typeface="Arial" panose="020B0604020202020204" pitchFamily="34" charset="0"/>
              </a:rPr>
              <a:t>sufficiently</a:t>
            </a:r>
            <a:r>
              <a:rPr sz="3200" spc="2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368" indent="-457200">
              <a:spcBef>
                <a:spcPts val="662"/>
              </a:spcBef>
              <a:buFont typeface="Arial" panose="020B0604020202020204" pitchFamily="34" charset="0"/>
              <a:buChar char="•"/>
            </a:pPr>
            <a:r>
              <a:rPr sz="3200" spc="-129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classes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cannot </a:t>
            </a:r>
            <a:r>
              <a:rPr sz="3200" spc="-119" dirty="0">
                <a:latin typeface="Arial" panose="020B0604020202020204" pitchFamily="34" charset="0"/>
                <a:cs typeface="Arial" panose="020B0604020202020204" pitchFamily="34" charset="0"/>
              </a:rPr>
              <a:t>be seprated: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200082">
              <a:lnSpc>
                <a:spcPct val="102600"/>
              </a:lnSpc>
              <a:spcBef>
                <a:spcPts val="585"/>
              </a:spcBef>
            </a:pPr>
            <a:r>
              <a:rPr sz="3200" spc="-59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89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sz="3200" spc="-99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200" spc="-139" dirty="0">
                <a:latin typeface="Arial" panose="020B0604020202020204" pitchFamily="34" charset="0"/>
                <a:cs typeface="Arial" panose="020B0604020202020204" pitchFamily="34" charset="0"/>
              </a:rPr>
              <a:t>passes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5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dataset  (epochs)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10067">
              <a:lnSpc>
                <a:spcPct val="125299"/>
              </a:lnSpc>
            </a:pPr>
            <a:r>
              <a:rPr sz="3200" spc="-59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sz="3200" spc="-89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99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of tolerated misclassifications  </a:t>
            </a:r>
            <a:endParaRPr lang="en-GB" sz="3200" spc="-6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10067">
              <a:lnSpc>
                <a:spcPct val="125299"/>
              </a:lnSpc>
            </a:pP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Otherwise, 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sz="3200" spc="-129" dirty="0">
                <a:latin typeface="Arial" panose="020B0604020202020204" pitchFamily="34" charset="0"/>
                <a:cs typeface="Arial" panose="020B0604020202020204" pitchFamily="34" charset="0"/>
              </a:rPr>
              <a:t>never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sz="3200" spc="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89" dirty="0">
                <a:latin typeface="Arial" panose="020B0604020202020204" pitchFamily="34" charset="0"/>
                <a:cs typeface="Arial" panose="020B0604020202020204" pitchFamily="34" charset="0"/>
              </a:rPr>
              <a:t>(converge)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</p:spTree>
    <p:extLst>
      <p:ext uri="{BB962C8B-B14F-4D97-AF65-F5344CB8AC3E}">
        <p14:creationId xmlns:p14="http://schemas.microsoft.com/office/powerpoint/2010/main" val="223078900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</a:t>
            </a:r>
            <a:r>
              <a:rPr lang="en-GB" dirty="0" err="1"/>
              <a:t>Separability</a:t>
            </a:r>
            <a:endParaRPr lang="en-GB" dirty="0"/>
          </a:p>
        </p:txBody>
      </p:sp>
      <p:sp>
        <p:nvSpPr>
          <p:cNvPr id="4" name="object 4"/>
          <p:cNvSpPr/>
          <p:nvPr/>
        </p:nvSpPr>
        <p:spPr>
          <a:xfrm>
            <a:off x="268514" y="1522324"/>
            <a:ext cx="11654972" cy="409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A4893-3811-4983-A9F8-5E0067DEA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14" y="5753723"/>
            <a:ext cx="2362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If no bias then the hyperplane must go through the origin </a:t>
            </a:r>
          </a:p>
        </p:txBody>
      </p:sp>
    </p:spTree>
    <p:extLst>
      <p:ext uri="{BB962C8B-B14F-4D97-AF65-F5344CB8AC3E}">
        <p14:creationId xmlns:p14="http://schemas.microsoft.com/office/powerpoint/2010/main" val="3318449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Augmented Pattern Vectors with Bias input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Input (x) -&gt; class (y)</a:t>
            </a:r>
          </a:p>
          <a:p>
            <a:pPr lvl="1">
              <a:buFont typeface="Wingdings" pitchFamily="1" charset="2"/>
              <a:buNone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1 0 1 -&gt; -1</a:t>
            </a:r>
          </a:p>
          <a:p>
            <a:pPr lvl="1">
              <a:buFont typeface="Wingdings" pitchFamily="1" charset="2"/>
              <a:buNone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1 0 0 -&gt; 1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Augmented Version with Bias</a:t>
            </a:r>
          </a:p>
          <a:p>
            <a:pPr lvl="1">
              <a:buFont typeface="Wingdings" pitchFamily="1" charset="2"/>
              <a:buNone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1 0 1 1 -&gt; -1</a:t>
            </a:r>
          </a:p>
          <a:p>
            <a:pPr lvl="1">
              <a:buFont typeface="Wingdings" pitchFamily="1" charset="2"/>
              <a:buNone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1 0 0 1 -&gt;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We call it a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bias 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since it biases the output up or down.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  <a:sym typeface="Symbol" pitchFamily="1" charset="2"/>
              </a:rPr>
              <a:t>Note the input for the bias component is ‘1’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The bias weight, w</a:t>
            </a:r>
            <a:r>
              <a:rPr lang="en-US" baseline="-25000" dirty="0">
                <a:ea typeface="ＭＳ Ｐゴシック" pitchFamily="1" charset="-128"/>
                <a:cs typeface="ＭＳ Ｐゴシック" pitchFamily="1" charset="-128"/>
              </a:rPr>
              <a:t>0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, is learnt like all any other weights</a:t>
            </a:r>
          </a:p>
        </p:txBody>
      </p:sp>
    </p:spTree>
    <p:extLst>
      <p:ext uri="{BB962C8B-B14F-4D97-AF65-F5344CB8AC3E}">
        <p14:creationId xmlns:p14="http://schemas.microsoft.com/office/powerpoint/2010/main" val="3577340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ADAptive</a:t>
            </a:r>
            <a:r>
              <a:rPr lang="en-GB" dirty="0"/>
              <a:t> </a:t>
            </a:r>
            <a:r>
              <a:rPr lang="en-GB" dirty="0" err="1"/>
              <a:t>LInear</a:t>
            </a:r>
            <a:r>
              <a:rPr lang="en-GB" dirty="0"/>
              <a:t> </a:t>
            </a:r>
            <a:r>
              <a:rPr lang="en-GB" dirty="0" err="1"/>
              <a:t>NEruon</a:t>
            </a:r>
            <a:r>
              <a:rPr lang="en-GB" dirty="0"/>
              <a:t> (Adaline)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4395" y="1849596"/>
            <a:ext cx="10450005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Weights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activation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function  </a:t>
            </a:r>
            <a:endParaRPr lang="en-GB" sz="2800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Remember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perceptron 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az-Cyrl-AZ" sz="2800" i="1" spc="-79" dirty="0">
                <a:latin typeface="Arial"/>
                <a:cs typeface="Arial"/>
              </a:rPr>
              <a:t>Ф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40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GB" sz="2800" spc="-35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is simply 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identity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b="1" u="sng" spc="-40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sz="2800" b="1" u="sng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u="sng" spc="-25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2937282" y="3768644"/>
            <a:ext cx="3158718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az-Cyrl-AZ" sz="2800" i="1" spc="-79" dirty="0">
                <a:latin typeface="Arial"/>
                <a:cs typeface="Arial"/>
              </a:rPr>
              <a:t>Ф</a:t>
            </a:r>
            <a:r>
              <a:rPr lang="en-GB" sz="2800" i="1" spc="-79" dirty="0">
                <a:latin typeface="Arial"/>
                <a:cs typeface="Arial"/>
              </a:rPr>
              <a:t>(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1" spc="-50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6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800" b="1" spc="-6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8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4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800" b="1" i="1" spc="-50" baseline="30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sz="2800" b="1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6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624395" y="4943901"/>
            <a:ext cx="8823423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quantizer is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sz="28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2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Adaline : </a:t>
            </a:r>
            <a:r>
              <a:rPr lang="en-GB" dirty="0" err="1"/>
              <a:t>Whats</a:t>
            </a:r>
            <a:r>
              <a:rPr lang="en-GB" dirty="0"/>
              <a:t> the difference with the Perceptron?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2144541"/>
            <a:ext cx="9263743" cy="4067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986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44" y="106961"/>
            <a:ext cx="9135611" cy="65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15" y="4725421"/>
            <a:ext cx="5727896" cy="1457665"/>
          </a:xfrm>
          <a:prstGeom prst="rect">
            <a:avLst/>
          </a:prstGeom>
        </p:spPr>
      </p:pic>
      <p:sp>
        <p:nvSpPr>
          <p:cNvPr id="5" name="object 9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870">
              <a:lnSpc>
                <a:spcPct val="125299"/>
              </a:lnSpc>
              <a:spcBef>
                <a:spcPts val="100"/>
              </a:spcBef>
            </a:pP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algorithms often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define an </a:t>
            </a:r>
            <a:r>
              <a:rPr i="1" spc="-70" dirty="0"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function  </a:t>
            </a:r>
            <a:endParaRPr lang="en-GB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02870">
              <a:lnSpc>
                <a:spcPct val="125299"/>
              </a:lnSpc>
              <a:spcBef>
                <a:spcPts val="100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optimized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10185">
              <a:lnSpc>
                <a:spcPct val="125299"/>
              </a:lnSpc>
            </a:pP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i="1" spc="-45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pc="-105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minimize  </a:t>
            </a:r>
            <a:endParaRPr lang="en-GB" spc="-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10185">
              <a:lnSpc>
                <a:spcPct val="125299"/>
              </a:lnSpc>
            </a:pP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Adaline </a:t>
            </a:r>
            <a:r>
              <a:rPr spc="-75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Learns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(SSE)</a:t>
            </a:r>
          </a:p>
        </p:txBody>
      </p:sp>
    </p:spTree>
    <p:extLst>
      <p:ext uri="{BB962C8B-B14F-4D97-AF65-F5344CB8AC3E}">
        <p14:creationId xmlns:p14="http://schemas.microsoft.com/office/powerpoint/2010/main" val="3412955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the Adaline 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linear activation function is differentiable  </a:t>
            </a:r>
          </a:p>
          <a:p>
            <a:r>
              <a:rPr lang="en-GB" dirty="0"/>
              <a:t>Unlike the unit step function (in the perceptron)</a:t>
            </a:r>
          </a:p>
          <a:p>
            <a:r>
              <a:rPr lang="en-GB" dirty="0"/>
              <a:t>It is convex</a:t>
            </a:r>
          </a:p>
          <a:p>
            <a:r>
              <a:rPr lang="en-GB" dirty="0"/>
              <a:t>Can use gradient descent to learn the weights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097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Descent</a:t>
            </a:r>
          </a:p>
        </p:txBody>
      </p:sp>
      <p:sp>
        <p:nvSpPr>
          <p:cNvPr id="4" name="object 4"/>
          <p:cNvSpPr/>
          <p:nvPr/>
        </p:nvSpPr>
        <p:spPr>
          <a:xfrm>
            <a:off x="3712029" y="1571009"/>
            <a:ext cx="8363857" cy="427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54000" y="1944461"/>
            <a:ext cx="34580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gradient points in the direction of the greatest rate of increase  of the function, and its magnitude is the slope of the graph in  that direction.</a:t>
            </a:r>
          </a:p>
        </p:txBody>
      </p:sp>
    </p:spTree>
    <p:extLst>
      <p:ext uri="{BB962C8B-B14F-4D97-AF65-F5344CB8AC3E}">
        <p14:creationId xmlns:p14="http://schemas.microsoft.com/office/powerpoint/2010/main" val="106577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63551" y="1308538"/>
            <a:ext cx="7884035" cy="5492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roadmap for building ML algorithms</a:t>
            </a:r>
          </a:p>
        </p:txBody>
      </p:sp>
    </p:spTree>
    <p:extLst>
      <p:ext uri="{BB962C8B-B14F-4D97-AF65-F5344CB8AC3E}">
        <p14:creationId xmlns:p14="http://schemas.microsoft.com/office/powerpoint/2010/main" val="857034802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41577" y="1381086"/>
            <a:ext cx="8380602" cy="4167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357117" y="5911052"/>
            <a:ext cx="747710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  <a:hlinkClick r:id="rId4"/>
              </a:rPr>
              <a:t>https://www.analyticsvidhy</a:t>
            </a:r>
            <a:r>
              <a:rPr sz="1189" dirty="0">
                <a:latin typeface="Arial"/>
                <a:cs typeface="Arial"/>
              </a:rPr>
              <a:t>a.com/</a:t>
            </a:r>
            <a:r>
              <a:rPr sz="1189" dirty="0">
                <a:latin typeface="Arial"/>
                <a:cs typeface="Arial"/>
                <a:hlinkClick r:id="rId4"/>
              </a:rPr>
              <a:t>blog/2017/03/introduction-to-gradient-descent-algorithm-</a:t>
            </a:r>
            <a:r>
              <a:rPr sz="1189" dirty="0">
                <a:latin typeface="Arial"/>
                <a:cs typeface="Arial"/>
              </a:rPr>
              <a:t>al</a:t>
            </a:r>
            <a:r>
              <a:rPr sz="1189" dirty="0">
                <a:latin typeface="Arial"/>
                <a:cs typeface="Arial"/>
                <a:hlinkClick r:id="rId4"/>
              </a:rPr>
              <a:t>ong-its-variants/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Descent - Intuition</a:t>
            </a:r>
          </a:p>
        </p:txBody>
      </p:sp>
    </p:spTree>
    <p:extLst>
      <p:ext uri="{BB962C8B-B14F-4D97-AF65-F5344CB8AC3E}">
        <p14:creationId xmlns:p14="http://schemas.microsoft.com/office/powerpoint/2010/main" val="3162738837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6508" y="1279663"/>
            <a:ext cx="8273143" cy="4421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357117" y="6063286"/>
            <a:ext cx="747710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  <a:hlinkClick r:id="rId4"/>
              </a:rPr>
              <a:t>https://www.analyticsvidhy</a:t>
            </a:r>
            <a:r>
              <a:rPr sz="1189" dirty="0">
                <a:latin typeface="Arial"/>
                <a:cs typeface="Arial"/>
              </a:rPr>
              <a:t>a.com/</a:t>
            </a:r>
            <a:r>
              <a:rPr sz="1189" dirty="0">
                <a:latin typeface="Arial"/>
                <a:cs typeface="Arial"/>
                <a:hlinkClick r:id="rId4"/>
              </a:rPr>
              <a:t>blog/2017/03/introduction-to-gradient-descent-algorithm-</a:t>
            </a:r>
            <a:r>
              <a:rPr sz="1189" dirty="0">
                <a:latin typeface="Arial"/>
                <a:cs typeface="Arial"/>
              </a:rPr>
              <a:t>al</a:t>
            </a:r>
            <a:r>
              <a:rPr sz="1189" dirty="0">
                <a:latin typeface="Arial"/>
                <a:cs typeface="Arial"/>
                <a:hlinkClick r:id="rId4"/>
              </a:rPr>
              <a:t>ong-its-variants/</a:t>
            </a:r>
            <a:endParaRPr sz="1189">
              <a:latin typeface="Arial"/>
              <a:cs typeface="Arial"/>
            </a:endParaRP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Gradient Descent - Intuition</a:t>
            </a:r>
          </a:p>
        </p:txBody>
      </p:sp>
    </p:spTree>
    <p:extLst>
      <p:ext uri="{BB962C8B-B14F-4D97-AF65-F5344CB8AC3E}">
        <p14:creationId xmlns:p14="http://schemas.microsoft.com/office/powerpoint/2010/main" val="4102397071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1946187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36239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77860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765529" y="1694060"/>
            <a:ext cx="6345852" cy="128934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866177">
              <a:lnSpc>
                <a:spcPct val="125299"/>
              </a:lnSpc>
              <a:spcBef>
                <a:spcPts val="198"/>
              </a:spcBef>
            </a:pPr>
            <a:r>
              <a:rPr sz="2180" spc="-69" dirty="0">
                <a:latin typeface="Tahoma"/>
                <a:cs typeface="Tahoma"/>
              </a:rPr>
              <a:t>Weights </a:t>
            </a:r>
            <a:r>
              <a:rPr sz="2180" spc="-89" dirty="0">
                <a:latin typeface="Tahoma"/>
                <a:cs typeface="Tahoma"/>
              </a:rPr>
              <a:t>updated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50" dirty="0">
                <a:latin typeface="Tahoma"/>
                <a:cs typeface="Tahoma"/>
              </a:rPr>
              <a:t>taking </a:t>
            </a:r>
            <a:r>
              <a:rPr sz="2180" spc="-69" dirty="0">
                <a:latin typeface="Tahoma"/>
                <a:cs typeface="Tahoma"/>
              </a:rPr>
              <a:t>small </a:t>
            </a:r>
            <a:r>
              <a:rPr sz="2180" spc="-109" dirty="0">
                <a:latin typeface="Tahoma"/>
                <a:cs typeface="Tahoma"/>
              </a:rPr>
              <a:t>steps  </a:t>
            </a:r>
            <a:r>
              <a:rPr sz="2180" spc="-69" dirty="0">
                <a:latin typeface="Tahoma"/>
                <a:cs typeface="Tahoma"/>
              </a:rPr>
              <a:t>Step </a:t>
            </a:r>
            <a:r>
              <a:rPr sz="2180" spc="-89" dirty="0">
                <a:latin typeface="Tahoma"/>
                <a:cs typeface="Tahoma"/>
              </a:rPr>
              <a:t>size </a:t>
            </a:r>
            <a:r>
              <a:rPr sz="2180" spc="-99" dirty="0">
                <a:latin typeface="Tahoma"/>
                <a:cs typeface="Tahoma"/>
              </a:rPr>
              <a:t>determined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89" dirty="0">
                <a:latin typeface="Tahoma"/>
                <a:cs typeface="Tahoma"/>
              </a:rPr>
              <a:t>learning</a:t>
            </a:r>
            <a:r>
              <a:rPr sz="2180" spc="-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rate</a:t>
            </a:r>
            <a:endParaRPr sz="2180" dirty="0">
              <a:latin typeface="Tahoma"/>
              <a:cs typeface="Tahoma"/>
            </a:endParaRPr>
          </a:p>
          <a:p>
            <a:pPr marL="25168">
              <a:spcBef>
                <a:spcPts val="664"/>
              </a:spcBef>
            </a:pPr>
            <a:r>
              <a:rPr sz="2180" spc="-99" dirty="0">
                <a:latin typeface="Tahoma"/>
                <a:cs typeface="Tahoma"/>
              </a:rPr>
              <a:t>Take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99" dirty="0">
                <a:latin typeface="Tahoma"/>
                <a:cs typeface="Tahoma"/>
              </a:rPr>
              <a:t>step </a:t>
            </a:r>
            <a:r>
              <a:rPr sz="2180" spc="-159" dirty="0">
                <a:latin typeface="Tahoma"/>
                <a:cs typeface="Tahoma"/>
              </a:rPr>
              <a:t>away </a:t>
            </a:r>
            <a:r>
              <a:rPr sz="2180" spc="-79" dirty="0">
                <a:latin typeface="Tahoma"/>
                <a:cs typeface="Tahoma"/>
              </a:rPr>
              <a:t>from the gradient </a:t>
            </a:r>
            <a:r>
              <a:rPr sz="2180" i="1" spc="-20" dirty="0">
                <a:latin typeface="Mathcad UniMath Prime"/>
                <a:cs typeface="Mathcad UniMath Prime"/>
              </a:rPr>
              <a:t>∇</a:t>
            </a:r>
            <a:r>
              <a:rPr sz="2180" i="1" spc="-20" dirty="0">
                <a:latin typeface="Trebuchet MS"/>
                <a:cs typeface="Trebuchet MS"/>
              </a:rPr>
              <a:t>J</a:t>
            </a:r>
            <a:r>
              <a:rPr sz="2180" spc="-20" dirty="0">
                <a:latin typeface="Tahoma"/>
                <a:cs typeface="Tahoma"/>
              </a:rPr>
              <a:t>(</a:t>
            </a:r>
            <a:r>
              <a:rPr sz="2180" b="1" spc="-20" dirty="0">
                <a:latin typeface="Gill Sans MT"/>
                <a:cs typeface="Gill Sans MT"/>
              </a:rPr>
              <a:t>w</a:t>
            </a:r>
            <a:r>
              <a:rPr sz="2180" spc="-20" dirty="0">
                <a:latin typeface="Tahoma"/>
                <a:cs typeface="Tahoma"/>
              </a:rPr>
              <a:t>)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79" dirty="0">
                <a:latin typeface="Tahoma"/>
                <a:cs typeface="Tahoma"/>
              </a:rPr>
              <a:t>the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cost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5528" y="2954249"/>
            <a:ext cx="98402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function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4077" y="3964554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2765529" y="3120726"/>
            <a:ext cx="4669732" cy="104530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 indent="2723133">
              <a:lnSpc>
                <a:spcPct val="151700"/>
              </a:lnSpc>
              <a:spcBef>
                <a:spcPts val="198"/>
              </a:spcBef>
            </a:pPr>
            <a:r>
              <a:rPr sz="2180" b="1" spc="-99" dirty="0">
                <a:latin typeface="Gill Sans MT"/>
                <a:cs typeface="Gill Sans MT"/>
              </a:rPr>
              <a:t>w </a:t>
            </a:r>
            <a:r>
              <a:rPr sz="2180" spc="-40" dirty="0">
                <a:latin typeface="Tahoma"/>
                <a:cs typeface="Tahoma"/>
              </a:rPr>
              <a:t>:= </a:t>
            </a:r>
            <a:r>
              <a:rPr sz="2180" b="1" spc="-99" dirty="0">
                <a:latin typeface="Gill Sans MT"/>
                <a:cs typeface="Gill Sans MT"/>
              </a:rPr>
              <a:t>w </a:t>
            </a:r>
            <a:r>
              <a:rPr sz="2180" spc="79" dirty="0">
                <a:latin typeface="Tahoma"/>
                <a:cs typeface="Tahoma"/>
              </a:rPr>
              <a:t>+ </a:t>
            </a:r>
            <a:r>
              <a:rPr sz="2180" spc="109" dirty="0">
                <a:latin typeface="Tahoma"/>
                <a:cs typeface="Tahoma"/>
              </a:rPr>
              <a:t>∆</a:t>
            </a:r>
            <a:r>
              <a:rPr sz="2180" b="1" spc="109" dirty="0">
                <a:latin typeface="Gill Sans MT"/>
                <a:cs typeface="Gill Sans MT"/>
              </a:rPr>
              <a:t>w</a:t>
            </a:r>
            <a:r>
              <a:rPr sz="2180" i="1" spc="109" dirty="0">
                <a:latin typeface="Arial"/>
                <a:cs typeface="Arial"/>
              </a:rPr>
              <a:t>.  </a:t>
            </a:r>
            <a:r>
              <a:rPr sz="2180" spc="-40" dirty="0">
                <a:latin typeface="Tahoma"/>
                <a:cs typeface="Tahoma"/>
              </a:rPr>
              <a:t>The </a:t>
            </a:r>
            <a:r>
              <a:rPr sz="2180" spc="-99" dirty="0">
                <a:latin typeface="Tahoma"/>
                <a:cs typeface="Tahoma"/>
              </a:rPr>
              <a:t>weight </a:t>
            </a:r>
            <a:r>
              <a:rPr sz="2180" spc="-119" dirty="0">
                <a:latin typeface="Tahoma"/>
                <a:cs typeface="Tahoma"/>
              </a:rPr>
              <a:t>change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99" dirty="0">
                <a:latin typeface="Tahoma"/>
                <a:cs typeface="Tahoma"/>
              </a:rPr>
              <a:t>defined </a:t>
            </a:r>
            <a:r>
              <a:rPr sz="2180" spc="-129" dirty="0">
                <a:latin typeface="Tahoma"/>
                <a:cs typeface="Tahoma"/>
              </a:rPr>
              <a:t>as</a:t>
            </a:r>
            <a:r>
              <a:rPr sz="2180" spc="99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follows: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0345" y="4415996"/>
            <a:ext cx="201713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68" dirty="0">
                <a:latin typeface="Tahoma"/>
                <a:cs typeface="Tahoma"/>
              </a:rPr>
              <a:t>∆</a:t>
            </a:r>
            <a:r>
              <a:rPr sz="2180" b="1" spc="168" dirty="0">
                <a:latin typeface="Gill Sans MT"/>
                <a:cs typeface="Gill Sans MT"/>
              </a:rPr>
              <a:t>w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327" dirty="0">
                <a:latin typeface="Tahoma"/>
                <a:cs typeface="Tahoma"/>
              </a:rPr>
              <a:t> </a:t>
            </a:r>
            <a:r>
              <a:rPr sz="2180" i="1" spc="-20" dirty="0">
                <a:latin typeface="Mathcad UniMath Prime"/>
                <a:cs typeface="Mathcad UniMath Prime"/>
              </a:rPr>
              <a:t>−</a:t>
            </a:r>
            <a:r>
              <a:rPr sz="2180" i="1" spc="-20" dirty="0">
                <a:latin typeface="Arial"/>
                <a:cs typeface="Arial"/>
              </a:rPr>
              <a:t>η</a:t>
            </a:r>
            <a:r>
              <a:rPr sz="2180" i="1" spc="-20" dirty="0">
                <a:latin typeface="Mathcad UniMath Prime"/>
                <a:cs typeface="Mathcad UniMath Prime"/>
              </a:rPr>
              <a:t>∇</a:t>
            </a:r>
            <a:r>
              <a:rPr sz="2180" i="1" spc="-20" dirty="0">
                <a:latin typeface="Trebuchet MS"/>
                <a:cs typeface="Trebuchet MS"/>
              </a:rPr>
              <a:t>J</a:t>
            </a:r>
            <a:r>
              <a:rPr sz="2180" spc="-20" dirty="0">
                <a:latin typeface="Tahoma"/>
                <a:cs typeface="Tahoma"/>
              </a:rPr>
              <a:t>(</a:t>
            </a:r>
            <a:r>
              <a:rPr sz="2180" b="1" spc="-20" dirty="0">
                <a:latin typeface="Gill Sans MT"/>
                <a:cs typeface="Gill Sans MT"/>
              </a:rPr>
              <a:t>w</a:t>
            </a:r>
            <a:r>
              <a:rPr sz="2180" spc="-20" dirty="0">
                <a:latin typeface="Tahoma"/>
                <a:cs typeface="Tahoma"/>
              </a:rPr>
              <a:t>)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565307583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16410" y="1372384"/>
            <a:ext cx="7742617" cy="10506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0" dirty="0">
                <a:latin typeface="Tahoma"/>
                <a:cs typeface="Tahoma"/>
              </a:rPr>
              <a:t>To </a:t>
            </a:r>
            <a:r>
              <a:rPr sz="2180" spc="-89" dirty="0">
                <a:latin typeface="Tahoma"/>
                <a:cs typeface="Tahoma"/>
              </a:rPr>
              <a:t>compute </a:t>
            </a:r>
            <a:r>
              <a:rPr sz="2180" spc="-79" dirty="0">
                <a:latin typeface="Tahoma"/>
                <a:cs typeface="Tahoma"/>
              </a:rPr>
              <a:t>the gradient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69" dirty="0">
                <a:latin typeface="Tahoma"/>
                <a:cs typeface="Tahoma"/>
              </a:rPr>
              <a:t>cost </a:t>
            </a:r>
            <a:r>
              <a:rPr sz="2180" spc="-59" dirty="0">
                <a:latin typeface="Tahoma"/>
                <a:cs typeface="Tahoma"/>
              </a:rPr>
              <a:t>function, </a:t>
            </a:r>
            <a:r>
              <a:rPr sz="2180" spc="-198" dirty="0">
                <a:latin typeface="Tahoma"/>
                <a:cs typeface="Tahoma"/>
              </a:rPr>
              <a:t>we </a:t>
            </a:r>
            <a:r>
              <a:rPr sz="2180" spc="-149" dirty="0">
                <a:latin typeface="Tahoma"/>
                <a:cs typeface="Tahoma"/>
              </a:rPr>
              <a:t>need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89" dirty="0">
                <a:latin typeface="Tahoma"/>
                <a:cs typeface="Tahoma"/>
              </a:rPr>
              <a:t>compute 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50" dirty="0">
                <a:latin typeface="Tahoma"/>
                <a:cs typeface="Tahoma"/>
              </a:rPr>
              <a:t>partial </a:t>
            </a:r>
            <a:r>
              <a:rPr sz="2180" spc="-79" dirty="0">
                <a:latin typeface="Tahoma"/>
                <a:cs typeface="Tahoma"/>
              </a:rPr>
              <a:t>derivative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69" dirty="0">
                <a:latin typeface="Tahoma"/>
                <a:cs typeface="Tahoma"/>
              </a:rPr>
              <a:t>cost </a:t>
            </a:r>
            <a:r>
              <a:rPr sz="2180" spc="-59" dirty="0">
                <a:latin typeface="Tahoma"/>
                <a:cs typeface="Tahoma"/>
              </a:rPr>
              <a:t>function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spc="-89" dirty="0">
                <a:latin typeface="Tahoma"/>
                <a:cs typeface="Tahoma"/>
              </a:rPr>
              <a:t>respect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19" dirty="0">
                <a:latin typeface="Tahoma"/>
                <a:cs typeface="Tahoma"/>
              </a:rPr>
              <a:t>each  </a:t>
            </a:r>
            <a:r>
              <a:rPr sz="2180" spc="-99" dirty="0">
                <a:latin typeface="Tahoma"/>
                <a:cs typeface="Tahoma"/>
              </a:rPr>
              <a:t>weight </a:t>
            </a:r>
            <a:r>
              <a:rPr sz="2180" i="1" spc="-109" dirty="0">
                <a:latin typeface="Trebuchet MS"/>
                <a:cs typeface="Trebuchet MS"/>
              </a:rPr>
              <a:t>w</a:t>
            </a:r>
            <a:r>
              <a:rPr sz="2378" i="1" spc="-162" baseline="-10416" dirty="0">
                <a:latin typeface="Lucida Sans"/>
                <a:cs typeface="Lucida Sans"/>
              </a:rPr>
              <a:t>j</a:t>
            </a:r>
            <a:r>
              <a:rPr sz="2378" i="1" spc="-192" baseline="-10416" dirty="0">
                <a:latin typeface="Lucida Sans"/>
                <a:cs typeface="Lucida Sans"/>
              </a:rPr>
              <a:t> </a:t>
            </a:r>
            <a:r>
              <a:rPr sz="2180" spc="-69" dirty="0">
                <a:latin typeface="Tahoma"/>
                <a:cs typeface="Tahoma"/>
              </a:rPr>
              <a:t>,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1921" y="2588201"/>
            <a:ext cx="486981" cy="776768"/>
          </a:xfrm>
          <a:prstGeom prst="rect">
            <a:avLst/>
          </a:prstGeom>
        </p:spPr>
        <p:txBody>
          <a:bodyPr vert="horz" wrap="square" lIns="0" tIns="66692" rIns="0" bIns="0" rtlCol="0">
            <a:spAutoFit/>
          </a:bodyPr>
          <a:lstStyle/>
          <a:p>
            <a:pPr marL="86828">
              <a:spcBef>
                <a:spcPts val="525"/>
              </a:spcBef>
            </a:pPr>
            <a:r>
              <a:rPr sz="2180" i="1" u="sng" spc="6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2180" i="1" u="sng" spc="6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 </a:t>
            </a:r>
            <a:endParaRPr sz="2180">
              <a:latin typeface="Trebuchet MS"/>
              <a:cs typeface="Trebuchet MS"/>
            </a:endParaRPr>
          </a:p>
          <a:p>
            <a:pPr marL="25168">
              <a:spcBef>
                <a:spcPts val="337"/>
              </a:spcBef>
            </a:pPr>
            <a:r>
              <a:rPr sz="2180" i="1" spc="-20" dirty="0">
                <a:latin typeface="Arial"/>
                <a:cs typeface="Arial"/>
              </a:rPr>
              <a:t>∂</a:t>
            </a:r>
            <a:r>
              <a:rPr sz="2180" i="1" spc="-20" dirty="0">
                <a:latin typeface="Trebuchet MS"/>
                <a:cs typeface="Trebuchet MS"/>
              </a:rPr>
              <a:t>w</a:t>
            </a:r>
            <a:r>
              <a:rPr sz="2378" i="1" spc="-30" baseline="-10416" dirty="0">
                <a:latin typeface="Lucida Sans"/>
                <a:cs typeface="Lucida Sans"/>
              </a:rPr>
              <a:t>j</a:t>
            </a:r>
            <a:endParaRPr sz="2378" baseline="-10416">
              <a:latin typeface="Lucida Sans"/>
              <a:cs typeface="Lucida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3"/>
              <p:cNvSpPr txBox="1"/>
              <p:nvPr/>
            </p:nvSpPr>
            <p:spPr>
              <a:xfrm>
                <a:off x="4588902" y="2579368"/>
                <a:ext cx="5414421" cy="1252310"/>
              </a:xfrm>
              <a:prstGeom prst="rect">
                <a:avLst/>
              </a:prstGeom>
            </p:spPr>
            <p:txBody>
              <a:bodyPr vert="horz" wrap="square" lIns="0" tIns="22650" rIns="0" bIns="0" rtlCol="0">
                <a:spAutoFit/>
              </a:bodyPr>
              <a:lstStyle/>
              <a:p>
                <a:pPr marL="25168">
                  <a:spcBef>
                    <a:spcPts val="178"/>
                  </a:spcBef>
                  <a:tabLst>
                    <a:tab pos="1218111" algn="l"/>
                    <a:tab pos="1683712" algn="l"/>
                    <a:tab pos="2968517" algn="l"/>
                    <a:tab pos="3369940" algn="l"/>
                  </a:tabLst>
                </a:pPr>
                <a:r>
                  <a:rPr lang="ar-AE" sz="3200" spc="-79" dirty="0">
                    <a:latin typeface="Tahoma"/>
                    <a:cs typeface="Tahoma"/>
                  </a:rPr>
                  <a:t> </a:t>
                </a:r>
                <a:r>
                  <a:rPr lang="en-GB" sz="3200" i="1" spc="69" dirty="0">
                    <a:latin typeface="Mathcad UniMath Prime"/>
                    <a:cs typeface="Tahoma"/>
                  </a:rPr>
                  <a:t>=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sSubSup>
                          <m:sSubSup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ar-AE" sz="3200" i="1" dirty="0">
                    <a:latin typeface="Mathcad UniMath Prime"/>
                    <a:cs typeface="Mathcad UniMath Prime"/>
                  </a:rPr>
                  <a:t>	</a:t>
                </a:r>
                <a:endParaRPr sz="3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02" y="2579368"/>
                <a:ext cx="5414421" cy="1252310"/>
              </a:xfrm>
              <a:prstGeom prst="rect">
                <a:avLst/>
              </a:prstGeom>
              <a:blipFill>
                <a:blip r:embed="rId2"/>
                <a:stretch>
                  <a:fillRect l="-4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 txBox="1"/>
          <p:nvPr/>
        </p:nvSpPr>
        <p:spPr>
          <a:xfrm>
            <a:off x="2216410" y="3558917"/>
            <a:ext cx="323143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Weight </a:t>
            </a:r>
            <a:r>
              <a:rPr sz="2180" spc="-79" dirty="0">
                <a:latin typeface="Tahoma"/>
                <a:cs typeface="Tahoma"/>
              </a:rPr>
              <a:t>update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99" dirty="0">
                <a:latin typeface="Tahoma"/>
                <a:cs typeface="Tahoma"/>
              </a:rPr>
              <a:t>weight</a:t>
            </a:r>
            <a:r>
              <a:rPr sz="2180" spc="226" dirty="0">
                <a:latin typeface="Tahoma"/>
                <a:cs typeface="Tahoma"/>
              </a:rPr>
              <a:t> </a:t>
            </a:r>
            <a:r>
              <a:rPr sz="2180" i="1" spc="-109" dirty="0">
                <a:latin typeface="Trebuchet MS"/>
                <a:cs typeface="Trebuchet MS"/>
              </a:rPr>
              <a:t>w</a:t>
            </a:r>
            <a:r>
              <a:rPr sz="2378" i="1" spc="-162" baseline="-10416" dirty="0">
                <a:latin typeface="Lucida Sans"/>
                <a:cs typeface="Lucida Sans"/>
              </a:rPr>
              <a:t>j</a:t>
            </a:r>
            <a:endParaRPr sz="2378" baseline="-10416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5105" y="4439937"/>
            <a:ext cx="10696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-79" dirty="0">
                <a:latin typeface="Lucida Sans"/>
                <a:cs typeface="Lucida Sans"/>
              </a:rPr>
              <a:t>j</a:t>
            </a:r>
            <a:endParaRPr sz="1585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0410" y="4137330"/>
            <a:ext cx="42532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u="sng" spc="6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2180" i="1" u="sng" spc="6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 </a:t>
            </a:r>
            <a:endParaRPr sz="218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8675" y="4511411"/>
            <a:ext cx="4555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168" dirty="0">
                <a:latin typeface="Arial"/>
                <a:cs typeface="Arial"/>
              </a:rPr>
              <a:t>∂</a:t>
            </a:r>
            <a:r>
              <a:rPr sz="2180" i="1" spc="-149" dirty="0">
                <a:latin typeface="Trebuchet MS"/>
                <a:cs typeface="Trebuchet MS"/>
              </a:rPr>
              <a:t>w</a:t>
            </a:r>
            <a:r>
              <a:rPr sz="2378" i="1" spc="-119" baseline="-10416" dirty="0">
                <a:latin typeface="Lucida Sans"/>
                <a:cs typeface="Lucida Sans"/>
              </a:rPr>
              <a:t>j</a:t>
            </a:r>
            <a:endParaRPr sz="2378" baseline="-10416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8691" y="4323088"/>
            <a:ext cx="228012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827165" algn="l"/>
              </a:tabLst>
            </a:pPr>
            <a:r>
              <a:rPr sz="2180" spc="149" dirty="0">
                <a:latin typeface="Tahoma"/>
                <a:cs typeface="Tahoma"/>
              </a:rPr>
              <a:t>∆</a:t>
            </a:r>
            <a:r>
              <a:rPr sz="2180" i="1" spc="149" dirty="0">
                <a:latin typeface="Trebuchet MS"/>
                <a:cs typeface="Trebuchet MS"/>
              </a:rPr>
              <a:t>w</a:t>
            </a:r>
            <a:r>
              <a:rPr sz="2180" i="1" spc="614" dirty="0">
                <a:latin typeface="Trebuchet MS"/>
                <a:cs typeface="Trebuchet MS"/>
              </a:rPr>
              <a:t>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i="1" spc="-30" dirty="0">
                <a:latin typeface="Mathcad UniMath Prime"/>
                <a:cs typeface="Mathcad UniMath Prime"/>
              </a:rPr>
              <a:t>−</a:t>
            </a:r>
            <a:r>
              <a:rPr sz="2180" i="1" spc="-30" dirty="0">
                <a:latin typeface="Arial"/>
                <a:cs typeface="Arial"/>
              </a:rPr>
              <a:t>η	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226" dirty="0">
                <a:latin typeface="Tahoma"/>
                <a:cs typeface="Tahoma"/>
              </a:rPr>
              <a:t> </a:t>
            </a:r>
            <a:r>
              <a:rPr sz="2180" i="1" spc="-139" dirty="0">
                <a:latin typeface="Arial"/>
                <a:cs typeface="Arial"/>
              </a:rPr>
              <a:t>η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6410" y="5063448"/>
            <a:ext cx="7188944" cy="140647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Tahoma"/>
                <a:cs typeface="Tahoma"/>
              </a:rPr>
              <a:t>We </a:t>
            </a:r>
            <a:r>
              <a:rPr sz="2180" spc="-79" dirty="0">
                <a:latin typeface="Tahoma"/>
                <a:cs typeface="Tahoma"/>
              </a:rPr>
              <a:t>update </a:t>
            </a:r>
            <a:r>
              <a:rPr sz="2180" spc="-30" dirty="0">
                <a:latin typeface="Tahoma"/>
                <a:cs typeface="Tahoma"/>
              </a:rPr>
              <a:t>all </a:t>
            </a:r>
            <a:r>
              <a:rPr sz="2180" spc="-109" dirty="0">
                <a:latin typeface="Tahoma"/>
                <a:cs typeface="Tahoma"/>
              </a:rPr>
              <a:t>weights </a:t>
            </a:r>
            <a:r>
              <a:rPr sz="2180" spc="-99" dirty="0">
                <a:latin typeface="Tahoma"/>
                <a:cs typeface="Tahoma"/>
              </a:rPr>
              <a:t>simultaneously,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50" dirty="0">
                <a:latin typeface="Tahoma"/>
                <a:cs typeface="Tahoma"/>
              </a:rPr>
              <a:t>Adaline </a:t>
            </a:r>
            <a:r>
              <a:rPr sz="2180" spc="-89" dirty="0">
                <a:latin typeface="Tahoma"/>
                <a:cs typeface="Tahoma"/>
              </a:rPr>
              <a:t>learning rule  </a:t>
            </a:r>
            <a:r>
              <a:rPr sz="2180" spc="-119" dirty="0">
                <a:latin typeface="Tahoma"/>
                <a:cs typeface="Tahoma"/>
              </a:rPr>
              <a:t>becomes</a:t>
            </a:r>
            <a:endParaRPr sz="2180">
              <a:latin typeface="Tahoma"/>
              <a:cs typeface="Tahoma"/>
            </a:endParaRPr>
          </a:p>
          <a:p>
            <a:pPr>
              <a:spcBef>
                <a:spcPts val="20"/>
              </a:spcBef>
            </a:pPr>
            <a:endParaRPr sz="2378">
              <a:latin typeface="Times New Roman"/>
              <a:cs typeface="Times New Roman"/>
            </a:endParaRPr>
          </a:p>
          <a:p>
            <a:pPr marL="566271" algn="ctr"/>
            <a:r>
              <a:rPr sz="2180" b="1" spc="-99" dirty="0">
                <a:latin typeface="Gill Sans MT"/>
                <a:cs typeface="Gill Sans MT"/>
              </a:rPr>
              <a:t>w </a:t>
            </a:r>
            <a:r>
              <a:rPr sz="2180" spc="-40" dirty="0">
                <a:latin typeface="Tahoma"/>
                <a:cs typeface="Tahoma"/>
              </a:rPr>
              <a:t>:= </a:t>
            </a:r>
            <a:r>
              <a:rPr sz="2180" b="1" spc="-99" dirty="0">
                <a:latin typeface="Gill Sans MT"/>
                <a:cs typeface="Gill Sans MT"/>
              </a:rPr>
              <a:t>w </a:t>
            </a:r>
            <a:r>
              <a:rPr sz="2180" spc="79" dirty="0">
                <a:latin typeface="Tahoma"/>
                <a:cs typeface="Tahoma"/>
              </a:rPr>
              <a:t>+</a:t>
            </a:r>
            <a:r>
              <a:rPr sz="2180" spc="-149" dirty="0">
                <a:latin typeface="Tahoma"/>
                <a:cs typeface="Tahoma"/>
              </a:rPr>
              <a:t> </a:t>
            </a:r>
            <a:r>
              <a:rPr sz="2180" spc="109" dirty="0">
                <a:latin typeface="Tahoma"/>
                <a:cs typeface="Tahoma"/>
              </a:rPr>
              <a:t>∆</a:t>
            </a:r>
            <a:r>
              <a:rPr sz="2180" b="1" spc="109" dirty="0">
                <a:latin typeface="Gill Sans MT"/>
                <a:cs typeface="Gill Sans MT"/>
              </a:rPr>
              <a:t>w</a:t>
            </a:r>
            <a:r>
              <a:rPr sz="2180" i="1" spc="109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5755882" y="4074908"/>
                <a:ext cx="334335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82" y="4074908"/>
                <a:ext cx="3343351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37138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the derivatives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88" y="1427042"/>
            <a:ext cx="6296026" cy="51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9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2224082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640292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3056504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3472714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3888927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524077" y="430513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838199" y="1971954"/>
                <a:ext cx="10671630" cy="4296304"/>
              </a:xfrm>
              <a:prstGeom prst="rect">
                <a:avLst/>
              </a:prstGeom>
            </p:spPr>
            <p:txBody>
              <a:bodyPr vert="horz" wrap="square" lIns="0" tIns="109474" rIns="0" bIns="0" rtlCol="0">
                <a:spAutoFit/>
              </a:bodyPr>
              <a:lstStyle/>
              <a:p>
                <a:pPr marL="25168">
                  <a:spcBef>
                    <a:spcPts val="860"/>
                  </a:spcBef>
                </a:pPr>
                <a:r>
                  <a:rPr sz="3200" spc="-50" dirty="0">
                    <a:latin typeface="Tahoma"/>
                    <a:cs typeface="Tahoma"/>
                  </a:rPr>
                  <a:t>Looks (almost) identical. </a:t>
                </a:r>
                <a:r>
                  <a:rPr sz="3200" spc="-30" dirty="0">
                    <a:latin typeface="Tahoma"/>
                    <a:cs typeface="Tahoma"/>
                  </a:rPr>
                  <a:t>What </a:t>
                </a:r>
                <a:r>
                  <a:rPr sz="3200" spc="-69" dirty="0">
                    <a:latin typeface="Tahoma"/>
                    <a:cs typeface="Tahoma"/>
                  </a:rPr>
                  <a:t>is </a:t>
                </a:r>
                <a:r>
                  <a:rPr sz="3200" spc="-79" dirty="0">
                    <a:latin typeface="Tahoma"/>
                    <a:cs typeface="Tahoma"/>
                  </a:rPr>
                  <a:t>the</a:t>
                </a:r>
                <a:r>
                  <a:rPr sz="3200" spc="20" dirty="0">
                    <a:latin typeface="Tahoma"/>
                    <a:cs typeface="Tahoma"/>
                  </a:rPr>
                  <a:t> </a:t>
                </a:r>
                <a:r>
                  <a:rPr sz="3200" spc="-89" dirty="0">
                    <a:latin typeface="Tahoma"/>
                    <a:cs typeface="Tahoma"/>
                  </a:rPr>
                  <a:t>difference?</a:t>
                </a:r>
                <a:endParaRPr sz="3200" dirty="0">
                  <a:latin typeface="Tahoma"/>
                  <a:cs typeface="Tahoma"/>
                </a:endParaRPr>
              </a:p>
              <a:p>
                <a:pPr marL="482368" marR="1779349" indent="-457200">
                  <a:lnSpc>
                    <a:spcPct val="125299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sz="3200" spc="-79" dirty="0">
                    <a:latin typeface="Tahoma"/>
                    <a:cs typeface="Tahoma"/>
                  </a:rPr>
                  <a:t>(</a:t>
                </a:r>
                <a:r>
                  <a:rPr sz="3200" i="1" spc="-79" dirty="0">
                    <a:latin typeface="Trebuchet MS"/>
                    <a:cs typeface="Trebuchet MS"/>
                  </a:rPr>
                  <a:t>z </a:t>
                </a:r>
                <a:r>
                  <a:rPr sz="3200" spc="30" baseline="27777" dirty="0">
                    <a:latin typeface="Arial"/>
                    <a:cs typeface="Arial"/>
                  </a:rPr>
                  <a:t>(</a:t>
                </a:r>
                <a:r>
                  <a:rPr sz="3200" i="1" spc="30" baseline="27777" dirty="0">
                    <a:latin typeface="Lucida Sans"/>
                    <a:cs typeface="Lucida Sans"/>
                  </a:rPr>
                  <a:t>i </a:t>
                </a:r>
                <a:r>
                  <a:rPr sz="3200" spc="149" baseline="27777" dirty="0">
                    <a:latin typeface="Arial"/>
                    <a:cs typeface="Arial"/>
                  </a:rPr>
                  <a:t>)</a:t>
                </a:r>
                <a:r>
                  <a:rPr sz="3200" spc="99" dirty="0">
                    <a:latin typeface="Tahoma"/>
                    <a:cs typeface="Tahoma"/>
                  </a:rPr>
                  <a:t>) </a:t>
                </a:r>
                <a:r>
                  <a:rPr sz="3200" spc="-50" dirty="0">
                    <a:latin typeface="Tahoma"/>
                    <a:cs typeface="Tahoma"/>
                  </a:rPr>
                  <a:t>with </a:t>
                </a:r>
                <a:r>
                  <a:rPr sz="3200" i="1" spc="-99" dirty="0">
                    <a:latin typeface="Trebuchet MS"/>
                    <a:cs typeface="Trebuchet MS"/>
                  </a:rPr>
                  <a:t>z </a:t>
                </a:r>
                <a:r>
                  <a:rPr sz="3200" spc="30" baseline="27777" dirty="0">
                    <a:latin typeface="Arial"/>
                    <a:cs typeface="Arial"/>
                  </a:rPr>
                  <a:t>(</a:t>
                </a:r>
                <a:r>
                  <a:rPr sz="3200" i="1" spc="30" baseline="27777" dirty="0">
                    <a:latin typeface="Lucida Sans"/>
                    <a:cs typeface="Lucida Sans"/>
                  </a:rPr>
                  <a:t>i </a:t>
                </a:r>
                <a:r>
                  <a:rPr sz="3200" spc="162" baseline="27777" dirty="0">
                    <a:latin typeface="Arial"/>
                    <a:cs typeface="Arial"/>
                  </a:rPr>
                  <a:t>) </a:t>
                </a:r>
                <a:r>
                  <a:rPr sz="3200" spc="79" dirty="0">
                    <a:latin typeface="Tahoma"/>
                    <a:cs typeface="Tahoma"/>
                  </a:rPr>
                  <a:t>= </a:t>
                </a:r>
                <a:r>
                  <a:rPr sz="3200" b="1" spc="30" dirty="0">
                    <a:latin typeface="Gill Sans MT"/>
                    <a:cs typeface="Gill Sans MT"/>
                  </a:rPr>
                  <a:t>w</a:t>
                </a:r>
                <a:r>
                  <a:rPr sz="3200" i="1" spc="44" baseline="27777" dirty="0">
                    <a:latin typeface="Lucida Sans"/>
                    <a:cs typeface="Lucida Sans"/>
                  </a:rPr>
                  <a:t>T </a:t>
                </a:r>
                <a:r>
                  <a:rPr sz="3200" b="1" spc="-30" dirty="0">
                    <a:latin typeface="Gill Sans MT"/>
                    <a:cs typeface="Gill Sans MT"/>
                  </a:rPr>
                  <a:t>x</a:t>
                </a:r>
                <a:r>
                  <a:rPr sz="3200" spc="-44" baseline="27777" dirty="0">
                    <a:latin typeface="Arial"/>
                    <a:cs typeface="Arial"/>
                  </a:rPr>
                  <a:t>(</a:t>
                </a:r>
                <a:r>
                  <a:rPr sz="3200" i="1" spc="-44" baseline="27777" dirty="0">
                    <a:latin typeface="Lucida Sans"/>
                    <a:cs typeface="Lucida Sans"/>
                  </a:rPr>
                  <a:t>i </a:t>
                </a:r>
                <a:r>
                  <a:rPr sz="3200" spc="162" baseline="27777" dirty="0">
                    <a:latin typeface="Arial"/>
                    <a:cs typeface="Arial"/>
                  </a:rPr>
                  <a:t>) </a:t>
                </a:r>
                <a:r>
                  <a:rPr sz="3200" spc="-69" dirty="0">
                    <a:latin typeface="Tahoma"/>
                    <a:cs typeface="Tahoma"/>
                  </a:rPr>
                  <a:t>is </a:t>
                </a:r>
                <a:r>
                  <a:rPr sz="3200" spc="-109" dirty="0">
                    <a:latin typeface="Tahoma"/>
                    <a:cs typeface="Tahoma"/>
                  </a:rPr>
                  <a:t>a </a:t>
                </a:r>
                <a:r>
                  <a:rPr sz="3200" spc="-89" dirty="0">
                    <a:latin typeface="Tahoma"/>
                    <a:cs typeface="Tahoma"/>
                  </a:rPr>
                  <a:t>real </a:t>
                </a:r>
                <a:r>
                  <a:rPr sz="3200" spc="-99" dirty="0">
                    <a:latin typeface="Tahoma"/>
                    <a:cs typeface="Tahoma"/>
                  </a:rPr>
                  <a:t>number  </a:t>
                </a:r>
                <a:r>
                  <a:rPr sz="3200" spc="-20" dirty="0">
                    <a:latin typeface="Tahoma"/>
                    <a:cs typeface="Tahoma"/>
                  </a:rPr>
                  <a:t>And </a:t>
                </a:r>
                <a:r>
                  <a:rPr sz="3200" spc="-59" dirty="0">
                    <a:latin typeface="Tahoma"/>
                    <a:cs typeface="Tahoma"/>
                  </a:rPr>
                  <a:t>not </a:t>
                </a:r>
                <a:r>
                  <a:rPr sz="3200" spc="-109" dirty="0">
                    <a:latin typeface="Tahoma"/>
                    <a:cs typeface="Tahoma"/>
                  </a:rPr>
                  <a:t>an </a:t>
                </a:r>
                <a:r>
                  <a:rPr sz="3200" spc="-89" dirty="0">
                    <a:latin typeface="Tahoma"/>
                    <a:cs typeface="Tahoma"/>
                  </a:rPr>
                  <a:t>integer class </a:t>
                </a:r>
                <a:r>
                  <a:rPr sz="3200" spc="-69" dirty="0">
                    <a:latin typeface="Tahoma"/>
                    <a:cs typeface="Tahoma"/>
                  </a:rPr>
                  <a:t>label </a:t>
                </a:r>
                <a:r>
                  <a:rPr sz="3200" spc="-129" dirty="0">
                    <a:latin typeface="Tahoma"/>
                    <a:cs typeface="Tahoma"/>
                  </a:rPr>
                  <a:t>as </a:t>
                </a:r>
                <a:r>
                  <a:rPr sz="3200" spc="-50" dirty="0">
                    <a:latin typeface="Tahoma"/>
                    <a:cs typeface="Tahoma"/>
                  </a:rPr>
                  <a:t>in</a:t>
                </a:r>
                <a:r>
                  <a:rPr sz="3200" spc="307" dirty="0">
                    <a:latin typeface="Tahoma"/>
                    <a:cs typeface="Tahoma"/>
                  </a:rPr>
                  <a:t> </a:t>
                </a:r>
                <a:r>
                  <a:rPr sz="3200" spc="-69" dirty="0">
                    <a:latin typeface="Tahoma"/>
                    <a:cs typeface="Tahoma"/>
                  </a:rPr>
                  <a:t>Perceptron</a:t>
                </a:r>
                <a:endParaRPr sz="3200" dirty="0">
                  <a:latin typeface="Tahoma"/>
                  <a:cs typeface="Tahoma"/>
                </a:endParaRPr>
              </a:p>
              <a:p>
                <a:pPr marL="482368" marR="10067" indent="-457200">
                  <a:lnSpc>
                    <a:spcPct val="125299"/>
                  </a:lnSpc>
                  <a:buFont typeface="Arial" panose="020B0604020202020204" pitchFamily="34" charset="0"/>
                  <a:buChar char="•"/>
                </a:pPr>
                <a:r>
                  <a:rPr sz="3200" spc="-40" dirty="0">
                    <a:latin typeface="Tahoma"/>
                    <a:cs typeface="Tahoma"/>
                  </a:rPr>
                  <a:t>The </a:t>
                </a:r>
                <a:r>
                  <a:rPr sz="3200" spc="-99" dirty="0">
                    <a:latin typeface="Tahoma"/>
                    <a:cs typeface="Tahoma"/>
                  </a:rPr>
                  <a:t>weight </a:t>
                </a:r>
                <a:r>
                  <a:rPr sz="3200" spc="-79" dirty="0">
                    <a:latin typeface="Tahoma"/>
                    <a:cs typeface="Tahoma"/>
                  </a:rPr>
                  <a:t>update </a:t>
                </a:r>
                <a:r>
                  <a:rPr sz="3200" spc="-69" dirty="0">
                    <a:latin typeface="Tahoma"/>
                    <a:cs typeface="Tahoma"/>
                  </a:rPr>
                  <a:t>is </a:t>
                </a:r>
                <a:r>
                  <a:rPr sz="3200" spc="-129" dirty="0">
                    <a:latin typeface="Tahoma"/>
                    <a:cs typeface="Tahoma"/>
                  </a:rPr>
                  <a:t>done based </a:t>
                </a:r>
                <a:r>
                  <a:rPr sz="3200" spc="-109" dirty="0">
                    <a:latin typeface="Tahoma"/>
                    <a:cs typeface="Tahoma"/>
                  </a:rPr>
                  <a:t>on </a:t>
                </a:r>
                <a:r>
                  <a:rPr sz="3200" i="1" spc="-159" dirty="0">
                    <a:latin typeface="Trebuchet MS"/>
                    <a:cs typeface="Trebuchet MS"/>
                  </a:rPr>
                  <a:t>all </a:t>
                </a:r>
                <a:r>
                  <a:rPr sz="3200" spc="-119" dirty="0">
                    <a:latin typeface="Tahoma"/>
                    <a:cs typeface="Tahoma"/>
                  </a:rPr>
                  <a:t>samples </a:t>
                </a:r>
                <a:r>
                  <a:rPr sz="3200" spc="-50" dirty="0">
                    <a:latin typeface="Tahoma"/>
                    <a:cs typeface="Tahoma"/>
                  </a:rPr>
                  <a:t>in training </a:t>
                </a:r>
                <a:r>
                  <a:rPr sz="3200" spc="-99" dirty="0">
                    <a:latin typeface="Tahoma"/>
                    <a:cs typeface="Tahoma"/>
                  </a:rPr>
                  <a:t>set  </a:t>
                </a:r>
                <a:r>
                  <a:rPr sz="3200" spc="-69" dirty="0">
                    <a:latin typeface="Tahoma"/>
                    <a:cs typeface="Tahoma"/>
                  </a:rPr>
                  <a:t>Perceptron </a:t>
                </a:r>
                <a:r>
                  <a:rPr sz="3200" spc="-89" dirty="0">
                    <a:latin typeface="Tahoma"/>
                    <a:cs typeface="Tahoma"/>
                  </a:rPr>
                  <a:t>updates </a:t>
                </a:r>
                <a:r>
                  <a:rPr sz="3200" spc="-109" dirty="0">
                    <a:latin typeface="Tahoma"/>
                    <a:cs typeface="Tahoma"/>
                  </a:rPr>
                  <a:t>weights </a:t>
                </a:r>
                <a:r>
                  <a:rPr sz="3200" spc="-69" dirty="0">
                    <a:latin typeface="Tahoma"/>
                    <a:cs typeface="Tahoma"/>
                  </a:rPr>
                  <a:t>incrementally after </a:t>
                </a:r>
                <a:r>
                  <a:rPr sz="3200" spc="-119" dirty="0">
                    <a:latin typeface="Tahoma"/>
                    <a:cs typeface="Tahoma"/>
                  </a:rPr>
                  <a:t>each </a:t>
                </a:r>
                <a:r>
                  <a:rPr sz="3200" spc="-109" dirty="0">
                    <a:latin typeface="Tahoma"/>
                    <a:cs typeface="Tahoma"/>
                  </a:rPr>
                  <a:t>sample  </a:t>
                </a:r>
                <a:r>
                  <a:rPr sz="3200" spc="-10" dirty="0">
                    <a:latin typeface="Tahoma"/>
                    <a:cs typeface="Tahoma"/>
                  </a:rPr>
                  <a:t>This </a:t>
                </a:r>
                <a:r>
                  <a:rPr sz="3200" spc="-99" dirty="0">
                    <a:latin typeface="Tahoma"/>
                    <a:cs typeface="Tahoma"/>
                  </a:rPr>
                  <a:t>approach </a:t>
                </a:r>
                <a:r>
                  <a:rPr sz="3200" spc="-69" dirty="0">
                    <a:latin typeface="Tahoma"/>
                    <a:cs typeface="Tahoma"/>
                  </a:rPr>
                  <a:t>is </a:t>
                </a:r>
                <a:r>
                  <a:rPr sz="3200" spc="-109" dirty="0">
                    <a:latin typeface="Tahoma"/>
                    <a:cs typeface="Tahoma"/>
                  </a:rPr>
                  <a:t>known </a:t>
                </a:r>
                <a:r>
                  <a:rPr sz="3200" spc="-139" dirty="0">
                    <a:latin typeface="Tahoma"/>
                    <a:cs typeface="Tahoma"/>
                  </a:rPr>
                  <a:t>as </a:t>
                </a:r>
                <a:r>
                  <a:rPr sz="3200" dirty="0">
                    <a:latin typeface="Tahoma"/>
                    <a:cs typeface="Tahoma"/>
                  </a:rPr>
                  <a:t>“batch” </a:t>
                </a:r>
                <a:r>
                  <a:rPr sz="3200" spc="-79" dirty="0">
                    <a:latin typeface="Tahoma"/>
                    <a:cs typeface="Tahoma"/>
                  </a:rPr>
                  <a:t>gradient</a:t>
                </a:r>
                <a:r>
                  <a:rPr sz="3200" spc="129" dirty="0">
                    <a:latin typeface="Tahoma"/>
                    <a:cs typeface="Tahoma"/>
                  </a:rPr>
                  <a:t> </a:t>
                </a:r>
                <a:r>
                  <a:rPr sz="3200" spc="-109" dirty="0">
                    <a:latin typeface="Tahoma"/>
                    <a:cs typeface="Tahoma"/>
                  </a:rPr>
                  <a:t>descent</a:t>
                </a:r>
                <a:endParaRPr sz="32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71954"/>
                <a:ext cx="10671630" cy="4296304"/>
              </a:xfrm>
              <a:prstGeom prst="rect">
                <a:avLst/>
              </a:prstGeom>
              <a:blipFill rotWithShape="0">
                <a:blip r:embed="rId3"/>
                <a:stretch>
                  <a:fillRect l="-2056" t="-284" r="-1256" b="-3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Adaline learning rule vs. Perceptron rule</a:t>
            </a:r>
          </a:p>
        </p:txBody>
      </p:sp>
    </p:spTree>
    <p:extLst>
      <p:ext uri="{BB962C8B-B14F-4D97-AF65-F5344CB8AC3E}">
        <p14:creationId xmlns:p14="http://schemas.microsoft.com/office/powerpoint/2010/main" val="2145024024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03131" y="1577705"/>
            <a:ext cx="7427562" cy="2267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4239679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4996878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5413088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667657" y="4516051"/>
            <a:ext cx="10686143" cy="1535035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800" spc="-79" dirty="0">
                <a:latin typeface="Tahoma"/>
                <a:cs typeface="Tahoma"/>
              </a:rPr>
              <a:t>Learning rate </a:t>
            </a:r>
            <a:r>
              <a:rPr sz="2800" spc="-40" dirty="0">
                <a:latin typeface="Tahoma"/>
                <a:cs typeface="Tahoma"/>
              </a:rPr>
              <a:t>too </a:t>
            </a:r>
            <a:r>
              <a:rPr sz="2800" spc="-99" dirty="0">
                <a:latin typeface="Tahoma"/>
                <a:cs typeface="Tahoma"/>
              </a:rPr>
              <a:t>high: </a:t>
            </a:r>
            <a:r>
              <a:rPr sz="2800" spc="-109" dirty="0">
                <a:latin typeface="Tahoma"/>
                <a:cs typeface="Tahoma"/>
              </a:rPr>
              <a:t>error </a:t>
            </a:r>
            <a:r>
              <a:rPr sz="2800" spc="-119" dirty="0">
                <a:latin typeface="Tahoma"/>
                <a:cs typeface="Tahoma"/>
              </a:rPr>
              <a:t>becomes </a:t>
            </a:r>
            <a:r>
              <a:rPr sz="2800" spc="-99" dirty="0">
                <a:latin typeface="Tahoma"/>
                <a:cs typeface="Tahoma"/>
              </a:rPr>
              <a:t>larger </a:t>
            </a:r>
            <a:r>
              <a:rPr sz="2800" spc="-89" dirty="0">
                <a:latin typeface="Tahoma"/>
                <a:cs typeface="Tahoma"/>
              </a:rPr>
              <a:t>(overshoots  </a:t>
            </a:r>
            <a:r>
              <a:rPr sz="2800" spc="-69" dirty="0">
                <a:latin typeface="Tahoma"/>
                <a:cs typeface="Tahoma"/>
              </a:rPr>
              <a:t>global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min)</a:t>
            </a:r>
            <a:endParaRPr sz="2800" dirty="0">
              <a:latin typeface="Tahoma"/>
              <a:cs typeface="Tahoma"/>
            </a:endParaRPr>
          </a:p>
          <a:p>
            <a:pPr marL="25168" marR="260485">
              <a:lnSpc>
                <a:spcPct val="125299"/>
              </a:lnSpc>
            </a:pPr>
            <a:r>
              <a:rPr sz="2800" spc="-79" dirty="0">
                <a:latin typeface="Tahoma"/>
                <a:cs typeface="Tahoma"/>
              </a:rPr>
              <a:t>Learning rate </a:t>
            </a:r>
            <a:r>
              <a:rPr sz="2800" spc="-40" dirty="0">
                <a:latin typeface="Tahoma"/>
                <a:cs typeface="Tahoma"/>
              </a:rPr>
              <a:t>too </a:t>
            </a:r>
            <a:r>
              <a:rPr sz="2800" spc="-119" dirty="0">
                <a:latin typeface="Tahoma"/>
                <a:cs typeface="Tahoma"/>
              </a:rPr>
              <a:t>low: </a:t>
            </a:r>
            <a:r>
              <a:rPr sz="2800" spc="-99" dirty="0">
                <a:latin typeface="Tahoma"/>
                <a:cs typeface="Tahoma"/>
              </a:rPr>
              <a:t>takes </a:t>
            </a:r>
            <a:r>
              <a:rPr sz="2800" spc="-109" dirty="0">
                <a:latin typeface="Tahoma"/>
                <a:cs typeface="Tahoma"/>
              </a:rPr>
              <a:t>many </a:t>
            </a:r>
            <a:r>
              <a:rPr sz="2800" spc="-99" dirty="0">
                <a:latin typeface="Tahoma"/>
                <a:cs typeface="Tahoma"/>
              </a:rPr>
              <a:t>epochs </a:t>
            </a:r>
            <a:r>
              <a:rPr sz="2800" spc="-30" dirty="0">
                <a:latin typeface="Tahoma"/>
                <a:cs typeface="Tahoma"/>
              </a:rPr>
              <a:t>to </a:t>
            </a:r>
            <a:r>
              <a:rPr sz="2800" spc="-119" dirty="0">
                <a:latin typeface="Tahoma"/>
                <a:cs typeface="Tahoma"/>
              </a:rPr>
              <a:t>converge  </a:t>
            </a:r>
            <a:r>
              <a:rPr sz="2800" spc="-79" dirty="0">
                <a:latin typeface="Tahoma"/>
                <a:cs typeface="Tahoma"/>
              </a:rPr>
              <a:t>Feature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9" dirty="0">
                <a:latin typeface="Tahoma"/>
                <a:cs typeface="Tahoma"/>
              </a:rPr>
              <a:t>normalization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270297588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1499826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191603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33224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38200" y="1540499"/>
            <a:ext cx="10003971" cy="2143941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pc="-89" dirty="0"/>
              <a:t>Large </a:t>
            </a:r>
            <a:r>
              <a:rPr spc="-79" dirty="0"/>
              <a:t>dataset </a:t>
            </a:r>
            <a:r>
              <a:rPr spc="-50" dirty="0"/>
              <a:t>with millions </a:t>
            </a:r>
            <a:r>
              <a:rPr spc="-69" dirty="0"/>
              <a:t>of data </a:t>
            </a:r>
            <a:r>
              <a:rPr spc="-59" dirty="0"/>
              <a:t>points </a:t>
            </a:r>
            <a:r>
              <a:rPr dirty="0"/>
              <a:t>(“big </a:t>
            </a:r>
            <a:r>
              <a:rPr spc="-10" dirty="0"/>
              <a:t>data”)  Batch </a:t>
            </a:r>
            <a:r>
              <a:rPr spc="-79" dirty="0"/>
              <a:t>gradient </a:t>
            </a:r>
            <a:r>
              <a:rPr spc="-109" dirty="0"/>
              <a:t>descent</a:t>
            </a:r>
            <a:r>
              <a:rPr spc="168" dirty="0"/>
              <a:t> </a:t>
            </a:r>
            <a:r>
              <a:rPr spc="-59" dirty="0"/>
              <a:t>costly</a:t>
            </a:r>
          </a:p>
          <a:p>
            <a:pPr marL="25168">
              <a:lnSpc>
                <a:spcPct val="100000"/>
              </a:lnSpc>
              <a:spcBef>
                <a:spcPts val="664"/>
              </a:spcBef>
            </a:pPr>
            <a:r>
              <a:rPr spc="-99" dirty="0"/>
              <a:t>Need</a:t>
            </a:r>
            <a:r>
              <a:rPr spc="10" dirty="0"/>
              <a:t> </a:t>
            </a:r>
            <a:r>
              <a:rPr spc="-30" dirty="0"/>
              <a:t>to</a:t>
            </a:r>
            <a:r>
              <a:rPr spc="20" dirty="0"/>
              <a:t> </a:t>
            </a:r>
            <a:r>
              <a:rPr spc="-89" dirty="0"/>
              <a:t>compute</a:t>
            </a:r>
            <a:r>
              <a:rPr spc="10" dirty="0"/>
              <a:t> </a:t>
            </a:r>
            <a:r>
              <a:rPr spc="-79" dirty="0"/>
              <a:t>the</a:t>
            </a:r>
            <a:r>
              <a:rPr spc="20" dirty="0"/>
              <a:t> </a:t>
            </a:r>
            <a:r>
              <a:rPr spc="-109" dirty="0"/>
              <a:t>error</a:t>
            </a:r>
            <a:r>
              <a:rPr spc="20" dirty="0"/>
              <a:t> </a:t>
            </a:r>
            <a:r>
              <a:rPr spc="-89" dirty="0"/>
              <a:t>for</a:t>
            </a:r>
            <a:r>
              <a:rPr spc="20" dirty="0"/>
              <a:t> </a:t>
            </a:r>
            <a:r>
              <a:rPr spc="-89" dirty="0"/>
              <a:t>the</a:t>
            </a:r>
            <a:r>
              <a:rPr spc="20" dirty="0"/>
              <a:t> </a:t>
            </a:r>
            <a:r>
              <a:rPr spc="-79" dirty="0"/>
              <a:t>entire</a:t>
            </a:r>
            <a:r>
              <a:rPr spc="10" dirty="0"/>
              <a:t> </a:t>
            </a:r>
            <a:r>
              <a:rPr spc="-79" dirty="0"/>
              <a:t>dataset</a:t>
            </a:r>
            <a:r>
              <a:rPr spc="20" dirty="0"/>
              <a:t> </a:t>
            </a:r>
            <a:r>
              <a:rPr spc="-69" dirty="0"/>
              <a:t>...</a:t>
            </a:r>
          </a:p>
          <a:p>
            <a:pPr marL="25168">
              <a:lnSpc>
                <a:spcPct val="100000"/>
              </a:lnSpc>
              <a:spcBef>
                <a:spcPts val="662"/>
              </a:spcBef>
            </a:pPr>
            <a:r>
              <a:rPr spc="-69" dirty="0"/>
              <a:t>... </a:t>
            </a:r>
            <a:r>
              <a:rPr spc="-30" dirty="0"/>
              <a:t>to </a:t>
            </a:r>
            <a:r>
              <a:rPr spc="-89" dirty="0"/>
              <a:t>take </a:t>
            </a:r>
            <a:r>
              <a:rPr spc="-139" dirty="0"/>
              <a:t>one </a:t>
            </a:r>
            <a:r>
              <a:rPr spc="-99" dirty="0"/>
              <a:t>step </a:t>
            </a:r>
            <a:r>
              <a:rPr spc="-119" dirty="0"/>
              <a:t>towards </a:t>
            </a:r>
            <a:r>
              <a:rPr spc="-79" dirty="0"/>
              <a:t>the </a:t>
            </a:r>
            <a:r>
              <a:rPr spc="-69" dirty="0"/>
              <a:t>global</a:t>
            </a:r>
            <a:r>
              <a:rPr spc="-20" dirty="0"/>
              <a:t> </a:t>
            </a:r>
            <a:r>
              <a:rPr spc="-69" dirty="0"/>
              <a:t>minimum!</a:t>
            </a:r>
          </a:p>
        </p:txBody>
      </p:sp>
      <p:sp>
        <p:nvSpPr>
          <p:cNvPr id="14" name="object 14"/>
          <p:cNvSpPr/>
          <p:nvPr/>
        </p:nvSpPr>
        <p:spPr>
          <a:xfrm>
            <a:off x="2524077" y="4354012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838200" y="5246386"/>
            <a:ext cx="9368889" cy="34076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lnSpc>
                <a:spcPct val="102600"/>
              </a:lnSpc>
            </a:pPr>
            <a:r>
              <a:rPr sz="218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SGD </a:t>
            </a:r>
            <a:r>
              <a:rPr sz="2180" spc="-8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updates </a:t>
            </a:r>
            <a:r>
              <a:rPr sz="2180" spc="-7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the </a:t>
            </a:r>
            <a:r>
              <a:rPr sz="2180" spc="-10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weights </a:t>
            </a:r>
            <a:r>
              <a:rPr sz="2180" spc="-6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incrementally </a:t>
            </a:r>
            <a:r>
              <a:rPr sz="2180" spc="-8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for </a:t>
            </a:r>
            <a:r>
              <a:rPr sz="2180" spc="-11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each </a:t>
            </a:r>
            <a:r>
              <a:rPr sz="2180" spc="-5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training  </a:t>
            </a:r>
            <a:r>
              <a:rPr sz="2180" spc="-10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sample</a:t>
            </a:r>
            <a:endParaRPr sz="218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gradient descent (SGD)</a:t>
            </a:r>
          </a:p>
        </p:txBody>
      </p:sp>
      <p:sp>
        <p:nvSpPr>
          <p:cNvPr id="21" name="object 18"/>
          <p:cNvSpPr txBox="1"/>
          <p:nvPr/>
        </p:nvSpPr>
        <p:spPr>
          <a:xfrm>
            <a:off x="4011972" y="4082544"/>
            <a:ext cx="127917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827165" algn="l"/>
              </a:tabLst>
            </a:pPr>
            <a:r>
              <a:rPr sz="2180" spc="149" dirty="0">
                <a:latin typeface="Tahoma"/>
                <a:cs typeface="Tahoma"/>
              </a:rPr>
              <a:t>∆</a:t>
            </a:r>
            <a:r>
              <a:rPr sz="2180" i="1" spc="149" dirty="0">
                <a:latin typeface="Trebuchet MS"/>
                <a:cs typeface="Trebuchet MS"/>
              </a:rPr>
              <a:t>w</a:t>
            </a:r>
            <a:r>
              <a:rPr sz="2180" i="1" spc="614" dirty="0">
                <a:latin typeface="Trebuchet MS"/>
                <a:cs typeface="Trebuchet MS"/>
              </a:rPr>
              <a:t>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226" dirty="0">
                <a:latin typeface="Tahoma"/>
                <a:cs typeface="Tahoma"/>
              </a:rPr>
              <a:t> </a:t>
            </a:r>
            <a:r>
              <a:rPr sz="2180" i="1" spc="-139" dirty="0">
                <a:latin typeface="Arial"/>
                <a:cs typeface="Arial"/>
              </a:rPr>
              <a:t>η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972111" y="3859742"/>
                <a:ext cx="3356560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/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11" y="3859742"/>
                <a:ext cx="3356560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01" y="5735573"/>
            <a:ext cx="4203270" cy="10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87573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146773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188394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64114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3057360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3814559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524077" y="4190653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3098310" y="4867669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3098310" y="5168541"/>
            <a:ext cx="104215" cy="1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3098310" y="5469411"/>
            <a:ext cx="104215" cy="1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1401185" y="1510126"/>
            <a:ext cx="9542586" cy="3967112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368068" indent="-342900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Approximation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sz="2400" spc="20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9" dirty="0"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marR="794037" indent="-342900">
              <a:lnSpc>
                <a:spcPct val="1026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sz="2400" spc="-109" dirty="0">
                <a:latin typeface="Arial" panose="020B0604020202020204" pitchFamily="34" charset="0"/>
                <a:cs typeface="Arial" panose="020B0604020202020204" pitchFamily="34" charset="0"/>
              </a:rPr>
              <a:t>Reaches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convergence 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faster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frequent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weight 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indent="-342900">
              <a:spcBef>
                <a:spcPts val="654"/>
              </a:spcBef>
              <a:buFont typeface="Arial" panose="020B0604020202020204" pitchFamily="34" charset="0"/>
              <a:buChar char="•"/>
            </a:pP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Important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present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marR="444206" indent="-342900">
              <a:lnSpc>
                <a:spcPct val="1026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Learning rate often gradually 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decreased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(adaptive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learning 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rate)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indent="-342900">
              <a:spcBef>
                <a:spcPts val="664"/>
              </a:spcBef>
              <a:buFont typeface="Arial" panose="020B0604020202020204" pitchFamily="34" charset="0"/>
              <a:buChar char="•"/>
            </a:pP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400" spc="-139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indent="-342900">
              <a:lnSpc>
                <a:spcPts val="2497"/>
              </a:lnSpc>
              <a:spcBef>
                <a:spcPts val="347"/>
              </a:spcBef>
              <a:buFont typeface="Arial" panose="020B0604020202020204" pitchFamily="34" charset="0"/>
              <a:buChar char="•"/>
            </a:pP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Middle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ground </a:t>
            </a:r>
            <a:r>
              <a:rPr sz="2400" spc="-139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SGD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GD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109" dirty="0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sz="2400" spc="20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indent="-342900">
              <a:lnSpc>
                <a:spcPts val="2497"/>
              </a:lnSpc>
              <a:buFont typeface="Arial" panose="020B0604020202020204" pitchFamily="34" charset="0"/>
              <a:buChar char="•"/>
            </a:pPr>
            <a:r>
              <a:rPr sz="2400" i="1" spc="-109" dirty="0">
                <a:latin typeface="Arial" panose="020B0604020202020204" pitchFamily="34" charset="0"/>
                <a:cs typeface="Arial" panose="020B0604020202020204" pitchFamily="34" charset="0"/>
              </a:rPr>
              <a:t>mini-batch</a:t>
            </a:r>
            <a:r>
              <a:rPr sz="2400" i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139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6721" indent="-342900">
              <a:lnSpc>
                <a:spcPts val="2378"/>
              </a:lnSpc>
              <a:spcBef>
                <a:spcPts val="347"/>
              </a:spcBef>
              <a:buFont typeface="Arial" panose="020B0604020202020204" pitchFamily="34" charset="0"/>
              <a:buChar char="•"/>
            </a:pP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50 examples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6721" marR="10067" indent="-342900">
              <a:lnSpc>
                <a:spcPts val="2378"/>
              </a:lnSpc>
              <a:spcBef>
                <a:spcPts val="79"/>
              </a:spcBef>
              <a:buFont typeface="Arial" panose="020B0604020202020204" pitchFamily="34" charset="0"/>
              <a:buChar char="•"/>
            </a:pP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vector/matrix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operations rather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loops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SGD 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Vectorized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sz="2400" spc="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 details</a:t>
            </a:r>
          </a:p>
        </p:txBody>
      </p:sp>
    </p:spTree>
    <p:extLst>
      <p:ext uri="{BB962C8B-B14F-4D97-AF65-F5344CB8AC3E}">
        <p14:creationId xmlns:p14="http://schemas.microsoft.com/office/powerpoint/2010/main" val="3287185479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Perceptron is a binary classifier</a:t>
            </a:r>
          </a:p>
          <a:p>
            <a:r>
              <a:rPr lang="en-GB" dirty="0"/>
              <a:t>It is a linear classifier</a:t>
            </a:r>
          </a:p>
          <a:p>
            <a:r>
              <a:rPr lang="en-GB" dirty="0"/>
              <a:t>Activation is a step function</a:t>
            </a:r>
          </a:p>
          <a:p>
            <a:r>
              <a:rPr lang="en-GB" dirty="0"/>
              <a:t>Fundamental unit of neural nets</a:t>
            </a:r>
          </a:p>
        </p:txBody>
      </p:sp>
    </p:spTree>
    <p:extLst>
      <p:ext uri="{BB962C8B-B14F-4D97-AF65-F5344CB8AC3E}">
        <p14:creationId xmlns:p14="http://schemas.microsoft.com/office/powerpoint/2010/main" val="24784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99288" y="1794204"/>
            <a:ext cx="7580912" cy="307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Biology</a:t>
            </a:r>
          </a:p>
        </p:txBody>
      </p:sp>
    </p:spTree>
    <p:extLst>
      <p:ext uri="{BB962C8B-B14F-4D97-AF65-F5344CB8AC3E}">
        <p14:creationId xmlns:p14="http://schemas.microsoft.com/office/powerpoint/2010/main" val="529975869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478 - Perceptrons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AFA71-1B87-EB4D-8E53-DF810D0F2823}" type="slidenum">
              <a:rPr lang="en-US" smtClean="0">
                <a:latin typeface="Times New Roman" pitchFamily="1" charset="0"/>
              </a:rPr>
              <a:pPr/>
              <a:t>40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 Separability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3810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38100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4419600" y="23622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AutoShape 15"/>
          <p:cNvSpPr>
            <a:spLocks noChangeArrowheads="1"/>
          </p:cNvSpPr>
          <p:nvPr/>
        </p:nvSpPr>
        <p:spPr bwMode="auto">
          <a:xfrm>
            <a:off x="5791200" y="2819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AutoShape 17"/>
          <p:cNvSpPr>
            <a:spLocks noChangeArrowheads="1"/>
          </p:cNvSpPr>
          <p:nvPr/>
        </p:nvSpPr>
        <p:spPr bwMode="auto">
          <a:xfrm>
            <a:off x="5181600" y="3581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AutoShape 18"/>
          <p:cNvSpPr>
            <a:spLocks noChangeArrowheads="1"/>
          </p:cNvSpPr>
          <p:nvPr/>
        </p:nvSpPr>
        <p:spPr bwMode="auto">
          <a:xfrm>
            <a:off x="5562600" y="3352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AutoShape 19"/>
          <p:cNvSpPr>
            <a:spLocks noChangeArrowheads="1"/>
          </p:cNvSpPr>
          <p:nvPr/>
        </p:nvSpPr>
        <p:spPr bwMode="auto">
          <a:xfrm>
            <a:off x="5638800" y="3124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AutoShape 20"/>
          <p:cNvSpPr>
            <a:spLocks noChangeArrowheads="1"/>
          </p:cNvSpPr>
          <p:nvPr/>
        </p:nvSpPr>
        <p:spPr bwMode="auto">
          <a:xfrm>
            <a:off x="5181600" y="41910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AutoShape 21"/>
          <p:cNvSpPr>
            <a:spLocks noChangeArrowheads="1"/>
          </p:cNvSpPr>
          <p:nvPr/>
        </p:nvSpPr>
        <p:spPr bwMode="auto">
          <a:xfrm>
            <a:off x="5486400" y="3733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AutoShape 22"/>
          <p:cNvSpPr>
            <a:spLocks noChangeArrowheads="1"/>
          </p:cNvSpPr>
          <p:nvPr/>
        </p:nvSpPr>
        <p:spPr bwMode="auto">
          <a:xfrm>
            <a:off x="6096000" y="3505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AutoShape 23"/>
          <p:cNvSpPr>
            <a:spLocks noChangeArrowheads="1"/>
          </p:cNvSpPr>
          <p:nvPr/>
        </p:nvSpPr>
        <p:spPr bwMode="auto">
          <a:xfrm>
            <a:off x="5791200" y="40386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AutoShape 24"/>
          <p:cNvSpPr>
            <a:spLocks noChangeArrowheads="1"/>
          </p:cNvSpPr>
          <p:nvPr/>
        </p:nvSpPr>
        <p:spPr bwMode="auto">
          <a:xfrm>
            <a:off x="4572000" y="3352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AutoShape 25"/>
          <p:cNvSpPr>
            <a:spLocks noChangeArrowheads="1"/>
          </p:cNvSpPr>
          <p:nvPr/>
        </p:nvSpPr>
        <p:spPr bwMode="auto">
          <a:xfrm>
            <a:off x="4800600" y="2743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8" name="AutoShape 26"/>
          <p:cNvSpPr>
            <a:spLocks noChangeArrowheads="1"/>
          </p:cNvSpPr>
          <p:nvPr/>
        </p:nvSpPr>
        <p:spPr bwMode="auto">
          <a:xfrm>
            <a:off x="4191000" y="3733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9" name="AutoShape 27"/>
          <p:cNvSpPr>
            <a:spLocks noChangeArrowheads="1"/>
          </p:cNvSpPr>
          <p:nvPr/>
        </p:nvSpPr>
        <p:spPr bwMode="auto">
          <a:xfrm>
            <a:off x="5029200" y="32004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0" name="AutoShape 28"/>
          <p:cNvSpPr>
            <a:spLocks noChangeArrowheads="1"/>
          </p:cNvSpPr>
          <p:nvPr/>
        </p:nvSpPr>
        <p:spPr bwMode="auto">
          <a:xfrm>
            <a:off x="4343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1" name="AutoShape 29"/>
          <p:cNvSpPr>
            <a:spLocks noChangeArrowheads="1"/>
          </p:cNvSpPr>
          <p:nvPr/>
        </p:nvSpPr>
        <p:spPr bwMode="auto">
          <a:xfrm>
            <a:off x="5181600" y="26670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2" name="AutoShape 30"/>
          <p:cNvSpPr>
            <a:spLocks noChangeArrowheads="1"/>
          </p:cNvSpPr>
          <p:nvPr/>
        </p:nvSpPr>
        <p:spPr bwMode="auto">
          <a:xfrm>
            <a:off x="4724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 Separability and Generalization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810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38100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4419600" y="23622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5791200" y="2819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5181600" y="3581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5562600" y="3352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5638800" y="3124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5181600" y="41910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5486400" y="3733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2" name="AutoShape 14"/>
          <p:cNvSpPr>
            <a:spLocks noChangeArrowheads="1"/>
          </p:cNvSpPr>
          <p:nvPr/>
        </p:nvSpPr>
        <p:spPr bwMode="auto">
          <a:xfrm>
            <a:off x="6096000" y="3505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AutoShape 15"/>
          <p:cNvSpPr>
            <a:spLocks noChangeArrowheads="1"/>
          </p:cNvSpPr>
          <p:nvPr/>
        </p:nvSpPr>
        <p:spPr bwMode="auto">
          <a:xfrm>
            <a:off x="5791200" y="40386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AutoShape 16"/>
          <p:cNvSpPr>
            <a:spLocks noChangeArrowheads="1"/>
          </p:cNvSpPr>
          <p:nvPr/>
        </p:nvSpPr>
        <p:spPr bwMode="auto">
          <a:xfrm>
            <a:off x="4572000" y="3352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AutoShape 17"/>
          <p:cNvSpPr>
            <a:spLocks noChangeArrowheads="1"/>
          </p:cNvSpPr>
          <p:nvPr/>
        </p:nvSpPr>
        <p:spPr bwMode="auto">
          <a:xfrm>
            <a:off x="4800600" y="2743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AutoShape 18"/>
          <p:cNvSpPr>
            <a:spLocks noChangeArrowheads="1"/>
          </p:cNvSpPr>
          <p:nvPr/>
        </p:nvSpPr>
        <p:spPr bwMode="auto">
          <a:xfrm>
            <a:off x="4191000" y="3733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AutoShape 19"/>
          <p:cNvSpPr>
            <a:spLocks noChangeArrowheads="1"/>
          </p:cNvSpPr>
          <p:nvPr/>
        </p:nvSpPr>
        <p:spPr bwMode="auto">
          <a:xfrm>
            <a:off x="5029200" y="32004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AutoShape 20"/>
          <p:cNvSpPr>
            <a:spLocks noChangeArrowheads="1"/>
          </p:cNvSpPr>
          <p:nvPr/>
        </p:nvSpPr>
        <p:spPr bwMode="auto">
          <a:xfrm>
            <a:off x="4343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AutoShape 21"/>
          <p:cNvSpPr>
            <a:spLocks noChangeArrowheads="1"/>
          </p:cNvSpPr>
          <p:nvPr/>
        </p:nvSpPr>
        <p:spPr bwMode="auto">
          <a:xfrm>
            <a:off x="5181600" y="26670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AutoShape 22"/>
          <p:cNvSpPr>
            <a:spLocks noChangeArrowheads="1"/>
          </p:cNvSpPr>
          <p:nvPr/>
        </p:nvSpPr>
        <p:spPr bwMode="auto">
          <a:xfrm>
            <a:off x="4724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3" name="AutoShape 23"/>
          <p:cNvSpPr>
            <a:spLocks noChangeArrowheads="1"/>
          </p:cNvSpPr>
          <p:nvPr/>
        </p:nvSpPr>
        <p:spPr bwMode="auto">
          <a:xfrm>
            <a:off x="4953000" y="2971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AutoShape 24"/>
          <p:cNvSpPr>
            <a:spLocks noChangeArrowheads="1"/>
          </p:cNvSpPr>
          <p:nvPr/>
        </p:nvSpPr>
        <p:spPr bwMode="auto">
          <a:xfrm>
            <a:off x="4572000" y="3733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auto">
          <a:xfrm>
            <a:off x="5410200" y="3505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879725" y="5299075"/>
            <a:ext cx="5785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When is data noise vs. a legitimate exception</a:t>
            </a:r>
          </a:p>
        </p:txBody>
      </p:sp>
    </p:spTree>
    <p:extLst>
      <p:ext uri="{BB962C8B-B14F-4D97-AF65-F5344CB8AC3E}">
        <p14:creationId xmlns:p14="http://schemas.microsoft.com/office/powerpoint/2010/main" val="151728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  <p:bldP spid="35863" grpId="0" animBg="1"/>
      <p:bldP spid="35865" grpId="0" animBg="1"/>
      <p:bldP spid="3586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Limited Functionality of Hyperplane</a:t>
            </a:r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3810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38100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V="1">
            <a:off x="4419600" y="23622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7"/>
          <p:cNvSpPr>
            <a:spLocks noChangeArrowheads="1"/>
          </p:cNvSpPr>
          <p:nvPr/>
        </p:nvSpPr>
        <p:spPr bwMode="auto">
          <a:xfrm>
            <a:off x="5791200" y="2819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AutoShape 8"/>
          <p:cNvSpPr>
            <a:spLocks noChangeArrowheads="1"/>
          </p:cNvSpPr>
          <p:nvPr/>
        </p:nvSpPr>
        <p:spPr bwMode="auto">
          <a:xfrm>
            <a:off x="5181600" y="3581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9"/>
          <p:cNvSpPr>
            <a:spLocks noChangeArrowheads="1"/>
          </p:cNvSpPr>
          <p:nvPr/>
        </p:nvSpPr>
        <p:spPr bwMode="auto">
          <a:xfrm>
            <a:off x="5562600" y="3352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AutoShape 10"/>
          <p:cNvSpPr>
            <a:spLocks noChangeArrowheads="1"/>
          </p:cNvSpPr>
          <p:nvPr/>
        </p:nvSpPr>
        <p:spPr bwMode="auto">
          <a:xfrm>
            <a:off x="5638800" y="3124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AutoShape 11"/>
          <p:cNvSpPr>
            <a:spLocks noChangeArrowheads="1"/>
          </p:cNvSpPr>
          <p:nvPr/>
        </p:nvSpPr>
        <p:spPr bwMode="auto">
          <a:xfrm>
            <a:off x="5181600" y="41910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AutoShape 12"/>
          <p:cNvSpPr>
            <a:spLocks noChangeArrowheads="1"/>
          </p:cNvSpPr>
          <p:nvPr/>
        </p:nvSpPr>
        <p:spPr bwMode="auto">
          <a:xfrm>
            <a:off x="5486400" y="3733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AutoShape 13"/>
          <p:cNvSpPr>
            <a:spLocks noChangeArrowheads="1"/>
          </p:cNvSpPr>
          <p:nvPr/>
        </p:nvSpPr>
        <p:spPr bwMode="auto">
          <a:xfrm>
            <a:off x="6096000" y="3505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AutoShape 14"/>
          <p:cNvSpPr>
            <a:spLocks noChangeArrowheads="1"/>
          </p:cNvSpPr>
          <p:nvPr/>
        </p:nvSpPr>
        <p:spPr bwMode="auto">
          <a:xfrm>
            <a:off x="5791200" y="40386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AutoShape 15"/>
          <p:cNvSpPr>
            <a:spLocks noChangeArrowheads="1"/>
          </p:cNvSpPr>
          <p:nvPr/>
        </p:nvSpPr>
        <p:spPr bwMode="auto">
          <a:xfrm>
            <a:off x="4572000" y="3352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AutoShape 16"/>
          <p:cNvSpPr>
            <a:spLocks noChangeArrowheads="1"/>
          </p:cNvSpPr>
          <p:nvPr/>
        </p:nvSpPr>
        <p:spPr bwMode="auto">
          <a:xfrm>
            <a:off x="4800600" y="2743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AutoShape 17"/>
          <p:cNvSpPr>
            <a:spLocks noChangeArrowheads="1"/>
          </p:cNvSpPr>
          <p:nvPr/>
        </p:nvSpPr>
        <p:spPr bwMode="auto">
          <a:xfrm>
            <a:off x="6351589" y="3516314"/>
            <a:ext cx="128587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5" name="AutoShape 18"/>
          <p:cNvSpPr>
            <a:spLocks noChangeArrowheads="1"/>
          </p:cNvSpPr>
          <p:nvPr/>
        </p:nvSpPr>
        <p:spPr bwMode="auto">
          <a:xfrm>
            <a:off x="5029200" y="32004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6" name="AutoShape 19"/>
          <p:cNvSpPr>
            <a:spLocks noChangeArrowheads="1"/>
          </p:cNvSpPr>
          <p:nvPr/>
        </p:nvSpPr>
        <p:spPr bwMode="auto">
          <a:xfrm>
            <a:off x="4343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7" name="AutoShape 20"/>
          <p:cNvSpPr>
            <a:spLocks noChangeArrowheads="1"/>
          </p:cNvSpPr>
          <p:nvPr/>
        </p:nvSpPr>
        <p:spPr bwMode="auto">
          <a:xfrm>
            <a:off x="5181600" y="26670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8" name="AutoShape 21"/>
          <p:cNvSpPr>
            <a:spLocks noChangeArrowheads="1"/>
          </p:cNvSpPr>
          <p:nvPr/>
        </p:nvSpPr>
        <p:spPr bwMode="auto">
          <a:xfrm>
            <a:off x="4724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9" name="AutoShape 22"/>
          <p:cNvSpPr>
            <a:spLocks noChangeArrowheads="1"/>
          </p:cNvSpPr>
          <p:nvPr/>
        </p:nvSpPr>
        <p:spPr bwMode="auto">
          <a:xfrm>
            <a:off x="6653214" y="3781425"/>
            <a:ext cx="128587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0" name="AutoShape 23"/>
          <p:cNvSpPr>
            <a:spLocks noChangeArrowheads="1"/>
          </p:cNvSpPr>
          <p:nvPr/>
        </p:nvSpPr>
        <p:spPr bwMode="auto">
          <a:xfrm>
            <a:off x="6288089" y="3733800"/>
            <a:ext cx="128587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1" name="AutoShape 24"/>
          <p:cNvSpPr>
            <a:spLocks noChangeArrowheads="1"/>
          </p:cNvSpPr>
          <p:nvPr/>
        </p:nvSpPr>
        <p:spPr bwMode="auto">
          <a:xfrm>
            <a:off x="6159500" y="42545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2" name="AutoShape 25"/>
          <p:cNvSpPr>
            <a:spLocks noChangeArrowheads="1"/>
          </p:cNvSpPr>
          <p:nvPr/>
        </p:nvSpPr>
        <p:spPr bwMode="auto">
          <a:xfrm>
            <a:off x="6096000" y="3910014"/>
            <a:ext cx="128588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3" name="AutoShape 26"/>
          <p:cNvSpPr>
            <a:spLocks noChangeArrowheads="1"/>
          </p:cNvSpPr>
          <p:nvPr/>
        </p:nvSpPr>
        <p:spPr bwMode="auto">
          <a:xfrm>
            <a:off x="5726114" y="4367214"/>
            <a:ext cx="128587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4" name="AutoShape 27"/>
          <p:cNvSpPr>
            <a:spLocks noChangeArrowheads="1"/>
          </p:cNvSpPr>
          <p:nvPr/>
        </p:nvSpPr>
        <p:spPr bwMode="auto">
          <a:xfrm>
            <a:off x="5549900" y="4062414"/>
            <a:ext cx="128588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90500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How to Handle Multi-Class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28700"/>
            <a:ext cx="7772400" cy="50673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This is an issue with any learning model which only supports binary classification (perceptron, SVM, etc.)</a:t>
            </a:r>
          </a:p>
          <a:p>
            <a:pPr>
              <a:defRPr/>
            </a:pPr>
            <a:r>
              <a:rPr lang="en-US" dirty="0"/>
              <a:t>Create 1 perceptron for each output class, where the training set considers all other classes to be negative examples</a:t>
            </a:r>
          </a:p>
          <a:p>
            <a:pPr lvl="1">
              <a:defRPr/>
            </a:pPr>
            <a:r>
              <a:rPr lang="en-US" dirty="0"/>
              <a:t>Run all perceptrons on novel data and set the output to the class of the perceptron which outputs high</a:t>
            </a:r>
          </a:p>
          <a:p>
            <a:pPr lvl="1">
              <a:defRPr/>
            </a:pPr>
            <a:r>
              <a:rPr lang="en-US" dirty="0"/>
              <a:t>If there is a tie, choose the perceptron with the highest net value</a:t>
            </a:r>
          </a:p>
          <a:p>
            <a:pPr>
              <a:defRPr/>
            </a:pPr>
            <a:r>
              <a:rPr lang="en-US" dirty="0"/>
              <a:t>Create 1 perceptron for each pair of output classes, where the training set only contains examples from the 2 classes </a:t>
            </a:r>
          </a:p>
          <a:p>
            <a:pPr lvl="1">
              <a:defRPr/>
            </a:pPr>
            <a:r>
              <a:rPr lang="en-US" dirty="0"/>
              <a:t>Run all perceptrons on novel data and set the output to be the class with the most wins (votes) from the perceptrons</a:t>
            </a:r>
          </a:p>
          <a:p>
            <a:pPr lvl="1">
              <a:defRPr/>
            </a:pPr>
            <a:r>
              <a:rPr lang="en-US" dirty="0"/>
              <a:t>In case of a tie, use the net values to decide</a:t>
            </a:r>
          </a:p>
          <a:p>
            <a:pPr lvl="1">
              <a:defRPr/>
            </a:pPr>
            <a:r>
              <a:rPr lang="en-US" dirty="0"/>
              <a:t>Number of models grows by the square of the output classes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478 - Perceptrons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D2634-92FE-1141-ACB1-C4E1D4CCB44B}" type="slidenum">
              <a:rPr lang="en-US" smtClean="0">
                <a:latin typeface="Times New Roman" pitchFamily="1" charset="0"/>
              </a:rPr>
              <a:pPr/>
              <a:t>43</a:t>
            </a:fld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32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4401539" y="5684135"/>
            <a:ext cx="2362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If no bias then the hyperplane must go through the origin 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426727" y="4317532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 by </a:t>
            </a:r>
            <a:r>
              <a:rPr lang="en-GB" sz="2000" i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GB" sz="20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426727" y="5007907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Solve for </a:t>
            </a:r>
            <a:r>
              <a:rPr lang="en-GB" sz="20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GB" sz="20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761" y="1690688"/>
            <a:ext cx="54098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/>
              <a:t>w</a:t>
            </a:r>
            <a:r>
              <a:rPr lang="en-GB" sz="2800" i="1" baseline="-25000" dirty="0"/>
              <a:t>1</a:t>
            </a:r>
            <a:r>
              <a:rPr lang="en-GB" sz="2800" i="1" dirty="0"/>
              <a:t>x</a:t>
            </a:r>
            <a:r>
              <a:rPr lang="en-GB" sz="2800" i="1" baseline="-25000" dirty="0"/>
              <a:t>1</a:t>
            </a:r>
            <a:r>
              <a:rPr lang="en-GB" sz="2800" i="1" dirty="0"/>
              <a:t> + w</a:t>
            </a:r>
            <a:r>
              <a:rPr lang="en-GB" sz="2800" i="1" baseline="-25000" dirty="0"/>
              <a:t>2</a:t>
            </a:r>
            <a:r>
              <a:rPr lang="en-GB" sz="2800" i="1" dirty="0"/>
              <a:t>x</a:t>
            </a:r>
            <a:r>
              <a:rPr lang="en-GB" sz="2800" i="1" baseline="-25000" dirty="0"/>
              <a:t>2</a:t>
            </a:r>
            <a:r>
              <a:rPr lang="en-GB" sz="2800" i="1" dirty="0"/>
              <a:t> &gt;= 0 (Z = 1)</a:t>
            </a:r>
            <a:r>
              <a:rPr lang="en-GB" sz="2800" i="1" baseline="-25000" dirty="0"/>
              <a:t> </a:t>
            </a:r>
          </a:p>
          <a:p>
            <a:r>
              <a:rPr lang="en-GB" sz="2800" i="1" dirty="0"/>
              <a:t>w</a:t>
            </a:r>
            <a:r>
              <a:rPr lang="en-GB" sz="2800" i="1" baseline="-25000" dirty="0"/>
              <a:t>1</a:t>
            </a:r>
            <a:r>
              <a:rPr lang="en-GB" sz="2800" i="1" dirty="0"/>
              <a:t>x</a:t>
            </a:r>
            <a:r>
              <a:rPr lang="en-GB" sz="2800" i="1" baseline="-25000" dirty="0"/>
              <a:t>1</a:t>
            </a:r>
            <a:r>
              <a:rPr lang="en-GB" sz="2800" i="1" dirty="0"/>
              <a:t> + w</a:t>
            </a:r>
            <a:r>
              <a:rPr lang="en-GB" sz="2800" i="1" baseline="-25000" dirty="0"/>
              <a:t>2</a:t>
            </a:r>
            <a:r>
              <a:rPr lang="en-GB" sz="2800" i="1" dirty="0"/>
              <a:t>x</a:t>
            </a:r>
            <a:r>
              <a:rPr lang="en-GB" sz="2800" i="1" baseline="-25000" dirty="0"/>
              <a:t>2</a:t>
            </a:r>
            <a:r>
              <a:rPr lang="en-GB" sz="2800" i="1" dirty="0"/>
              <a:t> &lt; 0 (Z = -1)</a:t>
            </a:r>
          </a:p>
          <a:p>
            <a:endParaRPr lang="en-GB" sz="2800" b="1" i="1" dirty="0"/>
          </a:p>
          <a:p>
            <a:r>
              <a:rPr lang="en-GB" sz="2800" i="1" dirty="0"/>
              <a:t>So, What is a decision boundary?</a:t>
            </a:r>
          </a:p>
          <a:p>
            <a:r>
              <a:rPr lang="en-GB" sz="2800" i="1" dirty="0"/>
              <a:t>w</a:t>
            </a:r>
            <a:r>
              <a:rPr lang="en-GB" sz="2800" i="1" baseline="-25000" dirty="0"/>
              <a:t>1</a:t>
            </a:r>
            <a:r>
              <a:rPr lang="en-GB" sz="2800" i="1" dirty="0"/>
              <a:t>x</a:t>
            </a:r>
            <a:r>
              <a:rPr lang="en-GB" sz="2800" i="1" baseline="-25000" dirty="0"/>
              <a:t>1</a:t>
            </a:r>
            <a:r>
              <a:rPr lang="en-GB" sz="2800" i="1" dirty="0"/>
              <a:t> + w</a:t>
            </a:r>
            <a:r>
              <a:rPr lang="en-GB" sz="2800" i="1" baseline="-25000" dirty="0"/>
              <a:t>2</a:t>
            </a:r>
            <a:r>
              <a:rPr lang="en-GB" sz="2800" i="1" dirty="0"/>
              <a:t>x</a:t>
            </a:r>
            <a:r>
              <a:rPr lang="en-GB" sz="2800" i="1" baseline="-25000" dirty="0"/>
              <a:t>2</a:t>
            </a:r>
            <a:r>
              <a:rPr lang="en-GB" sz="2800" i="1" dirty="0"/>
              <a:t> = z</a:t>
            </a:r>
            <a:endParaRPr lang="en-GB" sz="2800" i="1" baseline="-25000" dirty="0"/>
          </a:p>
          <a:p>
            <a:endParaRPr lang="en-GB" sz="2800" i="1" dirty="0"/>
          </a:p>
          <a:p>
            <a:r>
              <a:rPr lang="en-GB" sz="2800" i="1" dirty="0"/>
              <a:t>w</a:t>
            </a:r>
            <a:r>
              <a:rPr lang="en-GB" sz="2800" i="1" baseline="-25000" dirty="0"/>
              <a:t>1</a:t>
            </a:r>
            <a:r>
              <a:rPr lang="en-GB" sz="2800" i="1" dirty="0"/>
              <a:t>x</a:t>
            </a:r>
            <a:r>
              <a:rPr lang="en-GB" sz="2800" i="1" baseline="-25000" dirty="0"/>
              <a:t>1</a:t>
            </a:r>
            <a:r>
              <a:rPr lang="en-GB" sz="2800" i="1" dirty="0"/>
              <a:t> /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GB" sz="28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800" i="1" dirty="0"/>
              <a:t>+ x</a:t>
            </a:r>
            <a:r>
              <a:rPr lang="en-GB" sz="2800" i="1" baseline="-25000" dirty="0"/>
              <a:t>2</a:t>
            </a:r>
            <a:r>
              <a:rPr lang="en-GB" sz="2800" i="1" dirty="0"/>
              <a:t> = z/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GB" sz="28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endParaRPr lang="en-GB" sz="2800" i="1" baseline="-25000" dirty="0"/>
          </a:p>
          <a:p>
            <a:r>
              <a:rPr lang="en-GB" sz="28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GB" sz="28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800" i="1" dirty="0"/>
              <a:t> = (- w</a:t>
            </a:r>
            <a:r>
              <a:rPr lang="en-GB" sz="2800" i="1" baseline="-25000" dirty="0"/>
              <a:t>1</a:t>
            </a:r>
            <a:r>
              <a:rPr lang="en-GB" sz="2800" i="1" dirty="0"/>
              <a:t>w</a:t>
            </a:r>
            <a:r>
              <a:rPr lang="en-GB" sz="2800" i="1" baseline="-25000" dirty="0"/>
              <a:t>2</a:t>
            </a:r>
            <a:r>
              <a:rPr lang="en-GB" sz="2800" i="1" dirty="0"/>
              <a:t> )/x</a:t>
            </a:r>
            <a:r>
              <a:rPr lang="en-GB" sz="2800" i="1" baseline="-25000" dirty="0"/>
              <a:t>1</a:t>
            </a:r>
            <a:r>
              <a:rPr lang="en-GB" sz="2800" i="1" dirty="0"/>
              <a:t>+ z/w</a:t>
            </a:r>
            <a:r>
              <a:rPr lang="en-GB" sz="2800" i="1" baseline="-25000" dirty="0"/>
              <a:t>2</a:t>
            </a:r>
          </a:p>
          <a:p>
            <a:endParaRPr lang="en-GB" sz="2800" i="1" baseline="-25000" dirty="0"/>
          </a:p>
          <a:p>
            <a:r>
              <a:rPr lang="en-GB" sz="2800" i="1" dirty="0"/>
              <a:t>y = MX+ B</a:t>
            </a:r>
            <a:endParaRPr lang="en-GB" sz="2800" i="1" baseline="-25000" dirty="0"/>
          </a:p>
          <a:p>
            <a:endParaRPr lang="en-GB" sz="2800" i="1" baseline="-25000" dirty="0"/>
          </a:p>
          <a:p>
            <a:endParaRPr lang="en-GB" sz="2800" i="1" dirty="0"/>
          </a:p>
          <a:p>
            <a:endParaRPr lang="en-GB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What is the Bias?</a:t>
            </a:r>
          </a:p>
        </p:txBody>
      </p:sp>
      <p:sp>
        <p:nvSpPr>
          <p:cNvPr id="9" name="object 4"/>
          <p:cNvSpPr/>
          <p:nvPr/>
        </p:nvSpPr>
        <p:spPr>
          <a:xfrm>
            <a:off x="7728136" y="1269774"/>
            <a:ext cx="4053115" cy="4520757"/>
          </a:xfrm>
          <a:prstGeom prst="rect">
            <a:avLst/>
          </a:prstGeom>
          <a:blipFill>
            <a:blip r:embed="rId3" cstate="print"/>
            <a:srcRect/>
            <a:stretch>
              <a:fillRect r="-20161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89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99288" y="1028928"/>
            <a:ext cx="7580912" cy="307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4948633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5357772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5766886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6176026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765528" y="4703627"/>
            <a:ext cx="7147420" cy="167548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2811220">
              <a:lnSpc>
                <a:spcPct val="123200"/>
              </a:lnSpc>
              <a:spcBef>
                <a:spcPts val="198"/>
              </a:spcBef>
            </a:pPr>
            <a:r>
              <a:rPr sz="2180" spc="-69" dirty="0">
                <a:latin typeface="Tahoma"/>
                <a:cs typeface="Tahoma"/>
              </a:rPr>
              <a:t>Simple </a:t>
            </a:r>
            <a:r>
              <a:rPr sz="2180" spc="-50" dirty="0">
                <a:latin typeface="Tahoma"/>
                <a:cs typeface="Tahoma"/>
              </a:rPr>
              <a:t>logic </a:t>
            </a:r>
            <a:r>
              <a:rPr sz="2180" spc="-99" dirty="0">
                <a:latin typeface="Tahoma"/>
                <a:cs typeface="Tahoma"/>
              </a:rPr>
              <a:t>gate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spc="-89" dirty="0">
                <a:latin typeface="Tahoma"/>
                <a:cs typeface="Tahoma"/>
              </a:rPr>
              <a:t>binary </a:t>
            </a:r>
            <a:r>
              <a:rPr sz="2180" spc="-69" dirty="0">
                <a:latin typeface="Tahoma"/>
                <a:cs typeface="Tahoma"/>
              </a:rPr>
              <a:t>outputs  Signals </a:t>
            </a:r>
            <a:r>
              <a:rPr sz="2180" spc="-89" dirty="0">
                <a:latin typeface="Tahoma"/>
                <a:cs typeface="Tahoma"/>
              </a:rPr>
              <a:t>arrive </a:t>
            </a:r>
            <a:r>
              <a:rPr sz="2180" spc="-30" dirty="0">
                <a:latin typeface="Tahoma"/>
                <a:cs typeface="Tahoma"/>
              </a:rPr>
              <a:t>at</a:t>
            </a:r>
            <a:r>
              <a:rPr sz="2180" spc="248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dendrites</a:t>
            </a:r>
            <a:endParaRPr sz="2180">
              <a:latin typeface="Tahoma"/>
              <a:cs typeface="Tahoma"/>
            </a:endParaRPr>
          </a:p>
          <a:p>
            <a:pPr marL="25168">
              <a:spcBef>
                <a:spcPts val="604"/>
              </a:spcBef>
            </a:pPr>
            <a:r>
              <a:rPr sz="2180" spc="-99" dirty="0">
                <a:latin typeface="Tahoma"/>
                <a:cs typeface="Tahoma"/>
              </a:rPr>
              <a:t>Integrated </a:t>
            </a:r>
            <a:r>
              <a:rPr sz="2180" spc="-40" dirty="0">
                <a:latin typeface="Tahoma"/>
                <a:cs typeface="Tahoma"/>
              </a:rPr>
              <a:t>into </a:t>
            </a:r>
            <a:r>
              <a:rPr sz="2180" spc="-59" dirty="0">
                <a:latin typeface="Tahoma"/>
                <a:cs typeface="Tahoma"/>
              </a:rPr>
              <a:t>cell</a:t>
            </a:r>
            <a:r>
              <a:rPr sz="2180" spc="226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body</a:t>
            </a:r>
            <a:endParaRPr sz="2180">
              <a:latin typeface="Tahoma"/>
              <a:cs typeface="Tahoma"/>
            </a:endParaRPr>
          </a:p>
          <a:p>
            <a:pPr marL="25168">
              <a:spcBef>
                <a:spcPts val="604"/>
              </a:spcBef>
            </a:pPr>
            <a:r>
              <a:rPr sz="2180" spc="-129" dirty="0">
                <a:latin typeface="Tahoma"/>
                <a:cs typeface="Tahoma"/>
              </a:rPr>
              <a:t>If </a:t>
            </a:r>
            <a:r>
              <a:rPr sz="2180" spc="-79" dirty="0">
                <a:latin typeface="Tahoma"/>
                <a:cs typeface="Tahoma"/>
              </a:rPr>
              <a:t>signal </a:t>
            </a:r>
            <a:r>
              <a:rPr sz="2180" spc="-139" dirty="0">
                <a:latin typeface="Tahoma"/>
                <a:cs typeface="Tahoma"/>
              </a:rPr>
              <a:t>exceeds </a:t>
            </a:r>
            <a:r>
              <a:rPr sz="2180" spc="-79" dirty="0">
                <a:latin typeface="Tahoma"/>
                <a:cs typeface="Tahoma"/>
              </a:rPr>
              <a:t>threshold, </a:t>
            </a:r>
            <a:r>
              <a:rPr sz="2180" spc="-119" dirty="0">
                <a:latin typeface="Tahoma"/>
                <a:cs typeface="Tahoma"/>
              </a:rPr>
              <a:t>generate </a:t>
            </a:r>
            <a:r>
              <a:rPr sz="2180" spc="-59" dirty="0">
                <a:latin typeface="Tahoma"/>
                <a:cs typeface="Tahoma"/>
              </a:rPr>
              <a:t>output, </a:t>
            </a:r>
            <a:r>
              <a:rPr sz="2180" spc="-99" dirty="0">
                <a:latin typeface="Tahoma"/>
                <a:cs typeface="Tahoma"/>
              </a:rPr>
              <a:t>and </a:t>
            </a:r>
            <a:r>
              <a:rPr sz="2180" spc="-129" dirty="0">
                <a:latin typeface="Tahoma"/>
                <a:cs typeface="Tahoma"/>
              </a:rPr>
              <a:t>pass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-416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axon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</a:t>
            </a:r>
          </a:p>
        </p:txBody>
      </p:sp>
    </p:spTree>
    <p:extLst>
      <p:ext uri="{BB962C8B-B14F-4D97-AF65-F5344CB8AC3E}">
        <p14:creationId xmlns:p14="http://schemas.microsoft.com/office/powerpoint/2010/main" val="78652855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Maths / Stats 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8107"/>
          <a:stretch/>
        </p:blipFill>
        <p:spPr>
          <a:xfrm>
            <a:off x="838200" y="1982691"/>
            <a:ext cx="7166268" cy="3235696"/>
          </a:xfrm>
          <a:prstGeom prst="rect">
            <a:avLst/>
          </a:prstGeom>
        </p:spPr>
      </p:pic>
      <p:sp>
        <p:nvSpPr>
          <p:cNvPr id="6" name="object 19"/>
          <p:cNvSpPr txBox="1"/>
          <p:nvPr/>
        </p:nvSpPr>
        <p:spPr>
          <a:xfrm>
            <a:off x="838200" y="5654602"/>
            <a:ext cx="8730843" cy="446020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364930" indent="-339762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lang="en-GB" sz="2180" spc="-40" dirty="0">
                <a:latin typeface="Tahoma"/>
                <a:cs typeface="Tahoma"/>
              </a:rPr>
              <a:t>Libraries to be used in our labs this week: </a:t>
            </a:r>
            <a:r>
              <a:rPr lang="en-GB" sz="2180" spc="-40" dirty="0" err="1">
                <a:latin typeface="Tahoma"/>
                <a:cs typeface="Tahoma"/>
              </a:rPr>
              <a:t>Numpy</a:t>
            </a:r>
            <a:r>
              <a:rPr lang="en-GB" sz="2180" spc="-40" dirty="0">
                <a:latin typeface="Tahoma"/>
                <a:cs typeface="Tahoma"/>
              </a:rPr>
              <a:t> and </a:t>
            </a:r>
            <a:r>
              <a:rPr lang="en-GB" sz="2180" spc="-40" dirty="0" err="1">
                <a:latin typeface="Tahoma"/>
                <a:cs typeface="Tahoma"/>
              </a:rPr>
              <a:t>MatplotLib</a:t>
            </a:r>
            <a:endParaRPr lang="en-GB" sz="2180" spc="-4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274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 one of the 1</a:t>
            </a:r>
            <a:r>
              <a:rPr lang="en-GB" baseline="30000" dirty="0"/>
              <a:t>st</a:t>
            </a:r>
            <a:r>
              <a:rPr lang="en-GB" dirty="0"/>
              <a:t> ML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3756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1957 invented by Frank </a:t>
            </a:r>
            <a:r>
              <a:rPr lang="en-GB" dirty="0" err="1">
                <a:cs typeface="Calibri"/>
              </a:rPr>
              <a:t>Rosenblantt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The perceptron was intended to be a machine, rather than a program, and while its first implementation was in software for the IBM 704, it was subsequently implemented in custom-built hardware as the "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Mark 1 perceptron</a:t>
            </a:r>
            <a:r>
              <a:rPr lang="en-GB" dirty="0">
                <a:cs typeface="Calibri"/>
              </a:rPr>
              <a:t>".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29" y="1825625"/>
            <a:ext cx="3393925" cy="41652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57073" y="5992297"/>
            <a:ext cx="1944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Calibri"/>
              </a:rPr>
              <a:t>Mark 1 perceptron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21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979E0-9A5B-DF4B-BDBC-4A8AF2BD7A65}" type="slidenum">
              <a:rPr lang="en-US" smtClean="0">
                <a:latin typeface="Times New Roman" pitchFamily="1" charset="0"/>
              </a:rPr>
              <a:pPr/>
              <a:t>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Perceptron Learning Algorithm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First neural network learning model in the 1960’s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Simple and limited (single layer models)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Basic concepts are similar for multi-layer models so this is a good learning tool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Basis for understanding artificial 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13654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1760131"/>
            <a:ext cx="9535510" cy="3857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1200" y="1818187"/>
            <a:ext cx="5617029" cy="881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8186056" y="2464072"/>
            <a:ext cx="537029" cy="881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53665FA-EF0B-421F-ACB0-F48CD3EB07A1}"/>
              </a:ext>
            </a:extLst>
          </p:cNvPr>
          <p:cNvSpPr/>
          <p:nvPr/>
        </p:nvSpPr>
        <p:spPr>
          <a:xfrm>
            <a:off x="838200" y="1760131"/>
            <a:ext cx="9535510" cy="3857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20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2299</Words>
  <Application>Microsoft Office PowerPoint</Application>
  <PresentationFormat>Widescreen</PresentationFormat>
  <Paragraphs>310</Paragraphs>
  <Slides>44</Slides>
  <Notes>20</Notes>
  <HiddenSlides>8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ＭＳ Ｐゴシック</vt:lpstr>
      <vt:lpstr>Arial</vt:lpstr>
      <vt:lpstr>Calibri</vt:lpstr>
      <vt:lpstr>Calibri Light</vt:lpstr>
      <vt:lpstr>Cambria Math</vt:lpstr>
      <vt:lpstr>Courier New</vt:lpstr>
      <vt:lpstr>Gill Sans MT</vt:lpstr>
      <vt:lpstr>Lucida Sans</vt:lpstr>
      <vt:lpstr>Mathcad UniMath Prime</vt:lpstr>
      <vt:lpstr>Symbol</vt:lpstr>
      <vt:lpstr>Tahoma</vt:lpstr>
      <vt:lpstr>Times New Roman</vt:lpstr>
      <vt:lpstr>Trebuchet MS</vt:lpstr>
      <vt:lpstr>Wingdings</vt:lpstr>
      <vt:lpstr>Office Theme</vt:lpstr>
      <vt:lpstr>Perceptron Linear Classifier</vt:lpstr>
      <vt:lpstr>Recap - ML algorithms</vt:lpstr>
      <vt:lpstr>A roadmap for building ML algorithms</vt:lpstr>
      <vt:lpstr>Biology</vt:lpstr>
      <vt:lpstr>Logic Gate</vt:lpstr>
      <vt:lpstr>Maths / Stats Background</vt:lpstr>
      <vt:lpstr>Perceptron one of the 1st ML algorithms</vt:lpstr>
      <vt:lpstr>Perceptron Learning Algorithm</vt:lpstr>
      <vt:lpstr>Perceptron Architecture</vt:lpstr>
      <vt:lpstr>PowerPoint Presentation</vt:lpstr>
      <vt:lpstr>Net Input : Basic Linear Algebra</vt:lpstr>
      <vt:lpstr>Add a Bias feature x0</vt:lpstr>
      <vt:lpstr>Activation function : Heaviside Step Function</vt:lpstr>
      <vt:lpstr>Ф(z) : activation</vt:lpstr>
      <vt:lpstr>Perceptron Algorithm – learning the model</vt:lpstr>
      <vt:lpstr>Training the model : Weight Update</vt:lpstr>
      <vt:lpstr>Update Rule Examples</vt:lpstr>
      <vt:lpstr>Update Rule Examples</vt:lpstr>
      <vt:lpstr>Perceptron Architecture</vt:lpstr>
      <vt:lpstr>Perceptron class in Python</vt:lpstr>
      <vt:lpstr>Convergence</vt:lpstr>
      <vt:lpstr>Linear Separability</vt:lpstr>
      <vt:lpstr>Augmented Pattern Vectors with Bias input</vt:lpstr>
      <vt:lpstr>ADAptive LInear NEruon (Adaline)</vt:lpstr>
      <vt:lpstr>Adaline : Whats the difference with the Perceptron?</vt:lpstr>
      <vt:lpstr>PowerPoint Presentation</vt:lpstr>
      <vt:lpstr>Cost Functions</vt:lpstr>
      <vt:lpstr>Advantages of the Adaline cost function</vt:lpstr>
      <vt:lpstr>Gradient Descent</vt:lpstr>
      <vt:lpstr>Gradient Descent - Intuition</vt:lpstr>
      <vt:lpstr>Gradient Descent - Intuition</vt:lpstr>
      <vt:lpstr>Gradient Descent</vt:lpstr>
      <vt:lpstr>Gradient Computation</vt:lpstr>
      <vt:lpstr>Solving the derivatives</vt:lpstr>
      <vt:lpstr>Adaline learning rule vs. Perceptron rule</vt:lpstr>
      <vt:lpstr>Lessons learned</vt:lpstr>
      <vt:lpstr>Stochastic gradient descent (SGD)</vt:lpstr>
      <vt:lpstr>SGD details</vt:lpstr>
      <vt:lpstr>Conclusion</vt:lpstr>
      <vt:lpstr>Linear Separability</vt:lpstr>
      <vt:lpstr>Linear Separability and Generalization</vt:lpstr>
      <vt:lpstr>Limited Functionality of Hyperplane</vt:lpstr>
      <vt:lpstr>How to Handle Multi-Class Output</vt:lpstr>
      <vt:lpstr>What is the Bias?</vt:lpstr>
    </vt:vector>
  </TitlesOfParts>
  <Company>Robert Gordon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Nirmalie Wiratunga</dc:creator>
  <cp:lastModifiedBy>Nirmalie Wiratunga</cp:lastModifiedBy>
  <cp:revision>74</cp:revision>
  <dcterms:created xsi:type="dcterms:W3CDTF">2018-08-02T08:33:25Z</dcterms:created>
  <dcterms:modified xsi:type="dcterms:W3CDTF">2019-09-29T19:24:54Z</dcterms:modified>
</cp:coreProperties>
</file>