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Lora" panose="020B0604020202020204" charset="0"/>
      <p:regular r:id="rId19"/>
      <p:bold r:id="rId20"/>
      <p:italic r:id="rId21"/>
      <p:boldItalic r:id="rId22"/>
    </p:embeddedFont>
    <p:embeddedFont>
      <p:font typeface="Alfa Slab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16">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2016"/>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82786c13a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82786c13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82786c13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82786c13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82c1f71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82c1f71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82786c13a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82786c13a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82786c13a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82786c13a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82786c13a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82786c13a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82786c13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82786c13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82786c13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82786c13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82786c13a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82786c13a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82786c13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82786c13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2786c13a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2786c13a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rchitic17/real-or-fake#fake_or_real_news.csv"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Group 4</a:t>
            </a:r>
            <a:endParaRPr/>
          </a:p>
        </p:txBody>
      </p:sp>
      <p:sp>
        <p:nvSpPr>
          <p:cNvPr id="57" name="Google Shape;57;p13"/>
          <p:cNvSpPr txBox="1">
            <a:spLocks noGrp="1"/>
          </p:cNvSpPr>
          <p:nvPr>
            <p:ph type="subTitle" idx="1"/>
          </p:nvPr>
        </p:nvSpPr>
        <p:spPr>
          <a:xfrm>
            <a:off x="311700" y="3165827"/>
            <a:ext cx="8655600" cy="1376700"/>
          </a:xfrm>
          <a:prstGeom prst="rect">
            <a:avLst/>
          </a:prstGeom>
        </p:spPr>
        <p:txBody>
          <a:bodyPr spcFirstLastPara="1" wrap="square" lIns="91425" tIns="91425" rIns="91425" bIns="91425" anchor="t" anchorCtr="0">
            <a:noAutofit/>
          </a:bodyPr>
          <a:lstStyle/>
          <a:p>
            <a:pPr marL="3200400" lvl="0" indent="457200" algn="just" rtl="0">
              <a:spcBef>
                <a:spcPts val="0"/>
              </a:spcBef>
              <a:spcAft>
                <a:spcPts val="0"/>
              </a:spcAft>
              <a:buNone/>
            </a:pPr>
            <a:r>
              <a:rPr lang="en" sz="1800" b="1" dirty="0">
                <a:latin typeface="Courier New"/>
                <a:ea typeface="Courier New"/>
                <a:cs typeface="Courier New"/>
                <a:sym typeface="Courier New"/>
              </a:rPr>
              <a:t>Members:</a:t>
            </a:r>
            <a:endParaRPr sz="1800" b="1" dirty="0">
              <a:latin typeface="Courier New"/>
              <a:ea typeface="Courier New"/>
              <a:cs typeface="Courier New"/>
              <a:sym typeface="Courier New"/>
            </a:endParaRPr>
          </a:p>
          <a:p>
            <a:pPr marL="3200400" lvl="0" indent="-342900" algn="just" rtl="0">
              <a:spcBef>
                <a:spcPts val="0"/>
              </a:spcBef>
              <a:spcAft>
                <a:spcPts val="0"/>
              </a:spcAft>
              <a:buSzPts val="1800"/>
              <a:buFont typeface="Courier New"/>
              <a:buChar char="●"/>
            </a:pPr>
            <a:r>
              <a:rPr lang="en" sz="1800" dirty="0">
                <a:latin typeface="Courier New"/>
                <a:ea typeface="Courier New"/>
                <a:cs typeface="Courier New"/>
                <a:sym typeface="Courier New"/>
              </a:rPr>
              <a:t>Aman Khandelwal(U101116FCS007) </a:t>
            </a:r>
            <a:endParaRPr sz="1800" dirty="0">
              <a:latin typeface="Courier New"/>
              <a:ea typeface="Courier New"/>
              <a:cs typeface="Courier New"/>
              <a:sym typeface="Courier New"/>
            </a:endParaRPr>
          </a:p>
          <a:p>
            <a:pPr marL="3200400" lvl="0" indent="-342900" algn="just" rtl="0">
              <a:spcBef>
                <a:spcPts val="0"/>
              </a:spcBef>
              <a:spcAft>
                <a:spcPts val="0"/>
              </a:spcAft>
              <a:buSzPts val="1800"/>
              <a:buFont typeface="Courier New"/>
              <a:buChar char="●"/>
            </a:pPr>
            <a:r>
              <a:rPr lang="en" sz="1800" dirty="0">
                <a:latin typeface="Courier New"/>
                <a:ea typeface="Courier New"/>
                <a:cs typeface="Courier New"/>
                <a:sym typeface="Courier New"/>
              </a:rPr>
              <a:t>Sagnik </a:t>
            </a:r>
            <a:r>
              <a:rPr lang="en" sz="1800" dirty="0" smtClean="0">
                <a:latin typeface="Courier New"/>
                <a:ea typeface="Courier New"/>
                <a:cs typeface="Courier New"/>
                <a:sym typeface="Courier New"/>
              </a:rPr>
              <a:t>Mitra(U101116FCS188) </a:t>
            </a:r>
            <a:endParaRPr sz="1800" dirty="0">
              <a:latin typeface="Courier New"/>
              <a:ea typeface="Courier New"/>
              <a:cs typeface="Courier New"/>
              <a:sym typeface="Courier New"/>
            </a:endParaRPr>
          </a:p>
          <a:p>
            <a:pPr marL="3200400" lvl="0" indent="-342900" algn="just" rtl="0">
              <a:spcBef>
                <a:spcPts val="0"/>
              </a:spcBef>
              <a:spcAft>
                <a:spcPts val="0"/>
              </a:spcAft>
              <a:buSzPts val="1800"/>
              <a:buFont typeface="Courier New"/>
              <a:buChar char="●"/>
            </a:pPr>
            <a:r>
              <a:rPr lang="en" sz="1800" dirty="0">
                <a:latin typeface="Courier New"/>
                <a:ea typeface="Courier New"/>
                <a:cs typeface="Courier New"/>
                <a:sym typeface="Courier New"/>
              </a:rPr>
              <a:t>Shashwat M. Shah(U101116FCS112) </a:t>
            </a:r>
            <a:endParaRPr sz="1800" dirty="0">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Used</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latin typeface="Arial"/>
                <a:ea typeface="Arial"/>
                <a:cs typeface="Arial"/>
                <a:sym typeface="Arial"/>
                <a:hlinkClick r:id="rId3"/>
              </a:rPr>
              <a:t>https://www.kaggle.com/rchitic17/real-or-fake#fake_or_real_news.csv</a:t>
            </a:r>
            <a:endParaRPr/>
          </a:p>
          <a:p>
            <a:pPr marL="0" lvl="0" indent="0" algn="l" rtl="0">
              <a:spcBef>
                <a:spcPts val="1600"/>
              </a:spcBef>
              <a:spcAft>
                <a:spcPts val="1600"/>
              </a:spcAft>
              <a:buNone/>
            </a:pPr>
            <a:r>
              <a:rPr lang="en"/>
              <a:t>In this CSV file, we have 4 columns: ID, Title, Text, Label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fake news detection faces several challenges – how to incorporate multiple sources and how to discriminate degrees of fakeness. We applies Multinomial NB TF-IDF(89.8) and Multinomial NB </a:t>
            </a:r>
            <a:r>
              <a:rPr lang="en" sz="2400" dirty="0" smtClean="0"/>
              <a:t>count(89.3) </a:t>
            </a:r>
            <a:r>
              <a:rPr lang="en" sz="2400" dirty="0"/>
              <a:t>on our dataset and compare their results. On comparison we get Multinomial NB TF-IDF has more accuracy.</a:t>
            </a:r>
            <a:endParaRPr sz="2400" dirty="0"/>
          </a:p>
          <a:p>
            <a:pPr marL="0" lvl="0" indent="0" algn="l" rtl="0">
              <a:spcBef>
                <a:spcPts val="1600"/>
              </a:spcBef>
              <a:spcAft>
                <a:spcPts val="1600"/>
              </a:spcAft>
              <a:buNone/>
            </a:pP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1613050"/>
            <a:ext cx="8520600" cy="19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 Source Multi Class Fake News Detection</a:t>
            </a:r>
            <a:endParaRPr/>
          </a:p>
        </p:txBody>
      </p:sp>
      <p:sp>
        <p:nvSpPr>
          <p:cNvPr id="63" name="Google Shape;63;p14"/>
          <p:cNvSpPr txBox="1">
            <a:spLocks noGrp="1"/>
          </p:cNvSpPr>
          <p:nvPr>
            <p:ph type="body" idx="1"/>
          </p:nvPr>
        </p:nvSpPr>
        <p:spPr>
          <a:xfrm>
            <a:off x="311700" y="1552750"/>
            <a:ext cx="8520600" cy="301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Hamid Karimi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Proteek Chandan Roy</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Sari Saba-Sadiya</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Jiliang Tang</a:t>
            </a:r>
            <a:endParaRPr sz="2400">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of Problem </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3D3D"/>
                </a:solidFill>
                <a:highlight>
                  <a:srgbClr val="FFFFFF"/>
                </a:highlight>
                <a:latin typeface="Times New Roman"/>
                <a:ea typeface="Times New Roman"/>
                <a:cs typeface="Times New Roman"/>
                <a:sym typeface="Times New Roman"/>
              </a:rPr>
              <a:t>Fake news is a term that has been used to describe very different issues, from satirical articles to completely fabricated news and plain government propaganda in some outlets. Fake news, information bubbles, news manipulation and the lack of trust in the media are growing problems with huge ramifications in our society. However, in order to start addressing this problem, we need to have an understanding on what Fake News is. These multiple sources provide rich contextual information about fake news and offer unprecedented opportunities for advanced fake news detection.</a:t>
            </a:r>
            <a:endParaRPr>
              <a:solidFill>
                <a:srgbClr val="3D3D3D"/>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endParaRPr>
              <a:solidFill>
                <a:srgbClr val="3D3D3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Work</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solidFill>
                  <a:schemeClr val="tx2">
                    <a:lumMod val="10000"/>
                  </a:schemeClr>
                </a:solidFill>
              </a:rPr>
              <a:t>Initially we collected necessary datasets</a:t>
            </a:r>
            <a:endParaRPr dirty="0">
              <a:solidFill>
                <a:schemeClr val="tx2">
                  <a:lumMod val="10000"/>
                </a:schemeClr>
              </a:solidFill>
            </a:endParaRPr>
          </a:p>
          <a:p>
            <a:pPr marL="457200" lvl="0" indent="-342900" algn="l" rtl="0">
              <a:spcBef>
                <a:spcPts val="0"/>
              </a:spcBef>
              <a:spcAft>
                <a:spcPts val="0"/>
              </a:spcAft>
              <a:buSzPts val="1800"/>
              <a:buAutoNum type="arabicPeriod"/>
            </a:pPr>
            <a:r>
              <a:rPr lang="en" dirty="0">
                <a:solidFill>
                  <a:schemeClr val="tx2">
                    <a:lumMod val="10000"/>
                  </a:schemeClr>
                </a:solidFill>
              </a:rPr>
              <a:t>Divided them into training and test sets</a:t>
            </a:r>
            <a:endParaRPr dirty="0">
              <a:solidFill>
                <a:schemeClr val="tx2">
                  <a:lumMod val="10000"/>
                </a:schemeClr>
              </a:solidFill>
            </a:endParaRPr>
          </a:p>
          <a:p>
            <a:pPr marL="457200" lvl="0" indent="-342900" algn="l" rtl="0">
              <a:spcBef>
                <a:spcPts val="0"/>
              </a:spcBef>
              <a:spcAft>
                <a:spcPts val="0"/>
              </a:spcAft>
              <a:buSzPts val="1800"/>
              <a:buAutoNum type="arabicPeriod"/>
            </a:pPr>
            <a:r>
              <a:rPr lang="en" dirty="0">
                <a:solidFill>
                  <a:schemeClr val="tx2">
                    <a:lumMod val="10000"/>
                  </a:schemeClr>
                </a:solidFill>
              </a:rPr>
              <a:t>Applied TF-IDF to </a:t>
            </a:r>
            <a:r>
              <a:rPr lang="en" dirty="0">
                <a:solidFill>
                  <a:schemeClr val="tx2">
                    <a:lumMod val="10000"/>
                  </a:schemeClr>
                </a:solidFill>
                <a:highlight>
                  <a:srgbClr val="FFFFFF"/>
                </a:highlight>
              </a:rPr>
              <a:t>evaluate how important is a word in a document</a:t>
            </a:r>
            <a:endParaRPr sz="1350" dirty="0">
              <a:solidFill>
                <a:schemeClr val="tx2">
                  <a:lumMod val="10000"/>
                </a:schemeClr>
              </a:solidFill>
              <a:highlight>
                <a:srgbClr val="FFFFFF"/>
              </a:highlight>
              <a:latin typeface="Lora"/>
              <a:ea typeface="Lora"/>
              <a:cs typeface="Lora"/>
              <a:sym typeface="Lora"/>
            </a:endParaRPr>
          </a:p>
          <a:p>
            <a:pPr marL="457200" lvl="0" indent="-342900" algn="l" rtl="0">
              <a:spcBef>
                <a:spcPts val="0"/>
              </a:spcBef>
              <a:spcAft>
                <a:spcPts val="0"/>
              </a:spcAft>
              <a:buClr>
                <a:srgbClr val="333333"/>
              </a:buClr>
              <a:buSzPts val="1800"/>
              <a:buAutoNum type="arabicPeriod"/>
            </a:pPr>
            <a:r>
              <a:rPr lang="en" dirty="0">
                <a:solidFill>
                  <a:schemeClr val="tx2">
                    <a:lumMod val="10000"/>
                  </a:schemeClr>
                </a:solidFill>
                <a:highlight>
                  <a:srgbClr val="FFFFFF"/>
                </a:highlight>
              </a:rPr>
              <a:t>We use Multinomial Naive </a:t>
            </a:r>
            <a:r>
              <a:rPr lang="en">
                <a:solidFill>
                  <a:schemeClr val="tx2">
                    <a:lumMod val="10000"/>
                  </a:schemeClr>
                </a:solidFill>
                <a:highlight>
                  <a:srgbClr val="FFFFFF"/>
                </a:highlight>
              </a:rPr>
              <a:t>Bayes </a:t>
            </a:r>
            <a:r>
              <a:rPr lang="en" smtClean="0">
                <a:solidFill>
                  <a:schemeClr val="tx2">
                    <a:lumMod val="10000"/>
                  </a:schemeClr>
                </a:solidFill>
                <a:highlight>
                  <a:srgbClr val="FFFFFF"/>
                </a:highlight>
              </a:rPr>
              <a:t>method</a:t>
            </a:r>
            <a:r>
              <a:rPr lang="en" smtClean="0">
                <a:solidFill>
                  <a:schemeClr val="tx2">
                    <a:lumMod val="10000"/>
                  </a:schemeClr>
                </a:solidFill>
                <a:highlight>
                  <a:srgbClr val="FFFFFF"/>
                </a:highlight>
              </a:rPr>
              <a:t> </a:t>
            </a:r>
            <a:r>
              <a:rPr lang="en" dirty="0">
                <a:solidFill>
                  <a:schemeClr val="tx2">
                    <a:lumMod val="10000"/>
                  </a:schemeClr>
                </a:solidFill>
                <a:highlight>
                  <a:srgbClr val="FFFFFF"/>
                </a:highlight>
              </a:rPr>
              <a:t>to plot confusion matrix for our test data</a:t>
            </a:r>
            <a:endParaRPr dirty="0">
              <a:solidFill>
                <a:schemeClr val="tx2">
                  <a:lumMod val="10000"/>
                </a:schemeClr>
              </a:solidFill>
              <a:highlight>
                <a:srgbClr val="FFFFFF"/>
              </a:highlight>
            </a:endParaRPr>
          </a:p>
          <a:p>
            <a:pPr marL="457200" lvl="0" indent="-342900" algn="l" rtl="0">
              <a:spcBef>
                <a:spcPts val="0"/>
              </a:spcBef>
              <a:spcAft>
                <a:spcPts val="0"/>
              </a:spcAft>
              <a:buClr>
                <a:srgbClr val="333333"/>
              </a:buClr>
              <a:buSzPts val="1800"/>
              <a:buAutoNum type="arabicPeriod"/>
            </a:pPr>
            <a:r>
              <a:rPr lang="en" dirty="0">
                <a:solidFill>
                  <a:schemeClr val="tx2">
                    <a:lumMod val="10000"/>
                  </a:schemeClr>
                </a:solidFill>
                <a:highlight>
                  <a:srgbClr val="FFFFFF"/>
                </a:highlight>
              </a:rPr>
              <a:t>When we take alpha = 0.01 then we get </a:t>
            </a:r>
            <a:r>
              <a:rPr lang="en" dirty="0" smtClean="0">
                <a:solidFill>
                  <a:schemeClr val="tx2">
                    <a:lumMod val="10000"/>
                  </a:schemeClr>
                </a:solidFill>
                <a:highlight>
                  <a:srgbClr val="FFFFFF"/>
                </a:highlight>
              </a:rPr>
              <a:t>89.8</a:t>
            </a:r>
            <a:r>
              <a:rPr lang="en" dirty="0" smtClean="0">
                <a:solidFill>
                  <a:schemeClr val="tx2">
                    <a:lumMod val="10000"/>
                  </a:schemeClr>
                </a:solidFill>
                <a:highlight>
                  <a:srgbClr val="FFFFFF"/>
                </a:highlight>
              </a:rPr>
              <a:t>% </a:t>
            </a:r>
            <a:r>
              <a:rPr lang="en" dirty="0">
                <a:solidFill>
                  <a:schemeClr val="tx2">
                    <a:lumMod val="10000"/>
                  </a:schemeClr>
                </a:solidFill>
                <a:highlight>
                  <a:srgbClr val="FFFFFF"/>
                </a:highlight>
              </a:rPr>
              <a:t>accuracy.</a:t>
            </a:r>
            <a:endParaRPr dirty="0">
              <a:solidFill>
                <a:schemeClr val="tx2">
                  <a:lumMod val="10000"/>
                </a:schemeClr>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Libraries Used</a:t>
            </a:r>
            <a:endParaRPr/>
          </a:p>
        </p:txBody>
      </p:sp>
      <p:pic>
        <p:nvPicPr>
          <p:cNvPr id="81" name="Google Shape;81;p17"/>
          <p:cNvPicPr preferRelativeResize="0"/>
          <p:nvPr/>
        </p:nvPicPr>
        <p:blipFill>
          <a:blip r:embed="rId3">
            <a:alphaModFix/>
          </a:blip>
          <a:stretch>
            <a:fillRect/>
          </a:stretch>
        </p:blipFill>
        <p:spPr>
          <a:xfrm>
            <a:off x="1266825" y="1809750"/>
            <a:ext cx="6610350" cy="15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Vectorizer Classifiers</a:t>
            </a:r>
            <a:endParaRPr/>
          </a:p>
        </p:txBody>
      </p:sp>
      <p:pic>
        <p:nvPicPr>
          <p:cNvPr id="87" name="Google Shape;87;p18"/>
          <p:cNvPicPr preferRelativeResize="0"/>
          <p:nvPr/>
        </p:nvPicPr>
        <p:blipFill>
          <a:blip r:embed="rId3">
            <a:alphaModFix/>
          </a:blip>
          <a:stretch>
            <a:fillRect/>
          </a:stretch>
        </p:blipFill>
        <p:spPr>
          <a:xfrm>
            <a:off x="152400" y="1658700"/>
            <a:ext cx="8839201" cy="211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Confusion Matrix</a:t>
            </a:r>
            <a:endParaRPr/>
          </a:p>
        </p:txBody>
      </p:sp>
      <p:pic>
        <p:nvPicPr>
          <p:cNvPr id="93" name="Google Shape;93;p19"/>
          <p:cNvPicPr preferRelativeResize="0"/>
          <p:nvPr/>
        </p:nvPicPr>
        <p:blipFill>
          <a:blip r:embed="rId3">
            <a:alphaModFix/>
          </a:blip>
          <a:stretch>
            <a:fillRect/>
          </a:stretch>
        </p:blipFill>
        <p:spPr>
          <a:xfrm>
            <a:off x="536850" y="1074050"/>
            <a:ext cx="7973926" cy="383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Models using graph</a:t>
            </a:r>
            <a:endParaRPr/>
          </a:p>
        </p:txBody>
      </p:sp>
      <p:pic>
        <p:nvPicPr>
          <p:cNvPr id="99" name="Google Shape;99;p20"/>
          <p:cNvPicPr preferRelativeResize="0"/>
          <p:nvPr/>
        </p:nvPicPr>
        <p:blipFill>
          <a:blip r:embed="rId3">
            <a:alphaModFix/>
          </a:blip>
          <a:stretch>
            <a:fillRect/>
          </a:stretch>
        </p:blipFill>
        <p:spPr>
          <a:xfrm>
            <a:off x="311700" y="1170125"/>
            <a:ext cx="852059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group member has done what?</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400"/>
              <a:t>Aman Khandelwal  -  Multinomial NB Tf-IDF</a:t>
            </a:r>
            <a:endParaRPr sz="2400"/>
          </a:p>
          <a:p>
            <a:pPr marL="457200" lvl="0" indent="-381000" algn="l" rtl="0">
              <a:spcBef>
                <a:spcPts val="0"/>
              </a:spcBef>
              <a:spcAft>
                <a:spcPts val="0"/>
              </a:spcAft>
              <a:buSzPts val="2400"/>
              <a:buAutoNum type="arabicPeriod"/>
            </a:pPr>
            <a:r>
              <a:rPr lang="en" sz="2400"/>
              <a:t>Sagnik Mitra           -   DataSet loading and comparison </a:t>
            </a:r>
            <a:endParaRPr sz="2400"/>
          </a:p>
          <a:p>
            <a:pPr marL="457200" lvl="0" indent="-381000" algn="l" rtl="0">
              <a:spcBef>
                <a:spcPts val="0"/>
              </a:spcBef>
              <a:spcAft>
                <a:spcPts val="0"/>
              </a:spcAft>
              <a:buSzPts val="2400"/>
              <a:buAutoNum type="arabicPeriod"/>
            </a:pPr>
            <a:r>
              <a:rPr lang="en" sz="2400"/>
              <a:t>Shashwat Shah      -  Multinomial NB Count</a:t>
            </a:r>
            <a:endParaRPr sz="2400"/>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298</Words>
  <Application>Microsoft Office PowerPoint</Application>
  <PresentationFormat>On-screen Show (16:9)</PresentationFormat>
  <Paragraphs>32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Proxima Nova</vt:lpstr>
      <vt:lpstr>Lora</vt:lpstr>
      <vt:lpstr>Courier New</vt:lpstr>
      <vt:lpstr>Arial</vt:lpstr>
      <vt:lpstr>Alfa Slab One</vt:lpstr>
      <vt:lpstr>Gameday</vt:lpstr>
      <vt:lpstr>Group 4</vt:lpstr>
      <vt:lpstr>Multi Source Multi Class Fake News Detection</vt:lpstr>
      <vt:lpstr>Description of Problem </vt:lpstr>
      <vt:lpstr>Our Work</vt:lpstr>
      <vt:lpstr>Libraries Used</vt:lpstr>
      <vt:lpstr>Building Vectorizer Classifiers</vt:lpstr>
      <vt:lpstr>Confusion Matrix</vt:lpstr>
      <vt:lpstr>Comparing Models using graph</vt:lpstr>
      <vt:lpstr>Which group member has done what?</vt:lpstr>
      <vt:lpstr>Dataset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dc:title>
  <cp:lastModifiedBy>Aman Khandelwal</cp:lastModifiedBy>
  <cp:revision>6</cp:revision>
  <dcterms:modified xsi:type="dcterms:W3CDTF">2019-04-22T03:48:30Z</dcterms:modified>
</cp:coreProperties>
</file>