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1" r:id="rId11"/>
    <p:sldId id="265" r:id="rId12"/>
    <p:sldId id="272" r:id="rId13"/>
    <p:sldId id="266" r:id="rId14"/>
    <p:sldId id="267" r:id="rId15"/>
    <p:sldId id="274" r:id="rId16"/>
    <p:sldId id="268" r:id="rId17"/>
    <p:sldId id="275" r:id="rId18"/>
    <p:sldId id="269" r:id="rId19"/>
    <p:sldId id="276" r:id="rId20"/>
    <p:sldId id="277"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5458"/>
    <a:srgbClr val="1743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4" d="100"/>
          <a:sy n="64" d="100"/>
        </p:scale>
        <p:origin x="74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699295-5646-4E7D-B4BB-783D47A0F96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E110DBC-54A6-4EDA-AF62-40C35B7820E1}">
      <dgm:prSet custT="1"/>
      <dgm:spPr/>
      <dgm:t>
        <a:bodyPr/>
        <a:lstStyle/>
        <a:p>
          <a:pPr>
            <a:lnSpc>
              <a:spcPct val="100000"/>
            </a:lnSpc>
          </a:pPr>
          <a:r>
            <a:rPr lang="en-US" sz="1800" dirty="0"/>
            <a:t>The primary objective of this project is to help the music store management enhance their business growth by helping them optimize their inventory to ensure each store has the right selection of music in stock, reducing lost sales and customer frustration.</a:t>
          </a:r>
        </a:p>
      </dgm:t>
    </dgm:pt>
    <dgm:pt modelId="{0F26B4D6-CD10-447C-9430-92BB72E36B2A}" type="parTrans" cxnId="{DEF89AFA-7AA9-45B1-A449-7523C46A1484}">
      <dgm:prSet/>
      <dgm:spPr/>
      <dgm:t>
        <a:bodyPr/>
        <a:lstStyle/>
        <a:p>
          <a:endParaRPr lang="en-US"/>
        </a:p>
      </dgm:t>
    </dgm:pt>
    <dgm:pt modelId="{C3212FFC-E91E-422A-A038-A1C544165ABE}" type="sibTrans" cxnId="{DEF89AFA-7AA9-45B1-A449-7523C46A1484}">
      <dgm:prSet/>
      <dgm:spPr/>
      <dgm:t>
        <a:bodyPr/>
        <a:lstStyle/>
        <a:p>
          <a:endParaRPr lang="en-US"/>
        </a:p>
      </dgm:t>
    </dgm:pt>
    <dgm:pt modelId="{9337DDF6-825E-45F6-9E9E-08B064341297}">
      <dgm:prSet/>
      <dgm:spPr/>
      <dgm:t>
        <a:bodyPr/>
        <a:lstStyle/>
        <a:p>
          <a:pPr>
            <a:lnSpc>
              <a:spcPct val="100000"/>
            </a:lnSpc>
          </a:pPr>
          <a:r>
            <a:rPr lang="en-US" dirty="0"/>
            <a:t>Using SQL queries we will  Identify popular music genre trends among customer segments and analyze purchase patterns to understand how customer demographics or playlist characteristics influence music taste.</a:t>
          </a:r>
        </a:p>
      </dgm:t>
    </dgm:pt>
    <dgm:pt modelId="{34899F01-5625-4B34-8B30-88867443B3BF}" type="parTrans" cxnId="{3F569F47-E2A1-4A11-BBA1-07D327A5FC45}">
      <dgm:prSet/>
      <dgm:spPr/>
      <dgm:t>
        <a:bodyPr/>
        <a:lstStyle/>
        <a:p>
          <a:endParaRPr lang="en-US"/>
        </a:p>
      </dgm:t>
    </dgm:pt>
    <dgm:pt modelId="{39E9B6A0-5F6A-44D0-A421-7A4CBD6AD6F2}" type="sibTrans" cxnId="{3F569F47-E2A1-4A11-BBA1-07D327A5FC45}">
      <dgm:prSet/>
      <dgm:spPr/>
      <dgm:t>
        <a:bodyPr/>
        <a:lstStyle/>
        <a:p>
          <a:endParaRPr lang="en-US"/>
        </a:p>
      </dgm:t>
    </dgm:pt>
    <dgm:pt modelId="{D09741A9-31D1-4F61-A57D-61B67B5BD2A8}" type="pres">
      <dgm:prSet presAssocID="{9A699295-5646-4E7D-B4BB-783D47A0F969}" presName="root" presStyleCnt="0">
        <dgm:presLayoutVars>
          <dgm:dir/>
          <dgm:resizeHandles val="exact"/>
        </dgm:presLayoutVars>
      </dgm:prSet>
      <dgm:spPr/>
    </dgm:pt>
    <dgm:pt modelId="{5E5DA7B5-0C95-4269-AB1A-BFFF28F69215}" type="pres">
      <dgm:prSet presAssocID="{FE110DBC-54A6-4EDA-AF62-40C35B7820E1}" presName="compNode" presStyleCnt="0"/>
      <dgm:spPr/>
    </dgm:pt>
    <dgm:pt modelId="{85CA62D9-297B-4664-9E5D-65C8DE3C7AF1}" type="pres">
      <dgm:prSet presAssocID="{FE110DBC-54A6-4EDA-AF62-40C35B7820E1}" presName="bgRect" presStyleLbl="bgShp" presStyleIdx="0" presStyleCnt="2"/>
      <dgm:spPr>
        <a:solidFill>
          <a:srgbClr val="FE5458"/>
        </a:solidFill>
      </dgm:spPr>
    </dgm:pt>
    <dgm:pt modelId="{A11961E8-7E66-49D2-9841-49DA060230A7}" type="pres">
      <dgm:prSet presAssocID="{FE110DBC-54A6-4EDA-AF62-40C35B7820E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0B00784F-3FD2-40F3-98F5-341A5DC9BD97}" type="pres">
      <dgm:prSet presAssocID="{FE110DBC-54A6-4EDA-AF62-40C35B7820E1}" presName="spaceRect" presStyleCnt="0"/>
      <dgm:spPr/>
    </dgm:pt>
    <dgm:pt modelId="{D0C4B7DA-7C88-49BD-AD5D-68D68550DD28}" type="pres">
      <dgm:prSet presAssocID="{FE110DBC-54A6-4EDA-AF62-40C35B7820E1}" presName="parTx" presStyleLbl="revTx" presStyleIdx="0" presStyleCnt="2" custScaleY="121413">
        <dgm:presLayoutVars>
          <dgm:chMax val="0"/>
          <dgm:chPref val="0"/>
        </dgm:presLayoutVars>
      </dgm:prSet>
      <dgm:spPr/>
    </dgm:pt>
    <dgm:pt modelId="{F56F4A0D-D961-46E3-BE69-F9CE6D536B9A}" type="pres">
      <dgm:prSet presAssocID="{C3212FFC-E91E-422A-A038-A1C544165ABE}" presName="sibTrans" presStyleCnt="0"/>
      <dgm:spPr/>
    </dgm:pt>
    <dgm:pt modelId="{DEA16E17-3756-4ED2-A2C5-BCE2DC7197BF}" type="pres">
      <dgm:prSet presAssocID="{9337DDF6-825E-45F6-9E9E-08B064341297}" presName="compNode" presStyleCnt="0"/>
      <dgm:spPr/>
    </dgm:pt>
    <dgm:pt modelId="{0A1F6F32-5B07-4ED1-828A-130FD75026FF}" type="pres">
      <dgm:prSet presAssocID="{9337DDF6-825E-45F6-9E9E-08B064341297}" presName="bgRect" presStyleLbl="bgShp" presStyleIdx="1" presStyleCnt="2"/>
      <dgm:spPr>
        <a:solidFill>
          <a:srgbClr val="FE5458"/>
        </a:solidFill>
      </dgm:spPr>
    </dgm:pt>
    <dgm:pt modelId="{7140999C-84BC-46FD-8A80-B5A01E29B7A5}" type="pres">
      <dgm:prSet presAssocID="{9337DDF6-825E-45F6-9E9E-08B06434129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usic"/>
        </a:ext>
      </dgm:extLst>
    </dgm:pt>
    <dgm:pt modelId="{BBA71F2D-7925-48F5-893B-F284C5A73AF0}" type="pres">
      <dgm:prSet presAssocID="{9337DDF6-825E-45F6-9E9E-08B064341297}" presName="spaceRect" presStyleCnt="0"/>
      <dgm:spPr/>
    </dgm:pt>
    <dgm:pt modelId="{510B181E-DA9E-4F7F-BE2E-253CBB15CFBE}" type="pres">
      <dgm:prSet presAssocID="{9337DDF6-825E-45F6-9E9E-08B064341297}" presName="parTx" presStyleLbl="revTx" presStyleIdx="1" presStyleCnt="2">
        <dgm:presLayoutVars>
          <dgm:chMax val="0"/>
          <dgm:chPref val="0"/>
        </dgm:presLayoutVars>
      </dgm:prSet>
      <dgm:spPr/>
    </dgm:pt>
  </dgm:ptLst>
  <dgm:cxnLst>
    <dgm:cxn modelId="{3F569F47-E2A1-4A11-BBA1-07D327A5FC45}" srcId="{9A699295-5646-4E7D-B4BB-783D47A0F969}" destId="{9337DDF6-825E-45F6-9E9E-08B064341297}" srcOrd="1" destOrd="0" parTransId="{34899F01-5625-4B34-8B30-88867443B3BF}" sibTransId="{39E9B6A0-5F6A-44D0-A421-7A4CBD6AD6F2}"/>
    <dgm:cxn modelId="{07BCDE8C-9FCE-4EAF-A746-C20A2D2F50DA}" type="presOf" srcId="{FE110DBC-54A6-4EDA-AF62-40C35B7820E1}" destId="{D0C4B7DA-7C88-49BD-AD5D-68D68550DD28}" srcOrd="0" destOrd="0" presId="urn:microsoft.com/office/officeart/2018/2/layout/IconVerticalSolidList"/>
    <dgm:cxn modelId="{5CA83DAD-E753-47D6-BD0A-FB7B92C39EFB}" type="presOf" srcId="{9A699295-5646-4E7D-B4BB-783D47A0F969}" destId="{D09741A9-31D1-4F61-A57D-61B67B5BD2A8}" srcOrd="0" destOrd="0" presId="urn:microsoft.com/office/officeart/2018/2/layout/IconVerticalSolidList"/>
    <dgm:cxn modelId="{493AA3EB-14A5-4D3A-AD74-1D80BFFA44EF}" type="presOf" srcId="{9337DDF6-825E-45F6-9E9E-08B064341297}" destId="{510B181E-DA9E-4F7F-BE2E-253CBB15CFBE}" srcOrd="0" destOrd="0" presId="urn:microsoft.com/office/officeart/2018/2/layout/IconVerticalSolidList"/>
    <dgm:cxn modelId="{DEF89AFA-7AA9-45B1-A449-7523C46A1484}" srcId="{9A699295-5646-4E7D-B4BB-783D47A0F969}" destId="{FE110DBC-54A6-4EDA-AF62-40C35B7820E1}" srcOrd="0" destOrd="0" parTransId="{0F26B4D6-CD10-447C-9430-92BB72E36B2A}" sibTransId="{C3212FFC-E91E-422A-A038-A1C544165ABE}"/>
    <dgm:cxn modelId="{CE249F5D-EC7E-42AF-A4D0-53BA8115B753}" type="presParOf" srcId="{D09741A9-31D1-4F61-A57D-61B67B5BD2A8}" destId="{5E5DA7B5-0C95-4269-AB1A-BFFF28F69215}" srcOrd="0" destOrd="0" presId="urn:microsoft.com/office/officeart/2018/2/layout/IconVerticalSolidList"/>
    <dgm:cxn modelId="{409AA972-9AD6-4721-8B3F-224207E41841}" type="presParOf" srcId="{5E5DA7B5-0C95-4269-AB1A-BFFF28F69215}" destId="{85CA62D9-297B-4664-9E5D-65C8DE3C7AF1}" srcOrd="0" destOrd="0" presId="urn:microsoft.com/office/officeart/2018/2/layout/IconVerticalSolidList"/>
    <dgm:cxn modelId="{DA0494F8-3ABF-461B-86A6-FC6AAB3DB737}" type="presParOf" srcId="{5E5DA7B5-0C95-4269-AB1A-BFFF28F69215}" destId="{A11961E8-7E66-49D2-9841-49DA060230A7}" srcOrd="1" destOrd="0" presId="urn:microsoft.com/office/officeart/2018/2/layout/IconVerticalSolidList"/>
    <dgm:cxn modelId="{85BDF536-A308-4D0D-A1C8-FC44880B34D0}" type="presParOf" srcId="{5E5DA7B5-0C95-4269-AB1A-BFFF28F69215}" destId="{0B00784F-3FD2-40F3-98F5-341A5DC9BD97}" srcOrd="2" destOrd="0" presId="urn:microsoft.com/office/officeart/2018/2/layout/IconVerticalSolidList"/>
    <dgm:cxn modelId="{E4A4FBA5-8ED7-4027-B7FC-1087345E2888}" type="presParOf" srcId="{5E5DA7B5-0C95-4269-AB1A-BFFF28F69215}" destId="{D0C4B7DA-7C88-49BD-AD5D-68D68550DD28}" srcOrd="3" destOrd="0" presId="urn:microsoft.com/office/officeart/2018/2/layout/IconVerticalSolidList"/>
    <dgm:cxn modelId="{6FB9B3D7-8F70-443C-8852-6844CC7EC42E}" type="presParOf" srcId="{D09741A9-31D1-4F61-A57D-61B67B5BD2A8}" destId="{F56F4A0D-D961-46E3-BE69-F9CE6D536B9A}" srcOrd="1" destOrd="0" presId="urn:microsoft.com/office/officeart/2018/2/layout/IconVerticalSolidList"/>
    <dgm:cxn modelId="{3CC124B4-353F-4A10-8D79-6223C3751602}" type="presParOf" srcId="{D09741A9-31D1-4F61-A57D-61B67B5BD2A8}" destId="{DEA16E17-3756-4ED2-A2C5-BCE2DC7197BF}" srcOrd="2" destOrd="0" presId="urn:microsoft.com/office/officeart/2018/2/layout/IconVerticalSolidList"/>
    <dgm:cxn modelId="{AC54B8D5-D638-4CEC-94CB-DCBDC2140F48}" type="presParOf" srcId="{DEA16E17-3756-4ED2-A2C5-BCE2DC7197BF}" destId="{0A1F6F32-5B07-4ED1-828A-130FD75026FF}" srcOrd="0" destOrd="0" presId="urn:microsoft.com/office/officeart/2018/2/layout/IconVerticalSolidList"/>
    <dgm:cxn modelId="{7A5C9F4C-F969-4382-A502-3ADEBED3B20C}" type="presParOf" srcId="{DEA16E17-3756-4ED2-A2C5-BCE2DC7197BF}" destId="{7140999C-84BC-46FD-8A80-B5A01E29B7A5}" srcOrd="1" destOrd="0" presId="urn:microsoft.com/office/officeart/2018/2/layout/IconVerticalSolidList"/>
    <dgm:cxn modelId="{134D3418-6C13-40F7-B94B-E64A08929E31}" type="presParOf" srcId="{DEA16E17-3756-4ED2-A2C5-BCE2DC7197BF}" destId="{BBA71F2D-7925-48F5-893B-F284C5A73AF0}" srcOrd="2" destOrd="0" presId="urn:microsoft.com/office/officeart/2018/2/layout/IconVerticalSolidList"/>
    <dgm:cxn modelId="{CB4B4854-A32B-4B98-92EB-00DB869D1ADB}" type="presParOf" srcId="{DEA16E17-3756-4ED2-A2C5-BCE2DC7197BF}" destId="{510B181E-DA9E-4F7F-BE2E-253CBB15CF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CA62D9-297B-4664-9E5D-65C8DE3C7AF1}">
      <dsp:nvSpPr>
        <dsp:cNvPr id="0" name=""/>
        <dsp:cNvSpPr/>
      </dsp:nvSpPr>
      <dsp:spPr>
        <a:xfrm>
          <a:off x="0" y="362364"/>
          <a:ext cx="8946541" cy="1782831"/>
        </a:xfrm>
        <a:prstGeom prst="roundRect">
          <a:avLst>
            <a:gd name="adj" fmla="val 10000"/>
          </a:avLst>
        </a:prstGeom>
        <a:solidFill>
          <a:srgbClr val="FE5458"/>
        </a:solidFill>
        <a:ln>
          <a:noFill/>
        </a:ln>
        <a:effectLst/>
      </dsp:spPr>
      <dsp:style>
        <a:lnRef idx="0">
          <a:scrgbClr r="0" g="0" b="0"/>
        </a:lnRef>
        <a:fillRef idx="1">
          <a:scrgbClr r="0" g="0" b="0"/>
        </a:fillRef>
        <a:effectRef idx="0">
          <a:scrgbClr r="0" g="0" b="0"/>
        </a:effectRef>
        <a:fontRef idx="minor"/>
      </dsp:style>
    </dsp:sp>
    <dsp:sp modelId="{A11961E8-7E66-49D2-9841-49DA060230A7}">
      <dsp:nvSpPr>
        <dsp:cNvPr id="0" name=""/>
        <dsp:cNvSpPr/>
      </dsp:nvSpPr>
      <dsp:spPr>
        <a:xfrm>
          <a:off x="539306" y="763501"/>
          <a:ext cx="980557" cy="9805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C4B7DA-7C88-49BD-AD5D-68D68550DD28}">
      <dsp:nvSpPr>
        <dsp:cNvPr id="0" name=""/>
        <dsp:cNvSpPr/>
      </dsp:nvSpPr>
      <dsp:spPr>
        <a:xfrm>
          <a:off x="2059170" y="171485"/>
          <a:ext cx="6887370" cy="2164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683" tIns="188683" rIns="188683" bIns="188683" numCol="1" spcCol="1270" anchor="ctr" anchorCtr="0">
          <a:noAutofit/>
        </a:bodyPr>
        <a:lstStyle/>
        <a:p>
          <a:pPr marL="0" lvl="0" indent="0" algn="l" defTabSz="800100">
            <a:lnSpc>
              <a:spcPct val="100000"/>
            </a:lnSpc>
            <a:spcBef>
              <a:spcPct val="0"/>
            </a:spcBef>
            <a:spcAft>
              <a:spcPct val="35000"/>
            </a:spcAft>
            <a:buNone/>
          </a:pPr>
          <a:r>
            <a:rPr lang="en-US" sz="1800" kern="1200" dirty="0"/>
            <a:t>The primary objective of this project is to help the music store management enhance their business growth by helping them optimize their inventory to ensure each store has the right selection of music in stock, reducing lost sales and customer frustration.</a:t>
          </a:r>
        </a:p>
      </dsp:txBody>
      <dsp:txXfrm>
        <a:off x="2059170" y="171485"/>
        <a:ext cx="6887370" cy="2164588"/>
      </dsp:txXfrm>
    </dsp:sp>
    <dsp:sp modelId="{0A1F6F32-5B07-4ED1-828A-130FD75026FF}">
      <dsp:nvSpPr>
        <dsp:cNvPr id="0" name=""/>
        <dsp:cNvSpPr/>
      </dsp:nvSpPr>
      <dsp:spPr>
        <a:xfrm>
          <a:off x="0" y="2683943"/>
          <a:ext cx="8946541" cy="1782831"/>
        </a:xfrm>
        <a:prstGeom prst="roundRect">
          <a:avLst>
            <a:gd name="adj" fmla="val 10000"/>
          </a:avLst>
        </a:prstGeom>
        <a:solidFill>
          <a:srgbClr val="FE5458"/>
        </a:solidFill>
        <a:ln>
          <a:noFill/>
        </a:ln>
        <a:effectLst/>
      </dsp:spPr>
      <dsp:style>
        <a:lnRef idx="0">
          <a:scrgbClr r="0" g="0" b="0"/>
        </a:lnRef>
        <a:fillRef idx="1">
          <a:scrgbClr r="0" g="0" b="0"/>
        </a:fillRef>
        <a:effectRef idx="0">
          <a:scrgbClr r="0" g="0" b="0"/>
        </a:effectRef>
        <a:fontRef idx="minor"/>
      </dsp:style>
    </dsp:sp>
    <dsp:sp modelId="{7140999C-84BC-46FD-8A80-B5A01E29B7A5}">
      <dsp:nvSpPr>
        <dsp:cNvPr id="0" name=""/>
        <dsp:cNvSpPr/>
      </dsp:nvSpPr>
      <dsp:spPr>
        <a:xfrm>
          <a:off x="539306" y="3085080"/>
          <a:ext cx="980557" cy="9805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0B181E-DA9E-4F7F-BE2E-253CBB15CFBE}">
      <dsp:nvSpPr>
        <dsp:cNvPr id="0" name=""/>
        <dsp:cNvSpPr/>
      </dsp:nvSpPr>
      <dsp:spPr>
        <a:xfrm>
          <a:off x="2059170" y="2683943"/>
          <a:ext cx="6887370" cy="1782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683" tIns="188683" rIns="188683" bIns="188683" numCol="1" spcCol="1270" anchor="ctr" anchorCtr="0">
          <a:noAutofit/>
        </a:bodyPr>
        <a:lstStyle/>
        <a:p>
          <a:pPr marL="0" lvl="0" indent="0" algn="l" defTabSz="800100">
            <a:lnSpc>
              <a:spcPct val="100000"/>
            </a:lnSpc>
            <a:spcBef>
              <a:spcPct val="0"/>
            </a:spcBef>
            <a:spcAft>
              <a:spcPct val="35000"/>
            </a:spcAft>
            <a:buNone/>
          </a:pPr>
          <a:r>
            <a:rPr lang="en-US" sz="1800" kern="1200" dirty="0"/>
            <a:t>Using SQL queries we will  Identify popular music genre trends among customer segments and analyze purchase patterns to understand how customer demographics or playlist characteristics influence music taste.</a:t>
          </a:r>
        </a:p>
      </dsp:txBody>
      <dsp:txXfrm>
        <a:off x="2059170" y="2683943"/>
        <a:ext cx="6887370" cy="178283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BB040F-5156-44DC-920E-BF6D1BC5ABD5}"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574B4-2A61-4D43-B58D-3EADBE56527F}" type="slidenum">
              <a:rPr lang="en-IN" smtClean="0"/>
              <a:t>‹#›</a:t>
            </a:fld>
            <a:endParaRPr lang="en-IN"/>
          </a:p>
        </p:txBody>
      </p:sp>
    </p:spTree>
    <p:extLst>
      <p:ext uri="{BB962C8B-B14F-4D97-AF65-F5344CB8AC3E}">
        <p14:creationId xmlns:p14="http://schemas.microsoft.com/office/powerpoint/2010/main" val="387027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BB040F-5156-44DC-920E-BF6D1BC5ABD5}"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B574B4-2A61-4D43-B58D-3EADBE56527F}" type="slidenum">
              <a:rPr lang="en-IN" smtClean="0"/>
              <a:t>‹#›</a:t>
            </a:fld>
            <a:endParaRPr lang="en-IN"/>
          </a:p>
        </p:txBody>
      </p:sp>
    </p:spTree>
    <p:extLst>
      <p:ext uri="{BB962C8B-B14F-4D97-AF65-F5344CB8AC3E}">
        <p14:creationId xmlns:p14="http://schemas.microsoft.com/office/powerpoint/2010/main" val="798668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BB040F-5156-44DC-920E-BF6D1BC5ABD5}"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574B4-2A61-4D43-B58D-3EADBE56527F}" type="slidenum">
              <a:rPr lang="en-IN" smtClean="0"/>
              <a:t>‹#›</a:t>
            </a:fld>
            <a:endParaRPr lang="en-IN"/>
          </a:p>
        </p:txBody>
      </p:sp>
    </p:spTree>
    <p:extLst>
      <p:ext uri="{BB962C8B-B14F-4D97-AF65-F5344CB8AC3E}">
        <p14:creationId xmlns:p14="http://schemas.microsoft.com/office/powerpoint/2010/main" val="556007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BB040F-5156-44DC-920E-BF6D1BC5ABD5}"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574B4-2A61-4D43-B58D-3EADBE56527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19441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BB040F-5156-44DC-920E-BF6D1BC5ABD5}"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574B4-2A61-4D43-B58D-3EADBE56527F}" type="slidenum">
              <a:rPr lang="en-IN" smtClean="0"/>
              <a:t>‹#›</a:t>
            </a:fld>
            <a:endParaRPr lang="en-IN"/>
          </a:p>
        </p:txBody>
      </p:sp>
    </p:spTree>
    <p:extLst>
      <p:ext uri="{BB962C8B-B14F-4D97-AF65-F5344CB8AC3E}">
        <p14:creationId xmlns:p14="http://schemas.microsoft.com/office/powerpoint/2010/main" val="3240647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BB040F-5156-44DC-920E-BF6D1BC5ABD5}" type="datetimeFigureOut">
              <a:rPr lang="en-IN" smtClean="0"/>
              <a:t>17-05-2024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574B4-2A61-4D43-B58D-3EADBE56527F}" type="slidenum">
              <a:rPr lang="en-IN" smtClean="0"/>
              <a:t>‹#›</a:t>
            </a:fld>
            <a:endParaRPr lang="en-IN"/>
          </a:p>
        </p:txBody>
      </p:sp>
    </p:spTree>
    <p:extLst>
      <p:ext uri="{BB962C8B-B14F-4D97-AF65-F5344CB8AC3E}">
        <p14:creationId xmlns:p14="http://schemas.microsoft.com/office/powerpoint/2010/main" val="1902198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BB040F-5156-44DC-920E-BF6D1BC5ABD5}" type="datetimeFigureOut">
              <a:rPr lang="en-IN" smtClean="0"/>
              <a:t>17-05-2024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574B4-2A61-4D43-B58D-3EADBE56527F}" type="slidenum">
              <a:rPr lang="en-IN" smtClean="0"/>
              <a:t>‹#›</a:t>
            </a:fld>
            <a:endParaRPr lang="en-IN"/>
          </a:p>
        </p:txBody>
      </p:sp>
    </p:spTree>
    <p:extLst>
      <p:ext uri="{BB962C8B-B14F-4D97-AF65-F5344CB8AC3E}">
        <p14:creationId xmlns:p14="http://schemas.microsoft.com/office/powerpoint/2010/main" val="22918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BB040F-5156-44DC-920E-BF6D1BC5ABD5}"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574B4-2A61-4D43-B58D-3EADBE56527F}" type="slidenum">
              <a:rPr lang="en-IN" smtClean="0"/>
              <a:t>‹#›</a:t>
            </a:fld>
            <a:endParaRPr lang="en-IN"/>
          </a:p>
        </p:txBody>
      </p:sp>
    </p:spTree>
    <p:extLst>
      <p:ext uri="{BB962C8B-B14F-4D97-AF65-F5344CB8AC3E}">
        <p14:creationId xmlns:p14="http://schemas.microsoft.com/office/powerpoint/2010/main" val="3869694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BB040F-5156-44DC-920E-BF6D1BC5ABD5}"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574B4-2A61-4D43-B58D-3EADBE56527F}" type="slidenum">
              <a:rPr lang="en-IN" smtClean="0"/>
              <a:t>‹#›</a:t>
            </a:fld>
            <a:endParaRPr lang="en-IN"/>
          </a:p>
        </p:txBody>
      </p:sp>
    </p:spTree>
    <p:extLst>
      <p:ext uri="{BB962C8B-B14F-4D97-AF65-F5344CB8AC3E}">
        <p14:creationId xmlns:p14="http://schemas.microsoft.com/office/powerpoint/2010/main" val="1668302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3BB040F-5156-44DC-920E-BF6D1BC5ABD5}"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574B4-2A61-4D43-B58D-3EADBE56527F}" type="slidenum">
              <a:rPr lang="en-IN" smtClean="0"/>
              <a:t>‹#›</a:t>
            </a:fld>
            <a:endParaRPr lang="en-IN"/>
          </a:p>
        </p:txBody>
      </p:sp>
    </p:spTree>
    <p:extLst>
      <p:ext uri="{BB962C8B-B14F-4D97-AF65-F5344CB8AC3E}">
        <p14:creationId xmlns:p14="http://schemas.microsoft.com/office/powerpoint/2010/main" val="1919113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BB040F-5156-44DC-920E-BF6D1BC5ABD5}"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574B4-2A61-4D43-B58D-3EADBE56527F}" type="slidenum">
              <a:rPr lang="en-IN" smtClean="0"/>
              <a:t>‹#›</a:t>
            </a:fld>
            <a:endParaRPr lang="en-IN"/>
          </a:p>
        </p:txBody>
      </p:sp>
    </p:spTree>
    <p:extLst>
      <p:ext uri="{BB962C8B-B14F-4D97-AF65-F5344CB8AC3E}">
        <p14:creationId xmlns:p14="http://schemas.microsoft.com/office/powerpoint/2010/main" val="262965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BB040F-5156-44DC-920E-BF6D1BC5ABD5}"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B574B4-2A61-4D43-B58D-3EADBE56527F}" type="slidenum">
              <a:rPr lang="en-IN" smtClean="0"/>
              <a:t>‹#›</a:t>
            </a:fld>
            <a:endParaRPr lang="en-IN"/>
          </a:p>
        </p:txBody>
      </p:sp>
    </p:spTree>
    <p:extLst>
      <p:ext uri="{BB962C8B-B14F-4D97-AF65-F5344CB8AC3E}">
        <p14:creationId xmlns:p14="http://schemas.microsoft.com/office/powerpoint/2010/main" val="673730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BB040F-5156-44DC-920E-BF6D1BC5ABD5}" type="datetimeFigureOut">
              <a:rPr lang="en-IN" smtClean="0"/>
              <a:t>17-05-2024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B574B4-2A61-4D43-B58D-3EADBE56527F}" type="slidenum">
              <a:rPr lang="en-IN" smtClean="0"/>
              <a:t>‹#›</a:t>
            </a:fld>
            <a:endParaRPr lang="en-IN"/>
          </a:p>
        </p:txBody>
      </p:sp>
    </p:spTree>
    <p:extLst>
      <p:ext uri="{BB962C8B-B14F-4D97-AF65-F5344CB8AC3E}">
        <p14:creationId xmlns:p14="http://schemas.microsoft.com/office/powerpoint/2010/main" val="922558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3BB040F-5156-44DC-920E-BF6D1BC5ABD5}" type="datetimeFigureOut">
              <a:rPr lang="en-IN" smtClean="0"/>
              <a:t>17-05-2024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AB574B4-2A61-4D43-B58D-3EADBE56527F}" type="slidenum">
              <a:rPr lang="en-IN" smtClean="0"/>
              <a:t>‹#›</a:t>
            </a:fld>
            <a:endParaRPr lang="en-IN"/>
          </a:p>
        </p:txBody>
      </p:sp>
    </p:spTree>
    <p:extLst>
      <p:ext uri="{BB962C8B-B14F-4D97-AF65-F5344CB8AC3E}">
        <p14:creationId xmlns:p14="http://schemas.microsoft.com/office/powerpoint/2010/main" val="70540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3BB040F-5156-44DC-920E-BF6D1BC5ABD5}" type="datetimeFigureOut">
              <a:rPr lang="en-IN" smtClean="0"/>
              <a:t>17-05-2024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AB574B4-2A61-4D43-B58D-3EADBE56527F}" type="slidenum">
              <a:rPr lang="en-IN" smtClean="0"/>
              <a:t>‹#›</a:t>
            </a:fld>
            <a:endParaRPr lang="en-IN"/>
          </a:p>
        </p:txBody>
      </p:sp>
    </p:spTree>
    <p:extLst>
      <p:ext uri="{BB962C8B-B14F-4D97-AF65-F5344CB8AC3E}">
        <p14:creationId xmlns:p14="http://schemas.microsoft.com/office/powerpoint/2010/main" val="2405441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3BB040F-5156-44DC-920E-BF6D1BC5ABD5}" type="datetimeFigureOut">
              <a:rPr lang="en-IN" smtClean="0"/>
              <a:t>17-05-2024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AB574B4-2A61-4D43-B58D-3EADBE56527F}" type="slidenum">
              <a:rPr lang="en-IN" smtClean="0"/>
              <a:t>‹#›</a:t>
            </a:fld>
            <a:endParaRPr lang="en-IN"/>
          </a:p>
        </p:txBody>
      </p:sp>
    </p:spTree>
    <p:extLst>
      <p:ext uri="{BB962C8B-B14F-4D97-AF65-F5344CB8AC3E}">
        <p14:creationId xmlns:p14="http://schemas.microsoft.com/office/powerpoint/2010/main" val="3007776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BB040F-5156-44DC-920E-BF6D1BC5ABD5}"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B574B4-2A61-4D43-B58D-3EADBE56527F}" type="slidenum">
              <a:rPr lang="en-IN" smtClean="0"/>
              <a:t>‹#›</a:t>
            </a:fld>
            <a:endParaRPr lang="en-IN"/>
          </a:p>
        </p:txBody>
      </p:sp>
    </p:spTree>
    <p:extLst>
      <p:ext uri="{BB962C8B-B14F-4D97-AF65-F5344CB8AC3E}">
        <p14:creationId xmlns:p14="http://schemas.microsoft.com/office/powerpoint/2010/main" val="2018004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4397"/>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3BB040F-5156-44DC-920E-BF6D1BC5ABD5}" type="datetimeFigureOut">
              <a:rPr lang="en-IN" smtClean="0"/>
              <a:t>17-05-2024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AB574B4-2A61-4D43-B58D-3EADBE56527F}" type="slidenum">
              <a:rPr lang="en-IN" smtClean="0"/>
              <a:t>‹#›</a:t>
            </a:fld>
            <a:endParaRPr lang="en-IN"/>
          </a:p>
        </p:txBody>
      </p:sp>
    </p:spTree>
    <p:extLst>
      <p:ext uri="{BB962C8B-B14F-4D97-AF65-F5344CB8AC3E}">
        <p14:creationId xmlns:p14="http://schemas.microsoft.com/office/powerpoint/2010/main" val="39000423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F6C0-24E8-C23E-8C58-FF136350A966}"/>
              </a:ext>
            </a:extLst>
          </p:cNvPr>
          <p:cNvSpPr>
            <a:spLocks noGrp="1"/>
          </p:cNvSpPr>
          <p:nvPr>
            <p:ph type="ctrTitle"/>
          </p:nvPr>
        </p:nvSpPr>
        <p:spPr>
          <a:xfrm>
            <a:off x="5801231" y="1233790"/>
            <a:ext cx="5343122" cy="3329581"/>
          </a:xfrm>
        </p:spPr>
        <p:txBody>
          <a:bodyPr/>
          <a:lstStyle/>
          <a:p>
            <a:r>
              <a:rPr lang="en-US" dirty="0"/>
              <a:t>Music Store Analysis</a:t>
            </a:r>
            <a:endParaRPr lang="en-IN" dirty="0"/>
          </a:p>
        </p:txBody>
      </p:sp>
      <p:sp>
        <p:nvSpPr>
          <p:cNvPr id="3" name="Subtitle 2">
            <a:extLst>
              <a:ext uri="{FF2B5EF4-FFF2-40B4-BE49-F238E27FC236}">
                <a16:creationId xmlns:a16="http://schemas.microsoft.com/office/drawing/2014/main" id="{3B537C73-1E6C-0545-864C-25771010A7C2}"/>
              </a:ext>
            </a:extLst>
          </p:cNvPr>
          <p:cNvSpPr>
            <a:spLocks noGrp="1"/>
          </p:cNvSpPr>
          <p:nvPr>
            <p:ph type="subTitle" idx="1"/>
          </p:nvPr>
        </p:nvSpPr>
        <p:spPr>
          <a:xfrm>
            <a:off x="5801231" y="4762790"/>
            <a:ext cx="3611598" cy="861420"/>
          </a:xfrm>
        </p:spPr>
        <p:txBody>
          <a:bodyPr/>
          <a:lstStyle/>
          <a:p>
            <a:r>
              <a:rPr lang="en-US" dirty="0"/>
              <a:t>SQL project</a:t>
            </a:r>
            <a:endParaRPr lang="en-IN" dirty="0"/>
          </a:p>
        </p:txBody>
      </p:sp>
      <p:sp>
        <p:nvSpPr>
          <p:cNvPr id="10" name="Freeform 2">
            <a:extLst>
              <a:ext uri="{FF2B5EF4-FFF2-40B4-BE49-F238E27FC236}">
                <a16:creationId xmlns:a16="http://schemas.microsoft.com/office/drawing/2014/main" id="{ED34E4B6-5ECD-51A0-2AE3-1A36B5CDC8D1}"/>
              </a:ext>
            </a:extLst>
          </p:cNvPr>
          <p:cNvSpPr/>
          <p:nvPr/>
        </p:nvSpPr>
        <p:spPr>
          <a:xfrm>
            <a:off x="-2336481" y="0"/>
            <a:ext cx="6768256" cy="6659683"/>
          </a:xfrm>
          <a:custGeom>
            <a:avLst/>
            <a:gdLst/>
            <a:ahLst/>
            <a:cxnLst/>
            <a:rect l="l" t="t" r="r" b="b"/>
            <a:pathLst>
              <a:path w="12372434" h="12372434">
                <a:moveTo>
                  <a:pt x="0" y="0"/>
                </a:moveTo>
                <a:lnTo>
                  <a:pt x="12372434" y="0"/>
                </a:lnTo>
                <a:lnTo>
                  <a:pt x="12372434" y="12372434"/>
                </a:lnTo>
                <a:lnTo>
                  <a:pt x="0" y="12372434"/>
                </a:lnTo>
                <a:lnTo>
                  <a:pt x="0" y="0"/>
                </a:lnTo>
                <a:close/>
              </a:path>
            </a:pathLst>
          </a:custGeom>
          <a:blipFill>
            <a:blip r:embed="rId2"/>
            <a:stretch>
              <a:fillRect/>
            </a:stretch>
          </a:blipFill>
        </p:spPr>
        <p:txBody>
          <a:bodyPr/>
          <a:lstStyle/>
          <a:p>
            <a:endParaRPr lang="en-IN"/>
          </a:p>
        </p:txBody>
      </p:sp>
    </p:spTree>
    <p:extLst>
      <p:ext uri="{BB962C8B-B14F-4D97-AF65-F5344CB8AC3E}">
        <p14:creationId xmlns:p14="http://schemas.microsoft.com/office/powerpoint/2010/main" val="58847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24DED77-7D8A-8BB6-86D4-B770356DA0BB}"/>
              </a:ext>
            </a:extLst>
          </p:cNvPr>
          <p:cNvSpPr txBox="1"/>
          <p:nvPr/>
        </p:nvSpPr>
        <p:spPr>
          <a:xfrm>
            <a:off x="3050342" y="750519"/>
            <a:ext cx="2438401" cy="523220"/>
          </a:xfrm>
          <a:prstGeom prst="rect">
            <a:avLst/>
          </a:prstGeom>
          <a:noFill/>
        </p:spPr>
        <p:txBody>
          <a:bodyPr wrap="square" rtlCol="0">
            <a:spAutoFit/>
          </a:bodyPr>
          <a:lstStyle/>
          <a:p>
            <a:pPr algn="ctr"/>
            <a:r>
              <a:rPr lang="en-US" sz="2800" dirty="0"/>
              <a:t>OUTPUT:</a:t>
            </a:r>
            <a:endParaRPr lang="en-IN" sz="2800" dirty="0"/>
          </a:p>
        </p:txBody>
      </p:sp>
      <p:pic>
        <p:nvPicPr>
          <p:cNvPr id="12" name="Picture 11">
            <a:extLst>
              <a:ext uri="{FF2B5EF4-FFF2-40B4-BE49-F238E27FC236}">
                <a16:creationId xmlns:a16="http://schemas.microsoft.com/office/drawing/2014/main" id="{AC935C3E-A6D4-009E-3106-5469A9B6C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400" y="1598143"/>
            <a:ext cx="5537337" cy="4976739"/>
          </a:xfrm>
          <a:prstGeom prst="rect">
            <a:avLst/>
          </a:prstGeom>
        </p:spPr>
      </p:pic>
    </p:spTree>
    <p:extLst>
      <p:ext uri="{BB962C8B-B14F-4D97-AF65-F5344CB8AC3E}">
        <p14:creationId xmlns:p14="http://schemas.microsoft.com/office/powerpoint/2010/main" val="2653764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D65EA6-832E-57C2-2C23-820A978D1E72}"/>
              </a:ext>
            </a:extLst>
          </p:cNvPr>
          <p:cNvSpPr>
            <a:spLocks noGrp="1"/>
          </p:cNvSpPr>
          <p:nvPr>
            <p:ph type="title"/>
          </p:nvPr>
        </p:nvSpPr>
        <p:spPr>
          <a:xfrm>
            <a:off x="1610140" y="458710"/>
            <a:ext cx="8229600" cy="642386"/>
          </a:xfrm>
        </p:spPr>
        <p:txBody>
          <a:bodyPr>
            <a:noAutofit/>
          </a:bodyPr>
          <a:lstStyle/>
          <a:p>
            <a:pPr algn="ctr"/>
            <a:r>
              <a:rPr lang="en-US" sz="2800" dirty="0"/>
              <a:t>QUESTION 7</a:t>
            </a:r>
            <a:endParaRPr lang="en-IN" sz="2800" dirty="0"/>
          </a:p>
        </p:txBody>
      </p:sp>
      <p:sp>
        <p:nvSpPr>
          <p:cNvPr id="5" name="Title 1">
            <a:extLst>
              <a:ext uri="{FF2B5EF4-FFF2-40B4-BE49-F238E27FC236}">
                <a16:creationId xmlns:a16="http://schemas.microsoft.com/office/drawing/2014/main" id="{F6EC02B0-90B1-576A-EA2A-1851E197FAA3}"/>
              </a:ext>
            </a:extLst>
          </p:cNvPr>
          <p:cNvSpPr txBox="1">
            <a:spLocks/>
          </p:cNvSpPr>
          <p:nvPr/>
        </p:nvSpPr>
        <p:spPr>
          <a:xfrm>
            <a:off x="1521241" y="1179368"/>
            <a:ext cx="8229600" cy="50323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Invite artists who have written most rock music in our dataset. Return artist name and total track count of top 10 rock bands</a:t>
            </a:r>
            <a:endParaRPr lang="en-IN" sz="2800" dirty="0"/>
          </a:p>
        </p:txBody>
      </p:sp>
      <p:pic>
        <p:nvPicPr>
          <p:cNvPr id="10" name="Picture 9" descr="A computer screen shot of a program&#10;&#10;Description automatically generated">
            <a:extLst>
              <a:ext uri="{FF2B5EF4-FFF2-40B4-BE49-F238E27FC236}">
                <a16:creationId xmlns:a16="http://schemas.microsoft.com/office/drawing/2014/main" id="{59AF7615-A0AB-9423-187B-56CDD3C66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140" y="2646466"/>
            <a:ext cx="7418246" cy="3576858"/>
          </a:xfrm>
          <a:prstGeom prst="rect">
            <a:avLst/>
          </a:prstGeom>
        </p:spPr>
      </p:pic>
    </p:spTree>
    <p:extLst>
      <p:ext uri="{BB962C8B-B14F-4D97-AF65-F5344CB8AC3E}">
        <p14:creationId xmlns:p14="http://schemas.microsoft.com/office/powerpoint/2010/main" val="1600815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FE36A5-E784-2B16-549C-0803342708F0}"/>
              </a:ext>
            </a:extLst>
          </p:cNvPr>
          <p:cNvSpPr txBox="1"/>
          <p:nvPr/>
        </p:nvSpPr>
        <p:spPr>
          <a:xfrm>
            <a:off x="3467026" y="771540"/>
            <a:ext cx="2438401" cy="523220"/>
          </a:xfrm>
          <a:prstGeom prst="rect">
            <a:avLst/>
          </a:prstGeom>
          <a:noFill/>
        </p:spPr>
        <p:txBody>
          <a:bodyPr wrap="square" rtlCol="0">
            <a:spAutoFit/>
          </a:bodyPr>
          <a:lstStyle/>
          <a:p>
            <a:pPr algn="ctr"/>
            <a:r>
              <a:rPr lang="en-US" sz="2800" dirty="0"/>
              <a:t>OUTPUT:</a:t>
            </a:r>
            <a:endParaRPr lang="en-IN" sz="2800" dirty="0"/>
          </a:p>
        </p:txBody>
      </p:sp>
      <p:pic>
        <p:nvPicPr>
          <p:cNvPr id="8" name="Picture 7" descr="A screenshot of a computer&#10;&#10;Description automatically generated">
            <a:extLst>
              <a:ext uri="{FF2B5EF4-FFF2-40B4-BE49-F238E27FC236}">
                <a16:creationId xmlns:a16="http://schemas.microsoft.com/office/drawing/2014/main" id="{4B1291AF-2BFA-EADC-6E78-B27EC3D77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841" y="1904921"/>
            <a:ext cx="6530700" cy="3530107"/>
          </a:xfrm>
          <a:prstGeom prst="rect">
            <a:avLst/>
          </a:prstGeom>
        </p:spPr>
      </p:pic>
    </p:spTree>
    <p:extLst>
      <p:ext uri="{BB962C8B-B14F-4D97-AF65-F5344CB8AC3E}">
        <p14:creationId xmlns:p14="http://schemas.microsoft.com/office/powerpoint/2010/main" val="122189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6B967B-2561-6C1B-0696-CC464E097B88}"/>
              </a:ext>
            </a:extLst>
          </p:cNvPr>
          <p:cNvSpPr>
            <a:spLocks noGrp="1"/>
          </p:cNvSpPr>
          <p:nvPr>
            <p:ph type="title"/>
          </p:nvPr>
        </p:nvSpPr>
        <p:spPr>
          <a:xfrm>
            <a:off x="1610140" y="458710"/>
            <a:ext cx="8229600" cy="642386"/>
          </a:xfrm>
        </p:spPr>
        <p:txBody>
          <a:bodyPr>
            <a:noAutofit/>
          </a:bodyPr>
          <a:lstStyle/>
          <a:p>
            <a:pPr algn="ctr"/>
            <a:r>
              <a:rPr lang="en-US" sz="2800" dirty="0"/>
              <a:t>QUESTION 8</a:t>
            </a:r>
            <a:endParaRPr lang="en-IN" sz="2800" dirty="0"/>
          </a:p>
        </p:txBody>
      </p:sp>
      <p:sp>
        <p:nvSpPr>
          <p:cNvPr id="5" name="Title 1">
            <a:extLst>
              <a:ext uri="{FF2B5EF4-FFF2-40B4-BE49-F238E27FC236}">
                <a16:creationId xmlns:a16="http://schemas.microsoft.com/office/drawing/2014/main" id="{48447624-20B1-A3F1-3AEA-0DBFD60CCB82}"/>
              </a:ext>
            </a:extLst>
          </p:cNvPr>
          <p:cNvSpPr txBox="1">
            <a:spLocks/>
          </p:cNvSpPr>
          <p:nvPr/>
        </p:nvSpPr>
        <p:spPr>
          <a:xfrm>
            <a:off x="1521241" y="1179368"/>
            <a:ext cx="8229600" cy="50323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What is average song length of Top 10 songs based on sales?</a:t>
            </a:r>
            <a:endParaRPr lang="en-IN" sz="2800" dirty="0"/>
          </a:p>
        </p:txBody>
      </p:sp>
      <p:sp>
        <p:nvSpPr>
          <p:cNvPr id="8" name="TextBox 7">
            <a:extLst>
              <a:ext uri="{FF2B5EF4-FFF2-40B4-BE49-F238E27FC236}">
                <a16:creationId xmlns:a16="http://schemas.microsoft.com/office/drawing/2014/main" id="{3B47A03E-3D85-6135-DEED-CAD741F0A1FE}"/>
              </a:ext>
            </a:extLst>
          </p:cNvPr>
          <p:cNvSpPr txBox="1"/>
          <p:nvPr/>
        </p:nvSpPr>
        <p:spPr>
          <a:xfrm>
            <a:off x="4911375" y="5235631"/>
            <a:ext cx="2438401" cy="523220"/>
          </a:xfrm>
          <a:prstGeom prst="rect">
            <a:avLst/>
          </a:prstGeom>
          <a:noFill/>
        </p:spPr>
        <p:txBody>
          <a:bodyPr wrap="square" rtlCol="0">
            <a:spAutoFit/>
          </a:bodyPr>
          <a:lstStyle/>
          <a:p>
            <a:pPr algn="ctr"/>
            <a:r>
              <a:rPr lang="en-US" sz="2800" dirty="0"/>
              <a:t>OUTPUT:</a:t>
            </a:r>
            <a:endParaRPr lang="en-IN" sz="2800" dirty="0"/>
          </a:p>
        </p:txBody>
      </p:sp>
      <p:pic>
        <p:nvPicPr>
          <p:cNvPr id="11" name="Picture 10" descr="A close-up of a screen&#10;&#10;Description automatically generated">
            <a:extLst>
              <a:ext uri="{FF2B5EF4-FFF2-40B4-BE49-F238E27FC236}">
                <a16:creationId xmlns:a16="http://schemas.microsoft.com/office/drawing/2014/main" id="{CF62DEA8-0F61-A5FE-22CB-318190081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4585" y="5263526"/>
            <a:ext cx="2708363" cy="1135764"/>
          </a:xfrm>
          <a:prstGeom prst="rect">
            <a:avLst/>
          </a:prstGeom>
        </p:spPr>
      </p:pic>
      <p:pic>
        <p:nvPicPr>
          <p:cNvPr id="13" name="Picture 12" descr="A computer screen shot of a code&#10;&#10;Description automatically generated">
            <a:extLst>
              <a:ext uri="{FF2B5EF4-FFF2-40B4-BE49-F238E27FC236}">
                <a16:creationId xmlns:a16="http://schemas.microsoft.com/office/drawing/2014/main" id="{485B7E2B-E5BC-D226-32C2-632DE982E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157" y="2171749"/>
            <a:ext cx="8229600" cy="2885363"/>
          </a:xfrm>
          <a:prstGeom prst="rect">
            <a:avLst/>
          </a:prstGeom>
        </p:spPr>
      </p:pic>
    </p:spTree>
    <p:extLst>
      <p:ext uri="{BB962C8B-B14F-4D97-AF65-F5344CB8AC3E}">
        <p14:creationId xmlns:p14="http://schemas.microsoft.com/office/powerpoint/2010/main" val="101631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21570E-BD97-5413-7694-F9E86851A406}"/>
              </a:ext>
            </a:extLst>
          </p:cNvPr>
          <p:cNvSpPr>
            <a:spLocks noGrp="1"/>
          </p:cNvSpPr>
          <p:nvPr>
            <p:ph type="title"/>
          </p:nvPr>
        </p:nvSpPr>
        <p:spPr>
          <a:xfrm>
            <a:off x="646111" y="609601"/>
            <a:ext cx="4793473" cy="1675975"/>
          </a:xfrm>
        </p:spPr>
        <p:txBody>
          <a:bodyPr vert="horz" lIns="91440" tIns="45720" rIns="91440" bIns="45720" rtlCol="0" anchor="t">
            <a:normAutofit/>
          </a:bodyPr>
          <a:lstStyle/>
          <a:p>
            <a:r>
              <a:rPr lang="en-US"/>
              <a:t>QUESTION 9</a:t>
            </a:r>
          </a:p>
        </p:txBody>
      </p:sp>
      <p:sp>
        <p:nvSpPr>
          <p:cNvPr id="18" name="Rectangle 17">
            <a:extLst>
              <a:ext uri="{FF2B5EF4-FFF2-40B4-BE49-F238E27FC236}">
                <a16:creationId xmlns:a16="http://schemas.microsoft.com/office/drawing/2014/main" id="{AC546BE4-C7A3-4A47-9FA5-0866D5E656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Title 1">
            <a:extLst>
              <a:ext uri="{FF2B5EF4-FFF2-40B4-BE49-F238E27FC236}">
                <a16:creationId xmlns:a16="http://schemas.microsoft.com/office/drawing/2014/main" id="{BF202FC8-E658-7101-F1C2-A53DDADF5B5E}"/>
              </a:ext>
            </a:extLst>
          </p:cNvPr>
          <p:cNvSpPr txBox="1">
            <a:spLocks/>
          </p:cNvSpPr>
          <p:nvPr/>
        </p:nvSpPr>
        <p:spPr>
          <a:xfrm>
            <a:off x="642175" y="2484544"/>
            <a:ext cx="4799145" cy="3763855"/>
          </a:xfrm>
          <a:prstGeom prst="rect">
            <a:avLst/>
          </a:prstGeom>
        </p:spPr>
        <p:txBody>
          <a:bodyPr vert="horz" lIns="91440" tIns="45720" rIns="91440" bIns="45720" rtlCol="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457200">
              <a:lnSpc>
                <a:spcPct val="90000"/>
              </a:lnSpc>
              <a:spcBef>
                <a:spcPts val="1000"/>
              </a:spcBef>
              <a:buClr>
                <a:schemeClr val="bg2">
                  <a:lumMod val="40000"/>
                  <a:lumOff val="60000"/>
                </a:schemeClr>
              </a:buClr>
              <a:buSzPct val="80000"/>
              <a:buFont typeface="Wingdings 3" charset="2"/>
              <a:buChar char=""/>
            </a:pPr>
            <a:r>
              <a:rPr lang="en-US" sz="3400"/>
              <a:t> Find how much amount is spent by each customer on highest earning artist? Return customer name, artist name  and total spent </a:t>
            </a:r>
          </a:p>
        </p:txBody>
      </p:sp>
      <p:pic>
        <p:nvPicPr>
          <p:cNvPr id="13" name="Picture 12" descr="A computer screen shot of a program&#10;&#10;Description automatically generated">
            <a:extLst>
              <a:ext uri="{FF2B5EF4-FFF2-40B4-BE49-F238E27FC236}">
                <a16:creationId xmlns:a16="http://schemas.microsoft.com/office/drawing/2014/main" id="{C5F84251-D027-EC3F-B509-747F331FE345}"/>
              </a:ext>
            </a:extLst>
          </p:cNvPr>
          <p:cNvPicPr>
            <a:picLocks noChangeAspect="1"/>
          </p:cNvPicPr>
          <p:nvPr/>
        </p:nvPicPr>
        <p:blipFill rotWithShape="1">
          <a:blip r:embed="rId2">
            <a:extLst>
              <a:ext uri="{28A0092B-C50C-407E-A947-70E740481C1C}">
                <a14:useLocalDpi xmlns:a14="http://schemas.microsoft.com/office/drawing/2010/main" val="0"/>
              </a:ext>
            </a:extLst>
          </a:blip>
          <a:srcRect r="7403" b="-2"/>
          <a:stretch/>
        </p:blipFill>
        <p:spPr>
          <a:xfrm>
            <a:off x="5673724" y="3668721"/>
            <a:ext cx="5449888" cy="2766290"/>
          </a:xfrm>
          <a:prstGeom prst="rect">
            <a:avLst/>
          </a:prstGeom>
          <a:effectLst>
            <a:outerShdw blurRad="50800" dist="38100" dir="5400000" algn="t" rotWithShape="0">
              <a:prstClr val="black">
                <a:alpha val="43000"/>
              </a:prstClr>
            </a:outerShdw>
          </a:effectLst>
        </p:spPr>
      </p:pic>
      <p:pic>
        <p:nvPicPr>
          <p:cNvPr id="15" name="Picture 14">
            <a:extLst>
              <a:ext uri="{FF2B5EF4-FFF2-40B4-BE49-F238E27FC236}">
                <a16:creationId xmlns:a16="http://schemas.microsoft.com/office/drawing/2014/main" id="{C7698476-61EE-7E50-BD39-F634BF5A0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1988" y="739866"/>
            <a:ext cx="5449888" cy="2928855"/>
          </a:xfrm>
          <a:prstGeom prst="rect">
            <a:avLst/>
          </a:prstGeom>
        </p:spPr>
      </p:pic>
    </p:spTree>
    <p:extLst>
      <p:ext uri="{BB962C8B-B14F-4D97-AF65-F5344CB8AC3E}">
        <p14:creationId xmlns:p14="http://schemas.microsoft.com/office/powerpoint/2010/main" val="1354059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21BF567-3427-5B0F-0FD8-205ABB44CC0E}"/>
              </a:ext>
            </a:extLst>
          </p:cNvPr>
          <p:cNvSpPr txBox="1"/>
          <p:nvPr/>
        </p:nvSpPr>
        <p:spPr>
          <a:xfrm>
            <a:off x="4208080" y="811297"/>
            <a:ext cx="2438401" cy="523220"/>
          </a:xfrm>
          <a:prstGeom prst="rect">
            <a:avLst/>
          </a:prstGeom>
          <a:noFill/>
        </p:spPr>
        <p:txBody>
          <a:bodyPr wrap="square" rtlCol="0">
            <a:spAutoFit/>
          </a:bodyPr>
          <a:lstStyle/>
          <a:p>
            <a:pPr algn="ctr"/>
            <a:r>
              <a:rPr lang="en-US" sz="2800" dirty="0"/>
              <a:t>OUTPUT:</a:t>
            </a:r>
            <a:endParaRPr lang="en-IN" sz="2800" dirty="0"/>
          </a:p>
        </p:txBody>
      </p:sp>
      <p:pic>
        <p:nvPicPr>
          <p:cNvPr id="9" name="Picture 8">
            <a:extLst>
              <a:ext uri="{FF2B5EF4-FFF2-40B4-BE49-F238E27FC236}">
                <a16:creationId xmlns:a16="http://schemas.microsoft.com/office/drawing/2014/main" id="{D59A807C-301E-9566-7777-2414601FB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080" y="1455367"/>
            <a:ext cx="6633038" cy="5020209"/>
          </a:xfrm>
          <a:prstGeom prst="rect">
            <a:avLst/>
          </a:prstGeom>
        </p:spPr>
      </p:pic>
    </p:spTree>
    <p:extLst>
      <p:ext uri="{BB962C8B-B14F-4D97-AF65-F5344CB8AC3E}">
        <p14:creationId xmlns:p14="http://schemas.microsoft.com/office/powerpoint/2010/main" val="2474477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4397"/>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4BF5FB-671E-FD78-9935-4493BCB46CFF}"/>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b="0" i="0" kern="1200" dirty="0">
                <a:solidFill>
                  <a:schemeClr val="tx2"/>
                </a:solidFill>
                <a:latin typeface="+mj-lt"/>
                <a:ea typeface="+mj-ea"/>
                <a:cs typeface="+mj-cs"/>
              </a:rPr>
              <a:t>QUESTION 10</a:t>
            </a:r>
          </a:p>
        </p:txBody>
      </p:sp>
      <p:sp>
        <p:nvSpPr>
          <p:cNvPr id="5" name="Title 1">
            <a:extLst>
              <a:ext uri="{FF2B5EF4-FFF2-40B4-BE49-F238E27FC236}">
                <a16:creationId xmlns:a16="http://schemas.microsoft.com/office/drawing/2014/main" id="{F1C04D35-7AFC-7207-66EE-57C15F29627E}"/>
              </a:ext>
            </a:extLst>
          </p:cNvPr>
          <p:cNvSpPr txBox="1">
            <a:spLocks/>
          </p:cNvSpPr>
          <p:nvPr/>
        </p:nvSpPr>
        <p:spPr>
          <a:xfrm>
            <a:off x="1103311" y="2052214"/>
            <a:ext cx="4338409" cy="4196185"/>
          </a:xfrm>
          <a:prstGeom prst="rect">
            <a:avLst/>
          </a:prstGeom>
        </p:spPr>
        <p:txBody>
          <a:bodyPr vert="horz" lIns="91440" tIns="45720" rIns="91440" bIns="45720" rtlCol="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457200">
              <a:lnSpc>
                <a:spcPct val="90000"/>
              </a:lnSpc>
              <a:spcBef>
                <a:spcPts val="1000"/>
              </a:spcBef>
              <a:buClr>
                <a:schemeClr val="bg2">
                  <a:lumMod val="40000"/>
                  <a:lumOff val="60000"/>
                </a:schemeClr>
              </a:buClr>
              <a:buSzPct val="80000"/>
              <a:buFont typeface="Wingdings 3" charset="2"/>
              <a:buChar char=""/>
            </a:pPr>
            <a:r>
              <a:rPr lang="en-US" sz="3100" dirty="0"/>
              <a:t>We want to find out the most popular music Genre for each country. We determine the most popular genre as the genre with the highest amount of purchases.</a:t>
            </a:r>
          </a:p>
        </p:txBody>
      </p:sp>
      <p:pic>
        <p:nvPicPr>
          <p:cNvPr id="10" name="Picture 9" descr="A computer screen shot of a code&#10;&#10;Description automatically generated">
            <a:extLst>
              <a:ext uri="{FF2B5EF4-FFF2-40B4-BE49-F238E27FC236}">
                <a16:creationId xmlns:a16="http://schemas.microsoft.com/office/drawing/2014/main" id="{802243EE-DDA9-F3FC-5E5E-D4156F287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157" y="1292087"/>
            <a:ext cx="6400800" cy="402350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68014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630011-7EB9-32A8-BF2A-B1206897D25F}"/>
              </a:ext>
            </a:extLst>
          </p:cNvPr>
          <p:cNvSpPr txBox="1"/>
          <p:nvPr/>
        </p:nvSpPr>
        <p:spPr>
          <a:xfrm>
            <a:off x="4158385" y="642331"/>
            <a:ext cx="2438401" cy="523220"/>
          </a:xfrm>
          <a:prstGeom prst="rect">
            <a:avLst/>
          </a:prstGeom>
          <a:noFill/>
        </p:spPr>
        <p:txBody>
          <a:bodyPr wrap="square" rtlCol="0">
            <a:spAutoFit/>
          </a:bodyPr>
          <a:lstStyle/>
          <a:p>
            <a:pPr algn="ctr"/>
            <a:r>
              <a:rPr lang="en-US" sz="2800"/>
              <a:t>OUTPUT:</a:t>
            </a:r>
            <a:endParaRPr lang="en-IN" sz="2800" dirty="0"/>
          </a:p>
        </p:txBody>
      </p:sp>
      <p:pic>
        <p:nvPicPr>
          <p:cNvPr id="8" name="Picture 7">
            <a:extLst>
              <a:ext uri="{FF2B5EF4-FFF2-40B4-BE49-F238E27FC236}">
                <a16:creationId xmlns:a16="http://schemas.microsoft.com/office/drawing/2014/main" id="{99FBADEC-DC7C-A419-8C1E-5EEB38F88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9689" y="1352891"/>
            <a:ext cx="5502326" cy="4862777"/>
          </a:xfrm>
          <a:prstGeom prst="rect">
            <a:avLst/>
          </a:prstGeom>
        </p:spPr>
      </p:pic>
    </p:spTree>
    <p:extLst>
      <p:ext uri="{BB962C8B-B14F-4D97-AF65-F5344CB8AC3E}">
        <p14:creationId xmlns:p14="http://schemas.microsoft.com/office/powerpoint/2010/main" val="1088978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DEC048-76CA-8D7E-A950-F48605AA2211}"/>
              </a:ext>
            </a:extLst>
          </p:cNvPr>
          <p:cNvSpPr>
            <a:spLocks noGrp="1"/>
          </p:cNvSpPr>
          <p:nvPr>
            <p:ph type="title"/>
          </p:nvPr>
        </p:nvSpPr>
        <p:spPr>
          <a:xfrm>
            <a:off x="1610140" y="458710"/>
            <a:ext cx="8229600" cy="642386"/>
          </a:xfrm>
        </p:spPr>
        <p:txBody>
          <a:bodyPr>
            <a:noAutofit/>
          </a:bodyPr>
          <a:lstStyle/>
          <a:p>
            <a:pPr algn="ctr"/>
            <a:r>
              <a:rPr lang="en-US" sz="2800" dirty="0"/>
              <a:t>QUESTION 11</a:t>
            </a:r>
            <a:endParaRPr lang="en-IN" sz="2800" dirty="0"/>
          </a:p>
        </p:txBody>
      </p:sp>
      <p:sp>
        <p:nvSpPr>
          <p:cNvPr id="5" name="Title 1">
            <a:extLst>
              <a:ext uri="{FF2B5EF4-FFF2-40B4-BE49-F238E27FC236}">
                <a16:creationId xmlns:a16="http://schemas.microsoft.com/office/drawing/2014/main" id="{50DC4606-A199-50DD-8347-560962A307A1}"/>
              </a:ext>
            </a:extLst>
          </p:cNvPr>
          <p:cNvSpPr txBox="1">
            <a:spLocks/>
          </p:cNvSpPr>
          <p:nvPr/>
        </p:nvSpPr>
        <p:spPr>
          <a:xfrm>
            <a:off x="1521241" y="1179368"/>
            <a:ext cx="8229600" cy="50323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Q11: Write a query that determines the customer that has spent the most on music for each country.</a:t>
            </a:r>
            <a:endParaRPr lang="en-IN" sz="2800" dirty="0"/>
          </a:p>
        </p:txBody>
      </p:sp>
      <p:pic>
        <p:nvPicPr>
          <p:cNvPr id="10" name="Picture 9" descr="A computer code with text&#10;&#10;Description automatically generated">
            <a:extLst>
              <a:ext uri="{FF2B5EF4-FFF2-40B4-BE49-F238E27FC236}">
                <a16:creationId xmlns:a16="http://schemas.microsoft.com/office/drawing/2014/main" id="{56901D48-C243-2221-9F00-9A81B80A9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26" y="2986204"/>
            <a:ext cx="10899879" cy="3116423"/>
          </a:xfrm>
          <a:prstGeom prst="rect">
            <a:avLst/>
          </a:prstGeom>
        </p:spPr>
      </p:pic>
    </p:spTree>
    <p:extLst>
      <p:ext uri="{BB962C8B-B14F-4D97-AF65-F5344CB8AC3E}">
        <p14:creationId xmlns:p14="http://schemas.microsoft.com/office/powerpoint/2010/main" val="2179692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18A609-938B-D8AC-806C-31B21E182A37}"/>
              </a:ext>
            </a:extLst>
          </p:cNvPr>
          <p:cNvSpPr txBox="1"/>
          <p:nvPr/>
        </p:nvSpPr>
        <p:spPr>
          <a:xfrm>
            <a:off x="4208080" y="811297"/>
            <a:ext cx="2438401" cy="523220"/>
          </a:xfrm>
          <a:prstGeom prst="rect">
            <a:avLst/>
          </a:prstGeom>
          <a:noFill/>
        </p:spPr>
        <p:txBody>
          <a:bodyPr wrap="square" rtlCol="0">
            <a:spAutoFit/>
          </a:bodyPr>
          <a:lstStyle/>
          <a:p>
            <a:pPr algn="ctr"/>
            <a:r>
              <a:rPr lang="en-US" sz="2800" dirty="0"/>
              <a:t>OUTPUT:</a:t>
            </a:r>
            <a:endParaRPr lang="en-IN" sz="2800" dirty="0"/>
          </a:p>
        </p:txBody>
      </p:sp>
      <p:pic>
        <p:nvPicPr>
          <p:cNvPr id="8" name="Picture 7">
            <a:extLst>
              <a:ext uri="{FF2B5EF4-FFF2-40B4-BE49-F238E27FC236}">
                <a16:creationId xmlns:a16="http://schemas.microsoft.com/office/drawing/2014/main" id="{C2032AD3-9AE8-C312-59D7-F14AE1F26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427" y="1415129"/>
            <a:ext cx="7675659" cy="4838525"/>
          </a:xfrm>
          <a:prstGeom prst="rect">
            <a:avLst/>
          </a:prstGeom>
        </p:spPr>
      </p:pic>
    </p:spTree>
    <p:extLst>
      <p:ext uri="{BB962C8B-B14F-4D97-AF65-F5344CB8AC3E}">
        <p14:creationId xmlns:p14="http://schemas.microsoft.com/office/powerpoint/2010/main" val="361433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4815-5E55-AB6F-52CE-4D5C2D3C62E4}"/>
              </a:ext>
            </a:extLst>
          </p:cNvPr>
          <p:cNvSpPr>
            <a:spLocks noGrp="1"/>
          </p:cNvSpPr>
          <p:nvPr>
            <p:ph type="title"/>
          </p:nvPr>
        </p:nvSpPr>
        <p:spPr>
          <a:xfrm>
            <a:off x="646111" y="452718"/>
            <a:ext cx="9404723" cy="958639"/>
          </a:xfrm>
        </p:spPr>
        <p:txBody>
          <a:bodyPr/>
          <a:lstStyle/>
          <a:p>
            <a:r>
              <a:rPr lang="en-US" b="1" dirty="0">
                <a:solidFill>
                  <a:srgbClr val="FE5458"/>
                </a:solidFill>
              </a:rPr>
              <a:t>Overview :</a:t>
            </a:r>
            <a:endParaRPr lang="en-IN" b="1" dirty="0">
              <a:solidFill>
                <a:srgbClr val="FE5458"/>
              </a:solidFill>
            </a:endParaRPr>
          </a:p>
        </p:txBody>
      </p:sp>
      <p:graphicFrame>
        <p:nvGraphicFramePr>
          <p:cNvPr id="5" name="Content Placeholder 2">
            <a:extLst>
              <a:ext uri="{FF2B5EF4-FFF2-40B4-BE49-F238E27FC236}">
                <a16:creationId xmlns:a16="http://schemas.microsoft.com/office/drawing/2014/main" id="{1CE6A796-1873-66B8-A26C-BBABCF602765}"/>
              </a:ext>
            </a:extLst>
          </p:cNvPr>
          <p:cNvGraphicFramePr>
            <a:graphicFrameLocks noGrp="1"/>
          </p:cNvGraphicFramePr>
          <p:nvPr>
            <p:ph idx="1"/>
            <p:extLst>
              <p:ext uri="{D42A27DB-BD31-4B8C-83A1-F6EECF244321}">
                <p14:modId xmlns:p14="http://schemas.microsoft.com/office/powerpoint/2010/main" val="1734353261"/>
              </p:ext>
            </p:extLst>
          </p:nvPr>
        </p:nvGraphicFramePr>
        <p:xfrm>
          <a:off x="1103312" y="1610140"/>
          <a:ext cx="8946541" cy="4638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4372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E19DF9-9F73-649A-E30D-786ED1FF196D}"/>
              </a:ext>
            </a:extLst>
          </p:cNvPr>
          <p:cNvSpPr txBox="1"/>
          <p:nvPr/>
        </p:nvSpPr>
        <p:spPr>
          <a:xfrm>
            <a:off x="2395321" y="366354"/>
            <a:ext cx="6482005" cy="646331"/>
          </a:xfrm>
          <a:prstGeom prst="rect">
            <a:avLst/>
          </a:prstGeom>
          <a:noFill/>
        </p:spPr>
        <p:txBody>
          <a:bodyPr wrap="square" rtlCol="0">
            <a:spAutoFit/>
          </a:bodyPr>
          <a:lstStyle/>
          <a:p>
            <a:pPr algn="ctr"/>
            <a:r>
              <a:rPr lang="en-US" sz="3600" b="1" dirty="0">
                <a:solidFill>
                  <a:srgbClr val="FE5458"/>
                </a:solidFill>
              </a:rPr>
              <a:t>Insights</a:t>
            </a:r>
            <a:endParaRPr lang="en-IN" sz="3600" b="1" dirty="0">
              <a:solidFill>
                <a:srgbClr val="FE5458"/>
              </a:solidFill>
            </a:endParaRPr>
          </a:p>
        </p:txBody>
      </p:sp>
      <p:sp>
        <p:nvSpPr>
          <p:cNvPr id="2" name="TextBox 1">
            <a:extLst>
              <a:ext uri="{FF2B5EF4-FFF2-40B4-BE49-F238E27FC236}">
                <a16:creationId xmlns:a16="http://schemas.microsoft.com/office/drawing/2014/main" id="{D77F2408-C1AC-561D-C359-71C68EC267DD}"/>
              </a:ext>
            </a:extLst>
          </p:cNvPr>
          <p:cNvSpPr txBox="1"/>
          <p:nvPr/>
        </p:nvSpPr>
        <p:spPr>
          <a:xfrm>
            <a:off x="1371600" y="1620078"/>
            <a:ext cx="9144000" cy="609397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solidFill>
                  <a:srgbClr val="FE5458"/>
                </a:solidFill>
              </a:rPr>
              <a:t>USA</a:t>
            </a:r>
            <a:r>
              <a:rPr lang="en-US" sz="2400" dirty="0"/>
              <a:t> has the highest amount of purchases</a:t>
            </a:r>
          </a:p>
          <a:p>
            <a:pPr marL="285750" indent="-285750">
              <a:lnSpc>
                <a:spcPct val="150000"/>
              </a:lnSpc>
              <a:buFont typeface="Arial" panose="020B0604020202020204" pitchFamily="34" charset="0"/>
              <a:buChar char="•"/>
            </a:pPr>
            <a:r>
              <a:rPr lang="en-US" sz="2400" dirty="0"/>
              <a:t>Average invoice value is ~ </a:t>
            </a:r>
            <a:r>
              <a:rPr lang="en-US" sz="2400" dirty="0">
                <a:solidFill>
                  <a:srgbClr val="FE5458"/>
                </a:solidFill>
              </a:rPr>
              <a:t>$ 8</a:t>
            </a:r>
          </a:p>
          <a:p>
            <a:pPr marL="285750" indent="-285750">
              <a:lnSpc>
                <a:spcPct val="150000"/>
              </a:lnSpc>
              <a:buFont typeface="Arial" panose="020B0604020202020204" pitchFamily="34" charset="0"/>
              <a:buChar char="•"/>
            </a:pPr>
            <a:r>
              <a:rPr lang="en-US" sz="2400" dirty="0">
                <a:solidFill>
                  <a:srgbClr val="FE5458"/>
                </a:solidFill>
              </a:rPr>
              <a:t>Prague</a:t>
            </a:r>
            <a:r>
              <a:rPr lang="en-US" sz="2400" dirty="0"/>
              <a:t>, </a:t>
            </a:r>
            <a:r>
              <a:rPr lang="en-US" sz="2400" dirty="0">
                <a:solidFill>
                  <a:srgbClr val="FE5458"/>
                </a:solidFill>
              </a:rPr>
              <a:t>Mountain View </a:t>
            </a:r>
            <a:r>
              <a:rPr lang="en-US" sz="2400" dirty="0"/>
              <a:t>&amp;</a:t>
            </a:r>
            <a:r>
              <a:rPr lang="en-US" sz="2400" dirty="0">
                <a:solidFill>
                  <a:srgbClr val="FE5458"/>
                </a:solidFill>
              </a:rPr>
              <a:t> London </a:t>
            </a:r>
            <a:r>
              <a:rPr lang="en-US" sz="2400" dirty="0"/>
              <a:t>have the highest sales.</a:t>
            </a:r>
          </a:p>
          <a:p>
            <a:pPr marL="285750" indent="-285750">
              <a:lnSpc>
                <a:spcPct val="150000"/>
              </a:lnSpc>
              <a:buFont typeface="Arial" panose="020B0604020202020204" pitchFamily="34" charset="0"/>
              <a:buChar char="•"/>
            </a:pPr>
            <a:r>
              <a:rPr lang="en-US" sz="2400" dirty="0"/>
              <a:t>Store’s Top 3 customers are from </a:t>
            </a:r>
            <a:r>
              <a:rPr lang="en-US" sz="2400" dirty="0">
                <a:solidFill>
                  <a:srgbClr val="FE5458"/>
                </a:solidFill>
              </a:rPr>
              <a:t>Prague</a:t>
            </a:r>
            <a:r>
              <a:rPr lang="en-US" sz="2400" dirty="0"/>
              <a:t> &amp; </a:t>
            </a:r>
            <a:r>
              <a:rPr lang="en-US" sz="2400" dirty="0">
                <a:solidFill>
                  <a:srgbClr val="FE5458"/>
                </a:solidFill>
              </a:rPr>
              <a:t>Dublin</a:t>
            </a:r>
            <a:r>
              <a:rPr lang="en-US" sz="2400" dirty="0"/>
              <a:t>.</a:t>
            </a:r>
          </a:p>
          <a:p>
            <a:pPr marL="285750" indent="-285750">
              <a:lnSpc>
                <a:spcPct val="150000"/>
              </a:lnSpc>
              <a:buFont typeface="Arial" panose="020B0604020202020204" pitchFamily="34" charset="0"/>
              <a:buChar char="•"/>
            </a:pPr>
            <a:r>
              <a:rPr lang="en-US" sz="2400" dirty="0"/>
              <a:t>Artists with highest sales are </a:t>
            </a:r>
            <a:r>
              <a:rPr lang="en-US" sz="2400" dirty="0">
                <a:solidFill>
                  <a:srgbClr val="FE5458"/>
                </a:solidFill>
              </a:rPr>
              <a:t>AC/DC</a:t>
            </a:r>
            <a:r>
              <a:rPr lang="en-US" sz="2400" dirty="0"/>
              <a:t>, </a:t>
            </a:r>
            <a:r>
              <a:rPr lang="en-US" sz="2400" dirty="0">
                <a:solidFill>
                  <a:srgbClr val="FE5458"/>
                </a:solidFill>
              </a:rPr>
              <a:t>Aerosmith</a:t>
            </a:r>
            <a:r>
              <a:rPr lang="en-US" sz="2400" dirty="0"/>
              <a:t> &amp; </a:t>
            </a:r>
            <a:r>
              <a:rPr lang="en-US" sz="2400" dirty="0">
                <a:solidFill>
                  <a:srgbClr val="FE5458"/>
                </a:solidFill>
              </a:rPr>
              <a:t>Audioslave</a:t>
            </a:r>
            <a:r>
              <a:rPr lang="en-US" sz="2400" dirty="0"/>
              <a:t>.</a:t>
            </a:r>
          </a:p>
          <a:p>
            <a:pPr marL="285750" indent="-285750">
              <a:lnSpc>
                <a:spcPct val="150000"/>
              </a:lnSpc>
              <a:buFont typeface="Arial" panose="020B0604020202020204" pitchFamily="34" charset="0"/>
              <a:buChar char="•"/>
            </a:pPr>
            <a:r>
              <a:rPr lang="en-US" sz="2400" dirty="0">
                <a:solidFill>
                  <a:srgbClr val="FE5458"/>
                </a:solidFill>
              </a:rPr>
              <a:t>Rock</a:t>
            </a:r>
            <a:r>
              <a:rPr lang="en-US" sz="2400" dirty="0"/>
              <a:t> is the most popular genre and has the </a:t>
            </a:r>
            <a:r>
              <a:rPr lang="en-US" sz="2400" dirty="0">
                <a:solidFill>
                  <a:srgbClr val="FE5458"/>
                </a:solidFill>
              </a:rPr>
              <a:t>highest</a:t>
            </a:r>
            <a:r>
              <a:rPr lang="en-US" sz="2400" dirty="0"/>
              <a:t> sales.</a:t>
            </a:r>
          </a:p>
          <a:p>
            <a:pPr marL="285750" indent="-285750">
              <a:lnSpc>
                <a:spcPct val="150000"/>
              </a:lnSpc>
              <a:buFont typeface="Arial" panose="020B0604020202020204" pitchFamily="34" charset="0"/>
              <a:buChar char="•"/>
            </a:pPr>
            <a:r>
              <a:rPr lang="en-US" sz="2400" dirty="0"/>
              <a:t>Average song length for Top 10 selling songs is</a:t>
            </a:r>
            <a:r>
              <a:rPr lang="en-US" sz="2400" dirty="0">
                <a:solidFill>
                  <a:srgbClr val="FE5458"/>
                </a:solidFill>
              </a:rPr>
              <a:t> 5 min 18 sec</a:t>
            </a:r>
          </a:p>
          <a:p>
            <a:pPr marL="285750" indent="-285750">
              <a:lnSpc>
                <a:spcPct val="150000"/>
              </a:lnSpc>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IN" dirty="0"/>
          </a:p>
        </p:txBody>
      </p:sp>
    </p:spTree>
    <p:extLst>
      <p:ext uri="{BB962C8B-B14F-4D97-AF65-F5344CB8AC3E}">
        <p14:creationId xmlns:p14="http://schemas.microsoft.com/office/powerpoint/2010/main" val="3060485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744840F6-DBDF-D5E2-C8AD-1D9C71DA4FF5}"/>
              </a:ext>
            </a:extLst>
          </p:cNvPr>
          <p:cNvSpPr/>
          <p:nvPr/>
        </p:nvSpPr>
        <p:spPr>
          <a:xfrm>
            <a:off x="1906656" y="2685497"/>
            <a:ext cx="8378687" cy="8345006"/>
          </a:xfrm>
          <a:custGeom>
            <a:avLst/>
            <a:gdLst/>
            <a:ahLst/>
            <a:cxnLst/>
            <a:rect l="l" t="t" r="r" b="b"/>
            <a:pathLst>
              <a:path w="14983334" h="14983334">
                <a:moveTo>
                  <a:pt x="0" y="0"/>
                </a:moveTo>
                <a:lnTo>
                  <a:pt x="14983334" y="0"/>
                </a:lnTo>
                <a:lnTo>
                  <a:pt x="14983334" y="14983333"/>
                </a:lnTo>
                <a:lnTo>
                  <a:pt x="0" y="14983333"/>
                </a:lnTo>
                <a:lnTo>
                  <a:pt x="0" y="0"/>
                </a:lnTo>
                <a:close/>
              </a:path>
            </a:pathLst>
          </a:custGeom>
          <a:blipFill>
            <a:blip r:embed="rId2"/>
            <a:stretch>
              <a:fillRect/>
            </a:stretch>
          </a:blipFill>
        </p:spPr>
        <p:txBody>
          <a:bodyPr/>
          <a:lstStyle/>
          <a:p>
            <a:endParaRPr lang="en-IN"/>
          </a:p>
        </p:txBody>
      </p:sp>
      <p:sp>
        <p:nvSpPr>
          <p:cNvPr id="5" name="TextBox 3">
            <a:extLst>
              <a:ext uri="{FF2B5EF4-FFF2-40B4-BE49-F238E27FC236}">
                <a16:creationId xmlns:a16="http://schemas.microsoft.com/office/drawing/2014/main" id="{E2FFF3F3-879C-771E-87AC-6A806184C9B7}"/>
              </a:ext>
            </a:extLst>
          </p:cNvPr>
          <p:cNvSpPr txBox="1"/>
          <p:nvPr/>
        </p:nvSpPr>
        <p:spPr>
          <a:xfrm rot="-356459">
            <a:off x="933841" y="2099693"/>
            <a:ext cx="9322734" cy="3265189"/>
          </a:xfrm>
          <a:prstGeom prst="rect">
            <a:avLst/>
          </a:prstGeom>
        </p:spPr>
        <p:txBody>
          <a:bodyPr wrap="square" lIns="0" tIns="0" rIns="0" bIns="0" rtlCol="0" anchor="t">
            <a:spAutoFit/>
          </a:bodyPr>
          <a:lstStyle/>
          <a:p>
            <a:pPr algn="ctr">
              <a:lnSpc>
                <a:spcPts val="13264"/>
              </a:lnSpc>
            </a:pPr>
            <a:r>
              <a:rPr lang="en-US" sz="9600" dirty="0">
                <a:solidFill>
                  <a:srgbClr val="FFFFFF"/>
                </a:solidFill>
                <a:latin typeface="Perpetua Titling MT" panose="02020502060505020804" pitchFamily="18" charset="0"/>
              </a:rPr>
              <a:t>Thanks for playing!</a:t>
            </a:r>
          </a:p>
        </p:txBody>
      </p:sp>
    </p:spTree>
    <p:extLst>
      <p:ext uri="{BB962C8B-B14F-4D97-AF65-F5344CB8AC3E}">
        <p14:creationId xmlns:p14="http://schemas.microsoft.com/office/powerpoint/2010/main" val="1809804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a:extLst>
              <a:ext uri="{FF2B5EF4-FFF2-40B4-BE49-F238E27FC236}">
                <a16:creationId xmlns:a16="http://schemas.microsoft.com/office/drawing/2014/main" id="{22537558-37E5-4F8C-E0FA-69E8AEC37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901" y="1242709"/>
            <a:ext cx="7266269" cy="6048514"/>
          </a:xfrm>
          <a:prstGeom prst="rect">
            <a:avLst/>
          </a:prstGeom>
        </p:spPr>
      </p:pic>
      <p:sp>
        <p:nvSpPr>
          <p:cNvPr id="5" name="TextBox 4">
            <a:extLst>
              <a:ext uri="{FF2B5EF4-FFF2-40B4-BE49-F238E27FC236}">
                <a16:creationId xmlns:a16="http://schemas.microsoft.com/office/drawing/2014/main" id="{ADF3D469-18A8-FA74-B17E-D6C1001F9260}"/>
              </a:ext>
            </a:extLst>
          </p:cNvPr>
          <p:cNvSpPr txBox="1"/>
          <p:nvPr/>
        </p:nvSpPr>
        <p:spPr>
          <a:xfrm>
            <a:off x="1268631" y="657934"/>
            <a:ext cx="7189569" cy="584775"/>
          </a:xfrm>
          <a:prstGeom prst="rect">
            <a:avLst/>
          </a:prstGeom>
          <a:noFill/>
        </p:spPr>
        <p:txBody>
          <a:bodyPr wrap="square" rtlCol="0">
            <a:spAutoFit/>
          </a:bodyPr>
          <a:lstStyle/>
          <a:p>
            <a:pPr algn="ctr"/>
            <a:r>
              <a:rPr lang="en-US" sz="3200" dirty="0"/>
              <a:t>DATABASE SCHEMA</a:t>
            </a:r>
            <a:endParaRPr lang="en-IN" sz="3200" dirty="0"/>
          </a:p>
        </p:txBody>
      </p:sp>
    </p:spTree>
    <p:extLst>
      <p:ext uri="{BB962C8B-B14F-4D97-AF65-F5344CB8AC3E}">
        <p14:creationId xmlns:p14="http://schemas.microsoft.com/office/powerpoint/2010/main" val="2429350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57C82E-C7B8-B264-DDD2-2287122A399E}"/>
              </a:ext>
            </a:extLst>
          </p:cNvPr>
          <p:cNvSpPr txBox="1"/>
          <p:nvPr/>
        </p:nvSpPr>
        <p:spPr>
          <a:xfrm>
            <a:off x="2143540" y="606407"/>
            <a:ext cx="6482005" cy="523220"/>
          </a:xfrm>
          <a:prstGeom prst="rect">
            <a:avLst/>
          </a:prstGeom>
          <a:noFill/>
        </p:spPr>
        <p:txBody>
          <a:bodyPr wrap="square" rtlCol="0">
            <a:spAutoFit/>
          </a:bodyPr>
          <a:lstStyle/>
          <a:p>
            <a:pPr algn="ctr"/>
            <a:r>
              <a:rPr lang="en-US" sz="2800" dirty="0"/>
              <a:t>QUESTION 1</a:t>
            </a:r>
            <a:endParaRPr lang="en-IN" sz="2800" dirty="0"/>
          </a:p>
        </p:txBody>
      </p:sp>
      <p:sp>
        <p:nvSpPr>
          <p:cNvPr id="5" name="TextBox 4">
            <a:extLst>
              <a:ext uri="{FF2B5EF4-FFF2-40B4-BE49-F238E27FC236}">
                <a16:creationId xmlns:a16="http://schemas.microsoft.com/office/drawing/2014/main" id="{A42B4400-2922-70C8-F659-7472CB745998}"/>
              </a:ext>
            </a:extLst>
          </p:cNvPr>
          <p:cNvSpPr txBox="1"/>
          <p:nvPr/>
        </p:nvSpPr>
        <p:spPr>
          <a:xfrm>
            <a:off x="1498342" y="1435059"/>
            <a:ext cx="7772400" cy="461665"/>
          </a:xfrm>
          <a:prstGeom prst="rect">
            <a:avLst/>
          </a:prstGeom>
          <a:noFill/>
        </p:spPr>
        <p:txBody>
          <a:bodyPr wrap="square" rtlCol="0">
            <a:spAutoFit/>
          </a:bodyPr>
          <a:lstStyle/>
          <a:p>
            <a:pPr algn="ctr"/>
            <a:r>
              <a:rPr lang="en-US" sz="2400" dirty="0"/>
              <a:t>Who is the senior most employee based on job title?</a:t>
            </a:r>
            <a:endParaRPr lang="en-IN" sz="2400" dirty="0"/>
          </a:p>
        </p:txBody>
      </p:sp>
      <p:pic>
        <p:nvPicPr>
          <p:cNvPr id="6" name="Picture 5" descr="A white background with black text&#10;&#10;Description automatically generated">
            <a:extLst>
              <a:ext uri="{FF2B5EF4-FFF2-40B4-BE49-F238E27FC236}">
                <a16:creationId xmlns:a16="http://schemas.microsoft.com/office/drawing/2014/main" id="{6B177D5D-4E27-2615-475C-F543CDC1E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042" y="2410546"/>
            <a:ext cx="4953000" cy="1247949"/>
          </a:xfrm>
          <a:prstGeom prst="rect">
            <a:avLst/>
          </a:prstGeom>
        </p:spPr>
      </p:pic>
      <p:sp>
        <p:nvSpPr>
          <p:cNvPr id="7" name="TextBox 6">
            <a:extLst>
              <a:ext uri="{FF2B5EF4-FFF2-40B4-BE49-F238E27FC236}">
                <a16:creationId xmlns:a16="http://schemas.microsoft.com/office/drawing/2014/main" id="{971BA7AA-BD63-9785-068B-8ADE31663D5B}"/>
              </a:ext>
            </a:extLst>
          </p:cNvPr>
          <p:cNvSpPr txBox="1"/>
          <p:nvPr/>
        </p:nvSpPr>
        <p:spPr>
          <a:xfrm>
            <a:off x="3337046" y="4343219"/>
            <a:ext cx="4077545" cy="523220"/>
          </a:xfrm>
          <a:prstGeom prst="rect">
            <a:avLst/>
          </a:prstGeom>
          <a:noFill/>
        </p:spPr>
        <p:txBody>
          <a:bodyPr wrap="square" rtlCol="0">
            <a:spAutoFit/>
          </a:bodyPr>
          <a:lstStyle/>
          <a:p>
            <a:pPr algn="ctr"/>
            <a:r>
              <a:rPr lang="en-US" sz="2800" dirty="0"/>
              <a:t>OUTPUT:</a:t>
            </a:r>
            <a:endParaRPr lang="en-IN" sz="2800" dirty="0"/>
          </a:p>
        </p:txBody>
      </p:sp>
      <p:pic>
        <p:nvPicPr>
          <p:cNvPr id="8" name="Picture 7" descr="A screenshot of a computer&#10;&#10;Description automatically generated">
            <a:extLst>
              <a:ext uri="{FF2B5EF4-FFF2-40B4-BE49-F238E27FC236}">
                <a16:creationId xmlns:a16="http://schemas.microsoft.com/office/drawing/2014/main" id="{0F29527B-F6EB-81AB-F08D-AD42E28AF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8042" y="4980799"/>
            <a:ext cx="4883163" cy="1353853"/>
          </a:xfrm>
          <a:prstGeom prst="rect">
            <a:avLst/>
          </a:prstGeom>
        </p:spPr>
      </p:pic>
    </p:spTree>
    <p:extLst>
      <p:ext uri="{BB962C8B-B14F-4D97-AF65-F5344CB8AC3E}">
        <p14:creationId xmlns:p14="http://schemas.microsoft.com/office/powerpoint/2010/main" val="375657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2F8216-D886-087D-B20E-F99AE9733A17}"/>
              </a:ext>
            </a:extLst>
          </p:cNvPr>
          <p:cNvSpPr txBox="1"/>
          <p:nvPr/>
        </p:nvSpPr>
        <p:spPr>
          <a:xfrm>
            <a:off x="2093842" y="288317"/>
            <a:ext cx="6482005" cy="523220"/>
          </a:xfrm>
          <a:prstGeom prst="rect">
            <a:avLst/>
          </a:prstGeom>
          <a:noFill/>
        </p:spPr>
        <p:txBody>
          <a:bodyPr wrap="square" rtlCol="0">
            <a:spAutoFit/>
          </a:bodyPr>
          <a:lstStyle/>
          <a:p>
            <a:pPr algn="ctr"/>
            <a:r>
              <a:rPr lang="en-US" sz="2800" dirty="0"/>
              <a:t>QUESTION 2</a:t>
            </a:r>
            <a:endParaRPr lang="en-IN" sz="2800" dirty="0"/>
          </a:p>
        </p:txBody>
      </p:sp>
      <p:sp>
        <p:nvSpPr>
          <p:cNvPr id="5" name="TextBox 4">
            <a:extLst>
              <a:ext uri="{FF2B5EF4-FFF2-40B4-BE49-F238E27FC236}">
                <a16:creationId xmlns:a16="http://schemas.microsoft.com/office/drawing/2014/main" id="{3029DA71-8667-D8FA-ACAB-9A209E017702}"/>
              </a:ext>
            </a:extLst>
          </p:cNvPr>
          <p:cNvSpPr txBox="1"/>
          <p:nvPr/>
        </p:nvSpPr>
        <p:spPr>
          <a:xfrm>
            <a:off x="2272747" y="1003788"/>
            <a:ext cx="6482005" cy="954107"/>
          </a:xfrm>
          <a:prstGeom prst="rect">
            <a:avLst/>
          </a:prstGeom>
          <a:noFill/>
        </p:spPr>
        <p:txBody>
          <a:bodyPr wrap="square" rtlCol="0">
            <a:spAutoFit/>
          </a:bodyPr>
          <a:lstStyle/>
          <a:p>
            <a:pPr algn="ctr"/>
            <a:r>
              <a:rPr lang="en-US" sz="2800" dirty="0"/>
              <a:t>Which countries have the most sales?</a:t>
            </a:r>
            <a:endParaRPr lang="en-IN" sz="2800" dirty="0"/>
          </a:p>
        </p:txBody>
      </p:sp>
      <p:pic>
        <p:nvPicPr>
          <p:cNvPr id="6" name="Picture 5">
            <a:extLst>
              <a:ext uri="{FF2B5EF4-FFF2-40B4-BE49-F238E27FC236}">
                <a16:creationId xmlns:a16="http://schemas.microsoft.com/office/drawing/2014/main" id="{F2B62571-4106-9D3B-CE6C-16F7405F8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5865" y="3429000"/>
            <a:ext cx="2561751" cy="3722389"/>
          </a:xfrm>
          <a:prstGeom prst="rect">
            <a:avLst/>
          </a:prstGeom>
        </p:spPr>
      </p:pic>
      <p:pic>
        <p:nvPicPr>
          <p:cNvPr id="7" name="Picture 6" descr="A white background with black text&#10;&#10;Description automatically generated">
            <a:extLst>
              <a:ext uri="{FF2B5EF4-FFF2-40B4-BE49-F238E27FC236}">
                <a16:creationId xmlns:a16="http://schemas.microsoft.com/office/drawing/2014/main" id="{11CE5331-072B-0010-395F-8C4D66A3A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920" y="2547775"/>
            <a:ext cx="6644153" cy="2040813"/>
          </a:xfrm>
          <a:prstGeom prst="rect">
            <a:avLst/>
          </a:prstGeom>
        </p:spPr>
      </p:pic>
      <p:sp>
        <p:nvSpPr>
          <p:cNvPr id="8" name="TextBox 7">
            <a:extLst>
              <a:ext uri="{FF2B5EF4-FFF2-40B4-BE49-F238E27FC236}">
                <a16:creationId xmlns:a16="http://schemas.microsoft.com/office/drawing/2014/main" id="{39CF7534-8AEC-EE34-F28D-48A991825D0D}"/>
              </a:ext>
            </a:extLst>
          </p:cNvPr>
          <p:cNvSpPr txBox="1"/>
          <p:nvPr/>
        </p:nvSpPr>
        <p:spPr>
          <a:xfrm>
            <a:off x="8085865" y="2887980"/>
            <a:ext cx="2438401" cy="523220"/>
          </a:xfrm>
          <a:prstGeom prst="rect">
            <a:avLst/>
          </a:prstGeom>
          <a:noFill/>
        </p:spPr>
        <p:txBody>
          <a:bodyPr wrap="square" rtlCol="0">
            <a:spAutoFit/>
          </a:bodyPr>
          <a:lstStyle/>
          <a:p>
            <a:pPr algn="ctr"/>
            <a:r>
              <a:rPr lang="en-US" sz="2800" dirty="0"/>
              <a:t>OUTPUT:</a:t>
            </a:r>
            <a:endParaRPr lang="en-IN" sz="2800" dirty="0"/>
          </a:p>
        </p:txBody>
      </p:sp>
    </p:spTree>
    <p:extLst>
      <p:ext uri="{BB962C8B-B14F-4D97-AF65-F5344CB8AC3E}">
        <p14:creationId xmlns:p14="http://schemas.microsoft.com/office/powerpoint/2010/main" val="1164954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E556C94-8D41-C75A-16E4-ADA2B182DC1E}"/>
              </a:ext>
            </a:extLst>
          </p:cNvPr>
          <p:cNvSpPr txBox="1"/>
          <p:nvPr/>
        </p:nvSpPr>
        <p:spPr>
          <a:xfrm>
            <a:off x="2171801" y="660994"/>
            <a:ext cx="6482005" cy="523220"/>
          </a:xfrm>
          <a:prstGeom prst="rect">
            <a:avLst/>
          </a:prstGeom>
          <a:noFill/>
        </p:spPr>
        <p:txBody>
          <a:bodyPr wrap="square" rtlCol="0">
            <a:spAutoFit/>
          </a:bodyPr>
          <a:lstStyle/>
          <a:p>
            <a:pPr algn="ctr"/>
            <a:r>
              <a:rPr lang="en-US" sz="2800" dirty="0"/>
              <a:t>QUESTION 3</a:t>
            </a:r>
            <a:endParaRPr lang="en-IN" sz="2800" dirty="0"/>
          </a:p>
        </p:txBody>
      </p:sp>
      <p:sp>
        <p:nvSpPr>
          <p:cNvPr id="7" name="TextBox 6">
            <a:extLst>
              <a:ext uri="{FF2B5EF4-FFF2-40B4-BE49-F238E27FC236}">
                <a16:creationId xmlns:a16="http://schemas.microsoft.com/office/drawing/2014/main" id="{DA0ED55D-6A9B-DD75-4EF9-FE1E9BAA0ED7}"/>
              </a:ext>
            </a:extLst>
          </p:cNvPr>
          <p:cNvSpPr txBox="1"/>
          <p:nvPr/>
        </p:nvSpPr>
        <p:spPr>
          <a:xfrm>
            <a:off x="1902370" y="1475113"/>
            <a:ext cx="7002016" cy="461665"/>
          </a:xfrm>
          <a:prstGeom prst="rect">
            <a:avLst/>
          </a:prstGeom>
          <a:noFill/>
        </p:spPr>
        <p:txBody>
          <a:bodyPr wrap="square" rtlCol="0">
            <a:spAutoFit/>
          </a:bodyPr>
          <a:lstStyle/>
          <a:p>
            <a:pPr algn="ctr"/>
            <a:r>
              <a:rPr lang="en-US" sz="2400" dirty="0"/>
              <a:t> What is the average invoice value?</a:t>
            </a:r>
            <a:endParaRPr lang="en-IN" sz="2400" dirty="0"/>
          </a:p>
        </p:txBody>
      </p:sp>
      <p:sp>
        <p:nvSpPr>
          <p:cNvPr id="8" name="TextBox 7">
            <a:extLst>
              <a:ext uri="{FF2B5EF4-FFF2-40B4-BE49-F238E27FC236}">
                <a16:creationId xmlns:a16="http://schemas.microsoft.com/office/drawing/2014/main" id="{5230AB30-560D-72A3-16B8-CDF45F15F077}"/>
              </a:ext>
            </a:extLst>
          </p:cNvPr>
          <p:cNvSpPr txBox="1"/>
          <p:nvPr/>
        </p:nvSpPr>
        <p:spPr>
          <a:xfrm>
            <a:off x="4184177" y="3900901"/>
            <a:ext cx="2438401" cy="523220"/>
          </a:xfrm>
          <a:prstGeom prst="rect">
            <a:avLst/>
          </a:prstGeom>
          <a:noFill/>
        </p:spPr>
        <p:txBody>
          <a:bodyPr wrap="square" rtlCol="0">
            <a:spAutoFit/>
          </a:bodyPr>
          <a:lstStyle/>
          <a:p>
            <a:pPr algn="ctr"/>
            <a:r>
              <a:rPr lang="en-US" sz="2800" dirty="0"/>
              <a:t>OUTPUT:</a:t>
            </a:r>
            <a:endParaRPr lang="en-IN" sz="2800" dirty="0"/>
          </a:p>
        </p:txBody>
      </p:sp>
      <p:pic>
        <p:nvPicPr>
          <p:cNvPr id="3" name="Picture 2" descr="A close up of text&#10;&#10;Description automatically generated">
            <a:extLst>
              <a:ext uri="{FF2B5EF4-FFF2-40B4-BE49-F238E27FC236}">
                <a16:creationId xmlns:a16="http://schemas.microsoft.com/office/drawing/2014/main" id="{52966BB8-D4E3-B53B-2348-179B1D1AF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801" y="1953296"/>
            <a:ext cx="6599582" cy="1808458"/>
          </a:xfrm>
          <a:prstGeom prst="rect">
            <a:avLst/>
          </a:prstGeom>
        </p:spPr>
      </p:pic>
      <p:pic>
        <p:nvPicPr>
          <p:cNvPr id="10" name="Picture 9" descr="A close up of a number&#10;&#10;Description automatically generated">
            <a:extLst>
              <a:ext uri="{FF2B5EF4-FFF2-40B4-BE49-F238E27FC236}">
                <a16:creationId xmlns:a16="http://schemas.microsoft.com/office/drawing/2014/main" id="{0C7E71AB-67E9-EBD0-3912-A155B0091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6504" y="4702416"/>
            <a:ext cx="3212598" cy="1402971"/>
          </a:xfrm>
          <a:prstGeom prst="rect">
            <a:avLst/>
          </a:prstGeom>
        </p:spPr>
      </p:pic>
    </p:spTree>
    <p:extLst>
      <p:ext uri="{BB962C8B-B14F-4D97-AF65-F5344CB8AC3E}">
        <p14:creationId xmlns:p14="http://schemas.microsoft.com/office/powerpoint/2010/main" val="323673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37BD02-566E-EAF0-F26A-B46C541F675D}"/>
              </a:ext>
            </a:extLst>
          </p:cNvPr>
          <p:cNvSpPr>
            <a:spLocks noGrp="1"/>
          </p:cNvSpPr>
          <p:nvPr>
            <p:ph type="title"/>
          </p:nvPr>
        </p:nvSpPr>
        <p:spPr>
          <a:xfrm>
            <a:off x="1858617" y="548004"/>
            <a:ext cx="8229600" cy="503238"/>
          </a:xfrm>
        </p:spPr>
        <p:txBody>
          <a:bodyPr>
            <a:noAutofit/>
          </a:bodyPr>
          <a:lstStyle/>
          <a:p>
            <a:pPr algn="ctr"/>
            <a:r>
              <a:rPr lang="en-US" sz="2800" dirty="0"/>
              <a:t>QUESTION 4</a:t>
            </a:r>
            <a:endParaRPr lang="en-IN" sz="2800" dirty="0"/>
          </a:p>
        </p:txBody>
      </p:sp>
      <p:sp>
        <p:nvSpPr>
          <p:cNvPr id="5" name="Title 1">
            <a:extLst>
              <a:ext uri="{FF2B5EF4-FFF2-40B4-BE49-F238E27FC236}">
                <a16:creationId xmlns:a16="http://schemas.microsoft.com/office/drawing/2014/main" id="{B13FDCA9-AE60-0E63-D5C6-A9CFB2594682}"/>
              </a:ext>
            </a:extLst>
          </p:cNvPr>
          <p:cNvSpPr txBox="1">
            <a:spLocks/>
          </p:cNvSpPr>
          <p:nvPr/>
        </p:nvSpPr>
        <p:spPr>
          <a:xfrm>
            <a:off x="1858617" y="1295656"/>
            <a:ext cx="8229600" cy="50323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What are the top 3 cities with highest sales? </a:t>
            </a:r>
            <a:endParaRPr lang="en-IN" sz="2800" dirty="0"/>
          </a:p>
        </p:txBody>
      </p:sp>
      <p:sp>
        <p:nvSpPr>
          <p:cNvPr id="8" name="TextBox 7">
            <a:extLst>
              <a:ext uri="{FF2B5EF4-FFF2-40B4-BE49-F238E27FC236}">
                <a16:creationId xmlns:a16="http://schemas.microsoft.com/office/drawing/2014/main" id="{6D1B464F-2B6A-58BE-1E1F-05D121AE779E}"/>
              </a:ext>
            </a:extLst>
          </p:cNvPr>
          <p:cNvSpPr txBox="1"/>
          <p:nvPr/>
        </p:nvSpPr>
        <p:spPr>
          <a:xfrm>
            <a:off x="4399537" y="4145406"/>
            <a:ext cx="2438401" cy="523220"/>
          </a:xfrm>
          <a:prstGeom prst="rect">
            <a:avLst/>
          </a:prstGeom>
          <a:noFill/>
        </p:spPr>
        <p:txBody>
          <a:bodyPr wrap="square" rtlCol="0">
            <a:spAutoFit/>
          </a:bodyPr>
          <a:lstStyle/>
          <a:p>
            <a:pPr algn="ctr"/>
            <a:r>
              <a:rPr lang="en-US" sz="2800" dirty="0"/>
              <a:t>OUTPUT:</a:t>
            </a:r>
            <a:endParaRPr lang="en-IN" sz="2800" dirty="0"/>
          </a:p>
        </p:txBody>
      </p:sp>
      <p:pic>
        <p:nvPicPr>
          <p:cNvPr id="3" name="Picture 2" descr="A screenshot of a computer&#10;&#10;Description automatically generated">
            <a:extLst>
              <a:ext uri="{FF2B5EF4-FFF2-40B4-BE49-F238E27FC236}">
                <a16:creationId xmlns:a16="http://schemas.microsoft.com/office/drawing/2014/main" id="{8143CA10-2139-7E52-137A-9852A3B5C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3007" y="5059105"/>
            <a:ext cx="4128236" cy="1631561"/>
          </a:xfrm>
          <a:prstGeom prst="rect">
            <a:avLst/>
          </a:prstGeom>
        </p:spPr>
      </p:pic>
      <p:pic>
        <p:nvPicPr>
          <p:cNvPr id="10" name="Picture 9" descr="A white background with blue and black text&#10;&#10;Description automatically generated">
            <a:extLst>
              <a:ext uri="{FF2B5EF4-FFF2-40B4-BE49-F238E27FC236}">
                <a16:creationId xmlns:a16="http://schemas.microsoft.com/office/drawing/2014/main" id="{BC017961-9EBC-1771-3971-2BE13EF928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332" y="2123365"/>
            <a:ext cx="6745877" cy="1631561"/>
          </a:xfrm>
          <a:prstGeom prst="rect">
            <a:avLst/>
          </a:prstGeom>
        </p:spPr>
      </p:pic>
    </p:spTree>
    <p:extLst>
      <p:ext uri="{BB962C8B-B14F-4D97-AF65-F5344CB8AC3E}">
        <p14:creationId xmlns:p14="http://schemas.microsoft.com/office/powerpoint/2010/main" val="241031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58EFD5-AB32-3A62-4531-E41287D2753E}"/>
              </a:ext>
            </a:extLst>
          </p:cNvPr>
          <p:cNvSpPr>
            <a:spLocks noGrp="1"/>
          </p:cNvSpPr>
          <p:nvPr>
            <p:ph type="title"/>
          </p:nvPr>
        </p:nvSpPr>
        <p:spPr>
          <a:xfrm>
            <a:off x="1610140" y="458710"/>
            <a:ext cx="8229600" cy="642386"/>
          </a:xfrm>
        </p:spPr>
        <p:txBody>
          <a:bodyPr>
            <a:noAutofit/>
          </a:bodyPr>
          <a:lstStyle/>
          <a:p>
            <a:pPr algn="ctr"/>
            <a:r>
              <a:rPr lang="en-US" sz="2800" dirty="0"/>
              <a:t>QUESTION 5</a:t>
            </a:r>
            <a:endParaRPr lang="en-IN" sz="2800" dirty="0"/>
          </a:p>
        </p:txBody>
      </p:sp>
      <p:sp>
        <p:nvSpPr>
          <p:cNvPr id="5" name="Title 1">
            <a:extLst>
              <a:ext uri="{FF2B5EF4-FFF2-40B4-BE49-F238E27FC236}">
                <a16:creationId xmlns:a16="http://schemas.microsoft.com/office/drawing/2014/main" id="{B27EC8AF-4BFF-D862-0B96-D941CBF10104}"/>
              </a:ext>
            </a:extLst>
          </p:cNvPr>
          <p:cNvSpPr txBox="1">
            <a:spLocks/>
          </p:cNvSpPr>
          <p:nvPr/>
        </p:nvSpPr>
        <p:spPr>
          <a:xfrm>
            <a:off x="1521241" y="1179368"/>
            <a:ext cx="8229600" cy="50323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TOP 3 Customers based on sales amount </a:t>
            </a:r>
            <a:endParaRPr lang="en-IN" sz="2800" dirty="0"/>
          </a:p>
        </p:txBody>
      </p:sp>
      <p:sp>
        <p:nvSpPr>
          <p:cNvPr id="8" name="TextBox 7">
            <a:extLst>
              <a:ext uri="{FF2B5EF4-FFF2-40B4-BE49-F238E27FC236}">
                <a16:creationId xmlns:a16="http://schemas.microsoft.com/office/drawing/2014/main" id="{2C96FAE4-30E3-DE7B-B9D3-AA028933FD55}"/>
              </a:ext>
            </a:extLst>
          </p:cNvPr>
          <p:cNvSpPr txBox="1"/>
          <p:nvPr/>
        </p:nvSpPr>
        <p:spPr>
          <a:xfrm>
            <a:off x="3870150" y="4429140"/>
            <a:ext cx="2438401" cy="523220"/>
          </a:xfrm>
          <a:prstGeom prst="rect">
            <a:avLst/>
          </a:prstGeom>
          <a:noFill/>
        </p:spPr>
        <p:txBody>
          <a:bodyPr wrap="square" rtlCol="0">
            <a:spAutoFit/>
          </a:bodyPr>
          <a:lstStyle/>
          <a:p>
            <a:pPr algn="ctr"/>
            <a:r>
              <a:rPr lang="en-US" sz="2800" dirty="0"/>
              <a:t>OUTPUT:</a:t>
            </a:r>
            <a:endParaRPr lang="en-IN" sz="2800" dirty="0"/>
          </a:p>
        </p:txBody>
      </p:sp>
      <p:pic>
        <p:nvPicPr>
          <p:cNvPr id="3" name="Picture 2" descr="A screenshot of a computer&#10;&#10;Description automatically generated">
            <a:extLst>
              <a:ext uri="{FF2B5EF4-FFF2-40B4-BE49-F238E27FC236}">
                <a16:creationId xmlns:a16="http://schemas.microsoft.com/office/drawing/2014/main" id="{DFC30AD2-3008-EC1B-D32E-3B43157FE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671" y="5060100"/>
            <a:ext cx="7861799" cy="1466925"/>
          </a:xfrm>
          <a:prstGeom prst="rect">
            <a:avLst/>
          </a:prstGeom>
        </p:spPr>
      </p:pic>
      <p:pic>
        <p:nvPicPr>
          <p:cNvPr id="7" name="Picture 6" descr="A screen shot of a computer code&#10;&#10;Description automatically generated">
            <a:extLst>
              <a:ext uri="{FF2B5EF4-FFF2-40B4-BE49-F238E27FC236}">
                <a16:creationId xmlns:a16="http://schemas.microsoft.com/office/drawing/2014/main" id="{3FD97030-4253-F0B5-93F8-EE293BE119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693" y="1760878"/>
            <a:ext cx="6685167" cy="2511013"/>
          </a:xfrm>
          <a:prstGeom prst="rect">
            <a:avLst/>
          </a:prstGeom>
        </p:spPr>
      </p:pic>
    </p:spTree>
    <p:extLst>
      <p:ext uri="{BB962C8B-B14F-4D97-AF65-F5344CB8AC3E}">
        <p14:creationId xmlns:p14="http://schemas.microsoft.com/office/powerpoint/2010/main" val="1563958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67CDFF-CA69-4A86-2B0E-100B8BBDE6EB}"/>
              </a:ext>
            </a:extLst>
          </p:cNvPr>
          <p:cNvSpPr>
            <a:spLocks noGrp="1"/>
          </p:cNvSpPr>
          <p:nvPr>
            <p:ph type="title"/>
          </p:nvPr>
        </p:nvSpPr>
        <p:spPr>
          <a:xfrm>
            <a:off x="1610140" y="458710"/>
            <a:ext cx="8229600" cy="642386"/>
          </a:xfrm>
        </p:spPr>
        <p:txBody>
          <a:bodyPr>
            <a:noAutofit/>
          </a:bodyPr>
          <a:lstStyle/>
          <a:p>
            <a:pPr algn="ctr"/>
            <a:r>
              <a:rPr lang="en-US" sz="2800" dirty="0"/>
              <a:t>QUESTION 6</a:t>
            </a:r>
            <a:endParaRPr lang="en-IN" sz="2800" dirty="0"/>
          </a:p>
        </p:txBody>
      </p:sp>
      <p:sp>
        <p:nvSpPr>
          <p:cNvPr id="9" name="Title 1">
            <a:extLst>
              <a:ext uri="{FF2B5EF4-FFF2-40B4-BE49-F238E27FC236}">
                <a16:creationId xmlns:a16="http://schemas.microsoft.com/office/drawing/2014/main" id="{B7DC9941-77EB-0EAD-0BE8-3FE547584444}"/>
              </a:ext>
            </a:extLst>
          </p:cNvPr>
          <p:cNvSpPr txBox="1">
            <a:spLocks/>
          </p:cNvSpPr>
          <p:nvPr/>
        </p:nvSpPr>
        <p:spPr>
          <a:xfrm>
            <a:off x="1521241" y="1179368"/>
            <a:ext cx="8229600" cy="50323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Write query to return email, first name, last name &amp; genre of all rock music listeners order by email alphabetically</a:t>
            </a:r>
            <a:endParaRPr lang="en-IN" sz="2800" dirty="0"/>
          </a:p>
        </p:txBody>
      </p:sp>
      <p:pic>
        <p:nvPicPr>
          <p:cNvPr id="14" name="Picture 13">
            <a:extLst>
              <a:ext uri="{FF2B5EF4-FFF2-40B4-BE49-F238E27FC236}">
                <a16:creationId xmlns:a16="http://schemas.microsoft.com/office/drawing/2014/main" id="{1EA8196A-C3C2-CA08-7FE8-1ACAB3041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633" y="2784389"/>
            <a:ext cx="8029208" cy="3395271"/>
          </a:xfrm>
          <a:prstGeom prst="rect">
            <a:avLst/>
          </a:prstGeom>
        </p:spPr>
      </p:pic>
    </p:spTree>
    <p:extLst>
      <p:ext uri="{BB962C8B-B14F-4D97-AF65-F5344CB8AC3E}">
        <p14:creationId xmlns:p14="http://schemas.microsoft.com/office/powerpoint/2010/main" val="2840028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149</TotalTime>
  <Words>379</Words>
  <Application>Microsoft Office PowerPoint</Application>
  <PresentationFormat>Widescreen</PresentationFormat>
  <Paragraphs>50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Perpetua Titling MT</vt:lpstr>
      <vt:lpstr>Wingdings 3</vt:lpstr>
      <vt:lpstr>Ion</vt:lpstr>
      <vt:lpstr>Music Store Analysis</vt:lpstr>
      <vt:lpstr>Overview :</vt:lpstr>
      <vt:lpstr>PowerPoint Presentation</vt:lpstr>
      <vt:lpstr>PowerPoint Presentation</vt:lpstr>
      <vt:lpstr>PowerPoint Presentation</vt:lpstr>
      <vt:lpstr>PowerPoint Presentation</vt:lpstr>
      <vt:lpstr>QUESTION 4</vt:lpstr>
      <vt:lpstr>QUESTION 5</vt:lpstr>
      <vt:lpstr>QUESTION 6</vt:lpstr>
      <vt:lpstr>PowerPoint Presentation</vt:lpstr>
      <vt:lpstr>QUESTION 7</vt:lpstr>
      <vt:lpstr>PowerPoint Presentation</vt:lpstr>
      <vt:lpstr>QUESTION 8</vt:lpstr>
      <vt:lpstr>QUESTION 9</vt:lpstr>
      <vt:lpstr>PowerPoint Presentation</vt:lpstr>
      <vt:lpstr>QUESTION 10</vt:lpstr>
      <vt:lpstr>PowerPoint Presentation</vt:lpstr>
      <vt:lpstr>QUESTION 11</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VISHESH ROY - 200909192</dc:creator>
  <cp:lastModifiedBy>VISHESH ROY - 200909192</cp:lastModifiedBy>
  <cp:revision>8</cp:revision>
  <dcterms:created xsi:type="dcterms:W3CDTF">2024-05-14T09:03:06Z</dcterms:created>
  <dcterms:modified xsi:type="dcterms:W3CDTF">2024-05-17T10:39:19Z</dcterms:modified>
</cp:coreProperties>
</file>