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Economica"/>
      <p:regular r:id="rId11"/>
      <p:bold r:id="rId12"/>
      <p:italic r:id="rId13"/>
      <p:boldItalic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Economica-regular.fntdata"/><Relationship Id="rId10" Type="http://schemas.openxmlformats.org/officeDocument/2006/relationships/slide" Target="slides/slide6.xml"/><Relationship Id="rId13" Type="http://schemas.openxmlformats.org/officeDocument/2006/relationships/font" Target="fonts/Economica-italic.fntdata"/><Relationship Id="rId12" Type="http://schemas.openxmlformats.org/officeDocument/2006/relationships/font" Target="fonts/Economic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penSans-regular.fntdata"/><Relationship Id="rId14" Type="http://schemas.openxmlformats.org/officeDocument/2006/relationships/font" Target="fonts/Economica-boldItalic.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OpenSans-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2" name="Shape 12"/>
          <p:cNvSpPr txBox="1"/>
          <p:nvPr>
            <p:ph type="ctrTitle"/>
          </p:nvPr>
        </p:nvSpPr>
        <p:spPr>
          <a:xfrm>
            <a:off x="3044700" y="1444255"/>
            <a:ext cx="3054600" cy="1537200"/>
          </a:xfrm>
          <a:prstGeom prst="rect">
            <a:avLst/>
          </a:prstGeom>
        </p:spPr>
        <p:txBody>
          <a:bodyPr anchorCtr="0" anchor="b" bIns="91425" lIns="91425" rIns="91425" wrap="square" tIns="91425"/>
          <a:lstStyle>
            <a:lvl1pPr lvl="0" algn="ctr">
              <a:spcBef>
                <a:spcPts val="0"/>
              </a:spcBef>
              <a:buSzPts val="4200"/>
              <a:buNone/>
              <a:defRPr/>
            </a:lvl1pPr>
            <a:lvl2pPr lvl="1" algn="ctr">
              <a:spcBef>
                <a:spcPts val="0"/>
              </a:spcBef>
              <a:buSzPts val="4200"/>
              <a:buNone/>
              <a:defRPr/>
            </a:lvl2pPr>
            <a:lvl3pPr lvl="2" algn="ctr">
              <a:spcBef>
                <a:spcPts val="0"/>
              </a:spcBef>
              <a:buSzPts val="4200"/>
              <a:buNone/>
              <a:defRPr/>
            </a:lvl3pPr>
            <a:lvl4pPr lvl="3" algn="ctr">
              <a:spcBef>
                <a:spcPts val="0"/>
              </a:spcBef>
              <a:buSzPts val="4200"/>
              <a:buNone/>
              <a:defRPr/>
            </a:lvl4pPr>
            <a:lvl5pPr lvl="4" algn="ctr">
              <a:spcBef>
                <a:spcPts val="0"/>
              </a:spcBef>
              <a:buSzPts val="4200"/>
              <a:buNone/>
              <a:defRPr/>
            </a:lvl5pPr>
            <a:lvl6pPr lvl="5" algn="ctr">
              <a:spcBef>
                <a:spcPts val="0"/>
              </a:spcBef>
              <a:buSzPts val="4200"/>
              <a:buNone/>
              <a:defRPr/>
            </a:lvl6pPr>
            <a:lvl7pPr lvl="6" algn="ctr">
              <a:spcBef>
                <a:spcPts val="0"/>
              </a:spcBef>
              <a:buSzPts val="4200"/>
              <a:buNone/>
              <a:defRPr/>
            </a:lvl7pPr>
            <a:lvl8pPr lvl="7" algn="ctr">
              <a:spcBef>
                <a:spcPts val="0"/>
              </a:spcBef>
              <a:buSzPts val="4200"/>
              <a:buNone/>
              <a:defRPr/>
            </a:lvl8pPr>
            <a:lvl9pPr lvl="8" algn="ctr">
              <a:spcBef>
                <a:spcPts val="0"/>
              </a:spcBef>
              <a:buSzPts val="4200"/>
              <a:buNone/>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rIns="91425" wrap="square" tIns="91425"/>
          <a:lstStyle>
            <a:lvl1pPr lvl="0" algn="ctr">
              <a:spcBef>
                <a:spcPts val="0"/>
              </a:spcBef>
              <a:buClr>
                <a:schemeClr val="lt2"/>
              </a:buClr>
              <a:buSzPts val="16000"/>
              <a:buNone/>
              <a:defRPr sz="16000">
                <a:solidFill>
                  <a:schemeClr val="lt2"/>
                </a:solidFill>
              </a:defRPr>
            </a:lvl1pPr>
            <a:lvl2pPr lvl="1" algn="ctr">
              <a:spcBef>
                <a:spcPts val="0"/>
              </a:spcBef>
              <a:buClr>
                <a:schemeClr val="lt2"/>
              </a:buClr>
              <a:buSzPts val="16000"/>
              <a:buNone/>
              <a:defRPr sz="16000">
                <a:solidFill>
                  <a:schemeClr val="lt2"/>
                </a:solidFill>
              </a:defRPr>
            </a:lvl2pPr>
            <a:lvl3pPr lvl="2" algn="ctr">
              <a:spcBef>
                <a:spcPts val="0"/>
              </a:spcBef>
              <a:buClr>
                <a:schemeClr val="lt2"/>
              </a:buClr>
              <a:buSzPts val="16000"/>
              <a:buNone/>
              <a:defRPr sz="16000">
                <a:solidFill>
                  <a:schemeClr val="lt2"/>
                </a:solidFill>
              </a:defRPr>
            </a:lvl3pPr>
            <a:lvl4pPr lvl="3" algn="ctr">
              <a:spcBef>
                <a:spcPts val="0"/>
              </a:spcBef>
              <a:buClr>
                <a:schemeClr val="lt2"/>
              </a:buClr>
              <a:buSzPts val="16000"/>
              <a:buNone/>
              <a:defRPr sz="16000">
                <a:solidFill>
                  <a:schemeClr val="lt2"/>
                </a:solidFill>
              </a:defRPr>
            </a:lvl4pPr>
            <a:lvl5pPr lvl="4" algn="ctr">
              <a:spcBef>
                <a:spcPts val="0"/>
              </a:spcBef>
              <a:buClr>
                <a:schemeClr val="lt2"/>
              </a:buClr>
              <a:buSzPts val="16000"/>
              <a:buNone/>
              <a:defRPr sz="16000">
                <a:solidFill>
                  <a:schemeClr val="lt2"/>
                </a:solidFill>
              </a:defRPr>
            </a:lvl5pPr>
            <a:lvl6pPr lvl="5" algn="ctr">
              <a:spcBef>
                <a:spcPts val="0"/>
              </a:spcBef>
              <a:buClr>
                <a:schemeClr val="lt2"/>
              </a:buClr>
              <a:buSzPts val="16000"/>
              <a:buNone/>
              <a:defRPr sz="16000">
                <a:solidFill>
                  <a:schemeClr val="lt2"/>
                </a:solidFill>
              </a:defRPr>
            </a:lvl6pPr>
            <a:lvl7pPr lvl="6" algn="ctr">
              <a:spcBef>
                <a:spcPts val="0"/>
              </a:spcBef>
              <a:buClr>
                <a:schemeClr val="lt2"/>
              </a:buClr>
              <a:buSzPts val="16000"/>
              <a:buNone/>
              <a:defRPr sz="16000">
                <a:solidFill>
                  <a:schemeClr val="lt2"/>
                </a:solidFill>
              </a:defRPr>
            </a:lvl7pPr>
            <a:lvl8pPr lvl="7" algn="ctr">
              <a:spcBef>
                <a:spcPts val="0"/>
              </a:spcBef>
              <a:buClr>
                <a:schemeClr val="lt2"/>
              </a:buClr>
              <a:buSzPts val="16000"/>
              <a:buNone/>
              <a:defRPr sz="16000">
                <a:solidFill>
                  <a:schemeClr val="lt2"/>
                </a:solidFill>
              </a:defRPr>
            </a:lvl8pPr>
            <a:lvl9pPr lvl="8" algn="ctr">
              <a:spcBef>
                <a:spcPts val="0"/>
              </a:spcBef>
              <a:buClr>
                <a:schemeClr val="lt2"/>
              </a:buClr>
              <a:buSzPts val="16000"/>
              <a:buNone/>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rIns="91425" wrap="square" tIns="91425"/>
          <a:lstStyle>
            <a:lvl1pPr lvl="0" algn="ctr">
              <a:spcBef>
                <a:spcPts val="0"/>
              </a:spcBef>
              <a:buSzPts val="4200"/>
              <a:buNone/>
              <a:defRPr/>
            </a:lvl1pPr>
            <a:lvl2pPr lvl="1" algn="ctr">
              <a:spcBef>
                <a:spcPts val="0"/>
              </a:spcBef>
              <a:buSzPts val="4200"/>
              <a:buNone/>
              <a:defRPr/>
            </a:lvl2pPr>
            <a:lvl3pPr lvl="2" algn="ctr">
              <a:spcBef>
                <a:spcPts val="0"/>
              </a:spcBef>
              <a:buSzPts val="4200"/>
              <a:buNone/>
              <a:defRPr/>
            </a:lvl3pPr>
            <a:lvl4pPr lvl="3" algn="ctr">
              <a:spcBef>
                <a:spcPts val="0"/>
              </a:spcBef>
              <a:buSzPts val="4200"/>
              <a:buNone/>
              <a:defRPr/>
            </a:lvl4pPr>
            <a:lvl5pPr lvl="4" algn="ctr">
              <a:spcBef>
                <a:spcPts val="0"/>
              </a:spcBef>
              <a:buSzPts val="4200"/>
              <a:buNone/>
              <a:defRPr/>
            </a:lvl5pPr>
            <a:lvl6pPr lvl="5" algn="ctr">
              <a:spcBef>
                <a:spcPts val="0"/>
              </a:spcBef>
              <a:buSzPts val="4200"/>
              <a:buNone/>
              <a:defRPr/>
            </a:lvl6pPr>
            <a:lvl7pPr lvl="6" algn="ctr">
              <a:spcBef>
                <a:spcPts val="0"/>
              </a:spcBef>
              <a:buSzPts val="4200"/>
              <a:buNone/>
              <a:defRPr/>
            </a:lvl7pPr>
            <a:lvl8pPr lvl="7" algn="ctr">
              <a:spcBef>
                <a:spcPts val="0"/>
              </a:spcBef>
              <a:buSzPts val="4200"/>
              <a:buNone/>
              <a:defRPr/>
            </a:lvl8pPr>
            <a:lvl9pPr lvl="8" algn="ctr">
              <a:spcBef>
                <a:spcPts val="0"/>
              </a:spcBef>
              <a:buSzPts val="4200"/>
              <a:buNone/>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p:txBody>
      </p:sp>
      <p:sp>
        <p:nvSpPr>
          <p:cNvPr id="35" name="Shape 35"/>
          <p:cNvSpPr txBox="1"/>
          <p:nvPr>
            <p:ph idx="1" type="body"/>
          </p:nvPr>
        </p:nvSpPr>
        <p:spPr>
          <a:xfrm>
            <a:off x="311700" y="1399400"/>
            <a:ext cx="2808000" cy="27849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rIns="91425" wrap="square" tIns="91425"/>
          <a:lstStyle>
            <a:lvl1pPr lvl="0" algn="ctr">
              <a:spcBef>
                <a:spcPts val="0"/>
              </a:spcBef>
              <a:buClr>
                <a:schemeClr val="lt2"/>
              </a:buClr>
              <a:buSzPts val="4200"/>
              <a:buNone/>
              <a:defRPr>
                <a:solidFill>
                  <a:schemeClr val="lt2"/>
                </a:solidFill>
              </a:defRPr>
            </a:lvl1pPr>
            <a:lvl2pPr lvl="1" algn="ctr">
              <a:spcBef>
                <a:spcPts val="0"/>
              </a:spcBef>
              <a:buClr>
                <a:schemeClr val="lt2"/>
              </a:buClr>
              <a:buSzPts val="4200"/>
              <a:buNone/>
              <a:defRPr>
                <a:solidFill>
                  <a:schemeClr val="lt2"/>
                </a:solidFill>
              </a:defRPr>
            </a:lvl2pPr>
            <a:lvl3pPr lvl="2" algn="ctr">
              <a:spcBef>
                <a:spcPts val="0"/>
              </a:spcBef>
              <a:buClr>
                <a:schemeClr val="lt2"/>
              </a:buClr>
              <a:buSzPts val="4200"/>
              <a:buNone/>
              <a:defRPr>
                <a:solidFill>
                  <a:schemeClr val="lt2"/>
                </a:solidFill>
              </a:defRPr>
            </a:lvl3pPr>
            <a:lvl4pPr lvl="3" algn="ctr">
              <a:spcBef>
                <a:spcPts val="0"/>
              </a:spcBef>
              <a:buClr>
                <a:schemeClr val="lt2"/>
              </a:buClr>
              <a:buSzPts val="4200"/>
              <a:buNone/>
              <a:defRPr>
                <a:solidFill>
                  <a:schemeClr val="lt2"/>
                </a:solidFill>
              </a:defRPr>
            </a:lvl4pPr>
            <a:lvl5pPr lvl="4" algn="ctr">
              <a:spcBef>
                <a:spcPts val="0"/>
              </a:spcBef>
              <a:buClr>
                <a:schemeClr val="lt2"/>
              </a:buClr>
              <a:buSzPts val="4200"/>
              <a:buNone/>
              <a:defRPr>
                <a:solidFill>
                  <a:schemeClr val="lt2"/>
                </a:solidFill>
              </a:defRPr>
            </a:lvl5pPr>
            <a:lvl6pPr lvl="5" algn="ctr">
              <a:spcBef>
                <a:spcPts val="0"/>
              </a:spcBef>
              <a:buClr>
                <a:schemeClr val="lt2"/>
              </a:buClr>
              <a:buSzPts val="4200"/>
              <a:buNone/>
              <a:defRPr>
                <a:solidFill>
                  <a:schemeClr val="lt2"/>
                </a:solidFill>
              </a:defRPr>
            </a:lvl6pPr>
            <a:lvl7pPr lvl="6" algn="ctr">
              <a:spcBef>
                <a:spcPts val="0"/>
              </a:spcBef>
              <a:buClr>
                <a:schemeClr val="lt2"/>
              </a:buClr>
              <a:buSzPts val="4200"/>
              <a:buNone/>
              <a:defRPr>
                <a:solidFill>
                  <a:schemeClr val="lt2"/>
                </a:solidFill>
              </a:defRPr>
            </a:lvl7pPr>
            <a:lvl8pPr lvl="7" algn="ctr">
              <a:spcBef>
                <a:spcPts val="0"/>
              </a:spcBef>
              <a:buClr>
                <a:schemeClr val="lt2"/>
              </a:buClr>
              <a:buSzPts val="4200"/>
              <a:buNone/>
              <a:defRPr>
                <a:solidFill>
                  <a:schemeClr val="lt2"/>
                </a:solidFill>
              </a:defRPr>
            </a:lvl8pPr>
            <a:lvl9pPr lvl="8" algn="ctr">
              <a:spcBef>
                <a:spcPts val="0"/>
              </a:spcBef>
              <a:buClr>
                <a:schemeClr val="lt2"/>
              </a:buClr>
              <a:buSzPts val="4200"/>
              <a:buNone/>
              <a:defRPr>
                <a:solidFill>
                  <a:schemeClr val="lt2"/>
                </a:solidFill>
              </a:defRPr>
            </a:lvl9pPr>
          </a:lstStyle>
          <a:p/>
        </p:txBody>
      </p:sp>
      <p:sp>
        <p:nvSpPr>
          <p:cNvPr id="45" name="Shape 45"/>
          <p:cNvSpPr txBox="1"/>
          <p:nvPr>
            <p:ph idx="1" type="subTitle"/>
          </p:nvPr>
        </p:nvSpPr>
        <p:spPr>
          <a:xfrm>
            <a:off x="265500" y="2769001"/>
            <a:ext cx="4045200" cy="1574100"/>
          </a:xfrm>
          <a:prstGeom prst="rect">
            <a:avLst/>
          </a:prstGeom>
        </p:spPr>
        <p:txBody>
          <a:bodyPr anchorCtr="0" anchor="t" bIns="91425" lIns="91425"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rIns="91425" wrap="square" tIns="91425"/>
          <a:lstStyle>
            <a:lvl1pPr lvl="0">
              <a:spcBef>
                <a:spcPts val="0"/>
              </a:spcBef>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1"/>
              </a:buClr>
              <a:buSzPts val="1800"/>
              <a:buFont typeface="Open Sans"/>
              <a:buChar char="●"/>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Shape 62"/>
          <p:cNvSpPr txBox="1"/>
          <p:nvPr>
            <p:ph type="ctrTitle"/>
          </p:nvPr>
        </p:nvSpPr>
        <p:spPr>
          <a:xfrm>
            <a:off x="3044700" y="1444255"/>
            <a:ext cx="3054600" cy="1537200"/>
          </a:xfrm>
          <a:prstGeom prst="rect">
            <a:avLst/>
          </a:prstGeom>
          <a:ln cap="flat" cmpd="sng" w="9525">
            <a:solidFill>
              <a:srgbClr val="FFFFFF"/>
            </a:solidFill>
            <a:prstDash val="solid"/>
            <a:round/>
            <a:headEnd len="med" w="med" type="none"/>
            <a:tailEnd len="med" w="med" type="none"/>
          </a:ln>
        </p:spPr>
        <p:txBody>
          <a:bodyPr anchorCtr="0" anchor="b" bIns="91425" lIns="91425" rIns="91425" wrap="square" tIns="91425">
            <a:noAutofit/>
          </a:bodyPr>
          <a:lstStyle/>
          <a:p>
            <a:pPr indent="0" lvl="0" marL="0">
              <a:spcBef>
                <a:spcPts val="0"/>
              </a:spcBef>
              <a:buNone/>
            </a:pPr>
            <a:r>
              <a:rPr lang="en">
                <a:solidFill>
                  <a:srgbClr val="FFFFFF"/>
                </a:solidFill>
              </a:rPr>
              <a:t>A Song of Ice &amp; Fire</a:t>
            </a:r>
          </a:p>
        </p:txBody>
      </p:sp>
      <p:sp>
        <p:nvSpPr>
          <p:cNvPr id="63" name="Shape 63"/>
          <p:cNvSpPr txBox="1"/>
          <p:nvPr>
            <p:ph idx="1" type="subTitle"/>
          </p:nvPr>
        </p:nvSpPr>
        <p:spPr>
          <a:xfrm>
            <a:off x="3044700" y="3116580"/>
            <a:ext cx="3054600" cy="701400"/>
          </a:xfrm>
          <a:prstGeom prst="rect">
            <a:avLst/>
          </a:prstGeom>
        </p:spPr>
        <p:txBody>
          <a:bodyPr anchorCtr="0" anchor="t" bIns="91425" lIns="91425" rIns="91425" wrap="square" tIns="91425">
            <a:noAutofit/>
          </a:bodyPr>
          <a:lstStyle/>
          <a:p>
            <a:pPr indent="0" lvl="0" marL="0">
              <a:spcBef>
                <a:spcPts val="0"/>
              </a:spcBef>
              <a:buNone/>
            </a:pPr>
            <a:r>
              <a:rPr lang="en">
                <a:solidFill>
                  <a:srgbClr val="FFFFFF"/>
                </a:solidFill>
              </a:rPr>
              <a:t>A brief Overview of The Geography of Westeros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265500" y="929275"/>
            <a:ext cx="4045200" cy="1786200"/>
          </a:xfrm>
          <a:prstGeom prst="rect">
            <a:avLst/>
          </a:prstGeom>
        </p:spPr>
        <p:txBody>
          <a:bodyPr anchorCtr="0" anchor="b" bIns="91425" lIns="91425" rIns="91425" wrap="square" tIns="91425">
            <a:noAutofit/>
          </a:bodyPr>
          <a:lstStyle/>
          <a:p>
            <a:pPr indent="0" lvl="0" marL="0">
              <a:spcBef>
                <a:spcPts val="0"/>
              </a:spcBef>
              <a:buNone/>
            </a:pPr>
            <a:r>
              <a:rPr lang="en"/>
              <a:t>Intended Audience</a:t>
            </a:r>
          </a:p>
        </p:txBody>
      </p:sp>
      <p:sp>
        <p:nvSpPr>
          <p:cNvPr id="69" name="Shape 69"/>
          <p:cNvSpPr txBox="1"/>
          <p:nvPr>
            <p:ph idx="1" type="subTitle"/>
          </p:nvPr>
        </p:nvSpPr>
        <p:spPr>
          <a:xfrm>
            <a:off x="265500" y="2769001"/>
            <a:ext cx="4045200" cy="1574100"/>
          </a:xfrm>
          <a:prstGeom prst="rect">
            <a:avLst/>
          </a:prstGeom>
        </p:spPr>
        <p:txBody>
          <a:bodyPr anchorCtr="0" anchor="t" bIns="91425" lIns="91425" rIns="91425" wrap="square" tIns="91425">
            <a:noAutofit/>
          </a:bodyPr>
          <a:lstStyle/>
          <a:p>
            <a:pPr indent="0" lvl="0" marL="0">
              <a:spcBef>
                <a:spcPts val="0"/>
              </a:spcBef>
              <a:buNone/>
            </a:pPr>
            <a:r>
              <a:rPr lang="en"/>
              <a:t>Anyone interested in gaining deeper knowledge of Game of Thrones</a:t>
            </a:r>
          </a:p>
        </p:txBody>
      </p:sp>
      <p:sp>
        <p:nvSpPr>
          <p:cNvPr id="70" name="Shape 70"/>
          <p:cNvSpPr txBox="1"/>
          <p:nvPr>
            <p:ph idx="2" type="body"/>
          </p:nvPr>
        </p:nvSpPr>
        <p:spPr>
          <a:xfrm>
            <a:off x="4939500" y="724200"/>
            <a:ext cx="3837000" cy="3695100"/>
          </a:xfrm>
          <a:prstGeom prst="rect">
            <a:avLst/>
          </a:prstGeom>
        </p:spPr>
        <p:txBody>
          <a:bodyPr anchorCtr="0" anchor="ctr" bIns="91425" lIns="91425" rIns="91425" wrap="square" tIns="91425">
            <a:noAutofit/>
          </a:bodyPr>
          <a:lstStyle/>
          <a:p>
            <a:pPr indent="0" lvl="0" marL="0">
              <a:spcBef>
                <a:spcPts val="0"/>
              </a:spcBef>
              <a:buNone/>
            </a:pPr>
            <a:r>
              <a:t/>
            </a:r>
            <a:endParaRPr/>
          </a:p>
        </p:txBody>
      </p:sp>
      <p:pic>
        <p:nvPicPr>
          <p:cNvPr id="71" name="Shape 71"/>
          <p:cNvPicPr preferRelativeResize="0"/>
          <p:nvPr/>
        </p:nvPicPr>
        <p:blipFill>
          <a:blip r:embed="rId3">
            <a:alphaModFix/>
          </a:blip>
          <a:stretch>
            <a:fillRect/>
          </a:stretch>
        </p:blipFill>
        <p:spPr>
          <a:xfrm>
            <a:off x="4939500" y="1453700"/>
            <a:ext cx="3836999" cy="2424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lgn="l">
              <a:spcBef>
                <a:spcPts val="0"/>
              </a:spcBef>
              <a:buNone/>
            </a:pPr>
            <a:r>
              <a:rPr lang="en"/>
              <a:t>Data Visualization Information</a:t>
            </a:r>
          </a:p>
        </p:txBody>
      </p:sp>
      <p:sp>
        <p:nvSpPr>
          <p:cNvPr id="77" name="Shape 77"/>
          <p:cNvSpPr txBox="1"/>
          <p:nvPr>
            <p:ph idx="1" type="body"/>
          </p:nvPr>
        </p:nvSpPr>
        <p:spPr>
          <a:xfrm>
            <a:off x="311700" y="1225225"/>
            <a:ext cx="3999900" cy="3354000"/>
          </a:xfrm>
          <a:prstGeom prst="rect">
            <a:avLst/>
          </a:prstGeom>
        </p:spPr>
        <p:txBody>
          <a:bodyPr anchorCtr="0" anchor="t" bIns="91425" lIns="91425" rIns="91425" wrap="square" tIns="91425">
            <a:noAutofit/>
          </a:bodyPr>
          <a:lstStyle/>
          <a:p>
            <a:pPr indent="0" lvl="0" marL="0" rtl="0">
              <a:spcBef>
                <a:spcPts val="0"/>
              </a:spcBef>
              <a:buNone/>
            </a:pPr>
            <a:r>
              <a:t/>
            </a:r>
            <a:endParaRPr sz="1600"/>
          </a:p>
          <a:p>
            <a:pPr indent="0" lvl="0" marL="0" rtl="0">
              <a:spcBef>
                <a:spcPts val="0"/>
              </a:spcBef>
              <a:buNone/>
            </a:pPr>
            <a:r>
              <a:t/>
            </a:r>
            <a:endParaRPr sz="1600"/>
          </a:p>
          <a:p>
            <a:pPr indent="0" lvl="0" marL="0">
              <a:spcBef>
                <a:spcPts val="0"/>
              </a:spcBef>
              <a:buNone/>
            </a:pPr>
            <a:r>
              <a:t/>
            </a:r>
            <a:endParaRPr/>
          </a:p>
        </p:txBody>
      </p:sp>
      <p:sp>
        <p:nvSpPr>
          <p:cNvPr id="78" name="Shape 78"/>
          <p:cNvSpPr txBox="1"/>
          <p:nvPr>
            <p:ph idx="4294967295" type="subTitle"/>
          </p:nvPr>
        </p:nvSpPr>
        <p:spPr>
          <a:xfrm>
            <a:off x="372900" y="1225225"/>
            <a:ext cx="4045200" cy="2747700"/>
          </a:xfrm>
          <a:prstGeom prst="rect">
            <a:avLst/>
          </a:prstGeom>
        </p:spPr>
        <p:txBody>
          <a:bodyPr anchorCtr="0" anchor="t" bIns="91425" lIns="91425" rIns="91425" wrap="square" tIns="91425">
            <a:noAutofit/>
          </a:bodyPr>
          <a:lstStyle/>
          <a:p>
            <a:pPr indent="-69850" lvl="0" marL="0" rtl="0" algn="l">
              <a:lnSpc>
                <a:spcPct val="115000"/>
              </a:lnSpc>
              <a:spcBef>
                <a:spcPts val="0"/>
              </a:spcBef>
              <a:spcAft>
                <a:spcPts val="1600"/>
              </a:spcAft>
              <a:buClr>
                <a:schemeClr val="dk1"/>
              </a:buClr>
              <a:buSzPts val="1100"/>
              <a:buFont typeface="Arial"/>
              <a:buNone/>
            </a:pPr>
            <a:r>
              <a:rPr b="1" lang="en" sz="1500">
                <a:latin typeface="Open Sans"/>
                <a:ea typeface="Open Sans"/>
                <a:cs typeface="Open Sans"/>
                <a:sym typeface="Open Sans"/>
              </a:rPr>
              <a:t>QUESTIONS:</a:t>
            </a:r>
          </a:p>
          <a:p>
            <a:pPr indent="-323850" lvl="0" marL="457200" rtl="0" algn="l">
              <a:lnSpc>
                <a:spcPct val="115000"/>
              </a:lnSpc>
              <a:spcBef>
                <a:spcPts val="0"/>
              </a:spcBef>
              <a:spcAft>
                <a:spcPts val="0"/>
              </a:spcAft>
              <a:buSzPts val="1500"/>
              <a:buFont typeface="Open Sans"/>
              <a:buChar char="➔"/>
            </a:pPr>
            <a:r>
              <a:rPr lang="en" sz="1500">
                <a:latin typeface="Open Sans"/>
                <a:ea typeface="Open Sans"/>
                <a:cs typeface="Open Sans"/>
                <a:sym typeface="Open Sans"/>
              </a:rPr>
              <a:t>WHAT ARE THE REGIONS IN WESTEROS?</a:t>
            </a:r>
          </a:p>
          <a:p>
            <a:pPr indent="-323850" lvl="0" marL="457200" rtl="0" algn="l">
              <a:lnSpc>
                <a:spcPct val="115000"/>
              </a:lnSpc>
              <a:spcBef>
                <a:spcPts val="0"/>
              </a:spcBef>
              <a:spcAft>
                <a:spcPts val="0"/>
              </a:spcAft>
              <a:buSzPts val="1500"/>
              <a:buFont typeface="Open Sans"/>
              <a:buChar char="➔"/>
            </a:pPr>
            <a:r>
              <a:rPr lang="en" sz="1500">
                <a:latin typeface="Open Sans"/>
                <a:ea typeface="Open Sans"/>
                <a:cs typeface="Open Sans"/>
                <a:sym typeface="Open Sans"/>
              </a:rPr>
              <a:t>WHICH HOUSES BELONG IN WHICH REGION &amp; HOW MANY HOUSES ARE THERE?</a:t>
            </a:r>
          </a:p>
          <a:p>
            <a:pPr indent="-323850" lvl="0" marL="457200" rtl="0" algn="l">
              <a:lnSpc>
                <a:spcPct val="115000"/>
              </a:lnSpc>
              <a:spcBef>
                <a:spcPts val="0"/>
              </a:spcBef>
              <a:spcAft>
                <a:spcPts val="0"/>
              </a:spcAft>
              <a:buSzPts val="1500"/>
              <a:buFont typeface="Open Sans"/>
              <a:buChar char="➔"/>
            </a:pPr>
            <a:r>
              <a:rPr lang="en" sz="1500">
                <a:latin typeface="Open Sans"/>
                <a:ea typeface="Open Sans"/>
                <a:cs typeface="Open Sans"/>
                <a:sym typeface="Open Sans"/>
              </a:rPr>
              <a:t>WHICH REGION IS WHICH?</a:t>
            </a:r>
          </a:p>
          <a:p>
            <a:pPr indent="-323850" lvl="0" marL="457200" rtl="0" algn="l">
              <a:lnSpc>
                <a:spcPct val="115000"/>
              </a:lnSpc>
              <a:spcBef>
                <a:spcPts val="0"/>
              </a:spcBef>
              <a:spcAft>
                <a:spcPts val="1600"/>
              </a:spcAft>
              <a:buSzPts val="1500"/>
              <a:buFont typeface="Open Sans"/>
              <a:buChar char="➔"/>
            </a:pPr>
            <a:r>
              <a:rPr lang="en" sz="1500">
                <a:latin typeface="Open Sans"/>
                <a:ea typeface="Open Sans"/>
                <a:cs typeface="Open Sans"/>
                <a:sym typeface="Open Sans"/>
              </a:rPr>
              <a:t>HOW ARE THE REGIONS POSITIONED IN WESTEROS?</a:t>
            </a:r>
          </a:p>
          <a:p>
            <a:pPr indent="0" lvl="0" marL="0" rtl="0" algn="l">
              <a:lnSpc>
                <a:spcPct val="115000"/>
              </a:lnSpc>
              <a:spcBef>
                <a:spcPts val="0"/>
              </a:spcBef>
              <a:spcAft>
                <a:spcPts val="1600"/>
              </a:spcAft>
              <a:buNone/>
            </a:pPr>
            <a:r>
              <a:t/>
            </a:r>
            <a:endParaRPr sz="15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265500" y="281350"/>
            <a:ext cx="4045200" cy="1622700"/>
          </a:xfrm>
          <a:prstGeom prst="rect">
            <a:avLst/>
          </a:prstGeom>
        </p:spPr>
        <p:txBody>
          <a:bodyPr anchorCtr="0" anchor="b" bIns="91425" lIns="91425" rIns="91425" wrap="square" tIns="91425">
            <a:noAutofit/>
          </a:bodyPr>
          <a:lstStyle/>
          <a:p>
            <a:pPr indent="0" lvl="0" marL="0">
              <a:spcBef>
                <a:spcPts val="0"/>
              </a:spcBef>
              <a:buNone/>
            </a:pPr>
            <a:r>
              <a:rPr lang="en"/>
              <a:t>NODE NETWORK LINKED TO MAP</a:t>
            </a:r>
          </a:p>
        </p:txBody>
      </p:sp>
      <p:sp>
        <p:nvSpPr>
          <p:cNvPr id="84" name="Shape 84"/>
          <p:cNvSpPr txBox="1"/>
          <p:nvPr>
            <p:ph idx="1" type="subTitle"/>
          </p:nvPr>
        </p:nvSpPr>
        <p:spPr>
          <a:xfrm>
            <a:off x="265500" y="2190775"/>
            <a:ext cx="4045200" cy="2566800"/>
          </a:xfrm>
          <a:prstGeom prst="rect">
            <a:avLst/>
          </a:prstGeom>
        </p:spPr>
        <p:txBody>
          <a:bodyPr anchorCtr="0" anchor="t" bIns="91425" lIns="91425" rIns="91425" wrap="square" tIns="91425">
            <a:noAutofit/>
          </a:bodyPr>
          <a:lstStyle/>
          <a:p>
            <a:pPr indent="0" lvl="0" marL="0" rtl="0" algn="l">
              <a:lnSpc>
                <a:spcPct val="115000"/>
              </a:lnSpc>
              <a:spcBef>
                <a:spcPts val="0"/>
              </a:spcBef>
              <a:spcAft>
                <a:spcPts val="1600"/>
              </a:spcAft>
              <a:buNone/>
            </a:pPr>
            <a:r>
              <a:rPr b="1" lang="en" sz="1500">
                <a:latin typeface="Open Sans"/>
                <a:ea typeface="Open Sans"/>
                <a:cs typeface="Open Sans"/>
                <a:sym typeface="Open Sans"/>
              </a:rPr>
              <a:t>Node Network: </a:t>
            </a:r>
          </a:p>
          <a:p>
            <a:pPr indent="0" lvl="0" marL="0" rtl="0" algn="l">
              <a:lnSpc>
                <a:spcPct val="115000"/>
              </a:lnSpc>
              <a:spcBef>
                <a:spcPts val="0"/>
              </a:spcBef>
              <a:spcAft>
                <a:spcPts val="1600"/>
              </a:spcAft>
              <a:buNone/>
            </a:pPr>
            <a:r>
              <a:rPr lang="en" sz="1500">
                <a:latin typeface="Open Sans"/>
                <a:ea typeface="Open Sans"/>
                <a:cs typeface="Open Sans"/>
                <a:sym typeface="Open Sans"/>
              </a:rPr>
              <a:t>The center nodes represent the larger regions within Westeros. The smaller nodes are the houses within each region. Hovering over the individual nodes will display its name. Hovering over the center nodes shows its corresponding location on the map. </a:t>
            </a:r>
          </a:p>
          <a:p>
            <a:pPr indent="0" lvl="0" marL="0">
              <a:spcBef>
                <a:spcPts val="0"/>
              </a:spcBef>
              <a:buNone/>
            </a:pPr>
            <a:r>
              <a:t/>
            </a:r>
            <a:endParaRPr sz="4200">
              <a:solidFill>
                <a:schemeClr val="lt2"/>
              </a:solidFill>
            </a:endParaRPr>
          </a:p>
        </p:txBody>
      </p:sp>
      <p:sp>
        <p:nvSpPr>
          <p:cNvPr id="85" name="Shape 85"/>
          <p:cNvSpPr txBox="1"/>
          <p:nvPr>
            <p:ph idx="2" type="body"/>
          </p:nvPr>
        </p:nvSpPr>
        <p:spPr>
          <a:xfrm>
            <a:off x="4939500" y="724200"/>
            <a:ext cx="3837000" cy="3695100"/>
          </a:xfrm>
          <a:prstGeom prst="rect">
            <a:avLst/>
          </a:prstGeom>
        </p:spPr>
        <p:txBody>
          <a:bodyPr anchorCtr="0" anchor="ctr" bIns="91425" lIns="91425" rIns="91425" wrap="square" tIns="91425">
            <a:noAutofit/>
          </a:bodyPr>
          <a:lstStyle/>
          <a:p>
            <a:pPr indent="-69850" lvl="0" marL="0">
              <a:spcBef>
                <a:spcPts val="0"/>
              </a:spcBef>
              <a:buClr>
                <a:srgbClr val="000000"/>
              </a:buClr>
              <a:buSzPts val="1100"/>
              <a:buFont typeface="Arial"/>
              <a:buNone/>
            </a:pPr>
            <a:r>
              <a:rPr lang="en" sz="2400"/>
              <a:t>Users can interact in an artistic way with the data. It’s simple to understand and fun to use.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265500" y="932500"/>
            <a:ext cx="4045200" cy="1786200"/>
          </a:xfrm>
          <a:prstGeom prst="rect">
            <a:avLst/>
          </a:prstGeom>
        </p:spPr>
        <p:txBody>
          <a:bodyPr anchorCtr="0" anchor="b" bIns="91425" lIns="91425" rIns="91425" wrap="square" tIns="91425">
            <a:noAutofit/>
          </a:bodyPr>
          <a:lstStyle/>
          <a:p>
            <a:pPr indent="0" lvl="0" marL="0">
              <a:spcBef>
                <a:spcPts val="0"/>
              </a:spcBef>
              <a:buNone/>
            </a:pPr>
            <a:r>
              <a:rPr lang="en"/>
              <a:t>Information Learned by the User</a:t>
            </a:r>
          </a:p>
        </p:txBody>
      </p:sp>
      <p:sp>
        <p:nvSpPr>
          <p:cNvPr id="91" name="Shape 91"/>
          <p:cNvSpPr txBox="1"/>
          <p:nvPr>
            <p:ph idx="1" type="subTitle"/>
          </p:nvPr>
        </p:nvSpPr>
        <p:spPr>
          <a:xfrm>
            <a:off x="265500" y="2769000"/>
            <a:ext cx="4045200" cy="1939800"/>
          </a:xfrm>
          <a:prstGeom prst="rect">
            <a:avLst/>
          </a:prstGeom>
        </p:spPr>
        <p:txBody>
          <a:bodyPr anchorCtr="0" anchor="t" bIns="91425" lIns="91425" rIns="91425" wrap="square" tIns="91425">
            <a:noAutofit/>
          </a:bodyPr>
          <a:lstStyle/>
          <a:p>
            <a:pPr indent="0" lvl="0" marL="0">
              <a:spcBef>
                <a:spcPts val="0"/>
              </a:spcBef>
              <a:buNone/>
            </a:pPr>
            <a:r>
              <a:rPr lang="en"/>
              <a:t>Users will learn which houses belong in which region, therefore will have a better understanding when both the regions and houses are referenced in the show and/or books.</a:t>
            </a:r>
          </a:p>
        </p:txBody>
      </p:sp>
      <p:sp>
        <p:nvSpPr>
          <p:cNvPr id="92" name="Shape 92"/>
          <p:cNvSpPr txBox="1"/>
          <p:nvPr>
            <p:ph idx="2" type="body"/>
          </p:nvPr>
        </p:nvSpPr>
        <p:spPr>
          <a:xfrm>
            <a:off x="4939500" y="724200"/>
            <a:ext cx="3837000" cy="3695100"/>
          </a:xfrm>
          <a:prstGeom prst="rect">
            <a:avLst/>
          </a:prstGeom>
        </p:spPr>
        <p:txBody>
          <a:bodyPr anchorCtr="0" anchor="ctr" bIns="91425" lIns="91425" rIns="91425" wrap="square" tIns="91425">
            <a:noAutofit/>
          </a:bodyPr>
          <a:lstStyle/>
          <a:p>
            <a:pPr indent="0" lvl="0" marL="0">
              <a:spcBef>
                <a:spcPts val="0"/>
              </a:spcBef>
              <a:buNone/>
            </a:pPr>
            <a:r>
              <a:t/>
            </a:r>
            <a:endParaRPr/>
          </a:p>
        </p:txBody>
      </p:sp>
      <p:pic>
        <p:nvPicPr>
          <p:cNvPr id="93" name="Shape 93"/>
          <p:cNvPicPr preferRelativeResize="0"/>
          <p:nvPr/>
        </p:nvPicPr>
        <p:blipFill>
          <a:blip r:embed="rId3">
            <a:alphaModFix/>
          </a:blip>
          <a:stretch>
            <a:fillRect/>
          </a:stretch>
        </p:blipFill>
        <p:spPr>
          <a:xfrm rot="5400000">
            <a:off x="4755675" y="681175"/>
            <a:ext cx="4200800" cy="3806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199400"/>
            <a:ext cx="4614000" cy="1200000"/>
          </a:xfrm>
          <a:prstGeom prst="rect">
            <a:avLst/>
          </a:prstGeom>
        </p:spPr>
        <p:txBody>
          <a:bodyPr anchorCtr="0" anchor="b" bIns="91425" lIns="91425" rIns="91425" wrap="square" tIns="91425">
            <a:noAutofit/>
          </a:bodyPr>
          <a:lstStyle/>
          <a:p>
            <a:pPr indent="0" lvl="0" marL="0">
              <a:spcBef>
                <a:spcPts val="0"/>
              </a:spcBef>
              <a:buNone/>
            </a:pPr>
            <a:r>
              <a:rPr lang="en"/>
              <a:t>FINAL PROJECT: GOALS ACHIEVED vs. ROADBLOCKS MET</a:t>
            </a:r>
          </a:p>
        </p:txBody>
      </p:sp>
      <p:sp>
        <p:nvSpPr>
          <p:cNvPr id="99" name="Shape 99"/>
          <p:cNvSpPr txBox="1"/>
          <p:nvPr>
            <p:ph idx="1" type="body"/>
          </p:nvPr>
        </p:nvSpPr>
        <p:spPr>
          <a:xfrm>
            <a:off x="311700" y="1399400"/>
            <a:ext cx="2808000" cy="2784900"/>
          </a:xfrm>
          <a:prstGeom prst="rect">
            <a:avLst/>
          </a:prstGeom>
        </p:spPr>
        <p:txBody>
          <a:bodyPr anchorCtr="0" anchor="t" bIns="91425" lIns="91425" rIns="91425" wrap="square" tIns="91425">
            <a:noAutofit/>
          </a:bodyPr>
          <a:lstStyle/>
          <a:p>
            <a:pPr indent="0" lvl="0" marL="0">
              <a:spcBef>
                <a:spcPts val="0"/>
              </a:spcBef>
              <a:buNone/>
            </a:pPr>
            <a:r>
              <a:rPr b="1" lang="en" sz="1500"/>
              <a:t>GOALS ACHIEVED</a:t>
            </a:r>
          </a:p>
          <a:p>
            <a:pPr indent="-323850" lvl="0" marL="457200" rtl="0">
              <a:spcBef>
                <a:spcPts val="0"/>
              </a:spcBef>
              <a:spcAft>
                <a:spcPts val="0"/>
              </a:spcAft>
              <a:buSzPts val="1500"/>
              <a:buAutoNum type="arabicPeriod"/>
            </a:pPr>
            <a:r>
              <a:rPr lang="en" sz="1500"/>
              <a:t>The node network works. </a:t>
            </a:r>
          </a:p>
          <a:p>
            <a:pPr indent="-323850" lvl="0" marL="457200">
              <a:spcBef>
                <a:spcPts val="0"/>
              </a:spcBef>
              <a:buSzPts val="1500"/>
              <a:buAutoNum type="arabicPeriod"/>
            </a:pPr>
            <a:r>
              <a:rPr lang="en" sz="1500"/>
              <a:t>Successfully managed to contribute to one of my greatest personal passions.</a:t>
            </a:r>
          </a:p>
        </p:txBody>
      </p:sp>
      <p:sp>
        <p:nvSpPr>
          <p:cNvPr id="100" name="Shape 100"/>
          <p:cNvSpPr txBox="1"/>
          <p:nvPr/>
        </p:nvSpPr>
        <p:spPr>
          <a:xfrm>
            <a:off x="4925650" y="1311300"/>
            <a:ext cx="2735100" cy="2784900"/>
          </a:xfrm>
          <a:prstGeom prst="rect">
            <a:avLst/>
          </a:prstGeom>
          <a:noFill/>
          <a:ln>
            <a:noFill/>
          </a:ln>
        </p:spPr>
        <p:txBody>
          <a:bodyPr anchorCtr="0" anchor="t" bIns="91425" lIns="91425" rIns="91425" wrap="square" tIns="91425">
            <a:noAutofit/>
          </a:bodyPr>
          <a:lstStyle/>
          <a:p>
            <a:pPr indent="0" lvl="0" marL="0">
              <a:spcBef>
                <a:spcPts val="0"/>
              </a:spcBef>
              <a:buNone/>
            </a:pPr>
            <a:r>
              <a:rPr b="1" lang="en" sz="1800">
                <a:solidFill>
                  <a:schemeClr val="dk1"/>
                </a:solidFill>
                <a:latin typeface="Open Sans"/>
                <a:ea typeface="Open Sans"/>
                <a:cs typeface="Open Sans"/>
                <a:sym typeface="Open Sans"/>
              </a:rPr>
              <a:t>ROADBLOCKS</a:t>
            </a:r>
          </a:p>
          <a:p>
            <a:pPr indent="-323850" lvl="0" marL="457200" rtl="0">
              <a:spcBef>
                <a:spcPts val="0"/>
              </a:spcBef>
              <a:spcAft>
                <a:spcPts val="0"/>
              </a:spcAft>
              <a:buClr>
                <a:schemeClr val="dk1"/>
              </a:buClr>
              <a:buSzPts val="1500"/>
              <a:buFont typeface="Open Sans"/>
              <a:buAutoNum type="arabicPeriod"/>
            </a:pPr>
            <a:r>
              <a:rPr lang="en" sz="1500">
                <a:solidFill>
                  <a:schemeClr val="dk1"/>
                </a:solidFill>
                <a:latin typeface="Open Sans"/>
                <a:ea typeface="Open Sans"/>
                <a:cs typeface="Open Sans"/>
                <a:sym typeface="Open Sans"/>
              </a:rPr>
              <a:t>Deconstructing the CARTO MAP into separate layers.</a:t>
            </a:r>
          </a:p>
          <a:p>
            <a:pPr indent="-323850" lvl="0" marL="457200">
              <a:spcBef>
                <a:spcPts val="0"/>
              </a:spcBef>
              <a:buClr>
                <a:schemeClr val="dk1"/>
              </a:buClr>
              <a:buSzPts val="1500"/>
              <a:buFont typeface="Open Sans"/>
              <a:buAutoNum type="arabicPeriod"/>
            </a:pPr>
            <a:r>
              <a:rPr lang="en" sz="1500">
                <a:solidFill>
                  <a:schemeClr val="dk1"/>
                </a:solidFill>
                <a:latin typeface="Open Sans"/>
                <a:ea typeface="Open Sans"/>
                <a:cs typeface="Open Sans"/>
                <a:sym typeface="Open Sans"/>
              </a:rPr>
              <a:t>Realizing that in order to have the full effect, needed to get rid of more decorative layers.</a:t>
            </a: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